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25.png" ContentType="image/png"/>
  <Override PartName="/ppt/media/image19.jpeg" ContentType="image/jpe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2.jpeg" ContentType="image/jpeg"/>
  <Override PartName="/ppt/media/image36.jpeg" ContentType="image/jpeg"/>
  <Override PartName="/ppt/media/image32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28.png" ContentType="image/png"/>
  <Override PartName="/ppt/media/image6.png" ContentType="image/png"/>
  <Override PartName="/ppt/media/image29.png" ContentType="image/png"/>
  <Override PartName="/ppt/media/image11.png" ContentType="image/png"/>
  <Override PartName="/ppt/media/image5.png" ContentType="image/png"/>
  <Override PartName="/ppt/media/image35.png" ContentType="image/png"/>
  <Override PartName="/ppt/media/image30.jpeg" ContentType="image/jpeg"/>
  <Override PartName="/ppt/media/image1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0.jpeg" ContentType="image/jpeg"/>
  <Override PartName="/ppt/media/image14.png" ContentType="image/png"/>
  <Override PartName="/ppt/media/image16.png" ContentType="image/png"/>
  <Override PartName="/ppt/media/image17.png" ContentType="image/png"/>
  <Override PartName="/ppt/media/image18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3363840" y="2228760"/>
            <a:ext cx="2452320" cy="247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3363840" y="2228760"/>
            <a:ext cx="2452320" cy="247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3363840" y="2228760"/>
            <a:ext cx="2452320" cy="247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363840" y="2228760"/>
            <a:ext cx="2452320" cy="247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IN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52280" cy="551880"/>
          </a:xfrm>
          <a:prstGeom prst="rect">
            <a:avLst/>
          </a:prstGeom>
          <a:gradFill rotWithShape="0">
            <a:gsLst>
              <a:gs pos="0">
                <a:srgbClr val="166018"/>
              </a:gs>
              <a:gs pos="100000">
                <a:srgbClr val="17365d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ffffff"/>
                </a:solidFill>
                <a:latin typeface="Franklin Gothic"/>
                <a:ea typeface="Franklin Gothic"/>
              </a:rPr>
              <a:t>INDIAN INSTITUTE OF TECHNOLOGY ROORKEE</a:t>
            </a:r>
            <a:endParaRPr b="0" lang="en-IN" sz="1400" spc="-1" strike="noStrike">
              <a:latin typeface="Arial"/>
            </a:endParaRPr>
          </a:p>
        </p:txBody>
      </p:sp>
      <p:pic>
        <p:nvPicPr>
          <p:cNvPr id="1" name="Google Shape;59;p9" descr=""/>
          <p:cNvPicPr/>
          <p:nvPr/>
        </p:nvPicPr>
        <p:blipFill>
          <a:blip r:embed="rId2"/>
          <a:stretch/>
        </p:blipFill>
        <p:spPr>
          <a:xfrm>
            <a:off x="8566200" y="0"/>
            <a:ext cx="567000" cy="548640"/>
          </a:xfrm>
          <a:prstGeom prst="rect">
            <a:avLst/>
          </a:prstGeom>
          <a:ln>
            <a:noFill/>
          </a:ln>
        </p:spPr>
      </p:pic>
      <p:pic>
        <p:nvPicPr>
          <p:cNvPr id="2" name="Google Shape;60;p9" descr=""/>
          <p:cNvPicPr/>
          <p:nvPr/>
        </p:nvPicPr>
        <p:blipFill>
          <a:blip r:embed="rId3"/>
          <a:stretch/>
        </p:blipFill>
        <p:spPr>
          <a:xfrm>
            <a:off x="0" y="3177000"/>
            <a:ext cx="9152280" cy="196596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Click to </a:t>
            </a: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edit the </a:t>
            </a: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title text </a:t>
            </a: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16;p3" descr=""/>
          <p:cNvPicPr/>
          <p:nvPr/>
        </p:nvPicPr>
        <p:blipFill>
          <a:blip r:embed="rId2"/>
          <a:stretch/>
        </p:blipFill>
        <p:spPr>
          <a:xfrm>
            <a:off x="8164440" y="-1080"/>
            <a:ext cx="734400" cy="72072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0" y="743040"/>
            <a:ext cx="9143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3660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0" y="5067360"/>
            <a:ext cx="9143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2120">
            <a:solidFill>
              <a:srgbClr val="3660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Google Shape;19;p3" descr=""/>
          <p:cNvPicPr/>
          <p:nvPr/>
        </p:nvPicPr>
        <p:blipFill>
          <a:blip r:embed="rId3"/>
          <a:stretch/>
        </p:blipFill>
        <p:spPr>
          <a:xfrm>
            <a:off x="7464240" y="4835520"/>
            <a:ext cx="1249920" cy="148320"/>
          </a:xfrm>
          <a:prstGeom prst="rect">
            <a:avLst/>
          </a:prstGeom>
          <a:ln>
            <a:noFill/>
          </a:ln>
        </p:spPr>
      </p:pic>
      <p:pic>
        <p:nvPicPr>
          <p:cNvPr id="45" name="Google Shape;20;p3" descr=""/>
          <p:cNvPicPr/>
          <p:nvPr/>
        </p:nvPicPr>
        <p:blipFill>
          <a:blip r:embed="rId4"/>
          <a:stretch/>
        </p:blipFill>
        <p:spPr>
          <a:xfrm>
            <a:off x="1873080" y="1588680"/>
            <a:ext cx="3990960" cy="263268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8381880" y="4955760"/>
            <a:ext cx="761760" cy="1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77F3C71-56B2-4C4C-A577-E1631B7BBB70}" type="slidenum">
              <a:rPr b="1" lang="en" sz="1400" spc="-1" strike="noStrike">
                <a:solidFill>
                  <a:srgbClr val="ffffff"/>
                </a:solidFill>
                <a:latin typeface="Calibri"/>
                <a:ea typeface="Calibri"/>
              </a:rPr>
              <a:t>&lt;number&gt;</a:t>
            </a:fld>
            <a:endParaRPr b="0" lang="en-IN" sz="1400" spc="-1" strike="noStrike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180720" y="152280"/>
            <a:ext cx="7041960" cy="415440"/>
          </a:xfrm>
          <a:prstGeom prst="rect">
            <a:avLst/>
          </a:prstGeom>
        </p:spPr>
        <p:txBody>
          <a:bodyPr anchor="ctr">
            <a:noAutofit/>
          </a:bodyPr>
          <a:p>
            <a:r>
              <a:rPr b="0" lang="en-IN" sz="3200" spc="-1" strike="noStrike">
                <a:solidFill>
                  <a:srgbClr val="000000"/>
                </a:solidFill>
                <a:latin typeface="Arial"/>
              </a:rPr>
              <a:t>Clic</a:t>
            </a:r>
            <a:r>
              <a:rPr b="0" lang="en-IN" sz="3200" spc="-1" strike="noStrike">
                <a:solidFill>
                  <a:srgbClr val="000000"/>
                </a:solidFill>
                <a:latin typeface="Arial"/>
              </a:rPr>
              <a:t>k to </a:t>
            </a:r>
            <a:r>
              <a:rPr b="0" lang="en-IN" sz="3200" spc="-1" strike="noStrike">
                <a:solidFill>
                  <a:srgbClr val="000000"/>
                </a:solidFill>
                <a:latin typeface="Arial"/>
              </a:rPr>
              <a:t>edit </a:t>
            </a:r>
            <a:r>
              <a:rPr b="0" lang="en-IN" sz="32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IN" sz="3200" spc="-1" strike="noStrike">
                <a:solidFill>
                  <a:srgbClr val="000000"/>
                </a:solidFill>
                <a:latin typeface="Arial"/>
              </a:rPr>
              <a:t>title </a:t>
            </a:r>
            <a:r>
              <a:rPr b="0" lang="en-IN" sz="3200" spc="-1" strike="noStrike">
                <a:solidFill>
                  <a:srgbClr val="000000"/>
                </a:solidFill>
                <a:latin typeface="Arial"/>
              </a:rPr>
              <a:t>text </a:t>
            </a:r>
            <a:r>
              <a:rPr b="0" lang="en-IN" sz="32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en-IN" sz="3200" spc="-1" strike="noStrike">
                <a:solidFill>
                  <a:srgbClr val="000000"/>
                </a:solidFill>
                <a:latin typeface="Arial"/>
              </a:rPr>
              <a:t>mat</a:t>
            </a: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180720" y="880560"/>
            <a:ext cx="8767800" cy="39171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37;p5" descr=""/>
          <p:cNvPicPr/>
          <p:nvPr/>
        </p:nvPicPr>
        <p:blipFill>
          <a:blip r:embed="rId2"/>
          <a:stretch/>
        </p:blipFill>
        <p:spPr>
          <a:xfrm>
            <a:off x="1873080" y="1588680"/>
            <a:ext cx="3990960" cy="2632680"/>
          </a:xfrm>
          <a:prstGeom prst="rect">
            <a:avLst/>
          </a:prstGeom>
          <a:ln>
            <a:noFill/>
          </a:ln>
        </p:spPr>
      </p:pic>
      <p:pic>
        <p:nvPicPr>
          <p:cNvPr id="86" name="Google Shape;38;p5" descr=""/>
          <p:cNvPicPr/>
          <p:nvPr/>
        </p:nvPicPr>
        <p:blipFill>
          <a:blip r:embed="rId3"/>
          <a:stretch/>
        </p:blipFill>
        <p:spPr>
          <a:xfrm>
            <a:off x="8164440" y="-1080"/>
            <a:ext cx="734400" cy="72072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0" y="743040"/>
            <a:ext cx="9143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3660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"/>
          <p:cNvSpPr/>
          <p:nvPr/>
        </p:nvSpPr>
        <p:spPr>
          <a:xfrm>
            <a:off x="0" y="5067360"/>
            <a:ext cx="9143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2120">
            <a:solidFill>
              <a:srgbClr val="3660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Google Shape;41;p5" descr=""/>
          <p:cNvPicPr/>
          <p:nvPr/>
        </p:nvPicPr>
        <p:blipFill>
          <a:blip r:embed="rId4"/>
          <a:stretch/>
        </p:blipFill>
        <p:spPr>
          <a:xfrm>
            <a:off x="7464240" y="4835520"/>
            <a:ext cx="1249920" cy="14832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8381880" y="4955760"/>
            <a:ext cx="761760" cy="1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B2C03F0-7CD6-4772-9436-A14FBA52FE6E}" type="slidenum">
              <a:rPr b="1" lang="en" sz="1400" spc="-1" strike="noStrike">
                <a:solidFill>
                  <a:srgbClr val="ffffff"/>
                </a:solidFill>
                <a:latin typeface="Calibri"/>
                <a:ea typeface="Calibri"/>
              </a:rPr>
              <a:t>&lt;number&gt;</a:t>
            </a:fld>
            <a:endParaRPr b="0" lang="en-IN" sz="14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8381880" y="4955760"/>
            <a:ext cx="761760" cy="1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9BAF669-E7FA-4B81-84D3-58333DB40C90}" type="slidenum">
              <a:rPr b="1" lang="en" sz="1400" spc="-1" strike="noStrike">
                <a:solidFill>
                  <a:srgbClr val="ffffff"/>
                </a:solidFill>
                <a:latin typeface="Calibri"/>
                <a:ea typeface="Calibri"/>
              </a:rPr>
              <a:t>&lt;number&gt;</a:t>
            </a:fld>
            <a:endParaRPr b="0" lang="en-IN" sz="1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title"/>
          </p:nvPr>
        </p:nvSpPr>
        <p:spPr>
          <a:xfrm>
            <a:off x="3363840" y="2228760"/>
            <a:ext cx="2452320" cy="533160"/>
          </a:xfrm>
          <a:prstGeom prst="rect">
            <a:avLst/>
          </a:prstGeom>
        </p:spPr>
        <p:txBody>
          <a:bodyPr>
            <a:noAutofit/>
          </a:bodyPr>
          <a:p>
            <a:r>
              <a:rPr b="0" lang="en-IN" sz="3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IN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3595680" y="2714760"/>
            <a:ext cx="2009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3660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IN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97;p14" descr=""/>
          <p:cNvPicPr/>
          <p:nvPr/>
        </p:nvPicPr>
        <p:blipFill>
          <a:blip r:embed="rId1"/>
          <a:stretch/>
        </p:blipFill>
        <p:spPr>
          <a:xfrm>
            <a:off x="127080" y="41760"/>
            <a:ext cx="444960" cy="56520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448560" y="657360"/>
            <a:ext cx="853812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150" spc="-1" strike="noStrike">
                <a:solidFill>
                  <a:srgbClr val="cb6d04"/>
                </a:solidFill>
                <a:highlight>
                  <a:srgbClr val="ffffff"/>
                </a:highlight>
                <a:latin typeface="Arial"/>
                <a:ea typeface="Arial"/>
              </a:rPr>
              <a:t>Quantum Simulation of Hamiltonian Using Variational Approach Involving Linear Combination of Unitary Operators</a:t>
            </a:r>
            <a:endParaRPr b="0" lang="en-IN" sz="215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90320" y="1796040"/>
            <a:ext cx="5092920" cy="6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600" spc="-1" strike="noStrike">
                <a:solidFill>
                  <a:srgbClr val="000000"/>
                </a:solidFill>
                <a:latin typeface="Calibri"/>
                <a:ea typeface="Calibri"/>
              </a:rPr>
              <a:t>Ashutosh Singh</a:t>
            </a:r>
            <a:endParaRPr b="0" lang="en-IN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600" spc="-1" strike="noStrike">
                <a:solidFill>
                  <a:srgbClr val="000000"/>
                </a:solidFill>
                <a:latin typeface="Calibri"/>
                <a:ea typeface="Calibri"/>
              </a:rPr>
              <a:t>Indian Institute of Technology Roorkee</a:t>
            </a:r>
            <a:endParaRPr b="0" lang="en-IN" sz="16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90320" y="2695320"/>
            <a:ext cx="8038080" cy="6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600" spc="-1" strike="noStrike">
                <a:solidFill>
                  <a:srgbClr val="000000"/>
                </a:solidFill>
                <a:latin typeface="Calibri"/>
                <a:ea typeface="Calibri"/>
              </a:rPr>
              <a:t>Supervisor: Prof. P Arumugam</a:t>
            </a:r>
            <a:endParaRPr b="0" lang="en-IN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600" spc="-1" strike="noStrike">
                <a:solidFill>
                  <a:srgbClr val="000000"/>
                </a:solidFill>
                <a:latin typeface="Calibri"/>
                <a:ea typeface="Calibri"/>
              </a:rPr>
              <a:t>(In close collaboration with Pooja Siwach and Abhishek)</a:t>
            </a:r>
            <a:endParaRPr b="0" lang="en-IN" sz="16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261360" y="2719440"/>
            <a:ext cx="2158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204120" y="239040"/>
            <a:ext cx="67078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Expectation value through LCU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297360" y="839520"/>
            <a:ext cx="8583840" cy="100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00000"/>
                </a:solidFill>
                <a:latin typeface="Calibri"/>
                <a:ea typeface="Calibri"/>
              </a:rPr>
              <a:t>The method for calculating expectation value based on LCU is discussed in </a:t>
            </a:r>
            <a:r>
              <a:rPr b="0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PS and PA, PRC </a:t>
            </a:r>
            <a:r>
              <a:rPr b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105</a:t>
            </a:r>
            <a:r>
              <a:rPr b="1" i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 </a:t>
            </a:r>
            <a:r>
              <a:rPr b="0" i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(</a:t>
            </a:r>
            <a:r>
              <a:rPr b="0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2022)</a:t>
            </a:r>
            <a:r>
              <a:rPr b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 </a:t>
            </a:r>
            <a:r>
              <a:rPr b="0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064318 </a:t>
            </a:r>
            <a:r>
              <a:rPr b="0" lang="en" sz="1800" spc="-1" strike="noStrike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b="0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 A. Roggero et al. PRC 102 (2020) 064624.</a:t>
            </a:r>
            <a:endParaRPr b="0" lang="en-IN" sz="1800" spc="-1" strike="noStrike">
              <a:latin typeface="Arial"/>
            </a:endParaRPr>
          </a:p>
        </p:txBody>
      </p:sp>
      <p:pic>
        <p:nvPicPr>
          <p:cNvPr id="225" name="Google Shape;189;p23" descr=""/>
          <p:cNvPicPr/>
          <p:nvPr/>
        </p:nvPicPr>
        <p:blipFill>
          <a:blip r:embed="rId1"/>
          <a:stretch/>
        </p:blipFill>
        <p:spPr>
          <a:xfrm>
            <a:off x="487800" y="3639960"/>
            <a:ext cx="3626280" cy="553680"/>
          </a:xfrm>
          <a:prstGeom prst="rect">
            <a:avLst/>
          </a:prstGeom>
          <a:ln>
            <a:noFill/>
          </a:ln>
        </p:spPr>
      </p:pic>
      <p:pic>
        <p:nvPicPr>
          <p:cNvPr id="226" name="Google Shape;190;p23" descr=""/>
          <p:cNvPicPr/>
          <p:nvPr/>
        </p:nvPicPr>
        <p:blipFill>
          <a:blip r:embed="rId2"/>
          <a:stretch/>
        </p:blipFill>
        <p:spPr>
          <a:xfrm>
            <a:off x="462960" y="2153160"/>
            <a:ext cx="2845440" cy="738720"/>
          </a:xfrm>
          <a:prstGeom prst="rect">
            <a:avLst/>
          </a:prstGeom>
          <a:ln>
            <a:noFill/>
          </a:ln>
        </p:spPr>
      </p:pic>
      <p:pic>
        <p:nvPicPr>
          <p:cNvPr id="227" name="Google Shape;191;p23" descr="{&quot;backgroundColor&quot;:&quot;#FFFFFF&quot;,&quot;aid&quot;:null,&quot;type&quot;:&quot;$&quot;,&quot;font&quot;:{&quot;size&quot;:&quot;12&quot;,&quot;color&quot;:&quot;#000000&quot;,&quot;family&quot;:&quot;Arial&quot;},&quot;code&quot;:&quot;$W\\,=\\,V_{P}^{\\dagger}V_{S}V_{P}$&quot;,&quot;id&quot;:&quot;1&quot;,&quot;ts&quot;:1668972240777,&quot;cs&quot;:&quot;hRRn5Vs5xIOr+tQL9zgmvQ==&quot;,&quot;size&quot;:{&quot;width&quot;:113.66666666666667,&quot;height&quot;:24.666666666666668}}"/>
          <p:cNvPicPr/>
          <p:nvPr/>
        </p:nvPicPr>
        <p:blipFill>
          <a:blip r:embed="rId3"/>
          <a:stretch/>
        </p:blipFill>
        <p:spPr>
          <a:xfrm>
            <a:off x="2673720" y="3159000"/>
            <a:ext cx="1082160" cy="234720"/>
          </a:xfrm>
          <a:prstGeom prst="rect">
            <a:avLst/>
          </a:prstGeom>
          <a:ln>
            <a:noFill/>
          </a:ln>
        </p:spPr>
      </p:pic>
      <p:pic>
        <p:nvPicPr>
          <p:cNvPr id="228" name="Google Shape;192;p23" descr=""/>
          <p:cNvPicPr/>
          <p:nvPr/>
        </p:nvPicPr>
        <p:blipFill>
          <a:blip r:embed="rId4"/>
          <a:stretch/>
        </p:blipFill>
        <p:spPr>
          <a:xfrm>
            <a:off x="1441440" y="1676880"/>
            <a:ext cx="1392120" cy="322200"/>
          </a:xfrm>
          <a:prstGeom prst="rect">
            <a:avLst/>
          </a:prstGeom>
          <a:ln>
            <a:noFill/>
          </a:ln>
        </p:spPr>
      </p:pic>
      <p:pic>
        <p:nvPicPr>
          <p:cNvPr id="229" name="Google Shape;193;p23" descr=""/>
          <p:cNvPicPr/>
          <p:nvPr/>
        </p:nvPicPr>
        <p:blipFill>
          <a:blip r:embed="rId5"/>
          <a:stretch/>
        </p:blipFill>
        <p:spPr>
          <a:xfrm>
            <a:off x="4452480" y="1824840"/>
            <a:ext cx="3756600" cy="2140200"/>
          </a:xfrm>
          <a:prstGeom prst="rect">
            <a:avLst/>
          </a:prstGeom>
          <a:ln>
            <a:noFill/>
          </a:ln>
        </p:spPr>
      </p:pic>
      <p:sp>
        <p:nvSpPr>
          <p:cNvPr id="230" name="CustomShape 3"/>
          <p:cNvSpPr/>
          <p:nvPr/>
        </p:nvSpPr>
        <p:spPr>
          <a:xfrm>
            <a:off x="5281560" y="1803240"/>
            <a:ext cx="14760" cy="2031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dk1"/>
            </a:solidFill>
            <a:prstDash val="dash"/>
            <a:round/>
          </a:ln>
          <a:effectLst>
            <a:outerShdw algn="bl" blurRad="5715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1" name="CustomShape 4"/>
          <p:cNvSpPr/>
          <p:nvPr/>
        </p:nvSpPr>
        <p:spPr>
          <a:xfrm>
            <a:off x="5281560" y="1803240"/>
            <a:ext cx="1785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dk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5"/>
          <p:cNvSpPr/>
          <p:nvPr/>
        </p:nvSpPr>
        <p:spPr>
          <a:xfrm flipH="1">
            <a:off x="7066440" y="1822320"/>
            <a:ext cx="6840" cy="201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dk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6"/>
          <p:cNvSpPr/>
          <p:nvPr/>
        </p:nvSpPr>
        <p:spPr>
          <a:xfrm>
            <a:off x="5277960" y="3835440"/>
            <a:ext cx="1792800" cy="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dk1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34" name="Google Shape;198;p23" descr="{&quot;backgroundColor&quot;:&quot;#FFFFFF&quot;,&quot;id&quot;:&quot;2&quot;,&quot;type&quot;:&quot;$&quot;,&quot;font&quot;:{&quot;color&quot;:&quot;#000000&quot;,&quot;family&quot;:&quot;Arial&quot;,&quot;size&quot;:12},&quot;code&quot;:&quot;$V_{S}$&quot;,&quot;aid&quot;:null,&quot;ts&quot;:1668973366796,&quot;cs&quot;:&quot;2Cys+0/6XnPvSwFaVXs6ug==&quot;,&quot;size&quot;:{&quot;width&quot;:18.666666666666668,&quot;height&quot;:16}}"/>
          <p:cNvPicPr/>
          <p:nvPr/>
        </p:nvPicPr>
        <p:blipFill>
          <a:blip r:embed="rId6"/>
          <a:stretch/>
        </p:blipFill>
        <p:spPr>
          <a:xfrm>
            <a:off x="6172200" y="3867120"/>
            <a:ext cx="177480" cy="151920"/>
          </a:xfrm>
          <a:prstGeom prst="rect">
            <a:avLst/>
          </a:prstGeom>
          <a:ln>
            <a:noFill/>
          </a:ln>
        </p:spPr>
      </p:pic>
      <p:pic>
        <p:nvPicPr>
          <p:cNvPr id="235" name="Google Shape;199;p23" descr="{&quot;font&quot;:{&quot;family&quot;:&quot;Arial&quot;,&quot;size&quot;:12,&quot;color&quot;:&quot;#000000&quot;},&quot;code&quot;:&quot;$$\\Lambda\\,=\\,\\sum_{i}^{}\\beta_{i}$$&quot;,&quot;backgroundColorModified&quot;:false,&quot;type&quot;:&quot;$$&quot;,&quot;id&quot;:&quot;3&quot;,&quot;backgroundColor&quot;:&quot;#FFFFFF&quot;,&quot;aid&quot;:null,&quot;ts&quot;:1668973973037,&quot;cs&quot;:&quot;kCZQD+RyP8ntCLTRSryFMg==&quot;,&quot;size&quot;:{&quot;width&quot;:91.83333333333333,&quot;height&quot;:38.5}}"/>
          <p:cNvPicPr/>
          <p:nvPr/>
        </p:nvPicPr>
        <p:blipFill>
          <a:blip r:embed="rId7"/>
          <a:stretch/>
        </p:blipFill>
        <p:spPr>
          <a:xfrm>
            <a:off x="1179360" y="3159000"/>
            <a:ext cx="874440" cy="366480"/>
          </a:xfrm>
          <a:prstGeom prst="rect">
            <a:avLst/>
          </a:prstGeom>
          <a:ln>
            <a:noFill/>
          </a:ln>
        </p:spPr>
      </p:pic>
      <p:sp>
        <p:nvSpPr>
          <p:cNvPr id="236" name="CustomShape 7"/>
          <p:cNvSpPr/>
          <p:nvPr/>
        </p:nvSpPr>
        <p:spPr>
          <a:xfrm>
            <a:off x="477000" y="3044520"/>
            <a:ext cx="77832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Calibri"/>
                <a:ea typeface="Calibri"/>
              </a:rPr>
              <a:t>Where, </a:t>
            </a:r>
            <a:endParaRPr b="0" lang="en-IN" sz="1400" spc="-1" strike="noStrike">
              <a:latin typeface="Arial"/>
            </a:endParaRPr>
          </a:p>
        </p:txBody>
      </p:sp>
      <p:sp>
        <p:nvSpPr>
          <p:cNvPr id="237" name="CustomShape 8"/>
          <p:cNvSpPr/>
          <p:nvPr/>
        </p:nvSpPr>
        <p:spPr>
          <a:xfrm>
            <a:off x="2159280" y="3029040"/>
            <a:ext cx="7322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endParaRPr b="0" lang="en-IN" sz="1600" spc="-1" strike="noStrike">
              <a:latin typeface="Arial"/>
            </a:endParaRPr>
          </a:p>
        </p:txBody>
      </p:sp>
      <p:sp>
        <p:nvSpPr>
          <p:cNvPr id="238" name="CustomShape 9"/>
          <p:cNvSpPr/>
          <p:nvPr/>
        </p:nvSpPr>
        <p:spPr>
          <a:xfrm>
            <a:off x="5227200" y="4103280"/>
            <a:ext cx="242208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Calibri"/>
                <a:ea typeface="Calibri"/>
              </a:rPr>
              <a:t>Fig. 5: General circuit for LCU</a:t>
            </a:r>
            <a:endParaRPr b="0" lang="en-IN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8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9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239400" y="231840"/>
            <a:ext cx="337176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Continue …</a:t>
            </a:r>
            <a:endParaRPr b="0" lang="en-IN" sz="2400" spc="-1" strike="noStrike">
              <a:latin typeface="Arial"/>
            </a:endParaRPr>
          </a:p>
        </p:txBody>
      </p:sp>
      <p:pic>
        <p:nvPicPr>
          <p:cNvPr id="240" name="Google Shape;208;p24" descr=""/>
          <p:cNvPicPr/>
          <p:nvPr/>
        </p:nvPicPr>
        <p:blipFill>
          <a:blip r:embed="rId1"/>
          <a:stretch/>
        </p:blipFill>
        <p:spPr>
          <a:xfrm>
            <a:off x="1621080" y="1351800"/>
            <a:ext cx="5517000" cy="2365560"/>
          </a:xfrm>
          <a:prstGeom prst="rect">
            <a:avLst/>
          </a:prstGeom>
          <a:ln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358920" y="867240"/>
            <a:ext cx="8687520" cy="73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00000"/>
                </a:solidFill>
                <a:latin typeface="Calibri"/>
                <a:ea typeface="Calibri"/>
              </a:rPr>
              <a:t>Once we get the           we can calculate expectation value of operator by taking its overlap with  </a:t>
            </a:r>
            <a:endParaRPr b="0" lang="en-IN" sz="1800" spc="-1" strike="noStrike">
              <a:latin typeface="Arial"/>
            </a:endParaRPr>
          </a:p>
        </p:txBody>
      </p:sp>
      <p:pic>
        <p:nvPicPr>
          <p:cNvPr id="242" name="Google Shape;210;p24" descr=""/>
          <p:cNvPicPr/>
          <p:nvPr/>
        </p:nvPicPr>
        <p:blipFill>
          <a:blip r:embed="rId2"/>
          <a:srcRect l="62288" t="28363" r="21096" b="19135"/>
          <a:stretch/>
        </p:blipFill>
        <p:spPr>
          <a:xfrm>
            <a:off x="2437560" y="983880"/>
            <a:ext cx="560880" cy="277560"/>
          </a:xfrm>
          <a:prstGeom prst="rect">
            <a:avLst/>
          </a:prstGeom>
          <a:ln>
            <a:noFill/>
          </a:ln>
        </p:spPr>
      </p:pic>
      <p:pic>
        <p:nvPicPr>
          <p:cNvPr id="243" name="Google Shape;211;p24" descr=""/>
          <p:cNvPicPr/>
          <p:nvPr/>
        </p:nvPicPr>
        <p:blipFill>
          <a:blip r:embed="rId3"/>
          <a:srcRect l="69270" t="23749" r="21096" b="23749"/>
          <a:stretch/>
        </p:blipFill>
        <p:spPr>
          <a:xfrm>
            <a:off x="2111760" y="1209600"/>
            <a:ext cx="325080" cy="277560"/>
          </a:xfrm>
          <a:prstGeom prst="rect">
            <a:avLst/>
          </a:prstGeom>
          <a:ln>
            <a:noFill/>
          </a:ln>
        </p:spPr>
      </p:pic>
      <p:sp>
        <p:nvSpPr>
          <p:cNvPr id="244" name="CustomShape 3"/>
          <p:cNvSpPr/>
          <p:nvPr/>
        </p:nvSpPr>
        <p:spPr>
          <a:xfrm>
            <a:off x="396360" y="4306680"/>
            <a:ext cx="6968160" cy="6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17160">
              <a:lnSpc>
                <a:spcPct val="100000"/>
              </a:lnSpc>
              <a:spcBef>
                <a:spcPts val="1100"/>
              </a:spcBef>
              <a:buClr>
                <a:srgbClr val="0000ff"/>
              </a:buClr>
              <a:buFont typeface="Calibri"/>
              <a:buChar char="●"/>
            </a:pPr>
            <a:r>
              <a:rPr b="0" lang="en" sz="14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J.C. Garcia-Escartin et al. PRA </a:t>
            </a:r>
            <a:r>
              <a:rPr b="1" lang="en" sz="14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87 </a:t>
            </a:r>
            <a:r>
              <a:rPr b="0" lang="en" sz="14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(2013), 052330.</a:t>
            </a:r>
            <a:endParaRPr b="0" lang="en-IN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b="0" lang="en" sz="14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PS and PA, PRC </a:t>
            </a:r>
            <a:r>
              <a:rPr b="1" lang="en" sz="14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105 </a:t>
            </a:r>
            <a:r>
              <a:rPr b="0" lang="en" sz="14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(2022)</a:t>
            </a:r>
            <a:r>
              <a:rPr b="1" lang="en" sz="14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, </a:t>
            </a:r>
            <a:r>
              <a:rPr b="0" lang="en" sz="14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064318</a:t>
            </a:r>
            <a:endParaRPr b="0" lang="en-IN" sz="1400" spc="-1" strike="noStrike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2589840" y="3670920"/>
            <a:ext cx="3727800" cy="66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Calibri"/>
                <a:ea typeface="Calibri"/>
              </a:rPr>
              <a:t>Fig. 6: Expectation Value Calculator</a:t>
            </a:r>
            <a:endParaRPr b="0" lang="en-IN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7" dur="indefinite" restart="never" nodeType="tmRoot">
          <p:childTnLst>
            <p:seq>
              <p:cTn id="298" dur="indefinite" nodeType="mainSeq">
                <p:childTnLst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6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186840" y="216720"/>
            <a:ext cx="547272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Modified algorithm </a:t>
            </a:r>
            <a:endParaRPr b="0" lang="en-IN" sz="2400" spc="-1" strike="noStrike">
              <a:latin typeface="Arial"/>
            </a:endParaRPr>
          </a:p>
        </p:txBody>
      </p:sp>
      <p:pic>
        <p:nvPicPr>
          <p:cNvPr id="247" name="Google Shape;219;p25" descr=""/>
          <p:cNvPicPr/>
          <p:nvPr/>
        </p:nvPicPr>
        <p:blipFill>
          <a:blip r:embed="rId1"/>
          <a:srcRect l="0" t="12117" r="0" b="25280"/>
          <a:stretch/>
        </p:blipFill>
        <p:spPr>
          <a:xfrm>
            <a:off x="675720" y="822600"/>
            <a:ext cx="7585560" cy="366912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1704600" y="4492080"/>
            <a:ext cx="535284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Calibri"/>
                <a:ea typeface="Calibri"/>
              </a:rPr>
              <a:t>Fig. 7: Modified variational algorithm for expectation value calculation </a:t>
            </a:r>
            <a:endParaRPr b="0" lang="en-IN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224280" y="224280"/>
            <a:ext cx="487440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Results and discussion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169200" y="757080"/>
            <a:ext cx="3864600" cy="412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00000"/>
                </a:solidFill>
                <a:latin typeface="Calibri"/>
                <a:ea typeface="Calibri"/>
              </a:rPr>
              <a:t>We have applied this algorithm for binding energy of deuteron under EFT potential, and Hamiltonian is encoded via Gray Code encoding.</a:t>
            </a:r>
            <a:endParaRPr b="0" lang="en-IN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00000"/>
                </a:solidFill>
                <a:latin typeface="Calibri"/>
                <a:ea typeface="Calibri"/>
              </a:rPr>
              <a:t>Classical optimizer used for our calculation is </a:t>
            </a:r>
            <a:r>
              <a:rPr b="0" lang="en" sz="1800" spc="-1" strike="noStrike">
                <a:solidFill>
                  <a:srgbClr val="262626"/>
                </a:solidFill>
                <a:highlight>
                  <a:srgbClr val="ffffff"/>
                </a:highlight>
                <a:latin typeface="Calibri"/>
                <a:ea typeface="Calibri"/>
              </a:rPr>
              <a:t>SPSA optimizer.</a:t>
            </a:r>
            <a:endParaRPr b="0" lang="en-IN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001"/>
              </a:spcBef>
              <a:buClr>
                <a:srgbClr val="262626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262626"/>
                </a:solidFill>
                <a:highlight>
                  <a:srgbClr val="ffffff"/>
                </a:highlight>
                <a:latin typeface="Calibri"/>
                <a:ea typeface="Calibri"/>
              </a:rPr>
              <a:t>Executed the algorithm for 100000 shots and 100 independent runs.</a:t>
            </a:r>
            <a:endParaRPr b="0" lang="en-IN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262626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262626"/>
                </a:solidFill>
                <a:highlight>
                  <a:srgbClr val="ffffff"/>
                </a:highlight>
                <a:latin typeface="Calibri"/>
                <a:ea typeface="Calibri"/>
              </a:rPr>
              <a:t>For error bar we used MAD.</a:t>
            </a:r>
            <a:endParaRPr b="0" lang="en-IN" sz="1800" spc="-1" strike="noStrike">
              <a:latin typeface="Arial"/>
            </a:endParaRPr>
          </a:p>
        </p:txBody>
      </p:sp>
      <p:graphicFrame>
        <p:nvGraphicFramePr>
          <p:cNvPr id="251" name="Table 3"/>
          <p:cNvGraphicFramePr/>
          <p:nvPr/>
        </p:nvGraphicFramePr>
        <p:xfrm>
          <a:off x="4419360" y="901080"/>
          <a:ext cx="4422240" cy="3225600"/>
        </p:xfrm>
        <a:graphic>
          <a:graphicData uri="http://schemas.openxmlformats.org/drawingml/2006/table">
            <a:tbl>
              <a:tblPr/>
              <a:tblGrid>
                <a:gridCol w="1000080"/>
                <a:gridCol w="1342440"/>
                <a:gridCol w="2079720"/>
              </a:tblGrid>
              <a:tr h="100800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Basis size </a:t>
                      </a:r>
                      <a:endParaRPr b="0" lang="en-IN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(N)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True Value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Modified variational algorithm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73908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-1.74916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-1.7459993 ± 0.025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73908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-2.04567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-2.0464696 ± 0.044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73944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-2.145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-2.0992413 ± 0.078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2" name="CustomShape 4"/>
          <p:cNvSpPr/>
          <p:nvPr/>
        </p:nvSpPr>
        <p:spPr>
          <a:xfrm>
            <a:off x="4818600" y="4167360"/>
            <a:ext cx="37947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Calibri"/>
                <a:ea typeface="Calibri"/>
              </a:rPr>
              <a:t>Table 2: Energy calculated with QASM simulator for EFT potential through modified algorithm</a:t>
            </a:r>
            <a:endParaRPr b="0" lang="en-IN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0" dur="indefinite" restart="never" nodeType="tmRoot">
          <p:childTnLst>
            <p:seq>
              <p:cTn id="311" dur="indefinite" nodeType="mainSeq">
                <p:childTnLst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6" dur="10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1" dur="10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6" dur="10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1" dur="10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329040" y="239400"/>
            <a:ext cx="44632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Results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5675760" y="2046960"/>
            <a:ext cx="3264120" cy="182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800" spc="-1" strike="noStrike">
                <a:solidFill>
                  <a:srgbClr val="000000"/>
                </a:solidFill>
                <a:latin typeface="Calibri"/>
                <a:ea typeface="Calibri"/>
              </a:rPr>
              <a:t>Fig. 8</a:t>
            </a:r>
            <a:r>
              <a:rPr b="0" lang="en" sz="1800" spc="-1" strike="noStrike">
                <a:solidFill>
                  <a:srgbClr val="000000"/>
                </a:solidFill>
                <a:latin typeface="Calibri"/>
                <a:ea typeface="Calibri"/>
              </a:rPr>
              <a:t>: Energy as function of number of states for EFT potential  for GC encoding using modified variational algorithm using LCU.</a:t>
            </a:r>
            <a:endParaRPr b="0" lang="en-IN" sz="1800" spc="-1" strike="noStrike">
              <a:latin typeface="Arial"/>
            </a:endParaRPr>
          </a:p>
        </p:txBody>
      </p:sp>
      <p:pic>
        <p:nvPicPr>
          <p:cNvPr id="255" name="Google Shape;235;p27" descr=""/>
          <p:cNvPicPr/>
          <p:nvPr/>
        </p:nvPicPr>
        <p:blipFill>
          <a:blip r:embed="rId1"/>
          <a:srcRect l="0" t="5780" r="7441" b="1543"/>
          <a:stretch/>
        </p:blipFill>
        <p:spPr>
          <a:xfrm>
            <a:off x="329040" y="885240"/>
            <a:ext cx="5346720" cy="401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86840" y="231480"/>
            <a:ext cx="560268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Conclusions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267480" y="1179000"/>
            <a:ext cx="8658000" cy="303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42720">
              <a:lnSpc>
                <a:spcPct val="100000"/>
              </a:lnSpc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We modified the variational algorithm such that it can be applied to system having non hermitian Hamiltonian.</a:t>
            </a:r>
            <a:endParaRPr b="0" lang="en-IN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001"/>
              </a:spcBef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We calculated the BE of deuteron with our method and results are in agreement with the published  VQE results.</a:t>
            </a:r>
            <a:endParaRPr b="0" lang="en-IN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001"/>
              </a:spcBef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Even though this method is more prone to error due to larger gate depth, this method can be applied to the non-hermitian matrix, which occurs in the case of resonances.</a:t>
            </a:r>
            <a:endParaRPr b="0" lang="en-IN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This shows a validity of method and further it can be extended for the Hamiltonian having complex energies. </a:t>
            </a:r>
            <a:endParaRPr b="0" lang="en-IN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0" dur="indefinite" restart="never" nodeType="tmRoot">
          <p:childTnLst>
            <p:seq>
              <p:cTn id="341" dur="indefinite" nodeType="mainSeq">
                <p:childTnLst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6" dur="10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1" dur="10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6" dur="10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1" dur="10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2967840" y="2228760"/>
            <a:ext cx="3260160" cy="435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600" spc="-1" strike="noStrike">
                <a:solidFill>
                  <a:srgbClr val="000000"/>
                </a:solidFill>
                <a:latin typeface="Calibri"/>
                <a:ea typeface="Calibri"/>
              </a:rPr>
              <a:t>Thank you</a:t>
            </a:r>
            <a:endParaRPr b="0" lang="en-IN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80720" y="152280"/>
            <a:ext cx="7041960" cy="415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3200" spc="-1" strike="noStrike">
                <a:solidFill>
                  <a:srgbClr val="000000"/>
                </a:solidFill>
                <a:latin typeface="Calibri"/>
                <a:ea typeface="Calibri"/>
              </a:rPr>
              <a:t>Outline</a:t>
            </a:r>
            <a:endParaRPr b="0" lang="en-IN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180720" y="1032840"/>
            <a:ext cx="8767800" cy="36388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3805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Introduction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Motivation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Solving nuclear physics problems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Algorithms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" sz="2400" spc="-1" strike="noStrike">
                <a:solidFill>
                  <a:srgbClr val="000000"/>
                </a:solidFill>
                <a:latin typeface="Arial"/>
                <a:ea typeface="Arial"/>
              </a:rPr>
              <a:t>Modified algorithm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0" lang="en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IN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10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10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10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10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25640" y="226440"/>
            <a:ext cx="516204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Introduction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125640" y="936000"/>
            <a:ext cx="6322320" cy="422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29760">
              <a:lnSpc>
                <a:spcPct val="100000"/>
              </a:lnSpc>
              <a:buClr>
                <a:srgbClr val="0e101a"/>
              </a:buClr>
              <a:buFont typeface="Calibri"/>
              <a:buChar char="❖"/>
            </a:pPr>
            <a:r>
              <a:rPr b="0" lang="en" sz="1600" spc="-1" strike="noStrike">
                <a:solidFill>
                  <a:srgbClr val="0e101a"/>
                </a:solidFill>
                <a:latin typeface="Calibri"/>
                <a:ea typeface="Calibri"/>
              </a:rPr>
              <a:t>Why Quantum simulations?</a:t>
            </a:r>
            <a:endParaRPr b="0" lang="en-IN" sz="1600" spc="-1" strike="noStrike">
              <a:latin typeface="Arial"/>
            </a:endParaRPr>
          </a:p>
          <a:p>
            <a:pPr lvl="1" marL="914400" indent="-329760">
              <a:lnSpc>
                <a:spcPct val="100000"/>
              </a:lnSpc>
              <a:spcBef>
                <a:spcPts val="1001"/>
              </a:spcBef>
              <a:buClr>
                <a:srgbClr val="0e101a"/>
              </a:buClr>
              <a:buFont typeface="Calibri"/>
              <a:buChar char="➢"/>
            </a:pPr>
            <a:r>
              <a:rPr b="0" lang="en" sz="1600" spc="-1" strike="noStrike">
                <a:solidFill>
                  <a:srgbClr val="0e101a"/>
                </a:solidFill>
                <a:latin typeface="Calibri"/>
                <a:ea typeface="Calibri"/>
              </a:rPr>
              <a:t>Certain problems can be solved in polynomial time on the quantum computer, which cannot be solved in polynomial time on a classical computer.</a:t>
            </a:r>
            <a:endParaRPr b="0" lang="en-IN" sz="1600" spc="-1" strike="noStrike">
              <a:latin typeface="Arial"/>
            </a:endParaRPr>
          </a:p>
          <a:p>
            <a:pPr lvl="1" marL="914400" indent="-329760">
              <a:lnSpc>
                <a:spcPct val="100000"/>
              </a:lnSpc>
              <a:spcBef>
                <a:spcPts val="1001"/>
              </a:spcBef>
              <a:buClr>
                <a:srgbClr val="0e101a"/>
              </a:buClr>
              <a:buFont typeface="Calibri"/>
              <a:buChar char="➢"/>
            </a:pPr>
            <a:r>
              <a:rPr b="0" lang="en" sz="1600" spc="-1" strike="noStrike">
                <a:solidFill>
                  <a:srgbClr val="0e101a"/>
                </a:solidFill>
                <a:latin typeface="Calibri"/>
                <a:ea typeface="Calibri"/>
              </a:rPr>
              <a:t>Classical simulations face difficulty in simulating any quantum system due to exponential growth in resource requirements.</a:t>
            </a:r>
            <a:endParaRPr b="0" lang="en-IN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spcBef>
                <a:spcPts val="1001"/>
              </a:spcBef>
              <a:buClr>
                <a:srgbClr val="0e101a"/>
              </a:buClr>
              <a:buFont typeface="Calibri"/>
              <a:buChar char="❖"/>
            </a:pPr>
            <a:r>
              <a:rPr b="0" lang="en" sz="1600" spc="-1" strike="noStrike">
                <a:solidFill>
                  <a:srgbClr val="0e101a"/>
                </a:solidFill>
                <a:latin typeface="Calibri"/>
                <a:ea typeface="Calibri"/>
              </a:rPr>
              <a:t>Similar complexities occur in nuclear many-body problems. </a:t>
            </a:r>
            <a:endParaRPr b="0" lang="en-IN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spcBef>
                <a:spcPts val="1001"/>
              </a:spcBef>
              <a:buClr>
                <a:srgbClr val="0e101a"/>
              </a:buClr>
              <a:buFont typeface="Calibri"/>
              <a:buChar char="❖"/>
            </a:pPr>
            <a:r>
              <a:rPr b="0" lang="en" sz="1600" spc="-1" strike="noStrike">
                <a:solidFill>
                  <a:srgbClr val="0e101a"/>
                </a:solidFill>
                <a:latin typeface="Calibri"/>
                <a:ea typeface="Calibri"/>
              </a:rPr>
              <a:t>We are trying to solve the smaller problem on the quantum computer of the present NISQ era.</a:t>
            </a:r>
            <a:endParaRPr b="0" lang="en-IN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e101a"/>
              </a:buClr>
              <a:buFont typeface="Calibri"/>
              <a:buChar char="❖"/>
            </a:pPr>
            <a:r>
              <a:rPr b="0" lang="en" sz="1600" spc="-1" strike="noStrike">
                <a:solidFill>
                  <a:srgbClr val="0e101a"/>
                </a:solidFill>
                <a:latin typeface="Calibri"/>
                <a:ea typeface="Calibri"/>
              </a:rPr>
              <a:t>Also, trying to give proof of concept that problems can be solved on the quantum computer once they are a practical reality in the near future.</a:t>
            </a:r>
            <a:endParaRPr b="0" lang="en-IN" sz="1600" spc="-1" strike="noStrike">
              <a:latin typeface="Arial"/>
            </a:endParaRPr>
          </a:p>
        </p:txBody>
      </p:sp>
      <p:pic>
        <p:nvPicPr>
          <p:cNvPr id="178" name="Google Shape;114;p16" descr=""/>
          <p:cNvPicPr/>
          <p:nvPr/>
        </p:nvPicPr>
        <p:blipFill>
          <a:blip r:embed="rId1"/>
          <a:stretch/>
        </p:blipFill>
        <p:spPr>
          <a:xfrm>
            <a:off x="6572160" y="747000"/>
            <a:ext cx="2571480" cy="1713960"/>
          </a:xfrm>
          <a:prstGeom prst="rect">
            <a:avLst/>
          </a:prstGeom>
          <a:ln>
            <a:noFill/>
          </a:ln>
        </p:spPr>
      </p:pic>
      <p:pic>
        <p:nvPicPr>
          <p:cNvPr id="179" name="Google Shape;115;p16" descr=""/>
          <p:cNvPicPr/>
          <p:nvPr/>
        </p:nvPicPr>
        <p:blipFill>
          <a:blip r:embed="rId2"/>
          <a:stretch/>
        </p:blipFill>
        <p:spPr>
          <a:xfrm>
            <a:off x="6572160" y="3383280"/>
            <a:ext cx="2571480" cy="1446120"/>
          </a:xfrm>
          <a:prstGeom prst="rect">
            <a:avLst/>
          </a:prstGeom>
          <a:ln>
            <a:noFill/>
          </a:ln>
        </p:spPr>
      </p:pic>
      <p:sp>
        <p:nvSpPr>
          <p:cNvPr id="180" name="CustomShape 3"/>
          <p:cNvSpPr/>
          <p:nvPr/>
        </p:nvSpPr>
        <p:spPr>
          <a:xfrm>
            <a:off x="7052040" y="2523600"/>
            <a:ext cx="2091600" cy="3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000000"/>
                </a:solidFill>
                <a:latin typeface="Calibri"/>
                <a:ea typeface="Calibri"/>
              </a:rPr>
              <a:t>P.C.: IBM Quantum</a:t>
            </a:r>
            <a:endParaRPr b="0" lang="en-IN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231480" y="240480"/>
            <a:ext cx="617652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Motivation for current work..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307800" y="1138680"/>
            <a:ext cx="5378400" cy="250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42720">
              <a:lnSpc>
                <a:spcPct val="100000"/>
              </a:lnSpc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In the last decade, quantum computers have been used to simulate various molecules, and a wide variety of chemistry problems are being simulated.</a:t>
            </a:r>
            <a:endParaRPr b="0" lang="en-IN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In recent years researchers have drawn their attention to nuclear physics problems which can be solved on a quantum computer.</a:t>
            </a:r>
            <a:endParaRPr b="0" lang="en-IN" sz="1800" spc="-1" strike="noStrike">
              <a:latin typeface="Arial"/>
            </a:endParaRPr>
          </a:p>
        </p:txBody>
      </p:sp>
      <p:pic>
        <p:nvPicPr>
          <p:cNvPr id="183" name="Google Shape;123;p17" descr=""/>
          <p:cNvPicPr/>
          <p:nvPr/>
        </p:nvPicPr>
        <p:blipFill>
          <a:blip r:embed="rId1"/>
          <a:stretch/>
        </p:blipFill>
        <p:spPr>
          <a:xfrm>
            <a:off x="5780520" y="1187640"/>
            <a:ext cx="3228840" cy="2527920"/>
          </a:xfrm>
          <a:prstGeom prst="rect">
            <a:avLst/>
          </a:prstGeom>
          <a:ln>
            <a:noFill/>
          </a:ln>
        </p:spPr>
      </p:pic>
      <p:sp>
        <p:nvSpPr>
          <p:cNvPr id="184" name="CustomShape 3"/>
          <p:cNvSpPr/>
          <p:nvPr/>
        </p:nvSpPr>
        <p:spPr>
          <a:xfrm>
            <a:off x="6266160" y="3639600"/>
            <a:ext cx="2576880" cy="82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Calibri"/>
                <a:ea typeface="Calibri"/>
              </a:rPr>
              <a:t>Fig. 1: Deuteron binding energy as function of number of basis states.</a:t>
            </a:r>
            <a:endParaRPr b="0" lang="en-IN" sz="1400" spc="-1" strike="noStrike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529920" y="3639600"/>
            <a:ext cx="539172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spcBef>
                <a:spcPts val="1100"/>
              </a:spcBef>
              <a:tabLst>
                <a:tab algn="l" pos="0"/>
              </a:tabLst>
            </a:pPr>
            <a:r>
              <a:rPr b="0" lang="en" sz="18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E. Dumitrescu et al. PRL </a:t>
            </a:r>
            <a:r>
              <a:rPr b="1" lang="en" sz="18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120</a:t>
            </a:r>
            <a:r>
              <a:rPr b="0" lang="en" sz="18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 (2018) 210501.</a:t>
            </a:r>
            <a:endParaRPr b="0" lang="en-IN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" sz="18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PS and PA, PRC</a:t>
            </a:r>
            <a:r>
              <a:rPr b="0" i="1" lang="en" sz="18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 </a:t>
            </a:r>
            <a:r>
              <a:rPr b="1" i="1" lang="en" sz="18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104 (</a:t>
            </a:r>
            <a:r>
              <a:rPr b="0" lang="en" sz="18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2021 ) </a:t>
            </a:r>
            <a:r>
              <a:rPr b="0" i="1" lang="en" sz="18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235501</a:t>
            </a:r>
            <a:r>
              <a:rPr b="0" lang="en" sz="18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.</a:t>
            </a:r>
            <a:endParaRPr b="0" lang="en-IN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en" sz="18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A. Roggero et al. PRC </a:t>
            </a:r>
            <a:r>
              <a:rPr b="1" lang="en" sz="18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100</a:t>
            </a:r>
            <a:r>
              <a:rPr b="0" lang="en" sz="18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 (2019) 034610.</a:t>
            </a:r>
            <a:endParaRPr b="0" lang="en-IN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380880" y="1066680"/>
            <a:ext cx="8345520" cy="370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42720">
              <a:lnSpc>
                <a:spcPct val="100000"/>
              </a:lnSpc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In </a:t>
            </a:r>
            <a:r>
              <a:rPr b="0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Childs </a:t>
            </a:r>
            <a:r>
              <a:rPr b="0" i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et al. QIC </a:t>
            </a:r>
            <a:r>
              <a:rPr b="1" i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12</a:t>
            </a:r>
            <a:r>
              <a:rPr b="0" i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 (2012), 901-924 </a:t>
            </a:r>
            <a:r>
              <a:rPr b="0" i="1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, </a:t>
            </a: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a new approach for simulating Hamiltonian dynamics based on implementing linear combinations of unitary (LCU) operations is proposed.</a:t>
            </a:r>
            <a:endParaRPr b="0" lang="en-IN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001"/>
              </a:spcBef>
              <a:buClr>
                <a:srgbClr val="0e101a"/>
              </a:buClr>
              <a:buFont typeface="Arial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LCU method is used in </a:t>
            </a:r>
            <a:r>
              <a:rPr b="0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PS and PA,</a:t>
            </a:r>
            <a:r>
              <a:rPr b="0" i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 </a:t>
            </a:r>
            <a:r>
              <a:rPr b="0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PRC</a:t>
            </a:r>
            <a:r>
              <a:rPr b="0" i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 </a:t>
            </a:r>
            <a:r>
              <a:rPr b="1" i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105 </a:t>
            </a:r>
            <a:r>
              <a:rPr b="0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(2022)</a:t>
            </a:r>
            <a:r>
              <a:rPr b="1" i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 </a:t>
            </a:r>
            <a:r>
              <a:rPr b="0" i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064318</a:t>
            </a:r>
            <a:r>
              <a:rPr b="0" i="1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, </a:t>
            </a: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to calculate the expectation value of operators.</a:t>
            </a:r>
            <a:endParaRPr b="0" lang="en-IN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001"/>
              </a:spcBef>
              <a:buClr>
                <a:srgbClr val="0e101a"/>
              </a:buClr>
              <a:buFont typeface="Arial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In </a:t>
            </a:r>
            <a:r>
              <a:rPr b="0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TB and SK, JCP </a:t>
            </a:r>
            <a:r>
              <a:rPr b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154 </a:t>
            </a:r>
            <a:r>
              <a:rPr b="0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(2021) 194107 </a:t>
            </a: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, proposed a technique to simulate molecular resonances.</a:t>
            </a:r>
            <a:endParaRPr b="0" lang="en-IN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001"/>
              </a:spcBef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In </a:t>
            </a:r>
            <a:r>
              <a:rPr b="0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A. Roggero et al. PRC </a:t>
            </a:r>
            <a:r>
              <a:rPr b="1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102</a:t>
            </a:r>
            <a:r>
              <a:rPr b="0" lang="en" sz="1800" spc="-1" strike="noStrike">
                <a:solidFill>
                  <a:srgbClr val="0000ff"/>
                </a:solidFill>
                <a:latin typeface="Calibri"/>
                <a:ea typeface="Calibri"/>
              </a:rPr>
              <a:t> (2020) 064624, </a:t>
            </a:r>
            <a:r>
              <a:rPr b="0" lang="en" sz="1800" spc="-1" strike="noStrike">
                <a:solidFill>
                  <a:srgbClr val="000000"/>
                </a:solidFill>
                <a:latin typeface="Calibri"/>
                <a:ea typeface="Calibri"/>
              </a:rPr>
              <a:t>used LCU for creation of excited states.</a:t>
            </a:r>
            <a:endParaRPr b="0" lang="en-IN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Motivated by these, we are trying to modify the variational algorithm and implement it for complex energy calculations. </a:t>
            </a:r>
            <a:endParaRPr b="0" lang="en-IN" sz="18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261360" y="254160"/>
            <a:ext cx="335412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Continue…</a:t>
            </a:r>
            <a:endParaRPr b="0" lang="en-IN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" dur="1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10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03040" y="156960"/>
            <a:ext cx="782136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Encodings and quantum algorithms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210960" y="658440"/>
            <a:ext cx="8932680" cy="81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42720">
              <a:lnSpc>
                <a:spcPct val="115000"/>
              </a:lnSpc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We transform the nuclear problem in such a way that it can be solved on a quantum computer.</a:t>
            </a:r>
            <a:endParaRPr b="0" lang="en-IN" sz="1800" spc="-1" strike="noStrike">
              <a:latin typeface="Arial"/>
            </a:endParaRPr>
          </a:p>
        </p:txBody>
      </p:sp>
      <p:pic>
        <p:nvPicPr>
          <p:cNvPr id="190" name="Google Shape;138;p19" descr="{&quot;code&quot;:&quot;$$H\\,=\\,\\sum_{ij}^{}\\,h_{ij}a_{i}^{\\dagger}a_{j}$$&quot;,&quot;font&quot;:{&quot;color&quot;:&quot;#000000&quot;,&quot;size&quot;:&quot;16&quot;,&quot;family&quot;:&quot;Arial&quot;},&quot;aid&quot;:null,&quot;id&quot;:&quot;9&quot;,&quot;type&quot;:&quot;$$&quot;,&quot;backgroundColorModified&quot;:false,&quot;backgroundColor&quot;:&quot;#FFFFFF&quot;,&quot;ts&quot;:1668951141804,&quot;cs&quot;:&quot;hpBeLdDH4suGocuZ+ZbbvA==&quot;,&quot;size&quot;:{&quot;width&quot;:183.66666666666666,&quot;height&quot;:56.16666666666665}}"/>
          <p:cNvPicPr/>
          <p:nvPr/>
        </p:nvPicPr>
        <p:blipFill>
          <a:blip r:embed="rId1"/>
          <a:stretch/>
        </p:blipFill>
        <p:spPr>
          <a:xfrm>
            <a:off x="1980360" y="1405440"/>
            <a:ext cx="1749240" cy="534600"/>
          </a:xfrm>
          <a:prstGeom prst="rect">
            <a:avLst/>
          </a:prstGeom>
          <a:ln>
            <a:noFill/>
          </a:ln>
        </p:spPr>
      </p:pic>
      <p:sp>
        <p:nvSpPr>
          <p:cNvPr id="191" name="CustomShape 3"/>
          <p:cNvSpPr/>
          <p:nvPr/>
        </p:nvSpPr>
        <p:spPr>
          <a:xfrm>
            <a:off x="3932280" y="1362240"/>
            <a:ext cx="153180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000000"/>
                </a:solidFill>
                <a:latin typeface="Calibri"/>
                <a:ea typeface="Calibri"/>
              </a:rPr>
              <a:t>Where, </a:t>
            </a:r>
            <a:endParaRPr b="0" lang="en-IN" sz="1600" spc="-1" strike="noStrike">
              <a:latin typeface="Arial"/>
            </a:endParaRPr>
          </a:p>
        </p:txBody>
      </p:sp>
      <p:pic>
        <p:nvPicPr>
          <p:cNvPr id="192" name="Google Shape;140;p19" descr="{&quot;type&quot;:&quot;$$&quot;,&quot;code&quot;:&quot;$$h_{ij}\\,=\\,&lt;i\\left|\\hat{T}+\\hat{V}\\right|j&gt;$$&quot;,&quot;aid&quot;:null,&quot;backgroundColor&quot;:&quot;#FFFFFF&quot;,&quot;backgroundColorModified&quot;:false,&quot;font&quot;:{&quot;color&quot;:&quot;#000000&quot;,&quot;family&quot;:&quot;Arial&quot;,&quot;size&quot;:&quot;16&quot;},&quot;id&quot;:&quot;10&quot;,&quot;ts&quot;:1668951156987,&quot;cs&quot;:&quot;loySwv7cCHMegA/wRxxjig==&quot;,&quot;size&quot;:{&quot;width&quot;:232.40000000000006,&quot;height&quot;:38}}"/>
          <p:cNvPicPr/>
          <p:nvPr/>
        </p:nvPicPr>
        <p:blipFill>
          <a:blip r:embed="rId2"/>
          <a:stretch/>
        </p:blipFill>
        <p:spPr>
          <a:xfrm>
            <a:off x="4872960" y="1405440"/>
            <a:ext cx="2213280" cy="361440"/>
          </a:xfrm>
          <a:prstGeom prst="rect">
            <a:avLst/>
          </a:prstGeom>
          <a:ln>
            <a:noFill/>
          </a:ln>
        </p:spPr>
      </p:pic>
      <p:sp>
        <p:nvSpPr>
          <p:cNvPr id="193" name="CustomShape 4"/>
          <p:cNvSpPr/>
          <p:nvPr/>
        </p:nvSpPr>
        <p:spPr>
          <a:xfrm>
            <a:off x="246600" y="1824480"/>
            <a:ext cx="8897040" cy="164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42720">
              <a:lnSpc>
                <a:spcPct val="100000"/>
              </a:lnSpc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We map many-body basis states and operators to qubit basis states and operations respectively.</a:t>
            </a:r>
            <a:endParaRPr b="0" lang="en-IN" sz="1800" spc="-1" strike="noStrike">
              <a:latin typeface="Arial"/>
              <a:ea typeface="Noto Sans CJK SC"/>
            </a:endParaRPr>
          </a:p>
          <a:p>
            <a:pPr marL="457200" indent="-342720">
              <a:lnSpc>
                <a:spcPct val="100000"/>
              </a:lnSpc>
              <a:spcBef>
                <a:spcPts val="717"/>
              </a:spcBef>
              <a:spcAft>
                <a:spcPts val="717"/>
              </a:spcAft>
              <a:buClr>
                <a:srgbClr val="0e101a"/>
              </a:buClr>
              <a:buFont typeface="Arial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This mapping is done via various encodings, among which we will primarily use </a:t>
            </a:r>
            <a:r>
              <a:rPr b="1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Jordan-Wigner transformation</a:t>
            </a: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 (JWT) and </a:t>
            </a:r>
            <a:r>
              <a:rPr b="1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Gray code encoding</a:t>
            </a: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 (GC).</a:t>
            </a:r>
            <a:endParaRPr b="0" lang="en-IN" sz="1800" spc="-1" strike="noStrike">
              <a:latin typeface="Arial"/>
              <a:ea typeface="Noto Sans CJK SC"/>
            </a:endParaRPr>
          </a:p>
        </p:txBody>
      </p:sp>
      <p:pic>
        <p:nvPicPr>
          <p:cNvPr id="194" name="Google Shape;142;p19" descr="{&quot;backgroundColorModified&quot;:false,&quot;type&quot;:&quot;$$&quot;,&quot;aid&quot;:null,&quot;backgroundColor&quot;:&quot;#FFFFFF&quot;,&quot;code&quot;:&quot;$$a_{j}^{\\dagger}\\,=\\,\\frac{1}{2}\\left(X_{j}-iY\\right)\\otimes\\prod_{k&lt;j}^{}Z_{k},$$&quot;,&quot;id&quot;:&quot;11&quot;,&quot;font&quot;:{&quot;size&quot;:&quot;16&quot;,&quot;family&quot;:&quot;Calibri&quot;,&quot;color&quot;:&quot;#000000&quot;},&quot;ts&quot;:1668951176029,&quot;cs&quot;:&quot;WsBuAWIEpqA6fA/FIL9FhA==&quot;,&quot;size&quot;:{&quot;width&quot;:253.60000000000002,&quot;height&quot;:56.19999999999999}}"/>
          <p:cNvPicPr/>
          <p:nvPr/>
        </p:nvPicPr>
        <p:blipFill>
          <a:blip r:embed="rId3"/>
          <a:stretch/>
        </p:blipFill>
        <p:spPr>
          <a:xfrm>
            <a:off x="1408680" y="3373200"/>
            <a:ext cx="2415240" cy="534960"/>
          </a:xfrm>
          <a:prstGeom prst="rect">
            <a:avLst/>
          </a:prstGeom>
          <a:ln>
            <a:noFill/>
          </a:ln>
        </p:spPr>
      </p:pic>
      <p:pic>
        <p:nvPicPr>
          <p:cNvPr id="195" name="Google Shape;143;p19" descr="{&quot;backgroundColorModified&quot;:false,&quot;aid&quot;:null,&quot;backgroundColor&quot;:&quot;#FFFFFF&quot;,&quot;id&quot;:&quot;11&quot;,&quot;font&quot;:{&quot;family&quot;:&quot;Calibri&quot;,&quot;color&quot;:&quot;#000000&quot;,&quot;size&quot;:&quot;16&quot;},&quot;code&quot;:&quot;$$a_{j}\\,=\\,\\frac{1}{2}\\left(X_{j}+iY\\right)\\otimes\\prod_{k&lt;j}^{}Z_{k}.$$&quot;,&quot;type&quot;:&quot;$$&quot;,&quot;ts&quot;:1668951210874,&quot;cs&quot;:&quot;15E8N4/CccejhlmsblH63A==&quot;,&quot;size&quot;:{&quot;width&quot;:253,&quot;height&quot;:56.19999999999999}}"/>
          <p:cNvPicPr/>
          <p:nvPr/>
        </p:nvPicPr>
        <p:blipFill>
          <a:blip r:embed="rId4"/>
          <a:stretch/>
        </p:blipFill>
        <p:spPr>
          <a:xfrm>
            <a:off x="4385880" y="3301200"/>
            <a:ext cx="2409480" cy="534960"/>
          </a:xfrm>
          <a:prstGeom prst="rect">
            <a:avLst/>
          </a:prstGeom>
          <a:ln>
            <a:noFill/>
          </a:ln>
        </p:spPr>
      </p:pic>
      <p:sp>
        <p:nvSpPr>
          <p:cNvPr id="196" name="CustomShape 5"/>
          <p:cNvSpPr/>
          <p:nvPr/>
        </p:nvSpPr>
        <p:spPr>
          <a:xfrm>
            <a:off x="258480" y="3740760"/>
            <a:ext cx="8836920" cy="12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42720">
              <a:lnSpc>
                <a:spcPct val="100000"/>
              </a:lnSpc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After mapping, the second quantized hamiltonian transforms to Pauli strings which can be applied to quantum circuits.</a:t>
            </a:r>
            <a:endParaRPr b="0" lang="en-IN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We have various algorithms like VQE, Quantum phase estimation (QPE) and LCU etc., which can be used to simulate the problem.</a:t>
            </a:r>
            <a:endParaRPr b="0" lang="en-IN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0" dur="indefinite" restart="never" nodeType="tmRoot">
          <p:childTnLst>
            <p:seq>
              <p:cTn id="121" dur="indefinite" nodeType="mainSeq">
                <p:childTnLst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10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10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25720" y="155520"/>
            <a:ext cx="559512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BE of Deuteron</a:t>
            </a:r>
            <a:endParaRPr b="0" lang="en-IN" sz="24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268920" y="911520"/>
            <a:ext cx="17892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3"/>
          <p:cNvSpPr/>
          <p:nvPr/>
        </p:nvSpPr>
        <p:spPr>
          <a:xfrm>
            <a:off x="194400" y="896400"/>
            <a:ext cx="8658000" cy="49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42720">
              <a:lnSpc>
                <a:spcPct val="115000"/>
              </a:lnSpc>
              <a:buClr>
                <a:srgbClr val="0e101a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e101a"/>
                </a:solidFill>
                <a:latin typeface="Calibri"/>
                <a:ea typeface="Calibri"/>
              </a:rPr>
              <a:t>For simplicity, we choose the problem of deuteron BE calculation.</a:t>
            </a:r>
            <a:endParaRPr b="0" lang="en-IN" sz="1800" spc="-1" strike="noStrike">
              <a:latin typeface="Arial"/>
            </a:endParaRPr>
          </a:p>
        </p:txBody>
      </p:sp>
      <p:pic>
        <p:nvPicPr>
          <p:cNvPr id="200" name="Google Shape;152;p20" descr="{&quot;id&quot;:&quot;13&quot;,&quot;backgroundColor&quot;:&quot;#FFFFFF&quot;,&quot;type&quot;:&quot;lalign*&quot;,&quot;code&quot;:&quot;\\begin{lalign*}\n&amp;{H_{3}\\,=\\,7.765855I_{0}I_{1}-7.984145Z_{0}-1.859145I_{0}Z_{1}+ 1.640855Z_{0}Z_{1}}\\\\\n&amp;{\\,\\,\\,\\,\\,\\,\\,\\,\\,\\,\\,\\,\\,-2.143305\\left(X_{0}I_{1}+X_{0}Z_{1}\\right)-3.91312\\left(I_{0}X_{1}-Z_{0}X_{1}\\right)}\t\n\\end{lalign*}&quot;,&quot;aid&quot;:null,&quot;backgroundColorModified&quot;:false,&quot;font&quot;:{&quot;family&quot;:&quot;Arial&quot;,&quot;color&quot;:&quot;#000000&quot;,&quot;size&quot;:18},&quot;ts&quot;:1668968981419,&quot;cs&quot;:&quot;mgYJ5TyFa2jZhgVzUBAq6Q==&quot;,&quot;size&quot;:{&quot;width&quot;:801,&quot;height&quot;:63.5}}"/>
          <p:cNvPicPr/>
          <p:nvPr/>
        </p:nvPicPr>
        <p:blipFill>
          <a:blip r:embed="rId1"/>
          <a:stretch/>
        </p:blipFill>
        <p:spPr>
          <a:xfrm>
            <a:off x="469800" y="2489040"/>
            <a:ext cx="7629120" cy="604440"/>
          </a:xfrm>
          <a:prstGeom prst="rect">
            <a:avLst/>
          </a:prstGeom>
          <a:ln>
            <a:noFill/>
          </a:ln>
        </p:spPr>
      </p:pic>
      <p:pic>
        <p:nvPicPr>
          <p:cNvPr id="201" name="Google Shape;153;p20" descr="{&quot;backgroundColorModified&quot;:false,&quot;font&quot;:{&quot;family&quot;:&quot;Calibri&quot;,&quot;size&quot;:&quot;18&quot;,&quot;color&quot;:&quot;#000000&quot;},&quot;id&quot;:&quot;14&quot;,&quot;backgroundColor&quot;:&quot;#FFFFFF&quot;,&quot;type&quot;:&quot;lalign*&quot;,&quot;code&quot;:&quot;\\begin{lalign*}\n&amp;{H_{4}\\,=\\,14.328I -7.814X_{0}− 3.913X_{1}+ 3.913Z_{0}X_{1}− 1.422Z_{0}\\,\\,\\,\\,}\\\\\n&amp;{\\,\\,\\,\\,\\,\\,\\,\\,\\,\\,\\,\\,\\,\\,\\,\\,\\,-8.422Z_{1}+3.527X_{0}Z_{1}−  4.922Z_{0}Z_{1}}\t\n\\end{lalign*}&quot;,&quot;aid&quot;:null,&quot;ts&quot;:1669070828219,&quot;cs&quot;:&quot;t7L3WNmrCnmN4e4pSoTLlQ==&quot;,&quot;size&quot;:{&quot;width&quot;:631.5,&quot;height&quot;:52.5}}"/>
          <p:cNvPicPr/>
          <p:nvPr/>
        </p:nvPicPr>
        <p:blipFill>
          <a:blip r:embed="rId2"/>
          <a:stretch/>
        </p:blipFill>
        <p:spPr>
          <a:xfrm>
            <a:off x="461520" y="3417840"/>
            <a:ext cx="6014520" cy="499680"/>
          </a:xfrm>
          <a:prstGeom prst="rect">
            <a:avLst/>
          </a:prstGeom>
          <a:ln>
            <a:noFill/>
          </a:ln>
        </p:spPr>
      </p:pic>
      <p:pic>
        <p:nvPicPr>
          <p:cNvPr id="202" name="Google Shape;154;p20" descr=""/>
          <p:cNvPicPr/>
          <p:nvPr/>
        </p:nvPicPr>
        <p:blipFill>
          <a:blip r:embed="rId3"/>
          <a:srcRect l="10167" t="15659" r="9815" b="20927"/>
          <a:stretch/>
        </p:blipFill>
        <p:spPr>
          <a:xfrm>
            <a:off x="7282440" y="3009240"/>
            <a:ext cx="1694880" cy="1738800"/>
          </a:xfrm>
          <a:prstGeom prst="rect">
            <a:avLst/>
          </a:prstGeom>
          <a:ln>
            <a:noFill/>
          </a:ln>
        </p:spPr>
      </p:pic>
      <p:sp>
        <p:nvSpPr>
          <p:cNvPr id="203" name="CustomShape 4"/>
          <p:cNvSpPr/>
          <p:nvPr/>
        </p:nvSpPr>
        <p:spPr>
          <a:xfrm>
            <a:off x="196920" y="1315800"/>
            <a:ext cx="786096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42720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Calibri"/>
              <a:buChar char="●"/>
            </a:pPr>
            <a:r>
              <a:rPr b="0" lang="en" sz="1800" spc="-1" strike="noStrike">
                <a:solidFill>
                  <a:srgbClr val="000000"/>
                </a:solidFill>
                <a:latin typeface="Calibri"/>
                <a:ea typeface="Calibri"/>
              </a:rPr>
              <a:t>Hamiltonian for N=2 , N=3 and N= 4 are:</a:t>
            </a:r>
            <a:endParaRPr b="0" lang="en-IN" sz="1800" spc="-1" strike="noStrike">
              <a:latin typeface="Arial"/>
            </a:endParaRPr>
          </a:p>
        </p:txBody>
      </p:sp>
      <p:pic>
        <p:nvPicPr>
          <p:cNvPr id="204" name="Google Shape;156;p20" descr="{&quot;backgroundColorModified&quot;:false,&quot;font&quot;:{&quot;color&quot;:&quot;#000000&quot;,&quot;size&quot;:18,&quot;family&quot;:&quot;Arial&quot;},&quot;type&quot;:&quot;$$&quot;,&quot;id&quot;:&quot;13&quot;,&quot;aid&quot;:null,&quot;backgroundColor&quot;:&quot;#FFFFFF&quot;,&quot;code&quot;:&quot;$$H_{2}\\,=\\,5.9067091I_{0}-6.34329Z_{0}-4.28661X_{0}$$&quot;,&quot;ts&quot;:1668968289069,&quot;cs&quot;:&quot;TfW0NsXUyfRlel/PU/B90Q==&quot;,&quot;size&quot;:{&quot;width&quot;:541.5000000000001,&quot;height&quot;:24}}"/>
          <p:cNvPicPr/>
          <p:nvPr/>
        </p:nvPicPr>
        <p:blipFill>
          <a:blip r:embed="rId4"/>
          <a:stretch/>
        </p:blipFill>
        <p:spPr>
          <a:xfrm>
            <a:off x="482760" y="1980360"/>
            <a:ext cx="5157360" cy="22824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304920" y="4114800"/>
            <a:ext cx="5245200" cy="79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29760">
              <a:lnSpc>
                <a:spcPct val="100000"/>
              </a:lnSpc>
              <a:spcBef>
                <a:spcPts val="1100"/>
              </a:spcBef>
              <a:buClr>
                <a:srgbClr val="0000ff"/>
              </a:buClr>
              <a:buFont typeface="Arial"/>
              <a:buChar char="●"/>
            </a:pPr>
            <a:r>
              <a:rPr b="0" lang="en" sz="16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O. D. Matteo et al. PRA </a:t>
            </a:r>
            <a:r>
              <a:rPr b="1" lang="en" sz="16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103</a:t>
            </a:r>
            <a:r>
              <a:rPr b="0" lang="en" sz="16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 (2021), 042405.</a:t>
            </a:r>
            <a:endParaRPr b="0" lang="en-IN" sz="1600" spc="-1" strike="noStrike">
              <a:latin typeface="Arial"/>
            </a:endParaRPr>
          </a:p>
          <a:p>
            <a:pPr marL="457200" indent="-32976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Clr>
                <a:srgbClr val="0000ff"/>
              </a:buClr>
              <a:buFont typeface="Calibri"/>
              <a:buChar char="●"/>
            </a:pPr>
            <a:r>
              <a:rPr b="0" lang="en" sz="16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PS and PA, PRC</a:t>
            </a:r>
            <a:r>
              <a:rPr b="0" i="1" lang="en" sz="16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 </a:t>
            </a:r>
            <a:r>
              <a:rPr b="1" i="1" lang="en" sz="16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104 (</a:t>
            </a:r>
            <a:r>
              <a:rPr b="0" lang="en" sz="16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2021 ) </a:t>
            </a:r>
            <a:r>
              <a:rPr b="0" i="1" lang="en" sz="16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235501</a:t>
            </a:r>
            <a:r>
              <a:rPr b="0" lang="en" sz="1600" spc="-1" strike="noStrike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</a:rPr>
              <a:t>.</a:t>
            </a:r>
            <a:endParaRPr b="0" lang="en-IN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4" dur="indefinite" restart="never" nodeType="tmRoot">
          <p:childTnLst>
            <p:seq>
              <p:cTn id="165" dur="indefinite" nodeType="mainSeq"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3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28600" y="228600"/>
            <a:ext cx="724752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Variational Quantum Eigensolver (VQE)</a:t>
            </a:r>
            <a:endParaRPr b="0" lang="en-IN" sz="2400" spc="-1" strike="noStrike">
              <a:latin typeface="Arial"/>
            </a:endParaRPr>
          </a:p>
        </p:txBody>
      </p:sp>
      <p:pic>
        <p:nvPicPr>
          <p:cNvPr id="207" name="Google Shape;163;p21" descr=""/>
          <p:cNvPicPr/>
          <p:nvPr/>
        </p:nvPicPr>
        <p:blipFill>
          <a:blip r:embed="rId1"/>
          <a:stretch/>
        </p:blipFill>
        <p:spPr>
          <a:xfrm>
            <a:off x="380880" y="874440"/>
            <a:ext cx="5448600" cy="3163680"/>
          </a:xfrm>
          <a:prstGeom prst="rect">
            <a:avLst/>
          </a:prstGeom>
          <a:ln>
            <a:noFill/>
          </a:ln>
        </p:spPr>
      </p:pic>
      <p:pic>
        <p:nvPicPr>
          <p:cNvPr id="208" name="Google Shape;164;p21" descr=""/>
          <p:cNvPicPr/>
          <p:nvPr/>
        </p:nvPicPr>
        <p:blipFill>
          <a:blip r:embed="rId2"/>
          <a:stretch/>
        </p:blipFill>
        <p:spPr>
          <a:xfrm>
            <a:off x="6813720" y="2788200"/>
            <a:ext cx="2154600" cy="957600"/>
          </a:xfrm>
          <a:prstGeom prst="rect">
            <a:avLst/>
          </a:prstGeom>
          <a:ln>
            <a:noFill/>
          </a:ln>
        </p:spPr>
      </p:pic>
      <p:pic>
        <p:nvPicPr>
          <p:cNvPr id="209" name="Google Shape;165;p21" descr=""/>
          <p:cNvPicPr/>
          <p:nvPr/>
        </p:nvPicPr>
        <p:blipFill>
          <a:blip r:embed="rId3"/>
          <a:srcRect l="-3629" t="0" r="3629" b="0"/>
          <a:stretch/>
        </p:blipFill>
        <p:spPr>
          <a:xfrm>
            <a:off x="6812280" y="1567440"/>
            <a:ext cx="2157480" cy="959760"/>
          </a:xfrm>
          <a:prstGeom prst="rect">
            <a:avLst/>
          </a:prstGeom>
          <a:ln>
            <a:noFill/>
          </a:ln>
        </p:spPr>
      </p:pic>
      <p:pic>
        <p:nvPicPr>
          <p:cNvPr id="210" name="Google Shape;166;p21" descr=""/>
          <p:cNvPicPr/>
          <p:nvPr/>
        </p:nvPicPr>
        <p:blipFill>
          <a:blip r:embed="rId4"/>
          <a:stretch/>
        </p:blipFill>
        <p:spPr>
          <a:xfrm>
            <a:off x="7241760" y="808200"/>
            <a:ext cx="1172520" cy="399960"/>
          </a:xfrm>
          <a:prstGeom prst="rect">
            <a:avLst/>
          </a:prstGeom>
          <a:ln>
            <a:noFill/>
          </a:ln>
        </p:spPr>
      </p:pic>
      <p:sp>
        <p:nvSpPr>
          <p:cNvPr id="211" name="CustomShape 2"/>
          <p:cNvSpPr/>
          <p:nvPr/>
        </p:nvSpPr>
        <p:spPr>
          <a:xfrm>
            <a:off x="6095880" y="3886200"/>
            <a:ext cx="29530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Calibri"/>
                <a:ea typeface="Calibri"/>
              </a:rPr>
              <a:t>Fig. 3: Parameterized ansatz for N=2, 3 and 4  for GC encoding. </a:t>
            </a:r>
            <a:endParaRPr b="0" lang="en-IN" sz="1400" spc="-1" strike="noStrike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7675200" y="1167120"/>
            <a:ext cx="42588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Calibri"/>
                <a:ea typeface="Calibri"/>
              </a:rPr>
              <a:t>(a)</a:t>
            </a:r>
            <a:endParaRPr b="0" lang="en-IN" sz="1400" spc="-1" strike="noStrike"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7652520" y="2387880"/>
            <a:ext cx="47088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Calibri"/>
                <a:ea typeface="Calibri"/>
              </a:rPr>
              <a:t>(b)</a:t>
            </a:r>
            <a:endParaRPr b="0" lang="en-IN" sz="1400" spc="-1" strike="noStrike">
              <a:latin typeface="Arial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7652520" y="3485880"/>
            <a:ext cx="47088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Calibri"/>
                <a:ea typeface="Calibri"/>
              </a:rPr>
              <a:t>(c)</a:t>
            </a:r>
            <a:endParaRPr b="0" lang="en-IN" sz="1400" spc="-1" strike="noStrike">
              <a:latin typeface="Arial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603720" y="4100040"/>
            <a:ext cx="492264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Fig. 2: Architecture of the variational-quantum eigensolver.</a:t>
            </a:r>
            <a:endParaRPr b="0" lang="en-IN" sz="1400" spc="-1" strike="noStrike">
              <a:latin typeface="Arial"/>
            </a:endParaRPr>
          </a:p>
        </p:txBody>
      </p:sp>
      <p:sp>
        <p:nvSpPr>
          <p:cNvPr id="216" name="CustomShape 7"/>
          <p:cNvSpPr/>
          <p:nvPr/>
        </p:nvSpPr>
        <p:spPr>
          <a:xfrm>
            <a:off x="231480" y="4480920"/>
            <a:ext cx="676044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17160">
              <a:lnSpc>
                <a:spcPct val="100000"/>
              </a:lnSpc>
              <a:buClr>
                <a:srgbClr val="0000ff"/>
              </a:buClr>
              <a:buFont typeface="Calibri"/>
              <a:buChar char="●"/>
            </a:pPr>
            <a:r>
              <a:rPr b="0" lang="en" sz="1400" spc="-1" strike="noStrike">
                <a:solidFill>
                  <a:srgbClr val="0000ff"/>
                </a:solidFill>
                <a:latin typeface="Calibri"/>
                <a:ea typeface="Calibri"/>
              </a:rPr>
              <a:t>A. Peruzzo and J. McClean et al. </a:t>
            </a:r>
            <a:r>
              <a:rPr b="0" i="1" lang="en" sz="1400" spc="-1" strike="noStrike">
                <a:solidFill>
                  <a:srgbClr val="0000ff"/>
                </a:solidFill>
                <a:latin typeface="Calibri"/>
                <a:ea typeface="Calibri"/>
              </a:rPr>
              <a:t>Nature Communications</a:t>
            </a:r>
            <a:r>
              <a:rPr b="0" lang="en" sz="1400" spc="-1" strike="noStrike">
                <a:solidFill>
                  <a:srgbClr val="0000ff"/>
                </a:solidFill>
                <a:latin typeface="Calibri"/>
                <a:ea typeface="Calibri"/>
              </a:rPr>
              <a:t> </a:t>
            </a:r>
            <a:r>
              <a:rPr b="1" lang="en" sz="1400" spc="-1" strike="noStrike">
                <a:solidFill>
                  <a:srgbClr val="0000ff"/>
                </a:solidFill>
                <a:latin typeface="Calibri"/>
                <a:ea typeface="Calibri"/>
              </a:rPr>
              <a:t> 5</a:t>
            </a:r>
            <a:r>
              <a:rPr b="0" lang="en" sz="1400" spc="-1" strike="noStrike">
                <a:solidFill>
                  <a:srgbClr val="0000ff"/>
                </a:solidFill>
                <a:latin typeface="Calibri"/>
                <a:ea typeface="Calibri"/>
              </a:rPr>
              <a:t>, 4213 (2014)</a:t>
            </a:r>
            <a:endParaRPr b="0" lang="en-IN" sz="1400" spc="-1" strike="noStrike">
              <a:latin typeface="Arial"/>
            </a:endParaRPr>
          </a:p>
        </p:txBody>
      </p:sp>
      <p:sp>
        <p:nvSpPr>
          <p:cNvPr id="217" name="CustomShape 8"/>
          <p:cNvSpPr/>
          <p:nvPr/>
        </p:nvSpPr>
        <p:spPr>
          <a:xfrm>
            <a:off x="5906160" y="4495680"/>
            <a:ext cx="321912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marL="457200" indent="-317160">
              <a:lnSpc>
                <a:spcPct val="100000"/>
              </a:lnSpc>
              <a:spcAft>
                <a:spcPts val="1001"/>
              </a:spcAft>
              <a:buClr>
                <a:srgbClr val="0000ff"/>
              </a:buClr>
              <a:buFont typeface="Calibri"/>
              <a:buChar char="●"/>
            </a:pPr>
            <a:r>
              <a:rPr b="0" lang="en" sz="1400" spc="-1" strike="noStrike">
                <a:solidFill>
                  <a:srgbClr val="0000ff"/>
                </a:solidFill>
                <a:latin typeface="Calibri"/>
                <a:ea typeface="Calibri"/>
              </a:rPr>
              <a:t>PS and PA, PRC</a:t>
            </a:r>
            <a:r>
              <a:rPr b="0" i="1" lang="en" sz="1400" spc="-1" strike="noStrike">
                <a:solidFill>
                  <a:srgbClr val="0000ff"/>
                </a:solidFill>
                <a:latin typeface="Calibri"/>
                <a:ea typeface="Calibri"/>
              </a:rPr>
              <a:t> </a:t>
            </a:r>
            <a:r>
              <a:rPr b="1" i="1" lang="en" sz="1400" spc="-1" strike="noStrike">
                <a:solidFill>
                  <a:srgbClr val="0000ff"/>
                </a:solidFill>
                <a:latin typeface="Calibri"/>
                <a:ea typeface="Calibri"/>
              </a:rPr>
              <a:t>104 (</a:t>
            </a:r>
            <a:r>
              <a:rPr b="0" lang="en" sz="1400" spc="-1" strike="noStrike">
                <a:solidFill>
                  <a:srgbClr val="0000ff"/>
                </a:solidFill>
                <a:latin typeface="Calibri"/>
                <a:ea typeface="Calibri"/>
              </a:rPr>
              <a:t>2021 ) </a:t>
            </a:r>
            <a:r>
              <a:rPr b="0" i="1" lang="en" sz="1400" spc="-1" strike="noStrike">
                <a:solidFill>
                  <a:srgbClr val="0000ff"/>
                </a:solidFill>
                <a:latin typeface="Calibri"/>
                <a:ea typeface="Calibri"/>
              </a:rPr>
              <a:t>235501</a:t>
            </a:r>
            <a:endParaRPr b="0" lang="en-IN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nodeType="with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8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1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4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0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3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6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52280" y="228600"/>
            <a:ext cx="761976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400" spc="-1" strike="noStrike">
                <a:solidFill>
                  <a:srgbClr val="000000"/>
                </a:solidFill>
                <a:latin typeface="Calibri"/>
                <a:ea typeface="Calibri"/>
              </a:rPr>
              <a:t>Results for binding energy through VQE</a:t>
            </a:r>
            <a:endParaRPr b="0" lang="en-IN" sz="2400" spc="-1" strike="noStrike">
              <a:latin typeface="Arial"/>
            </a:endParaRPr>
          </a:p>
        </p:txBody>
      </p:sp>
      <p:graphicFrame>
        <p:nvGraphicFramePr>
          <p:cNvPr id="219" name="Table 2"/>
          <p:cNvGraphicFramePr/>
          <p:nvPr/>
        </p:nvGraphicFramePr>
        <p:xfrm>
          <a:off x="322200" y="1370160"/>
          <a:ext cx="4756320" cy="2824560"/>
        </p:xfrm>
        <a:graphic>
          <a:graphicData uri="http://schemas.openxmlformats.org/drawingml/2006/table">
            <a:tbl>
              <a:tblPr/>
              <a:tblGrid>
                <a:gridCol w="1167480"/>
                <a:gridCol w="1567440"/>
                <a:gridCol w="2021400"/>
              </a:tblGrid>
              <a:tr h="71316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Basis size </a:t>
                      </a:r>
                      <a:endParaRPr b="0" lang="en-IN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(N)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True Value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VQE (Results)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70380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-1.74916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-1.7335918 ± 0.107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70380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-2.04567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-1.9751983 ± 0.150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70380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-2.145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-1.8317920 ± 0.451</a:t>
                      </a:r>
                      <a:endParaRPr b="0" lang="en-IN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20" name="Google Shape;180;p22" descr=""/>
          <p:cNvPicPr/>
          <p:nvPr/>
        </p:nvPicPr>
        <p:blipFill>
          <a:blip r:embed="rId1"/>
          <a:srcRect l="0" t="5425" r="7293" b="0"/>
          <a:stretch/>
        </p:blipFill>
        <p:spPr>
          <a:xfrm>
            <a:off x="5231160" y="1268280"/>
            <a:ext cx="3830040" cy="2867760"/>
          </a:xfrm>
          <a:prstGeom prst="rect">
            <a:avLst/>
          </a:prstGeom>
          <a:ln>
            <a:noFill/>
          </a:ln>
        </p:spPr>
      </p:pic>
      <p:sp>
        <p:nvSpPr>
          <p:cNvPr id="221" name="CustomShape 3"/>
          <p:cNvSpPr/>
          <p:nvPr/>
        </p:nvSpPr>
        <p:spPr>
          <a:xfrm>
            <a:off x="5701680" y="4107240"/>
            <a:ext cx="30999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Calibri"/>
                <a:ea typeface="Calibri"/>
              </a:rPr>
              <a:t>Fig. 4: Energy as a function of number of states for EFT potential  for GC encoding</a:t>
            </a:r>
            <a:endParaRPr b="0" lang="en-IN" sz="1400" spc="-1" strike="noStrike"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261360" y="4287960"/>
            <a:ext cx="489312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Calibri"/>
                <a:ea typeface="Calibri"/>
              </a:rPr>
              <a:t>Table 1: Energy calculated with QASM simulator for EFT potential</a:t>
            </a:r>
            <a:endParaRPr b="0" lang="en-IN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7" dur="indefinite" restart="never" nodeType="tmRoot">
          <p:childTnLst>
            <p:seq>
              <p:cTn id="228" dur="indefinite" nodeType="mainSeq">
                <p:childTnLst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en-IN</dc:language>
  <cp:lastModifiedBy/>
  <dcterms:modified xsi:type="dcterms:W3CDTF">2022-11-22T04:37:00Z</dcterms:modified>
  <cp:revision>1</cp:revision>
  <dc:subject/>
  <dc:title/>
</cp:coreProperties>
</file>