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0" r:id="rId2"/>
    <p:sldId id="273" r:id="rId3"/>
    <p:sldId id="285" r:id="rId4"/>
    <p:sldId id="282" r:id="rId5"/>
    <p:sldId id="274" r:id="rId6"/>
    <p:sldId id="267" r:id="rId7"/>
    <p:sldId id="280" r:id="rId8"/>
    <p:sldId id="281" r:id="rId9"/>
    <p:sldId id="257" r:id="rId10"/>
    <p:sldId id="283" r:id="rId11"/>
    <p:sldId id="266" r:id="rId12"/>
    <p:sldId id="258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1"/>
    <p:restoredTop sz="95801"/>
  </p:normalViewPr>
  <p:slideViewPr>
    <p:cSldViewPr snapToGrid="0" snapToObjects="1">
      <p:cViewPr varScale="1">
        <p:scale>
          <a:sx n="121" d="100"/>
          <a:sy n="121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97DA6-8D45-4C70-B082-B93983480DB6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39A73F4-A5C5-4610-B537-64E875DD447B}">
      <dgm:prSet/>
      <dgm:spPr/>
      <dgm:t>
        <a:bodyPr/>
        <a:lstStyle/>
        <a:p>
          <a:r>
            <a:rPr lang="en-US"/>
            <a:t>Different encodings are explored for the nuclear Hamiltonian simulations</a:t>
          </a:r>
        </a:p>
      </dgm:t>
    </dgm:pt>
    <dgm:pt modelId="{7B990634-1DC4-4543-AC6A-CD04C3CC45E5}" type="parTrans" cxnId="{EF277B33-DCA8-4D25-A547-5659597CFFE9}">
      <dgm:prSet/>
      <dgm:spPr/>
      <dgm:t>
        <a:bodyPr/>
        <a:lstStyle/>
        <a:p>
          <a:endParaRPr lang="en-US"/>
        </a:p>
      </dgm:t>
    </dgm:pt>
    <dgm:pt modelId="{4E1DFEF4-1A41-428A-B41B-FDC3BF513B4C}" type="sibTrans" cxnId="{EF277B33-DCA8-4D25-A547-5659597CFFE9}">
      <dgm:prSet/>
      <dgm:spPr/>
      <dgm:t>
        <a:bodyPr/>
        <a:lstStyle/>
        <a:p>
          <a:endParaRPr lang="en-US"/>
        </a:p>
      </dgm:t>
    </dgm:pt>
    <dgm:pt modelId="{194BAF0F-7B57-4255-B97A-064C03ABA0A3}">
      <dgm:prSet/>
      <dgm:spPr/>
      <dgm:t>
        <a:bodyPr/>
        <a:lstStyle/>
        <a:p>
          <a:r>
            <a:rPr lang="en-US"/>
            <a:t>We analyze the encodings under noise and noise mitigation techniques</a:t>
          </a:r>
        </a:p>
      </dgm:t>
    </dgm:pt>
    <dgm:pt modelId="{0AD6B4C4-8FCF-4550-8BD3-E23F623D29A2}" type="parTrans" cxnId="{1DFE719B-F571-4695-9213-FD5EC8A5B831}">
      <dgm:prSet/>
      <dgm:spPr/>
      <dgm:t>
        <a:bodyPr/>
        <a:lstStyle/>
        <a:p>
          <a:endParaRPr lang="en-US"/>
        </a:p>
      </dgm:t>
    </dgm:pt>
    <dgm:pt modelId="{80CD3CE2-23F9-461B-9E64-B42C16944755}" type="sibTrans" cxnId="{1DFE719B-F571-4695-9213-FD5EC8A5B831}">
      <dgm:prSet/>
      <dgm:spPr/>
      <dgm:t>
        <a:bodyPr/>
        <a:lstStyle/>
        <a:p>
          <a:endParaRPr lang="en-US"/>
        </a:p>
      </dgm:t>
    </dgm:pt>
    <dgm:pt modelId="{A24894AC-952A-4B4B-BDA1-61877AB07603}">
      <dgm:prSet/>
      <dgm:spPr/>
      <dgm:t>
        <a:bodyPr/>
        <a:lstStyle/>
        <a:p>
          <a:r>
            <a:rPr lang="en-US" dirty="0"/>
            <a:t>Gray code encoding is found to be the most efficient one for present case</a:t>
          </a:r>
        </a:p>
      </dgm:t>
    </dgm:pt>
    <dgm:pt modelId="{D401A4E0-29BE-4497-944B-F951366BD2DD}" type="parTrans" cxnId="{2745C4F5-6D77-4B3D-B425-482D54150A7A}">
      <dgm:prSet/>
      <dgm:spPr/>
      <dgm:t>
        <a:bodyPr/>
        <a:lstStyle/>
        <a:p>
          <a:endParaRPr lang="en-US"/>
        </a:p>
      </dgm:t>
    </dgm:pt>
    <dgm:pt modelId="{3B6F7884-569B-4670-8755-1D0FEB7EAD8B}" type="sibTrans" cxnId="{2745C4F5-6D77-4B3D-B425-482D54150A7A}">
      <dgm:prSet/>
      <dgm:spPr/>
      <dgm:t>
        <a:bodyPr/>
        <a:lstStyle/>
        <a:p>
          <a:endParaRPr lang="en-US"/>
        </a:p>
      </dgm:t>
    </dgm:pt>
    <dgm:pt modelId="{9A3227D3-AD78-4444-8877-3E281D908775}" type="pres">
      <dgm:prSet presAssocID="{74D97DA6-8D45-4C70-B082-B93983480D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41AE1D-2020-5D47-A05C-C0A3CE99B2B5}" type="pres">
      <dgm:prSet presAssocID="{039A73F4-A5C5-4610-B537-64E875DD447B}" presName="hierRoot1" presStyleCnt="0"/>
      <dgm:spPr/>
    </dgm:pt>
    <dgm:pt modelId="{7F396688-3DDD-8B45-80C2-AA5A2DDC846F}" type="pres">
      <dgm:prSet presAssocID="{039A73F4-A5C5-4610-B537-64E875DD447B}" presName="composite" presStyleCnt="0"/>
      <dgm:spPr/>
    </dgm:pt>
    <dgm:pt modelId="{3FFB959E-55F9-F64C-BD0C-DCD87B65D8B1}" type="pres">
      <dgm:prSet presAssocID="{039A73F4-A5C5-4610-B537-64E875DD447B}" presName="background" presStyleLbl="node0" presStyleIdx="0" presStyleCnt="3"/>
      <dgm:spPr/>
    </dgm:pt>
    <dgm:pt modelId="{11D19035-7A11-FD46-B30B-5EF6AC7EAECA}" type="pres">
      <dgm:prSet presAssocID="{039A73F4-A5C5-4610-B537-64E875DD447B}" presName="text" presStyleLbl="fgAcc0" presStyleIdx="0" presStyleCnt="3">
        <dgm:presLayoutVars>
          <dgm:chPref val="3"/>
        </dgm:presLayoutVars>
      </dgm:prSet>
      <dgm:spPr/>
    </dgm:pt>
    <dgm:pt modelId="{682D8A6E-B04E-BC48-B471-3AF5CB38F00E}" type="pres">
      <dgm:prSet presAssocID="{039A73F4-A5C5-4610-B537-64E875DD447B}" presName="hierChild2" presStyleCnt="0"/>
      <dgm:spPr/>
    </dgm:pt>
    <dgm:pt modelId="{FE7C28A7-2ABD-6B47-99E5-66CB553C5B3C}" type="pres">
      <dgm:prSet presAssocID="{194BAF0F-7B57-4255-B97A-064C03ABA0A3}" presName="hierRoot1" presStyleCnt="0"/>
      <dgm:spPr/>
    </dgm:pt>
    <dgm:pt modelId="{0FFB1FC1-4C79-0F43-9445-D2F0E379DC39}" type="pres">
      <dgm:prSet presAssocID="{194BAF0F-7B57-4255-B97A-064C03ABA0A3}" presName="composite" presStyleCnt="0"/>
      <dgm:spPr/>
    </dgm:pt>
    <dgm:pt modelId="{C276DAFF-A8B6-8847-A327-98BF573A0D04}" type="pres">
      <dgm:prSet presAssocID="{194BAF0F-7B57-4255-B97A-064C03ABA0A3}" presName="background" presStyleLbl="node0" presStyleIdx="1" presStyleCnt="3"/>
      <dgm:spPr/>
    </dgm:pt>
    <dgm:pt modelId="{D1ED80E7-AD3E-784B-846F-264BC696BC0A}" type="pres">
      <dgm:prSet presAssocID="{194BAF0F-7B57-4255-B97A-064C03ABA0A3}" presName="text" presStyleLbl="fgAcc0" presStyleIdx="1" presStyleCnt="3">
        <dgm:presLayoutVars>
          <dgm:chPref val="3"/>
        </dgm:presLayoutVars>
      </dgm:prSet>
      <dgm:spPr/>
    </dgm:pt>
    <dgm:pt modelId="{A8527F6E-3C83-E84B-9F4C-0EE1ECC58398}" type="pres">
      <dgm:prSet presAssocID="{194BAF0F-7B57-4255-B97A-064C03ABA0A3}" presName="hierChild2" presStyleCnt="0"/>
      <dgm:spPr/>
    </dgm:pt>
    <dgm:pt modelId="{BA2571E5-3C6A-D24C-8AAE-F15E683CC8AA}" type="pres">
      <dgm:prSet presAssocID="{A24894AC-952A-4B4B-BDA1-61877AB07603}" presName="hierRoot1" presStyleCnt="0"/>
      <dgm:spPr/>
    </dgm:pt>
    <dgm:pt modelId="{8B816549-8B72-B94F-9DEB-2AACFAED7278}" type="pres">
      <dgm:prSet presAssocID="{A24894AC-952A-4B4B-BDA1-61877AB07603}" presName="composite" presStyleCnt="0"/>
      <dgm:spPr/>
    </dgm:pt>
    <dgm:pt modelId="{C21338EC-8CBD-3446-8F49-1941FC987DAC}" type="pres">
      <dgm:prSet presAssocID="{A24894AC-952A-4B4B-BDA1-61877AB07603}" presName="background" presStyleLbl="node0" presStyleIdx="2" presStyleCnt="3"/>
      <dgm:spPr/>
    </dgm:pt>
    <dgm:pt modelId="{05A3CDFE-D9E9-7D4E-866B-CF0A414E41AE}" type="pres">
      <dgm:prSet presAssocID="{A24894AC-952A-4B4B-BDA1-61877AB07603}" presName="text" presStyleLbl="fgAcc0" presStyleIdx="2" presStyleCnt="3">
        <dgm:presLayoutVars>
          <dgm:chPref val="3"/>
        </dgm:presLayoutVars>
      </dgm:prSet>
      <dgm:spPr/>
    </dgm:pt>
    <dgm:pt modelId="{209B67A7-0EE4-CE4A-8C93-FF88DBC6F40C}" type="pres">
      <dgm:prSet presAssocID="{A24894AC-952A-4B4B-BDA1-61877AB07603}" presName="hierChild2" presStyleCnt="0"/>
      <dgm:spPr/>
    </dgm:pt>
  </dgm:ptLst>
  <dgm:cxnLst>
    <dgm:cxn modelId="{EAF79B32-667A-CD4D-B77A-E602FC35F462}" type="presOf" srcId="{74D97DA6-8D45-4C70-B082-B93983480DB6}" destId="{9A3227D3-AD78-4444-8877-3E281D908775}" srcOrd="0" destOrd="0" presId="urn:microsoft.com/office/officeart/2005/8/layout/hierarchy1"/>
    <dgm:cxn modelId="{EF277B33-DCA8-4D25-A547-5659597CFFE9}" srcId="{74D97DA6-8D45-4C70-B082-B93983480DB6}" destId="{039A73F4-A5C5-4610-B537-64E875DD447B}" srcOrd="0" destOrd="0" parTransId="{7B990634-1DC4-4543-AC6A-CD04C3CC45E5}" sibTransId="{4E1DFEF4-1A41-428A-B41B-FDC3BF513B4C}"/>
    <dgm:cxn modelId="{8BCBBB4E-C567-D644-9C26-F054340523B3}" type="presOf" srcId="{194BAF0F-7B57-4255-B97A-064C03ABA0A3}" destId="{D1ED80E7-AD3E-784B-846F-264BC696BC0A}" srcOrd="0" destOrd="0" presId="urn:microsoft.com/office/officeart/2005/8/layout/hierarchy1"/>
    <dgm:cxn modelId="{68404552-4336-AD42-BC93-B2DCF311D92C}" type="presOf" srcId="{A24894AC-952A-4B4B-BDA1-61877AB07603}" destId="{05A3CDFE-D9E9-7D4E-866B-CF0A414E41AE}" srcOrd="0" destOrd="0" presId="urn:microsoft.com/office/officeart/2005/8/layout/hierarchy1"/>
    <dgm:cxn modelId="{EA3CFC5E-1E16-1D49-A3E6-70F23B6DF2A8}" type="presOf" srcId="{039A73F4-A5C5-4610-B537-64E875DD447B}" destId="{11D19035-7A11-FD46-B30B-5EF6AC7EAECA}" srcOrd="0" destOrd="0" presId="urn:microsoft.com/office/officeart/2005/8/layout/hierarchy1"/>
    <dgm:cxn modelId="{1DFE719B-F571-4695-9213-FD5EC8A5B831}" srcId="{74D97DA6-8D45-4C70-B082-B93983480DB6}" destId="{194BAF0F-7B57-4255-B97A-064C03ABA0A3}" srcOrd="1" destOrd="0" parTransId="{0AD6B4C4-8FCF-4550-8BD3-E23F623D29A2}" sibTransId="{80CD3CE2-23F9-461B-9E64-B42C16944755}"/>
    <dgm:cxn modelId="{2745C4F5-6D77-4B3D-B425-482D54150A7A}" srcId="{74D97DA6-8D45-4C70-B082-B93983480DB6}" destId="{A24894AC-952A-4B4B-BDA1-61877AB07603}" srcOrd="2" destOrd="0" parTransId="{D401A4E0-29BE-4497-944B-F951366BD2DD}" sibTransId="{3B6F7884-569B-4670-8755-1D0FEB7EAD8B}"/>
    <dgm:cxn modelId="{72912072-232F-3E47-B685-65A8E47C3598}" type="presParOf" srcId="{9A3227D3-AD78-4444-8877-3E281D908775}" destId="{EE41AE1D-2020-5D47-A05C-C0A3CE99B2B5}" srcOrd="0" destOrd="0" presId="urn:microsoft.com/office/officeart/2005/8/layout/hierarchy1"/>
    <dgm:cxn modelId="{075B4309-E147-AB48-A79F-D96AC2344B8E}" type="presParOf" srcId="{EE41AE1D-2020-5D47-A05C-C0A3CE99B2B5}" destId="{7F396688-3DDD-8B45-80C2-AA5A2DDC846F}" srcOrd="0" destOrd="0" presId="urn:microsoft.com/office/officeart/2005/8/layout/hierarchy1"/>
    <dgm:cxn modelId="{DB93D235-617A-654A-A2B3-99D0F0E92B0D}" type="presParOf" srcId="{7F396688-3DDD-8B45-80C2-AA5A2DDC846F}" destId="{3FFB959E-55F9-F64C-BD0C-DCD87B65D8B1}" srcOrd="0" destOrd="0" presId="urn:microsoft.com/office/officeart/2005/8/layout/hierarchy1"/>
    <dgm:cxn modelId="{92BE0CB3-5ECA-854A-94DC-A99E63CD0339}" type="presParOf" srcId="{7F396688-3DDD-8B45-80C2-AA5A2DDC846F}" destId="{11D19035-7A11-FD46-B30B-5EF6AC7EAECA}" srcOrd="1" destOrd="0" presId="urn:microsoft.com/office/officeart/2005/8/layout/hierarchy1"/>
    <dgm:cxn modelId="{342058A8-5AC2-CE4B-BAC5-6B19DC06490B}" type="presParOf" srcId="{EE41AE1D-2020-5D47-A05C-C0A3CE99B2B5}" destId="{682D8A6E-B04E-BC48-B471-3AF5CB38F00E}" srcOrd="1" destOrd="0" presId="urn:microsoft.com/office/officeart/2005/8/layout/hierarchy1"/>
    <dgm:cxn modelId="{2636C161-0470-314E-A733-0FE2DB47467E}" type="presParOf" srcId="{9A3227D3-AD78-4444-8877-3E281D908775}" destId="{FE7C28A7-2ABD-6B47-99E5-66CB553C5B3C}" srcOrd="1" destOrd="0" presId="urn:microsoft.com/office/officeart/2005/8/layout/hierarchy1"/>
    <dgm:cxn modelId="{E8F470D3-5C46-8B42-BA1D-641F9A109F6F}" type="presParOf" srcId="{FE7C28A7-2ABD-6B47-99E5-66CB553C5B3C}" destId="{0FFB1FC1-4C79-0F43-9445-D2F0E379DC39}" srcOrd="0" destOrd="0" presId="urn:microsoft.com/office/officeart/2005/8/layout/hierarchy1"/>
    <dgm:cxn modelId="{EC8A1DCA-F47D-3243-B199-4F406147C7C3}" type="presParOf" srcId="{0FFB1FC1-4C79-0F43-9445-D2F0E379DC39}" destId="{C276DAFF-A8B6-8847-A327-98BF573A0D04}" srcOrd="0" destOrd="0" presId="urn:microsoft.com/office/officeart/2005/8/layout/hierarchy1"/>
    <dgm:cxn modelId="{E1ADA719-0CAD-E949-8658-10885767DF50}" type="presParOf" srcId="{0FFB1FC1-4C79-0F43-9445-D2F0E379DC39}" destId="{D1ED80E7-AD3E-784B-846F-264BC696BC0A}" srcOrd="1" destOrd="0" presId="urn:microsoft.com/office/officeart/2005/8/layout/hierarchy1"/>
    <dgm:cxn modelId="{400C38AB-D408-5D48-AE30-FC20FDB5AB5D}" type="presParOf" srcId="{FE7C28A7-2ABD-6B47-99E5-66CB553C5B3C}" destId="{A8527F6E-3C83-E84B-9F4C-0EE1ECC58398}" srcOrd="1" destOrd="0" presId="urn:microsoft.com/office/officeart/2005/8/layout/hierarchy1"/>
    <dgm:cxn modelId="{1265149B-AC01-A74A-BA52-2E262F049BA2}" type="presParOf" srcId="{9A3227D3-AD78-4444-8877-3E281D908775}" destId="{BA2571E5-3C6A-D24C-8AAE-F15E683CC8AA}" srcOrd="2" destOrd="0" presId="urn:microsoft.com/office/officeart/2005/8/layout/hierarchy1"/>
    <dgm:cxn modelId="{6C5DBD47-6934-3642-ABE5-C7EC3DE7A06F}" type="presParOf" srcId="{BA2571E5-3C6A-D24C-8AAE-F15E683CC8AA}" destId="{8B816549-8B72-B94F-9DEB-2AACFAED7278}" srcOrd="0" destOrd="0" presId="urn:microsoft.com/office/officeart/2005/8/layout/hierarchy1"/>
    <dgm:cxn modelId="{D414FD88-CD7F-FA4E-9508-1BF00836904F}" type="presParOf" srcId="{8B816549-8B72-B94F-9DEB-2AACFAED7278}" destId="{C21338EC-8CBD-3446-8F49-1941FC987DAC}" srcOrd="0" destOrd="0" presId="urn:microsoft.com/office/officeart/2005/8/layout/hierarchy1"/>
    <dgm:cxn modelId="{1541D035-A4CD-3640-B1AE-6F3E569E6DF4}" type="presParOf" srcId="{8B816549-8B72-B94F-9DEB-2AACFAED7278}" destId="{05A3CDFE-D9E9-7D4E-866B-CF0A414E41AE}" srcOrd="1" destOrd="0" presId="urn:microsoft.com/office/officeart/2005/8/layout/hierarchy1"/>
    <dgm:cxn modelId="{7909A8EA-16F7-E640-AE96-8143F636D521}" type="presParOf" srcId="{BA2571E5-3C6A-D24C-8AAE-F15E683CC8AA}" destId="{209B67A7-0EE4-CE4A-8C93-FF88DBC6F4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B959E-55F9-F64C-BD0C-DCD87B65D8B1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19035-7A11-FD46-B30B-5EF6AC7EAECA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Different encodings are explored for the nuclear Hamiltonian simulations</a:t>
          </a:r>
        </a:p>
      </dsp:txBody>
      <dsp:txXfrm>
        <a:off x="398656" y="1088253"/>
        <a:ext cx="2959127" cy="1837317"/>
      </dsp:txXfrm>
    </dsp:sp>
    <dsp:sp modelId="{C276DAFF-A8B6-8847-A327-98BF573A0D04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D80E7-AD3E-784B-846F-264BC696BC0A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 analyze the encodings under noise and noise mitigation techniques</a:t>
          </a:r>
        </a:p>
      </dsp:txBody>
      <dsp:txXfrm>
        <a:off x="4155097" y="1088253"/>
        <a:ext cx="2959127" cy="1837317"/>
      </dsp:txXfrm>
    </dsp:sp>
    <dsp:sp modelId="{C21338EC-8CBD-3446-8F49-1941FC987DAC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3CDFE-D9E9-7D4E-866B-CF0A414E41AE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Gray code encoding is found to be the most efficient one for present case</a:t>
          </a:r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4D93-9620-D040-B403-0E00598E5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4CFD5-0CF2-EB47-914E-231A66542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997A-EC75-F34C-A6F2-4D7554727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9D0-837E-5348-A76B-1E356C48D863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4356C-6FEF-7243-8341-9B8C53FC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BA5A2-8E08-CE41-86F5-E9B2C790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2DFC-EA11-9448-9DF1-57F1FAC0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8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D86F-C045-EC4C-A6B1-730A3DBA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FD7E0-E6BB-674A-8236-41E569D15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052A7-6D72-2247-AC7B-8963428B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9D0-837E-5348-A76B-1E356C48D863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4A86-20E6-D24E-A7FC-46285FB6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E4434-8C2D-7C4E-B4FC-C32EA5A6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2DFC-EA11-9448-9DF1-57F1FAC0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1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426177-63D6-0F43-9D87-468A64E48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7F7F2-60E0-C943-9A04-26D155788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A43EA-B628-8940-AD59-7F4B7B48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9D0-837E-5348-A76B-1E356C48D863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AC5BE-DB58-D649-8980-3C1E5059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49827-03DA-AB4F-8E7C-0EC91540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2DFC-EA11-9448-9DF1-57F1FAC0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0A2ED-70EB-D941-895F-BB3B85CD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9B43-620B-8945-BC0D-87382681B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1088F-098C-5747-8225-B6C48F1E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9D0-837E-5348-A76B-1E356C48D863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4E733-5917-AE4B-8F0A-266FC84D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69AF5-2BC4-3F49-84C5-DA3CD2A0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2DFC-EA11-9448-9DF1-57F1FAC0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0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69DF-6A55-964F-BD92-E1358771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655AC-346B-7544-9C37-528982BC3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682F2-95BD-2A46-A14E-E7F126B8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9D0-837E-5348-A76B-1E356C48D863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616C5-30F4-AE47-8981-CED2B6E3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4DDE3-4C6B-3847-8B16-59828F42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2DFC-EA11-9448-9DF1-57F1FAC0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C6C-13B4-154F-A606-DE15D04C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FF7A5-32EE-3E4D-B8D2-85A340FF7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307D3-2669-FA4E-94F1-8EBB91F61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60B58-AB1B-6F42-8F15-52000A64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9D0-837E-5348-A76B-1E356C48D863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28432-F21F-4147-A2EA-0A0BA727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013B2-BCF9-4543-B89E-DC8EC565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2DFC-EA11-9448-9DF1-57F1FAC0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2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7FAC-F123-124B-B0E0-42B648FA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E940C-CFFE-BB4D-9312-32337D728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54D3C-CAC2-E84F-A569-F5556FCDB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60C64-846B-414A-A726-D9FE1AB09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28429-EB64-474D-A811-80DC82EA3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C901B-FE29-2D46-8870-59411737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9D0-837E-5348-A76B-1E356C48D863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357715-CAE9-8047-8117-486E7709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7D7B1D-C108-0A4B-803E-85D992C9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2DFC-EA11-9448-9DF1-57F1FAC0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2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FA99-93AE-EB45-86F4-B14D9ED9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137F5-C660-F141-ABE7-4986D962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9D0-837E-5348-A76B-1E356C48D863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4AD2E8-D946-224D-8BC8-6630047A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30053-C20D-F746-B5FB-362C4844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2DFC-EA11-9448-9DF1-57F1FAC0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6A04E-0E45-1241-8B3E-ABA0D126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9D0-837E-5348-A76B-1E356C48D863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C2D26-40B8-2542-AB0F-F72DBEB1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5AFB0-F259-BF4F-A717-F15B8888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2DFC-EA11-9448-9DF1-57F1FAC0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5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1CCB-C897-8249-A483-A8FC09A8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75E9D-60B2-A043-914D-2BA054E8F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534CA-ABC6-BD47-B0F7-E64C3D7A7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4F6EB-77FB-BF4A-852C-D4E4CA14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9D0-837E-5348-A76B-1E356C48D863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B849C-2EFB-E34B-99A3-3A4ECE3B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52C2E-6CBD-604C-927C-AD6A463D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2DFC-EA11-9448-9DF1-57F1FAC0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1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AF371-11D1-2C44-A09A-01103F3E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D5932-55B1-5F49-BDA8-E4BEACCA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DBE22-F68A-7B4A-AA20-934919670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EA799-2392-3B45-9916-DE77F352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39D0-837E-5348-A76B-1E356C48D863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E4A03-5B17-614D-957B-67ECBEEB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BD1CB-5BFC-E742-8A04-3542A044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12DFC-EA11-9448-9DF1-57F1FAC0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F5EDA-57EF-5540-9C79-82C1DACC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41ACF-1999-7A45-A4F6-7259EF1D2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BEF55-D256-424D-A3F8-D61EC4911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639D0-837E-5348-A76B-1E356C48D863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EB4ED-502D-A643-BEE4-3B5EA4943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CA177-7D42-8C43-B10C-1839F4B8E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12DFC-EA11-9448-9DF1-57F1FAC0B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0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7" Type="http://schemas.openxmlformats.org/officeDocument/2006/relationships/image" Target="../media/image44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iff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7" Type="http://schemas.openxmlformats.org/officeDocument/2006/relationships/image" Target="../media/image30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iff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341656C5-6BF3-4082-A7A3-0DD7A5AC1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4">
            <a:extLst>
              <a:ext uri="{FF2B5EF4-FFF2-40B4-BE49-F238E27FC236}">
                <a16:creationId xmlns:a16="http://schemas.microsoft.com/office/drawing/2014/main" id="{AB0E0831-691A-4529-B9BB-50EBD7B74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2012" y="0"/>
            <a:ext cx="6829989" cy="6858000"/>
          </a:xfrm>
          <a:custGeom>
            <a:avLst/>
            <a:gdLst>
              <a:gd name="connsiteX0" fmla="*/ 0 w 6829989"/>
              <a:gd name="connsiteY0" fmla="*/ 0 h 6858000"/>
              <a:gd name="connsiteX1" fmla="*/ 6829989 w 6829989"/>
              <a:gd name="connsiteY1" fmla="*/ 0 h 6858000"/>
              <a:gd name="connsiteX2" fmla="*/ 6829989 w 6829989"/>
              <a:gd name="connsiteY2" fmla="*/ 6858000 h 6858000"/>
              <a:gd name="connsiteX3" fmla="*/ 1 w 6829989"/>
              <a:gd name="connsiteY3" fmla="*/ 6858000 h 6858000"/>
              <a:gd name="connsiteX4" fmla="*/ 4006 w 6829989"/>
              <a:gd name="connsiteY4" fmla="*/ 6854853 h 6858000"/>
              <a:gd name="connsiteX5" fmla="*/ 1619628 w 6829989"/>
              <a:gd name="connsiteY5" fmla="*/ 3429000 h 6858000"/>
              <a:gd name="connsiteX6" fmla="*/ 4006 w 6829989"/>
              <a:gd name="connsiteY6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9989" h="6858000">
                <a:moveTo>
                  <a:pt x="0" y="0"/>
                </a:moveTo>
                <a:lnTo>
                  <a:pt x="6829989" y="0"/>
                </a:lnTo>
                <a:lnTo>
                  <a:pt x="6829989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0386F-6056-D045-9F78-DD890A317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547" y="105044"/>
            <a:ext cx="6526348" cy="301972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Efficient encodings for simulating nuclear many-body problem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D9F29-130A-B046-9D0F-6D1637FEE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841" y="3908887"/>
            <a:ext cx="2290271" cy="415214"/>
          </a:xfrm>
        </p:spPr>
        <p:txBody>
          <a:bodyPr anchor="ctr">
            <a:noAutofit/>
          </a:bodyPr>
          <a:lstStyle/>
          <a:p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Pooja </a:t>
            </a:r>
            <a:r>
              <a:rPr lang="en-US" sz="28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Siwach</a:t>
            </a:r>
            <a:endParaRPr lang="en-US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D500E0E-00CA-A94F-ADA1-A127DDAC0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0"/>
          <a:stretch/>
        </p:blipFill>
        <p:spPr bwMode="auto">
          <a:xfrm>
            <a:off x="7643812" y="1161740"/>
            <a:ext cx="3921479" cy="45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35CEAA99-13A5-3643-82B9-FFFA158BB8E9}"/>
              </a:ext>
            </a:extLst>
          </p:cNvPr>
          <p:cNvSpPr txBox="1">
            <a:spLocks/>
          </p:cNvSpPr>
          <p:nvPr/>
        </p:nvSpPr>
        <p:spPr>
          <a:xfrm>
            <a:off x="10355460" y="2016038"/>
            <a:ext cx="1903560" cy="441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Nov. 22-24, 2022</a:t>
            </a:r>
          </a:p>
        </p:txBody>
      </p:sp>
      <p:pic>
        <p:nvPicPr>
          <p:cNvPr id="5" name="Picture 4" descr="The University of Wisconsin Madison Logo PNG">
            <a:extLst>
              <a:ext uri="{FF2B5EF4-FFF2-40B4-BE49-F238E27FC236}">
                <a16:creationId xmlns:a16="http://schemas.microsoft.com/office/drawing/2014/main" id="{36C90E02-2D37-5A81-6881-E3AAC5853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1" b="27839"/>
          <a:stretch/>
        </p:blipFill>
        <p:spPr bwMode="auto">
          <a:xfrm>
            <a:off x="1043976" y="4813390"/>
            <a:ext cx="4064000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antum Computing for Many-Body problems (QCMB): atomic nuclei, neutrinos, and other strongly correlated Fermi systems">
            <a:extLst>
              <a:ext uri="{FF2B5EF4-FFF2-40B4-BE49-F238E27FC236}">
                <a16:creationId xmlns:a16="http://schemas.microsoft.com/office/drawing/2014/main" id="{ED7BC0FE-45B4-2BE7-13CD-2B1166FA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610" y="-15962"/>
            <a:ext cx="16002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16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51EF566C-4235-5887-0FB5-E10D63D1EC46}"/>
              </a:ext>
            </a:extLst>
          </p:cNvPr>
          <p:cNvSpPr txBox="1"/>
          <p:nvPr/>
        </p:nvSpPr>
        <p:spPr>
          <a:xfrm>
            <a:off x="4288218" y="3780178"/>
            <a:ext cx="7674165" cy="27932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B3E22B-73EE-699A-BC55-905085475D84}"/>
              </a:ext>
            </a:extLst>
          </p:cNvPr>
          <p:cNvSpPr txBox="1"/>
          <p:nvPr/>
        </p:nvSpPr>
        <p:spPr>
          <a:xfrm>
            <a:off x="869730" y="1735436"/>
            <a:ext cx="8802669" cy="1736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7AB28-E023-F754-DEE4-5996C840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Transformed Hamiltonian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DBBB3-852F-3654-0B0A-4246F3B91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469" y="1819113"/>
            <a:ext cx="7772400" cy="334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9AEABC-00EE-4524-3F2C-70B8E57D6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469" y="2450608"/>
            <a:ext cx="7772400" cy="334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9A38DB-BC68-1F2C-C09C-24CABB2B2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469" y="3093292"/>
            <a:ext cx="7772400" cy="341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C2A04-75F9-9D50-D5F1-333EBC071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881" y="3803170"/>
            <a:ext cx="6748463" cy="744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45EBFD-EF54-4E8E-79F1-7BD3D2A94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326" y="4828945"/>
            <a:ext cx="6505575" cy="754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07D3DE-841A-D6D7-2B54-0A830FE80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3326" y="5805803"/>
            <a:ext cx="6049963" cy="7255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03A7EE-FBB3-57A7-E6EB-AF2FADDB7FF2}"/>
              </a:ext>
            </a:extLst>
          </p:cNvPr>
          <p:cNvSpPr txBox="1"/>
          <p:nvPr/>
        </p:nvSpPr>
        <p:spPr>
          <a:xfrm>
            <a:off x="839769" y="1718128"/>
            <a:ext cx="4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JW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CC111F-33B3-3461-F0AA-A5BDF43EFDA6}"/>
              </a:ext>
            </a:extLst>
          </p:cNvPr>
          <p:cNvSpPr txBox="1"/>
          <p:nvPr/>
        </p:nvSpPr>
        <p:spPr>
          <a:xfrm>
            <a:off x="838200" y="3060208"/>
            <a:ext cx="4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GC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AC03C-6DDD-2DA3-771B-AE2B4DE6515B}"/>
              </a:ext>
            </a:extLst>
          </p:cNvPr>
          <p:cNvSpPr txBox="1"/>
          <p:nvPr/>
        </p:nvSpPr>
        <p:spPr>
          <a:xfrm>
            <a:off x="838200" y="2432984"/>
            <a:ext cx="4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BK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AF41C-8E7A-25C7-4EE4-C5A6801A7620}"/>
              </a:ext>
            </a:extLst>
          </p:cNvPr>
          <p:cNvSpPr txBox="1"/>
          <p:nvPr/>
        </p:nvSpPr>
        <p:spPr>
          <a:xfrm>
            <a:off x="4321795" y="4058750"/>
            <a:ext cx="4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JW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B54678-2AB2-95DC-B57B-8E5240E2EDB2}"/>
              </a:ext>
            </a:extLst>
          </p:cNvPr>
          <p:cNvSpPr txBox="1"/>
          <p:nvPr/>
        </p:nvSpPr>
        <p:spPr>
          <a:xfrm>
            <a:off x="4321795" y="5983930"/>
            <a:ext cx="4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GC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96EFB4-22E7-44BC-69DD-3B80B59F7DAF}"/>
              </a:ext>
            </a:extLst>
          </p:cNvPr>
          <p:cNvSpPr txBox="1"/>
          <p:nvPr/>
        </p:nvSpPr>
        <p:spPr>
          <a:xfrm>
            <a:off x="4321795" y="5021340"/>
            <a:ext cx="46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BK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57A854-2C11-7D82-8FCC-22E494A9760F}"/>
              </a:ext>
            </a:extLst>
          </p:cNvPr>
          <p:cNvSpPr txBox="1"/>
          <p:nvPr/>
        </p:nvSpPr>
        <p:spPr>
          <a:xfrm>
            <a:off x="9981637" y="2432984"/>
            <a:ext cx="5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EFT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785E97-BB72-1C50-4977-F21E77866844}"/>
              </a:ext>
            </a:extLst>
          </p:cNvPr>
          <p:cNvSpPr txBox="1"/>
          <p:nvPr/>
        </p:nvSpPr>
        <p:spPr>
          <a:xfrm>
            <a:off x="3300247" y="5023294"/>
            <a:ext cx="109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Central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6941A9-DB9B-32E0-2F2B-12F00324B4DE}"/>
              </a:ext>
            </a:extLst>
          </p:cNvPr>
          <p:cNvSpPr txBox="1"/>
          <p:nvPr/>
        </p:nvSpPr>
        <p:spPr>
          <a:xfrm>
            <a:off x="736915" y="4263281"/>
            <a:ext cx="2238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No. of terms is the same, but length of Pauli strings differ</a:t>
            </a:r>
          </a:p>
        </p:txBody>
      </p:sp>
    </p:spTree>
    <p:extLst>
      <p:ext uri="{BB962C8B-B14F-4D97-AF65-F5344CB8AC3E}">
        <p14:creationId xmlns:p14="http://schemas.microsoft.com/office/powerpoint/2010/main" val="21341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/>
      <p:bldP spid="21" grpId="0"/>
      <p:bldP spid="22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3D14A7-3342-1644-A2F5-92AC36CD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3" y="2199973"/>
            <a:ext cx="4543433" cy="3407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EA63E-0B58-E740-969B-6DB781DF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Deuteron 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D9F6E-6E3A-D34A-8E12-1827680AF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139" y="2192182"/>
            <a:ext cx="4138560" cy="34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43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D8BB-067E-E34A-8346-C890CB61E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6" y="11770"/>
            <a:ext cx="8483946" cy="122852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Results with noise mitigation</a:t>
            </a:r>
            <a:endParaRPr lang="en-US" sz="3600" b="1" dirty="0">
              <a:latin typeface="Century Schoolbook" panose="020406040505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61807A-C875-504F-8914-5DFA23BA6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87" y="1080905"/>
            <a:ext cx="2774840" cy="2995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63ACD0-1FEB-5D4A-985B-B0CFDB560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789" y="901751"/>
            <a:ext cx="2807206" cy="3171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A7FFC7-EE51-4449-ACA9-DAB022813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857" y="955732"/>
            <a:ext cx="2930796" cy="3117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5901D-6664-BE46-8817-C8C7DF0FD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113" y="3880123"/>
            <a:ext cx="2930796" cy="2977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7763EB-1EC3-7D49-AB46-45F0AB171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580" y="3886007"/>
            <a:ext cx="3107350" cy="2954337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1828DF4-0ECC-054C-B905-AE95A6DDD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407969" y="3880123"/>
            <a:ext cx="3024958" cy="296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1B49-593D-5025-DC31-F18C8C87B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Zero-noise extrapolation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3AB0DA-3460-76F7-DC81-22922BD93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702" y="2185590"/>
            <a:ext cx="9782595" cy="3278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5AD5D-193C-F64C-E269-1054F7E70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418405" y="787798"/>
            <a:ext cx="344929" cy="1211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9EA57-16C8-0971-8C7C-FEB6DA1FF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63334" y="787798"/>
            <a:ext cx="344929" cy="1211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5A0CA-20D3-47AD-A7D3-5F198DB03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08263" y="787798"/>
            <a:ext cx="344929" cy="1211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CBDFB0-9ECF-3D8A-0572-76601FAB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95712" y="777288"/>
            <a:ext cx="344929" cy="1211262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7F434B95-7ACC-920C-2CE6-37122B38744B}"/>
              </a:ext>
            </a:extLst>
          </p:cNvPr>
          <p:cNvSpPr/>
          <p:nvPr/>
        </p:nvSpPr>
        <p:spPr>
          <a:xfrm>
            <a:off x="8764969" y="1244799"/>
            <a:ext cx="480971" cy="297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54969C-F8B3-13CC-7826-B932D7BD340F}"/>
                  </a:ext>
                </a:extLst>
              </p:cNvPr>
              <p:cNvSpPr txBox="1"/>
              <p:nvPr/>
            </p:nvSpPr>
            <p:spPr>
              <a:xfrm>
                <a:off x="2028496" y="5774807"/>
                <a:ext cx="1388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54969C-F8B3-13CC-7826-B932D7BD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496" y="5774807"/>
                <a:ext cx="13880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9E59080-CD9A-A489-3FF9-50F2BB63F55E}"/>
              </a:ext>
            </a:extLst>
          </p:cNvPr>
          <p:cNvSpPr txBox="1"/>
          <p:nvPr/>
        </p:nvSpPr>
        <p:spPr>
          <a:xfrm>
            <a:off x="8477688" y="6107830"/>
            <a:ext cx="3261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PS and P. Arumugam, PRC 104 (2021)</a:t>
            </a:r>
          </a:p>
        </p:txBody>
      </p:sp>
    </p:spTree>
    <p:extLst>
      <p:ext uri="{BB962C8B-B14F-4D97-AF65-F5344CB8AC3E}">
        <p14:creationId xmlns:p14="http://schemas.microsoft.com/office/powerpoint/2010/main" val="126436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4625-5E4F-0B40-B14B-0AC0BA4F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Century Schoolbook" panose="02040604050505020304" pitchFamily="18" charset="0"/>
              </a:rPr>
              <a:t>Summary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663514B-D8EF-E795-090C-CD4BB640C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18462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FFDB82-E093-9838-495D-D832BCD66192}"/>
              </a:ext>
            </a:extLst>
          </p:cNvPr>
          <p:cNvSpPr txBox="1"/>
          <p:nvPr/>
        </p:nvSpPr>
        <p:spPr>
          <a:xfrm>
            <a:off x="9259957" y="6019512"/>
            <a:ext cx="2093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012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98C19-2F8B-F44F-9616-D0BB76B3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1C743-BEA2-3C4A-94E0-70725893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Introduction</a:t>
            </a:r>
          </a:p>
          <a:p>
            <a:r>
              <a:rPr lang="en-US" sz="2400" dirty="0"/>
              <a:t>Nuclear Hamiltonian</a:t>
            </a:r>
          </a:p>
          <a:p>
            <a:r>
              <a:rPr lang="en-US" sz="2400" dirty="0"/>
              <a:t>Encodings</a:t>
            </a:r>
          </a:p>
          <a:p>
            <a:r>
              <a:rPr lang="en-US" sz="2400" dirty="0"/>
              <a:t>Transformations</a:t>
            </a:r>
          </a:p>
          <a:p>
            <a:r>
              <a:rPr lang="en-US" sz="2400" dirty="0"/>
              <a:t>Simulations results</a:t>
            </a:r>
          </a:p>
          <a:p>
            <a:r>
              <a:rPr lang="en-US" sz="2400" dirty="0"/>
              <a:t>Results with noise and noise mitigation</a:t>
            </a:r>
          </a:p>
        </p:txBody>
      </p:sp>
    </p:spTree>
    <p:extLst>
      <p:ext uri="{BB962C8B-B14F-4D97-AF65-F5344CB8AC3E}">
        <p14:creationId xmlns:p14="http://schemas.microsoft.com/office/powerpoint/2010/main" val="306049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8CC1F-A9F2-D4EC-62F2-DB667953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6BA9-1BBF-0A4C-435C-0D2C7189E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8626"/>
            <a:ext cx="5158427" cy="373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What makes the nuclear many-body problem different from others?</a:t>
            </a:r>
          </a:p>
          <a:p>
            <a:endParaRPr lang="en-US" sz="2000" dirty="0"/>
          </a:p>
          <a:p>
            <a:r>
              <a:rPr lang="en-US" sz="2000" dirty="0"/>
              <a:t>Form of interaction is unknown.</a:t>
            </a:r>
          </a:p>
          <a:p>
            <a:r>
              <a:rPr lang="en-US" sz="2000" dirty="0"/>
              <a:t>Strong and short-range</a:t>
            </a:r>
          </a:p>
          <a:p>
            <a:r>
              <a:rPr lang="en-US" sz="2000" dirty="0"/>
              <a:t>Several unique symmetries</a:t>
            </a:r>
          </a:p>
          <a:p>
            <a:r>
              <a:rPr lang="en-US" sz="2000" dirty="0"/>
              <a:t>Adding one more nucleon can change the properties substantially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5B608-ACA7-3178-F460-2AC6877CB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54" y="2398626"/>
            <a:ext cx="5164645" cy="373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Problem with conventional computers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Ab-initio approach cannot be followed for heavy nuclei even with the best supercomputer and with employing </a:t>
            </a:r>
            <a:r>
              <a:rPr lang="en-US" sz="2000" dirty="0" err="1"/>
              <a:t>muliple</a:t>
            </a:r>
            <a:r>
              <a:rPr lang="en-US" sz="2000" dirty="0"/>
              <a:t> CPUs and GPUs.</a:t>
            </a:r>
          </a:p>
          <a:p>
            <a:endParaRPr lang="en-US" sz="2000" dirty="0"/>
          </a:p>
          <a:p>
            <a:r>
              <a:rPr lang="en-US" sz="2000" dirty="0"/>
              <a:t>Higher order interaction terms make computations more complex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979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5A50-2D57-75AB-E848-9C612C92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Nuclear Hamiltonian simulation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87C8F7-D6E0-3D1B-280C-C04B7E541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929" y="2080171"/>
            <a:ext cx="2124653" cy="805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5ADCE-738D-74E0-2F89-1E9A4CC76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929" y="3026048"/>
            <a:ext cx="5988965" cy="805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8D000A-565A-288D-E38B-3B4B4F01A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455" y="2267222"/>
            <a:ext cx="16764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7668D-D156-941F-9355-E8587ED03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405" y="3046956"/>
            <a:ext cx="22225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94C066-FA88-A26A-1EA1-6BAE57C79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026025"/>
            <a:ext cx="6540500" cy="1638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E0C6D5-44A3-C019-5D4A-6756B73D51FD}"/>
              </a:ext>
            </a:extLst>
          </p:cNvPr>
          <p:cNvSpPr txBox="1"/>
          <p:nvPr/>
        </p:nvSpPr>
        <p:spPr>
          <a:xfrm>
            <a:off x="971545" y="4279356"/>
            <a:ext cx="598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Matrix element for kinetic term (tri-diagonal)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61408-0064-A4A7-CFCC-9F1D53714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00" y="5668338"/>
            <a:ext cx="4292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5A63-8AEA-A79B-CC39-925245DA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Encodings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5C5E36-1365-7781-727C-639A87BC3592}"/>
              </a:ext>
            </a:extLst>
          </p:cNvPr>
          <p:cNvCxnSpPr>
            <a:cxnSpLocks/>
          </p:cNvCxnSpPr>
          <p:nvPr/>
        </p:nvCxnSpPr>
        <p:spPr>
          <a:xfrm>
            <a:off x="2984937" y="4690407"/>
            <a:ext cx="10405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63D0B7-D190-9357-2C87-02C350C60B95}"/>
              </a:ext>
            </a:extLst>
          </p:cNvPr>
          <p:cNvCxnSpPr>
            <a:cxnSpLocks/>
          </p:cNvCxnSpPr>
          <p:nvPr/>
        </p:nvCxnSpPr>
        <p:spPr>
          <a:xfrm>
            <a:off x="2984937" y="2929927"/>
            <a:ext cx="10405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AC505D-36BA-4128-6B24-B0CC9831E520}"/>
              </a:ext>
            </a:extLst>
          </p:cNvPr>
          <p:cNvCxnSpPr>
            <a:cxnSpLocks/>
          </p:cNvCxnSpPr>
          <p:nvPr/>
        </p:nvCxnSpPr>
        <p:spPr>
          <a:xfrm>
            <a:off x="2984937" y="3505365"/>
            <a:ext cx="10405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70E77E-A0DD-5004-F3F9-3B40CCE4D2F9}"/>
              </a:ext>
            </a:extLst>
          </p:cNvPr>
          <p:cNvCxnSpPr>
            <a:cxnSpLocks/>
          </p:cNvCxnSpPr>
          <p:nvPr/>
        </p:nvCxnSpPr>
        <p:spPr>
          <a:xfrm>
            <a:off x="2995447" y="4096572"/>
            <a:ext cx="10405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8E9BCC5-470C-E17C-963B-12700D9C90EA}"/>
              </a:ext>
            </a:extLst>
          </p:cNvPr>
          <p:cNvSpPr/>
          <p:nvPr/>
        </p:nvSpPr>
        <p:spPr>
          <a:xfrm>
            <a:off x="3368039" y="3822252"/>
            <a:ext cx="274320" cy="2743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58227-4D43-C09E-81B3-AB90C166B6D4}"/>
              </a:ext>
            </a:extLst>
          </p:cNvPr>
          <p:cNvSpPr txBox="1"/>
          <p:nvPr/>
        </p:nvSpPr>
        <p:spPr>
          <a:xfrm>
            <a:off x="4645572" y="27376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9E63A-90C6-105C-0DA2-7573FD188D8F}"/>
              </a:ext>
            </a:extLst>
          </p:cNvPr>
          <p:cNvSpPr txBox="1"/>
          <p:nvPr/>
        </p:nvSpPr>
        <p:spPr>
          <a:xfrm>
            <a:off x="4645572" y="39119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E1DB53-362B-ACD9-161D-46E8588BD72E}"/>
              </a:ext>
            </a:extLst>
          </p:cNvPr>
          <p:cNvSpPr txBox="1"/>
          <p:nvPr/>
        </p:nvSpPr>
        <p:spPr>
          <a:xfrm>
            <a:off x="4645572" y="33206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E6FC78-1535-CF79-8DFD-BF7866442DA9}"/>
              </a:ext>
            </a:extLst>
          </p:cNvPr>
          <p:cNvSpPr txBox="1"/>
          <p:nvPr/>
        </p:nvSpPr>
        <p:spPr>
          <a:xfrm>
            <a:off x="4645572" y="45031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36277-7A49-2289-0BDC-13B32F6E176E}"/>
              </a:ext>
            </a:extLst>
          </p:cNvPr>
          <p:cNvSpPr txBox="1"/>
          <p:nvPr/>
        </p:nvSpPr>
        <p:spPr>
          <a:xfrm>
            <a:off x="2222353" y="450311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|0&gt;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03EBA-1F32-13A8-159F-31BAA9E07EB2}"/>
              </a:ext>
            </a:extLst>
          </p:cNvPr>
          <p:cNvSpPr txBox="1"/>
          <p:nvPr/>
        </p:nvSpPr>
        <p:spPr>
          <a:xfrm>
            <a:off x="2213038" y="392029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|1&gt;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4F4F1-ABC1-2360-97E4-2011E378A3BF}"/>
              </a:ext>
            </a:extLst>
          </p:cNvPr>
          <p:cNvSpPr txBox="1"/>
          <p:nvPr/>
        </p:nvSpPr>
        <p:spPr>
          <a:xfrm>
            <a:off x="2201337" y="333747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|2&gt;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6570D-F1F6-265F-C85A-10E3723F5168}"/>
              </a:ext>
            </a:extLst>
          </p:cNvPr>
          <p:cNvSpPr txBox="1"/>
          <p:nvPr/>
        </p:nvSpPr>
        <p:spPr>
          <a:xfrm>
            <a:off x="2213983" y="2732332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|3&gt;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E7B79F-FC01-78BF-55A2-4BCBDD7A0E46}"/>
              </a:ext>
            </a:extLst>
          </p:cNvPr>
          <p:cNvSpPr txBox="1"/>
          <p:nvPr/>
        </p:nvSpPr>
        <p:spPr>
          <a:xfrm>
            <a:off x="5845308" y="45031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CAF066-C976-0EFB-542D-E11E83866753}"/>
              </a:ext>
            </a:extLst>
          </p:cNvPr>
          <p:cNvSpPr txBox="1"/>
          <p:nvPr/>
        </p:nvSpPr>
        <p:spPr>
          <a:xfrm>
            <a:off x="5841610" y="33206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F4543C-0137-3647-A71B-E31F412B0505}"/>
              </a:ext>
            </a:extLst>
          </p:cNvPr>
          <p:cNvSpPr txBox="1"/>
          <p:nvPr/>
        </p:nvSpPr>
        <p:spPr>
          <a:xfrm>
            <a:off x="5840248" y="27294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B9AF53-1631-9BDB-F6A5-1362ACC2FBA6}"/>
              </a:ext>
            </a:extLst>
          </p:cNvPr>
          <p:cNvSpPr txBox="1"/>
          <p:nvPr/>
        </p:nvSpPr>
        <p:spPr>
          <a:xfrm>
            <a:off x="5841610" y="39119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608C67-EFA7-4454-CA75-599863FE227F}"/>
              </a:ext>
            </a:extLst>
          </p:cNvPr>
          <p:cNvSpPr txBox="1"/>
          <p:nvPr/>
        </p:nvSpPr>
        <p:spPr>
          <a:xfrm>
            <a:off x="7042125" y="33206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263552-829D-FFA7-2A00-C030C3A60C04}"/>
              </a:ext>
            </a:extLst>
          </p:cNvPr>
          <p:cNvSpPr txBox="1"/>
          <p:nvPr/>
        </p:nvSpPr>
        <p:spPr>
          <a:xfrm>
            <a:off x="7045044" y="39119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1B33E1-93C2-A44D-FE3D-6E07451DA9A5}"/>
              </a:ext>
            </a:extLst>
          </p:cNvPr>
          <p:cNvSpPr txBox="1"/>
          <p:nvPr/>
        </p:nvSpPr>
        <p:spPr>
          <a:xfrm>
            <a:off x="7045044" y="45031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734402-6B5B-2802-12DD-708AC28DBA5C}"/>
              </a:ext>
            </a:extLst>
          </p:cNvPr>
          <p:cNvSpPr txBox="1"/>
          <p:nvPr/>
        </p:nvSpPr>
        <p:spPr>
          <a:xfrm>
            <a:off x="7042125" y="27376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0BC9AB-2990-439D-014C-EF47E479F287}"/>
              </a:ext>
            </a:extLst>
          </p:cNvPr>
          <p:cNvSpPr txBox="1"/>
          <p:nvPr/>
        </p:nvSpPr>
        <p:spPr>
          <a:xfrm>
            <a:off x="8271837" y="27428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30EC34-7B46-4E70-E724-AA289F74E3CE}"/>
              </a:ext>
            </a:extLst>
          </p:cNvPr>
          <p:cNvSpPr txBox="1"/>
          <p:nvPr/>
        </p:nvSpPr>
        <p:spPr>
          <a:xfrm>
            <a:off x="8271837" y="32996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48963F-5D12-815D-18B8-9716594B1E69}"/>
              </a:ext>
            </a:extLst>
          </p:cNvPr>
          <p:cNvSpPr txBox="1"/>
          <p:nvPr/>
        </p:nvSpPr>
        <p:spPr>
          <a:xfrm>
            <a:off x="8271837" y="39013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8C9DC-6643-B9B0-900F-01CFA6FDB681}"/>
              </a:ext>
            </a:extLst>
          </p:cNvPr>
          <p:cNvSpPr txBox="1"/>
          <p:nvPr/>
        </p:nvSpPr>
        <p:spPr>
          <a:xfrm>
            <a:off x="8271837" y="45031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1F241D-2698-7629-6FBF-84BEE4BC32B4}"/>
              </a:ext>
            </a:extLst>
          </p:cNvPr>
          <p:cNvSpPr txBox="1"/>
          <p:nvPr/>
        </p:nvSpPr>
        <p:spPr>
          <a:xfrm>
            <a:off x="4351982" y="5070825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|0010&gt;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6E81CA-E594-8D54-C154-DE9492CA96FD}"/>
              </a:ext>
            </a:extLst>
          </p:cNvPr>
          <p:cNvSpPr txBox="1"/>
          <p:nvPr/>
        </p:nvSpPr>
        <p:spPr>
          <a:xfrm>
            <a:off x="5500588" y="50733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|1010&gt;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44F010-8276-56E2-7DA3-638000E4B8F1}"/>
              </a:ext>
            </a:extLst>
          </p:cNvPr>
          <p:cNvSpPr txBox="1"/>
          <p:nvPr/>
        </p:nvSpPr>
        <p:spPr>
          <a:xfrm>
            <a:off x="6966062" y="507330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|01&gt;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91D2E7-2E31-1DD4-3A00-392BCF93C46B}"/>
              </a:ext>
            </a:extLst>
          </p:cNvPr>
          <p:cNvSpPr txBox="1"/>
          <p:nvPr/>
        </p:nvSpPr>
        <p:spPr>
          <a:xfrm>
            <a:off x="8194288" y="507330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|01&gt;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FFDC5D-3A9A-95A5-A922-3F3B5A0C26DA}"/>
              </a:ext>
            </a:extLst>
          </p:cNvPr>
          <p:cNvSpPr txBox="1"/>
          <p:nvPr/>
        </p:nvSpPr>
        <p:spPr>
          <a:xfrm>
            <a:off x="4351982" y="506835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|0</a:t>
            </a:r>
            <a:r>
              <a:rPr lang="en-US" b="0" i="0" dirty="0"/>
              <a:t>1</a:t>
            </a:r>
            <a:r>
              <a:rPr lang="en-US" i="0" dirty="0"/>
              <a:t>00&gt;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D52C7A-548B-D54F-68BE-32B462F458D0}"/>
              </a:ext>
            </a:extLst>
          </p:cNvPr>
          <p:cNvSpPr txBox="1"/>
          <p:nvPr/>
        </p:nvSpPr>
        <p:spPr>
          <a:xfrm>
            <a:off x="5500585" y="506835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|11</a:t>
            </a:r>
            <a:r>
              <a:rPr lang="en-US" b="0" i="0" dirty="0"/>
              <a:t>0</a:t>
            </a:r>
            <a:r>
              <a:rPr lang="en-US" i="0" dirty="0"/>
              <a:t>0&gt;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63F2A4-7FF4-9B0C-D64C-DAC53DFE811A}"/>
              </a:ext>
            </a:extLst>
          </p:cNvPr>
          <p:cNvSpPr txBox="1"/>
          <p:nvPr/>
        </p:nvSpPr>
        <p:spPr>
          <a:xfrm>
            <a:off x="6966059" y="507643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|1</a:t>
            </a:r>
            <a:r>
              <a:rPr lang="en-US" b="0" i="0" dirty="0"/>
              <a:t>0</a:t>
            </a:r>
            <a:r>
              <a:rPr lang="en-US" i="0" dirty="0"/>
              <a:t>&gt;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12D3A1-E1FD-AF12-6820-8B11F976CDE0}"/>
              </a:ext>
            </a:extLst>
          </p:cNvPr>
          <p:cNvSpPr txBox="1"/>
          <p:nvPr/>
        </p:nvSpPr>
        <p:spPr>
          <a:xfrm>
            <a:off x="8194281" y="507330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|</a:t>
            </a:r>
            <a:r>
              <a:rPr lang="en-US" b="0" i="0" dirty="0"/>
              <a:t>1</a:t>
            </a:r>
            <a:r>
              <a:rPr lang="en-US" i="0" dirty="0"/>
              <a:t>1&gt;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909E18-7072-BDE1-9ED9-FB531A854BDB}"/>
              </a:ext>
            </a:extLst>
          </p:cNvPr>
          <p:cNvSpPr txBox="1"/>
          <p:nvPr/>
        </p:nvSpPr>
        <p:spPr>
          <a:xfrm>
            <a:off x="4572000" y="2221313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613ABA-827F-AE1F-FA8F-743B0AAEA3C8}"/>
              </a:ext>
            </a:extLst>
          </p:cNvPr>
          <p:cNvSpPr txBox="1"/>
          <p:nvPr/>
        </p:nvSpPr>
        <p:spPr>
          <a:xfrm>
            <a:off x="5750480" y="222131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0650BA-5457-CAB0-4472-038242222812}"/>
              </a:ext>
            </a:extLst>
          </p:cNvPr>
          <p:cNvSpPr txBox="1"/>
          <p:nvPr/>
        </p:nvSpPr>
        <p:spPr>
          <a:xfrm>
            <a:off x="6861209" y="2201499"/>
            <a:ext cx="78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BD8BFB-4C43-066C-FFA4-F1D282DF3DE8}"/>
              </a:ext>
            </a:extLst>
          </p:cNvPr>
          <p:cNvSpPr txBox="1"/>
          <p:nvPr/>
        </p:nvSpPr>
        <p:spPr>
          <a:xfrm>
            <a:off x="8254204" y="222015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3F4131-8657-93A5-934F-B25D1F7607F4}"/>
              </a:ext>
            </a:extLst>
          </p:cNvPr>
          <p:cNvSpPr txBox="1"/>
          <p:nvPr/>
        </p:nvSpPr>
        <p:spPr>
          <a:xfrm>
            <a:off x="838200" y="1555064"/>
            <a:ext cx="466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Mapping quantum many-body states on qubits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86DDFB-C7BC-1B69-8B8C-91EDC577A8DC}"/>
              </a:ext>
            </a:extLst>
          </p:cNvPr>
          <p:cNvSpPr txBox="1"/>
          <p:nvPr/>
        </p:nvSpPr>
        <p:spPr>
          <a:xfrm>
            <a:off x="7251476" y="5609443"/>
            <a:ext cx="31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Jordan &amp; Wigner, ZP 147 (1928)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950192-0109-83BB-D31B-6531391CF803}"/>
              </a:ext>
            </a:extLst>
          </p:cNvPr>
          <p:cNvSpPr txBox="1"/>
          <p:nvPr/>
        </p:nvSpPr>
        <p:spPr>
          <a:xfrm>
            <a:off x="7251476" y="5986814"/>
            <a:ext cx="280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Seeley et al., JCP 137 (2012)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A119E2-3B8F-7245-3E2A-DCE31D25BC76}"/>
              </a:ext>
            </a:extLst>
          </p:cNvPr>
          <p:cNvSpPr txBox="1"/>
          <p:nvPr/>
        </p:nvSpPr>
        <p:spPr>
          <a:xfrm>
            <a:off x="7238220" y="6364185"/>
            <a:ext cx="290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Sawaya</a:t>
            </a:r>
            <a:r>
              <a:rPr lang="en-US" dirty="0">
                <a:solidFill>
                  <a:srgbClr val="0070C0"/>
                </a:solidFill>
              </a:rPr>
              <a:t> et al., </a:t>
            </a:r>
            <a:r>
              <a:rPr lang="en-US" dirty="0" err="1">
                <a:solidFill>
                  <a:srgbClr val="0070C0"/>
                </a:solidFill>
              </a:rPr>
              <a:t>npj</a:t>
            </a:r>
            <a:r>
              <a:rPr lang="en-US" dirty="0">
                <a:solidFill>
                  <a:srgbClr val="0070C0"/>
                </a:solidFill>
              </a:rPr>
              <a:t> QI </a:t>
            </a:r>
            <a:r>
              <a:rPr lang="en-US" b="1" dirty="0">
                <a:solidFill>
                  <a:srgbClr val="0070C0"/>
                </a:solidFill>
              </a:rPr>
              <a:t>6</a:t>
            </a:r>
            <a:r>
              <a:rPr lang="en-US" dirty="0">
                <a:solidFill>
                  <a:srgbClr val="0070C0"/>
                </a:solidFill>
              </a:rPr>
              <a:t> (2020)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D1E1D6-7DD4-60AD-42E3-D88A8192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557" y="2137052"/>
            <a:ext cx="1272856" cy="36367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EDB3DEE-4D69-C08D-2368-D4D230C3BB82}"/>
              </a:ext>
            </a:extLst>
          </p:cNvPr>
          <p:cNvSpPr txBox="1"/>
          <p:nvPr/>
        </p:nvSpPr>
        <p:spPr>
          <a:xfrm>
            <a:off x="9266319" y="2229476"/>
            <a:ext cx="2575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GC utilizes complete Hilbert space of basis,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No. of qubits is the same in OH and BK but reduced in GC.</a:t>
            </a:r>
          </a:p>
        </p:txBody>
      </p:sp>
    </p:spTree>
    <p:extLst>
      <p:ext uri="{BB962C8B-B14F-4D97-AF65-F5344CB8AC3E}">
        <p14:creationId xmlns:p14="http://schemas.microsoft.com/office/powerpoint/2010/main" val="384036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083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2268 L -0.00065 -0.0861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6.25E-7 0.0861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L -0.00013 0.0861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-0.00013 -0.0861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3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8" grpId="0"/>
      <p:bldP spid="20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0A6189B-0C5E-F594-18F1-67D9D457502D}"/>
              </a:ext>
            </a:extLst>
          </p:cNvPr>
          <p:cNvSpPr txBox="1"/>
          <p:nvPr/>
        </p:nvSpPr>
        <p:spPr>
          <a:xfrm>
            <a:off x="4330262" y="4323299"/>
            <a:ext cx="6800987" cy="2169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8EA3D0-51EF-24AC-A88F-60A5387ABECE}"/>
              </a:ext>
            </a:extLst>
          </p:cNvPr>
          <p:cNvSpPr txBox="1"/>
          <p:nvPr/>
        </p:nvSpPr>
        <p:spPr>
          <a:xfrm>
            <a:off x="595312" y="1822053"/>
            <a:ext cx="4417676" cy="2101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D0594-AD54-754B-B5BA-312FF72A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Transformations for OH and BK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C1ACB8-2BCE-2D41-87BD-76C3BEAAC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681" y="1914783"/>
            <a:ext cx="3175000" cy="157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D67D8-27DE-BA46-BCD4-767A3CC22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825" y="4812232"/>
            <a:ext cx="5803900" cy="129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3B9D38-02CD-DD47-A58C-03ABBCA4F18D}"/>
              </a:ext>
            </a:extLst>
          </p:cNvPr>
          <p:cNvSpPr txBox="1"/>
          <p:nvPr/>
        </p:nvSpPr>
        <p:spPr>
          <a:xfrm>
            <a:off x="8621395" y="6075599"/>
            <a:ext cx="2509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Seeley et al., JCP 137 (2012)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3554A-E038-3E4B-83B8-1F0C0E60D6C8}"/>
              </a:ext>
            </a:extLst>
          </p:cNvPr>
          <p:cNvSpPr txBox="1"/>
          <p:nvPr/>
        </p:nvSpPr>
        <p:spPr>
          <a:xfrm>
            <a:off x="3138927" y="3454601"/>
            <a:ext cx="1798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J&amp;W, ZP 147 (1928)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5BA042-13A0-5B45-90C5-F8559D7A9AB1}"/>
              </a:ext>
            </a:extLst>
          </p:cNvPr>
          <p:cNvCxnSpPr>
            <a:cxnSpLocks/>
          </p:cNvCxnSpPr>
          <p:nvPr/>
        </p:nvCxnSpPr>
        <p:spPr>
          <a:xfrm>
            <a:off x="5882401" y="4812232"/>
            <a:ext cx="0" cy="26503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CF0A84-DF0D-7C46-8D1F-26DC30659C24}"/>
              </a:ext>
            </a:extLst>
          </p:cNvPr>
          <p:cNvCxnSpPr>
            <a:cxnSpLocks/>
          </p:cNvCxnSpPr>
          <p:nvPr/>
        </p:nvCxnSpPr>
        <p:spPr>
          <a:xfrm>
            <a:off x="7407601" y="4793668"/>
            <a:ext cx="0" cy="26503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039A49-1768-4F43-B191-42FE80F339CD}"/>
              </a:ext>
            </a:extLst>
          </p:cNvPr>
          <p:cNvCxnSpPr>
            <a:cxnSpLocks/>
          </p:cNvCxnSpPr>
          <p:nvPr/>
        </p:nvCxnSpPr>
        <p:spPr>
          <a:xfrm>
            <a:off x="9876322" y="4854305"/>
            <a:ext cx="0" cy="26503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8A1B93-0D66-0647-9869-4C5A574B9332}"/>
              </a:ext>
            </a:extLst>
          </p:cNvPr>
          <p:cNvSpPr txBox="1"/>
          <p:nvPr/>
        </p:nvSpPr>
        <p:spPr>
          <a:xfrm>
            <a:off x="5500190" y="4484973"/>
            <a:ext cx="84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update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C5CC1F-4817-F84C-85C3-87D98BBCBA22}"/>
              </a:ext>
            </a:extLst>
          </p:cNvPr>
          <p:cNvSpPr txBox="1"/>
          <p:nvPr/>
        </p:nvSpPr>
        <p:spPr>
          <a:xfrm>
            <a:off x="7100461" y="449545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parity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E6420-545A-425E-5CB0-B6A472C49D27}"/>
              </a:ext>
            </a:extLst>
          </p:cNvPr>
          <p:cNvSpPr txBox="1"/>
          <p:nvPr/>
        </p:nvSpPr>
        <p:spPr>
          <a:xfrm>
            <a:off x="1923135" y="1421943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JW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DEE3A-E815-E0BF-867A-0F9B5F776F23}"/>
              </a:ext>
            </a:extLst>
          </p:cNvPr>
          <p:cNvSpPr txBox="1"/>
          <p:nvPr/>
        </p:nvSpPr>
        <p:spPr>
          <a:xfrm>
            <a:off x="7179013" y="3923189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2F994-5665-944A-A647-4E4CE434C045}"/>
              </a:ext>
            </a:extLst>
          </p:cNvPr>
          <p:cNvSpPr txBox="1"/>
          <p:nvPr/>
        </p:nvSpPr>
        <p:spPr>
          <a:xfrm>
            <a:off x="9293506" y="4495450"/>
            <a:ext cx="116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remainder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41A96-9CDC-8F24-C9CD-C06B8B055A93}"/>
              </a:ext>
            </a:extLst>
          </p:cNvPr>
          <p:cNvSpPr txBox="1"/>
          <p:nvPr/>
        </p:nvSpPr>
        <p:spPr>
          <a:xfrm>
            <a:off x="990994" y="4467500"/>
            <a:ext cx="24285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Schoolbook" panose="02040604050505020304" pitchFamily="18" charset="0"/>
              </a:rPr>
              <a:t>Compared in </a:t>
            </a:r>
            <a:r>
              <a:rPr lang="en-US" sz="1600" dirty="0">
                <a:effectLst/>
                <a:latin typeface="Century Schoolbook" panose="02040604050505020304" pitchFamily="18" charset="0"/>
              </a:rPr>
              <a:t>JCTC 2018, 14, 5617−5630</a:t>
            </a:r>
          </a:p>
          <a:p>
            <a:r>
              <a:rPr lang="en-US" sz="1600" dirty="0">
                <a:latin typeface="Century Schoolbook" panose="02040604050505020304" pitchFamily="18" charset="0"/>
              </a:rPr>
              <a:t>and BK is found to reduce the gate count substantially</a:t>
            </a:r>
            <a:r>
              <a:rPr lang="en-US" dirty="0"/>
              <a:t>.</a:t>
            </a:r>
            <a:endParaRPr lang="en-US" sz="1600" dirty="0">
              <a:effectLst/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9" grpId="0"/>
      <p:bldP spid="20" grpId="0"/>
      <p:bldP spid="1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7F40-DFDE-E212-9840-ECDA7CCE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Sets in BK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E8841E-C76A-8BB3-E6A4-DFE78F231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9730"/>
            <a:ext cx="2628271" cy="1980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327C8-8F31-D5D5-A4FF-C29291C79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049" y="2177134"/>
            <a:ext cx="1083688" cy="1632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7946E5-7E25-57A3-E893-E9CEDA21D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075" y="2056880"/>
            <a:ext cx="2628272" cy="1918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9FE78-009F-72EA-4315-B78E97C3E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016" y="2343085"/>
            <a:ext cx="1104779" cy="1632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4BB6B-E1AC-4767-FA58-1E734B25B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289684"/>
            <a:ext cx="2698828" cy="1980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006B50-8897-EFFE-6B5A-99BCCC908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1220" y="4607012"/>
            <a:ext cx="109220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82AF09-ED67-ACA2-37F0-9B512243C7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724" y="5280111"/>
            <a:ext cx="2380309" cy="53490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FEF17CE-29C0-8080-3B74-CE11DA1FD42E}"/>
              </a:ext>
            </a:extLst>
          </p:cNvPr>
          <p:cNvSpPr/>
          <p:nvPr/>
        </p:nvSpPr>
        <p:spPr>
          <a:xfrm>
            <a:off x="1839310" y="2259724"/>
            <a:ext cx="199698" cy="2264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013182-66AC-127D-F8B1-F14AEE860846}"/>
              </a:ext>
            </a:extLst>
          </p:cNvPr>
          <p:cNvSpPr/>
          <p:nvPr/>
        </p:nvSpPr>
        <p:spPr>
          <a:xfrm>
            <a:off x="2070312" y="2254207"/>
            <a:ext cx="199698" cy="2264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473ED6-FF9D-6597-A83B-C88FC3D117BB}"/>
              </a:ext>
            </a:extLst>
          </p:cNvPr>
          <p:cNvSpPr/>
          <p:nvPr/>
        </p:nvSpPr>
        <p:spPr>
          <a:xfrm>
            <a:off x="2501013" y="2259724"/>
            <a:ext cx="199698" cy="2264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1911F1B-A3FB-2073-0CFB-F49B7D4E5AE3}"/>
              </a:ext>
            </a:extLst>
          </p:cNvPr>
          <p:cNvSpPr/>
          <p:nvPr/>
        </p:nvSpPr>
        <p:spPr>
          <a:xfrm>
            <a:off x="3537028" y="2890344"/>
            <a:ext cx="383331" cy="25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C7113B9-5B13-690C-E90B-96803C5B80F3}"/>
              </a:ext>
            </a:extLst>
          </p:cNvPr>
          <p:cNvSpPr/>
          <p:nvPr/>
        </p:nvSpPr>
        <p:spPr>
          <a:xfrm>
            <a:off x="3631181" y="5300168"/>
            <a:ext cx="383331" cy="25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C16B0768-7342-17AF-74FC-6251FBA3695B}"/>
              </a:ext>
            </a:extLst>
          </p:cNvPr>
          <p:cNvSpPr/>
          <p:nvPr/>
        </p:nvSpPr>
        <p:spPr>
          <a:xfrm>
            <a:off x="9158282" y="2948154"/>
            <a:ext cx="383331" cy="253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AB36C9-68BF-A61E-5B45-ED4988A65B10}"/>
              </a:ext>
            </a:extLst>
          </p:cNvPr>
          <p:cNvSpPr/>
          <p:nvPr/>
        </p:nvSpPr>
        <p:spPr>
          <a:xfrm>
            <a:off x="8812268" y="3492291"/>
            <a:ext cx="199698" cy="2264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179E70-7754-641E-558A-FF2410989958}"/>
              </a:ext>
            </a:extLst>
          </p:cNvPr>
          <p:cNvSpPr/>
          <p:nvPr/>
        </p:nvSpPr>
        <p:spPr>
          <a:xfrm>
            <a:off x="8812268" y="2338380"/>
            <a:ext cx="199698" cy="2264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D15DC5-BE51-7A14-A23A-C900A06FCC32}"/>
              </a:ext>
            </a:extLst>
          </p:cNvPr>
          <p:cNvSpPr/>
          <p:nvPr/>
        </p:nvSpPr>
        <p:spPr>
          <a:xfrm>
            <a:off x="8828034" y="3104094"/>
            <a:ext cx="199698" cy="2264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93D1D-4334-C202-73F5-426B4C7E2EDD}"/>
              </a:ext>
            </a:extLst>
          </p:cNvPr>
          <p:cNvSpPr txBox="1"/>
          <p:nvPr/>
        </p:nvSpPr>
        <p:spPr>
          <a:xfrm>
            <a:off x="8621395" y="6075599"/>
            <a:ext cx="2509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Seeley et al., JCP 137 (2012)</a:t>
            </a:r>
          </a:p>
        </p:txBody>
      </p:sp>
    </p:spTree>
    <p:extLst>
      <p:ext uri="{BB962C8B-B14F-4D97-AF65-F5344CB8AC3E}">
        <p14:creationId xmlns:p14="http://schemas.microsoft.com/office/powerpoint/2010/main" val="29871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3B32-505D-6EE1-436B-00EF3BDC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Transformation for GC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203649-916C-0C2D-2A8B-6BCCB08A9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221" y="4022206"/>
            <a:ext cx="3213100" cy="43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1A721-6532-6C28-E94A-DB74A93B0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35428"/>
            <a:ext cx="7649571" cy="1084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DFFF0A-6475-68B9-BFFE-3938176944F9}"/>
              </a:ext>
            </a:extLst>
          </p:cNvPr>
          <p:cNvSpPr txBox="1"/>
          <p:nvPr/>
        </p:nvSpPr>
        <p:spPr>
          <a:xfrm>
            <a:off x="8755460" y="6122419"/>
            <a:ext cx="326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</a:rPr>
              <a:t>Sawaya</a:t>
            </a:r>
            <a:r>
              <a:rPr lang="en-US" sz="1600" dirty="0">
                <a:solidFill>
                  <a:srgbClr val="0070C0"/>
                </a:solidFill>
              </a:rPr>
              <a:t> et al., </a:t>
            </a:r>
            <a:r>
              <a:rPr lang="en-US" sz="1600" dirty="0" err="1">
                <a:solidFill>
                  <a:srgbClr val="0070C0"/>
                </a:solidFill>
              </a:rPr>
              <a:t>npj</a:t>
            </a:r>
            <a:r>
              <a:rPr lang="en-US" sz="1600" dirty="0">
                <a:solidFill>
                  <a:srgbClr val="0070C0"/>
                </a:solidFill>
              </a:rPr>
              <a:t> QI </a:t>
            </a:r>
            <a:r>
              <a:rPr lang="en-US" sz="1600" b="1" dirty="0">
                <a:solidFill>
                  <a:srgbClr val="0070C0"/>
                </a:solidFill>
              </a:rPr>
              <a:t>6</a:t>
            </a:r>
            <a:r>
              <a:rPr lang="en-US" sz="1600" dirty="0">
                <a:solidFill>
                  <a:srgbClr val="0070C0"/>
                </a:solidFill>
              </a:rPr>
              <a:t> (2020)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PS and P. Arumugam, PRC 104 (2021)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BD9242-4AC7-BD29-1700-93BAF3A52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221" y="4893193"/>
            <a:ext cx="2120900" cy="38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0197CC-0BA6-78A5-39BB-135B72EDBF95}"/>
              </a:ext>
            </a:extLst>
          </p:cNvPr>
          <p:cNvSpPr txBox="1"/>
          <p:nvPr/>
        </p:nvSpPr>
        <p:spPr>
          <a:xfrm>
            <a:off x="2986088" y="2814638"/>
            <a:ext cx="170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Matching qubits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8D978-ACFB-EA5B-2E64-4A42AE35533A}"/>
              </a:ext>
            </a:extLst>
          </p:cNvPr>
          <p:cNvSpPr txBox="1"/>
          <p:nvPr/>
        </p:nvSpPr>
        <p:spPr>
          <a:xfrm>
            <a:off x="6172200" y="2904135"/>
            <a:ext cx="203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Mismatching qubits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876361-E03C-267F-1218-154BF3F30B4B}"/>
              </a:ext>
            </a:extLst>
          </p:cNvPr>
          <p:cNvCxnSpPr>
            <a:cxnSpLocks/>
          </p:cNvCxnSpPr>
          <p:nvPr/>
        </p:nvCxnSpPr>
        <p:spPr>
          <a:xfrm>
            <a:off x="2986088" y="2414588"/>
            <a:ext cx="429701" cy="4464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A04F7A-143F-F460-31F5-4CDD8F13F673}"/>
              </a:ext>
            </a:extLst>
          </p:cNvPr>
          <p:cNvCxnSpPr>
            <a:cxnSpLocks/>
          </p:cNvCxnSpPr>
          <p:nvPr/>
        </p:nvCxnSpPr>
        <p:spPr>
          <a:xfrm>
            <a:off x="6172200" y="2457732"/>
            <a:ext cx="429701" cy="4464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51C060F-3DD2-F133-25B0-57B14A58A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647" y="4077657"/>
            <a:ext cx="4597400" cy="40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9CB93D-CFA9-0AD7-91B3-0EE004706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647" y="4890427"/>
            <a:ext cx="49276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8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B71D3C-4EC8-EB43-9A3D-C6163AD6F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741" y="3640925"/>
            <a:ext cx="3408366" cy="1709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13264C-1721-8F42-A179-61943A904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065" y="3669703"/>
            <a:ext cx="2709863" cy="16812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F9AB08-B5EB-5A4F-8788-DEA00FD3C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010" y="4078513"/>
            <a:ext cx="2286000" cy="863600"/>
          </a:xfrm>
          <a:prstGeom prst="rect">
            <a:avLst/>
          </a:prstGeom>
        </p:spPr>
      </p:pic>
      <p:sp>
        <p:nvSpPr>
          <p:cNvPr id="52" name="Title 51">
            <a:extLst>
              <a:ext uri="{FF2B5EF4-FFF2-40B4-BE49-F238E27FC236}">
                <a16:creationId xmlns:a16="http://schemas.microsoft.com/office/drawing/2014/main" id="{63232397-6794-2C46-8F10-F01F4D3D7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180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Hamiltonians and ansatz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1892C-884E-DC49-A4EE-9B5406806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853" y="1571397"/>
            <a:ext cx="2324180" cy="507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CA8E0-C92D-2740-95B6-C43AC103C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445" y="2512180"/>
            <a:ext cx="4428155" cy="4330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FBF80E-778F-1A43-A1F6-A038FF3CB6A5}"/>
              </a:ext>
            </a:extLst>
          </p:cNvPr>
          <p:cNvSpPr txBox="1"/>
          <p:nvPr/>
        </p:nvSpPr>
        <p:spPr>
          <a:xfrm>
            <a:off x="2320666" y="5416446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B9212-12FE-0A47-95CD-0E4ECE9CAF74}"/>
              </a:ext>
            </a:extLst>
          </p:cNvPr>
          <p:cNvSpPr txBox="1"/>
          <p:nvPr/>
        </p:nvSpPr>
        <p:spPr>
          <a:xfrm>
            <a:off x="6157033" y="542925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88D93-EC16-9848-B946-3C925B421434}"/>
              </a:ext>
            </a:extLst>
          </p:cNvPr>
          <p:cNvSpPr txBox="1"/>
          <p:nvPr/>
        </p:nvSpPr>
        <p:spPr>
          <a:xfrm>
            <a:off x="9271025" y="524458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590DD-1CF0-804C-94AE-846D7D2A4C1B}"/>
              </a:ext>
            </a:extLst>
          </p:cNvPr>
          <p:cNvSpPr txBox="1"/>
          <p:nvPr/>
        </p:nvSpPr>
        <p:spPr>
          <a:xfrm>
            <a:off x="1547313" y="156693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EFT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889B2B-9866-CD40-A1CD-5FCD7754524A}"/>
              </a:ext>
            </a:extLst>
          </p:cNvPr>
          <p:cNvSpPr txBox="1"/>
          <p:nvPr/>
        </p:nvSpPr>
        <p:spPr>
          <a:xfrm>
            <a:off x="1501841" y="2473162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panose="02040604050505020304" pitchFamily="18" charset="0"/>
              </a:rPr>
              <a:t>Central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235CD-CC8F-EC4B-9B28-9649C714DAE1}"/>
              </a:ext>
            </a:extLst>
          </p:cNvPr>
          <p:cNvSpPr txBox="1"/>
          <p:nvPr/>
        </p:nvSpPr>
        <p:spPr>
          <a:xfrm>
            <a:off x="8060246" y="6137940"/>
            <a:ext cx="3301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Dumitrescu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et al</a:t>
            </a:r>
            <a:r>
              <a:rPr lang="en-US" dirty="0">
                <a:solidFill>
                  <a:srgbClr val="0070C0"/>
                </a:solidFill>
              </a:rPr>
              <a:t>., PRL </a:t>
            </a:r>
            <a:r>
              <a:rPr lang="en-US" b="1" dirty="0">
                <a:solidFill>
                  <a:srgbClr val="0070C0"/>
                </a:solidFill>
              </a:rPr>
              <a:t>120</a:t>
            </a:r>
            <a:r>
              <a:rPr lang="en-US" dirty="0">
                <a:solidFill>
                  <a:srgbClr val="0070C0"/>
                </a:solidFill>
              </a:rPr>
              <a:t> (2018)</a:t>
            </a:r>
          </a:p>
          <a:p>
            <a:r>
              <a:rPr lang="en-US" dirty="0">
                <a:solidFill>
                  <a:srgbClr val="0070C0"/>
                </a:solidFill>
              </a:rPr>
              <a:t>Matteo </a:t>
            </a:r>
            <a:r>
              <a:rPr lang="en-US" i="1" dirty="0">
                <a:solidFill>
                  <a:srgbClr val="0070C0"/>
                </a:solidFill>
              </a:rPr>
              <a:t>et al</a:t>
            </a:r>
            <a:r>
              <a:rPr lang="en-US" dirty="0">
                <a:solidFill>
                  <a:srgbClr val="0070C0"/>
                </a:solidFill>
              </a:rPr>
              <a:t>., PRA </a:t>
            </a:r>
            <a:r>
              <a:rPr lang="en-US" b="1" dirty="0">
                <a:solidFill>
                  <a:srgbClr val="0070C0"/>
                </a:solidFill>
              </a:rPr>
              <a:t>103</a:t>
            </a:r>
            <a:r>
              <a:rPr lang="en-US" dirty="0">
                <a:solidFill>
                  <a:srgbClr val="0070C0"/>
                </a:solidFill>
              </a:rPr>
              <a:t> (2021)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BFD63-2069-C215-0233-A3DB17424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4237" y="1676919"/>
            <a:ext cx="3047788" cy="3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11440</TotalTime>
  <Words>419</Words>
  <Application>Microsoft Macintosh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Apple Chancery</vt:lpstr>
      <vt:lpstr>Arial</vt:lpstr>
      <vt:lpstr>Calibri</vt:lpstr>
      <vt:lpstr>Calibri Light</vt:lpstr>
      <vt:lpstr>Cambria Math</vt:lpstr>
      <vt:lpstr>Century Schoolbook</vt:lpstr>
      <vt:lpstr>Office Theme</vt:lpstr>
      <vt:lpstr>Efficient encodings for simulating nuclear many-body problem </vt:lpstr>
      <vt:lpstr>Outline</vt:lpstr>
      <vt:lpstr>Introduction</vt:lpstr>
      <vt:lpstr>Nuclear Hamiltonian simulation</vt:lpstr>
      <vt:lpstr>Encodings</vt:lpstr>
      <vt:lpstr>Transformations for OH and BK</vt:lpstr>
      <vt:lpstr>Sets in BK</vt:lpstr>
      <vt:lpstr>Transformation for GC</vt:lpstr>
      <vt:lpstr>Hamiltonians and ansatz</vt:lpstr>
      <vt:lpstr>Transformed Hamiltonian</vt:lpstr>
      <vt:lpstr>Deuteron BE</vt:lpstr>
      <vt:lpstr>Results with noise mitigation</vt:lpstr>
      <vt:lpstr>Zero-noise extrapolation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computing of many-body system</dc:title>
  <dc:creator>Pooja Siwach</dc:creator>
  <cp:lastModifiedBy>POOJA</cp:lastModifiedBy>
  <cp:revision>83</cp:revision>
  <dcterms:created xsi:type="dcterms:W3CDTF">2021-05-15T04:06:34Z</dcterms:created>
  <dcterms:modified xsi:type="dcterms:W3CDTF">2022-11-23T12:21:31Z</dcterms:modified>
</cp:coreProperties>
</file>