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3" r:id="rId1"/>
  </p:sldMasterIdLst>
  <p:notesMasterIdLst>
    <p:notesMasterId r:id="rId18"/>
  </p:notesMasterIdLst>
  <p:handoutMasterIdLst>
    <p:handoutMasterId r:id="rId19"/>
  </p:handoutMasterIdLst>
  <p:sldIdLst>
    <p:sldId id="256" r:id="rId2"/>
    <p:sldId id="471" r:id="rId3"/>
    <p:sldId id="473" r:id="rId4"/>
    <p:sldId id="474" r:id="rId5"/>
    <p:sldId id="475" r:id="rId6"/>
    <p:sldId id="477" r:id="rId7"/>
    <p:sldId id="478" r:id="rId8"/>
    <p:sldId id="488" r:id="rId9"/>
    <p:sldId id="483" r:id="rId10"/>
    <p:sldId id="484" r:id="rId11"/>
    <p:sldId id="490" r:id="rId12"/>
    <p:sldId id="492" r:id="rId13"/>
    <p:sldId id="491" r:id="rId14"/>
    <p:sldId id="489" r:id="rId15"/>
    <p:sldId id="485" r:id="rId16"/>
    <p:sldId id="479" r:id="rId17"/>
  </p:sldIdLst>
  <p:sldSz cx="9144000" cy="6858000" type="screen4x3"/>
  <p:notesSz cx="6797675" cy="9982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87">
          <p15:clr>
            <a:srgbClr val="A4A3A4"/>
          </p15:clr>
        </p15:guide>
        <p15:guide id="2" pos="25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4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6" autoAdjust="0"/>
    <p:restoredTop sz="95083" autoAdjust="0"/>
  </p:normalViewPr>
  <p:slideViewPr>
    <p:cSldViewPr snapToGrid="0" showGuides="1">
      <p:cViewPr varScale="1">
        <p:scale>
          <a:sx n="78" d="100"/>
          <a:sy n="78" d="100"/>
        </p:scale>
        <p:origin x="-1728" y="-112"/>
      </p:cViewPr>
      <p:guideLst>
        <p:guide orient="horz" pos="1987"/>
        <p:guide pos="25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-3250" y="-72"/>
      </p:cViewPr>
      <p:guideLst>
        <p:guide orient="horz" pos="3144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7163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B91B1-9469-4878-9224-508BFF12BD4C}" type="datetimeFigureOut">
              <a:rPr lang="fr-FR" smtClean="0"/>
              <a:t>22/12/22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17291-64A4-4979-9B04-E10A2F5729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4547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193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103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446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722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13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263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316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2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41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79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870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28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094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01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17291-64A4-4979-9B04-E10A2F57291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83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smtClean="0"/>
              <a:t>M.Filliger AGATA France 21 &amp; 22 novembre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2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25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688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699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62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02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61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2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689" y="2153308"/>
            <a:ext cx="6798736" cy="344499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2268" y="6556876"/>
            <a:ext cx="5104667" cy="279400"/>
          </a:xfrm>
        </p:spPr>
        <p:txBody>
          <a:bodyPr/>
          <a:lstStyle>
            <a:lvl1pPr>
              <a:defRPr sz="1200" b="0" i="1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 smtClean="0"/>
              <a:t>M.Filliger AGATA France 21 &amp; 22 novembre 2022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6935" y="6559607"/>
            <a:ext cx="395510" cy="279400"/>
          </a:xfrm>
        </p:spPr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60325" y="5284788"/>
            <a:ext cx="1176338" cy="1492250"/>
          </a:xfr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860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9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6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6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8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05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55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82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41DC69-400E-48A5-8926-AB80E19CCE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98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://www.google.cg/url?sa=i&amp;rct=j&amp;q=&amp;esrc=s&amp;source=images&amp;cd=&amp;ved=0ahUKEwjdvKjDvdbUAhWEWhoKHVvhC-EQjRwIBw&amp;url=http://www.iphc.cnrs.fr/&amp;psig=AFQjCNHONTJXBpdtxfebdfnrAwwOeLcGAA&amp;ust=1498393665497714" TargetMode="Externa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png"/><Relationship Id="rId5" Type="http://schemas.openxmlformats.org/officeDocument/2006/relationships/hyperlink" Target="http://www.google.cg/url?sa=i&amp;rct=j&amp;q=&amp;esrc=s&amp;source=images&amp;cd=&amp;ved=0ahUKEwjdvKjDvdbUAhWEWhoKHVvhC-EQjRwIBw&amp;url=http://www.iphc.cnrs.fr/&amp;psig=AFQjCNHONTJXBpdtxfebdfnrAwwOeLcGAA&amp;ust=1498393665497714" TargetMode="Externa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wmf"/><Relationship Id="rId8" Type="http://schemas.openxmlformats.org/officeDocument/2006/relationships/image" Target="../media/image15.jpe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2.wdp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microsoft.com/office/2007/relationships/hdphoto" Target="../media/hdphoto3.wdp"/><Relationship Id="rId5" Type="http://schemas.openxmlformats.org/officeDocument/2006/relationships/image" Target="../media/image32.jpeg"/><Relationship Id="rId6" Type="http://schemas.openxmlformats.org/officeDocument/2006/relationships/image" Target="../media/image33.jpg"/><Relationship Id="rId7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5386" y="1502935"/>
            <a:ext cx="7691734" cy="1776113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de la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de scanning </a:t>
            </a:r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l’IPHC</a:t>
            </a:r>
            <a:b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températures pour la mesure de S001</a:t>
            </a:r>
            <a:r>
              <a:rPr lang="fr-FR" sz="24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fr-FR" sz="24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r>
              <a:rPr lang="fr-FR" sz="2000" b="1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  <a:t> M. FILLIGER – </a:t>
            </a:r>
            <a:r>
              <a:rPr lang="fr-FR" sz="2000" b="1" dirty="0">
                <a:solidFill>
                  <a:srgbClr val="0070C0"/>
                </a:solidFill>
                <a:latin typeface="Freestyle Script" panose="030804020302050B0404" pitchFamily="66" charset="0"/>
              </a:rPr>
              <a:t>F. DIDIERJEAN </a:t>
            </a:r>
            <a:r>
              <a:rPr lang="fr-FR" sz="2000" b="1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  <a:t>- G</a:t>
            </a:r>
            <a:r>
              <a:rPr lang="fr-FR" sz="2000" b="1" dirty="0">
                <a:solidFill>
                  <a:srgbClr val="0070C0"/>
                </a:solidFill>
                <a:latin typeface="Freestyle Script" panose="030804020302050B0404" pitchFamily="66" charset="0"/>
              </a:rPr>
              <a:t>. DUCHENE </a:t>
            </a:r>
            <a:r>
              <a:rPr lang="fr-FR" sz="2000" b="1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  <a:t>– M.MOUKADDAM - M-H. SIGWARD</a:t>
            </a:r>
            <a:endParaRPr lang="fr-FR" sz="2400" b="1" dirty="0">
              <a:solidFill>
                <a:srgbClr val="0070C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624" y="0"/>
            <a:ext cx="372161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99882" y="335969"/>
            <a:ext cx="6358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AGATA France 21 &amp; 22 novembre 2022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283570" y="4355455"/>
            <a:ext cx="4552370" cy="2214008"/>
            <a:chOff x="4283570" y="4355455"/>
            <a:chExt cx="4552370" cy="221400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4" t="11053" r="13376" b="10021"/>
            <a:stretch/>
          </p:blipFill>
          <p:spPr bwMode="auto">
            <a:xfrm>
              <a:off x="7897091" y="4762704"/>
              <a:ext cx="938849" cy="1418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Résultat de recherche d'images pour &quot;logo iphc&quot;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570" y="4355455"/>
              <a:ext cx="2545174" cy="2214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05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43" y="62976"/>
            <a:ext cx="9090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Etalonnage de la puissance de chauffe avec </a:t>
            </a:r>
            <a:r>
              <a:rPr lang="fr-FR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mécanique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1" y="1806105"/>
            <a:ext cx="4691043" cy="33852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9138" y="1001253"/>
            <a:ext cx="3860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: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Etalonnage de la puissance de chauffe 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93" y="1809940"/>
            <a:ext cx="4087354" cy="3378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9150" y="5220486"/>
            <a:ext cx="7945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Mise en place d’un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mécanique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Mise en place d’une régulation par module NRK200 (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Mirion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36409" y="6153165"/>
            <a:ext cx="6598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température du </a:t>
            </a:r>
            <a:r>
              <a:rPr lang="fr-FR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est atteinte(en surface) en 15-30mn</a:t>
            </a:r>
            <a:endParaRPr lang="fr-F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2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3" y="77495"/>
            <a:ext cx="895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Etalonnage de la puissance de chauffe avec </a:t>
            </a:r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S001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056" y="1728693"/>
            <a:ext cx="5716221" cy="343682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2880" y="1198115"/>
            <a:ext cx="3860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: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Etalonnage de la puissance de chauffe 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12385" y="5168248"/>
            <a:ext cx="7945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Mise en place de S001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Régulation avec alimentation NKR200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2423" y="6075287"/>
            <a:ext cx="793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 :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Les mesures de résolutions font apparaitre un bruit induit par le module NKR </a:t>
            </a:r>
            <a:endParaRPr lang="fr-F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4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23" y="77495"/>
            <a:ext cx="8951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Etalonnage de la puissance à appliquer pour obtenir la température désirée sur S001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70" y="1782890"/>
            <a:ext cx="6517524" cy="328716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2880" y="1198115"/>
            <a:ext cx="3860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: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Etalonnage de la puissance de chauffe 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236081" y="5406481"/>
            <a:ext cx="7945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Mise en place de S001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Régulation avec alimentation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Agilent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0-25V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2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893" y="86890"/>
            <a:ext cx="830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Etalonnage de la puissance de chauffe vs température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5619358"/>
            <a:ext cx="92222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ors</a:t>
            </a:r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remplissages 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nous avons toujours un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réchauffement 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de 1 à 2° très vite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re-stabilisé</a:t>
            </a:r>
            <a:endParaRPr lang="fr-F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Mais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avec l’augmentation de la température du doigt froid, cette variation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augmente </a:t>
            </a:r>
          </a:p>
          <a:p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progressivement</a:t>
            </a:r>
            <a:endParaRPr lang="fr-F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/>
              <a:t>              </a:t>
            </a:r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37" y="1740784"/>
            <a:ext cx="5176416" cy="33783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16" y="1740784"/>
            <a:ext cx="3617074" cy="337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5403" y="371036"/>
            <a:ext cx="830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du remplissage LN2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flipH="1">
            <a:off x="0" y="5820613"/>
            <a:ext cx="91831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Remarques </a:t>
            </a:r>
            <a:r>
              <a:rPr lang="fr-F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L’augmentation de la fréquence de remplissage 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(toutes les 4h) pour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ce test ne 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suffit pas, </a:t>
            </a:r>
            <a:endParaRPr lang="fr-FR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La solution passe par une modification de 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 canule et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l’installation d’un système de 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purge</a:t>
            </a:r>
          </a:p>
          <a:p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35" y="1146164"/>
            <a:ext cx="7476206" cy="44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8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8875" y="400376"/>
            <a:ext cx="4063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 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28134" r="4244" b="22226"/>
          <a:stretch/>
        </p:blipFill>
        <p:spPr>
          <a:xfrm>
            <a:off x="172415" y="2209651"/>
            <a:ext cx="4301476" cy="175713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M.Filliger AGATA France 21 &amp; 22 novembre 2022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22" y="1309959"/>
            <a:ext cx="4282405" cy="258504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19072" y="671323"/>
            <a:ext cx="662639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: </a:t>
            </a:r>
          </a:p>
          <a:p>
            <a:endParaRPr lang="fr-FR" sz="700" b="1" dirty="0" smtClean="0">
              <a:solidFill>
                <a:srgbClr val="66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Eviter les remontées en températures lors des pleins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Optimiser le remplissage du détecteur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Sécuriser le scanning 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807" y="4941482"/>
            <a:ext cx="7608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Adaptation de la canule : longueur et ouverture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Mise en place d’un système de purge du manifold (mécanique et programmation)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65" t="24036" r="944" b="29230"/>
          <a:stretch/>
        </p:blipFill>
        <p:spPr>
          <a:xfrm rot="10800000">
            <a:off x="5264182" y="3384274"/>
            <a:ext cx="3570508" cy="1745644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H="1" flipV="1">
            <a:off x="7848193" y="1682105"/>
            <a:ext cx="689467" cy="21564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4312839" y="2131785"/>
            <a:ext cx="1832994" cy="16285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68974" y="24817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45108" y="35256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109649" y="32364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55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2" y="150926"/>
            <a:ext cx="8257744" cy="6193309"/>
          </a:xfrm>
          <a:prstGeom prst="rect">
            <a:avLst/>
          </a:prstGeom>
        </p:spPr>
      </p:pic>
      <p:sp>
        <p:nvSpPr>
          <p:cNvPr id="18" name="Titel 5"/>
          <p:cNvSpPr txBox="1">
            <a:spLocks/>
          </p:cNvSpPr>
          <p:nvPr/>
        </p:nvSpPr>
        <p:spPr>
          <a:xfrm>
            <a:off x="-1902148" y="5122798"/>
            <a:ext cx="9144000" cy="821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Merci de votre écoute</a:t>
            </a:r>
            <a:endParaRPr lang="fr-FR" b="1" dirty="0">
              <a:solidFill>
                <a:srgbClr val="0070C0"/>
              </a:solidFill>
              <a:latin typeface="Brush Script MT" panose="03060802040406070304" pitchFamily="66" charset="0"/>
              <a:cs typeface="Arial" panose="020B0604020202020204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5382991" y="4724019"/>
            <a:ext cx="3298221" cy="1620216"/>
            <a:chOff x="5798200" y="4446101"/>
            <a:chExt cx="3298221" cy="1620216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695" y="4446101"/>
              <a:ext cx="1468726" cy="162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Résultat de recherche d'images pour &quot;logo iphc&quot;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00" y="4469085"/>
              <a:ext cx="1588174" cy="157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68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7411" y="4493"/>
            <a:ext cx="6798734" cy="763002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97567" y="1954025"/>
            <a:ext cx="84371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 de la table de </a:t>
            </a:r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</a:p>
          <a:p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 S001 pour un scanning en fonction de la </a:t>
            </a:r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Température</a:t>
            </a:r>
          </a:p>
          <a:p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problèmes de remplissage lors du scanning </a:t>
            </a:r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 de la température du cristal </a:t>
            </a:r>
          </a:p>
          <a:p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&amp; Conclusion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M.Filliger AGATA France 21 &amp; 22 novembre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35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6" y="595986"/>
            <a:ext cx="224445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à entaille 4"/>
          <p:cNvSpPr>
            <a:spLocks noChangeArrowheads="1"/>
          </p:cNvSpPr>
          <p:nvPr/>
        </p:nvSpPr>
        <p:spPr bwMode="auto">
          <a:xfrm>
            <a:off x="5275053" y="5557849"/>
            <a:ext cx="786027" cy="185726"/>
          </a:xfrm>
          <a:prstGeom prst="notchedRightArrow">
            <a:avLst>
              <a:gd name="adj1" fmla="val 50000"/>
              <a:gd name="adj2" fmla="val 49851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800" smtClean="0"/>
          </a:p>
        </p:txBody>
      </p:sp>
      <p:pic>
        <p:nvPicPr>
          <p:cNvPr id="11" name="Picture 20" descr="File:Palett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7109" r="50000" b="44946"/>
          <a:stretch>
            <a:fillRect/>
          </a:stretch>
        </p:blipFill>
        <p:spPr bwMode="auto">
          <a:xfrm>
            <a:off x="5261630" y="4906724"/>
            <a:ext cx="700340" cy="58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èche droite à entaille 12"/>
          <p:cNvSpPr/>
          <p:nvPr/>
        </p:nvSpPr>
        <p:spPr bwMode="auto">
          <a:xfrm rot="10800000">
            <a:off x="2781850" y="2015664"/>
            <a:ext cx="1620169" cy="172369"/>
          </a:xfrm>
          <a:prstGeom prst="notched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>
              <a:solidFill>
                <a:srgbClr val="0000FF"/>
              </a:solidFill>
            </a:endParaRPr>
          </a:p>
        </p:txBody>
      </p:sp>
      <p:sp>
        <p:nvSpPr>
          <p:cNvPr id="14" name="Flèche droite à entaille 47"/>
          <p:cNvSpPr>
            <a:spLocks noChangeArrowheads="1"/>
          </p:cNvSpPr>
          <p:nvPr/>
        </p:nvSpPr>
        <p:spPr bwMode="auto">
          <a:xfrm rot="10800000" flipV="1">
            <a:off x="2801168" y="3221949"/>
            <a:ext cx="1519418" cy="180975"/>
          </a:xfrm>
          <a:prstGeom prst="notchedRightArrow">
            <a:avLst>
              <a:gd name="adj1" fmla="val 50000"/>
              <a:gd name="adj2" fmla="val 49923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800" smtClean="0"/>
          </a:p>
        </p:txBody>
      </p:sp>
      <p:pic>
        <p:nvPicPr>
          <p:cNvPr id="15" name="Picture 20" descr="File:Palett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55225" r="51921" b="25519"/>
          <a:stretch>
            <a:fillRect/>
          </a:stretch>
        </p:blipFill>
        <p:spPr bwMode="auto">
          <a:xfrm>
            <a:off x="3259252" y="2993763"/>
            <a:ext cx="6032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30374" r="40677" b="23688"/>
          <a:stretch>
            <a:fillRect/>
          </a:stretch>
        </p:blipFill>
        <p:spPr bwMode="auto">
          <a:xfrm>
            <a:off x="3268725" y="1701950"/>
            <a:ext cx="641499" cy="52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821327" y="3659288"/>
            <a:ext cx="1125538" cy="1562100"/>
            <a:chOff x="8759825" y="2189163"/>
            <a:chExt cx="1125538" cy="1562100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8759825" y="2189163"/>
              <a:ext cx="1125538" cy="154463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X Y</a:t>
              </a:r>
            </a:p>
          </p:txBody>
        </p:sp>
        <p:cxnSp>
          <p:nvCxnSpPr>
            <p:cNvPr id="20" name="Connecteur droit avec flèche 5"/>
            <p:cNvCxnSpPr>
              <a:cxnSpLocks noChangeShapeType="1"/>
            </p:cNvCxnSpPr>
            <p:nvPr/>
          </p:nvCxnSpPr>
          <p:spPr bwMode="auto">
            <a:xfrm flipV="1">
              <a:off x="9004901" y="3491080"/>
              <a:ext cx="489280" cy="164167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Connecteur droit avec flèche 9"/>
            <p:cNvCxnSpPr>
              <a:cxnSpLocks noChangeShapeType="1"/>
            </p:cNvCxnSpPr>
            <p:nvPr/>
          </p:nvCxnSpPr>
          <p:spPr bwMode="auto">
            <a:xfrm>
              <a:off x="8996942" y="3581895"/>
              <a:ext cx="637979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" name="Group 149"/>
            <p:cNvGrpSpPr>
              <a:grpSpLocks noChangeAspect="1"/>
            </p:cNvGrpSpPr>
            <p:nvPr/>
          </p:nvGrpSpPr>
          <p:grpSpPr bwMode="auto">
            <a:xfrm>
              <a:off x="8786813" y="2225675"/>
              <a:ext cx="979487" cy="1525588"/>
              <a:chOff x="930" y="718"/>
              <a:chExt cx="753" cy="1298"/>
            </a:xfrm>
          </p:grpSpPr>
          <p:pic>
            <p:nvPicPr>
              <p:cNvPr id="23" name="Picture 6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32" r="9955"/>
              <a:stretch>
                <a:fillRect/>
              </a:stretch>
            </p:blipFill>
            <p:spPr bwMode="auto">
              <a:xfrm>
                <a:off x="1001" y="718"/>
                <a:ext cx="581" cy="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" name="Group 63"/>
              <p:cNvGrpSpPr>
                <a:grpSpLocks noChangeAspect="1"/>
              </p:cNvGrpSpPr>
              <p:nvPr/>
            </p:nvGrpSpPr>
            <p:grpSpPr bwMode="auto">
              <a:xfrm>
                <a:off x="1024" y="943"/>
                <a:ext cx="659" cy="831"/>
                <a:chOff x="3741" y="1185"/>
                <a:chExt cx="543" cy="684"/>
              </a:xfrm>
            </p:grpSpPr>
            <p:grpSp>
              <p:nvGrpSpPr>
                <p:cNvPr id="42" name="Group 64"/>
                <p:cNvGrpSpPr>
                  <a:grpSpLocks noChangeAspect="1"/>
                </p:cNvGrpSpPr>
                <p:nvPr/>
              </p:nvGrpSpPr>
              <p:grpSpPr bwMode="auto">
                <a:xfrm>
                  <a:off x="3741" y="1516"/>
                  <a:ext cx="543" cy="353"/>
                  <a:chOff x="4621" y="1592"/>
                  <a:chExt cx="543" cy="353"/>
                </a:xfrm>
              </p:grpSpPr>
              <p:sp>
                <p:nvSpPr>
                  <p:cNvPr id="44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1630"/>
                    <a:ext cx="508" cy="31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  <p:sp>
                <p:nvSpPr>
                  <p:cNvPr id="45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93" y="1592"/>
                    <a:ext cx="45" cy="31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  <p:sp>
                <p:nvSpPr>
                  <p:cNvPr id="46" name="Text Box 6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621" y="1797"/>
                    <a:ext cx="213" cy="1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000" baseline="30000">
                        <a:solidFill>
                          <a:srgbClr val="FF0000"/>
                        </a:solidFill>
                        <a:latin typeface="Comic Sans MS" pitchFamily="66" charset="0"/>
                      </a:rPr>
                      <a:t>137</a:t>
                    </a:r>
                    <a:r>
                      <a:rPr lang="fr-FR" altLang="fr-FR" sz="1000">
                        <a:solidFill>
                          <a:srgbClr val="FF0000"/>
                        </a:solidFill>
                        <a:latin typeface="Comic Sans MS" pitchFamily="66" charset="0"/>
                      </a:rPr>
                      <a:t>Cs</a:t>
                    </a:r>
                  </a:p>
                </p:txBody>
              </p:sp>
              <p:sp>
                <p:nvSpPr>
                  <p:cNvPr id="47" name="AutoShap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71" y="1839"/>
                    <a:ext cx="92" cy="93"/>
                  </a:xfrm>
                  <a:prstGeom prst="irregularSeal1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</p:grpSp>
            <p:sp>
              <p:nvSpPr>
                <p:cNvPr id="43" name="Line 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34" y="1185"/>
                  <a:ext cx="0" cy="60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5" name="Text Box 88"/>
              <p:cNvSpPr txBox="1">
                <a:spLocks noChangeAspect="1" noChangeArrowheads="1"/>
              </p:cNvSpPr>
              <p:nvPr/>
            </p:nvSpPr>
            <p:spPr bwMode="auto">
              <a:xfrm>
                <a:off x="930" y="1758"/>
                <a:ext cx="189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800">
                    <a:solidFill>
                      <a:srgbClr val="000000"/>
                    </a:solidFill>
                    <a:latin typeface="Comic Sans MS" pitchFamily="66" charset="0"/>
                  </a:rPr>
                  <a:t>x</a:t>
                </a:r>
              </a:p>
            </p:txBody>
          </p:sp>
          <p:sp>
            <p:nvSpPr>
              <p:cNvPr id="26" name="Line 89"/>
              <p:cNvSpPr>
                <a:spLocks noChangeAspect="1" noChangeShapeType="1"/>
              </p:cNvSpPr>
              <p:nvPr/>
            </p:nvSpPr>
            <p:spPr bwMode="auto">
              <a:xfrm flipH="1">
                <a:off x="1169" y="942"/>
                <a:ext cx="2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90"/>
              <p:cNvSpPr>
                <a:spLocks noChangeAspect="1" noChangeShapeType="1"/>
              </p:cNvSpPr>
              <p:nvPr/>
            </p:nvSpPr>
            <p:spPr bwMode="auto">
              <a:xfrm flipH="1">
                <a:off x="1066" y="942"/>
                <a:ext cx="1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Line 91"/>
              <p:cNvSpPr>
                <a:spLocks noChangeAspect="1" noChangeShapeType="1"/>
              </p:cNvSpPr>
              <p:nvPr/>
            </p:nvSpPr>
            <p:spPr bwMode="auto">
              <a:xfrm flipH="1">
                <a:off x="1100" y="942"/>
                <a:ext cx="1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Line 92"/>
              <p:cNvSpPr>
                <a:spLocks noChangeAspect="1" noChangeShapeType="1"/>
              </p:cNvSpPr>
              <p:nvPr/>
            </p:nvSpPr>
            <p:spPr bwMode="auto">
              <a:xfrm flipH="1">
                <a:off x="1205" y="942"/>
                <a:ext cx="1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Line 93"/>
              <p:cNvSpPr>
                <a:spLocks noChangeAspect="1" noChangeShapeType="1"/>
              </p:cNvSpPr>
              <p:nvPr/>
            </p:nvSpPr>
            <p:spPr bwMode="auto">
              <a:xfrm flipH="1">
                <a:off x="1135" y="942"/>
                <a:ext cx="2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94"/>
              <p:cNvSpPr>
                <a:spLocks noChangeAspect="1" noChangeShapeType="1"/>
              </p:cNvSpPr>
              <p:nvPr/>
            </p:nvSpPr>
            <p:spPr bwMode="auto">
              <a:xfrm flipH="1">
                <a:off x="1448" y="942"/>
                <a:ext cx="1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95"/>
              <p:cNvSpPr>
                <a:spLocks noChangeAspect="1" noChangeShapeType="1"/>
              </p:cNvSpPr>
              <p:nvPr/>
            </p:nvSpPr>
            <p:spPr bwMode="auto">
              <a:xfrm flipH="1">
                <a:off x="1239" y="942"/>
                <a:ext cx="1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Line 96"/>
              <p:cNvSpPr>
                <a:spLocks noChangeAspect="1" noChangeShapeType="1"/>
              </p:cNvSpPr>
              <p:nvPr/>
            </p:nvSpPr>
            <p:spPr bwMode="auto">
              <a:xfrm flipH="1">
                <a:off x="1309" y="942"/>
                <a:ext cx="1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97"/>
              <p:cNvSpPr>
                <a:spLocks noChangeAspect="1" noChangeShapeType="1"/>
              </p:cNvSpPr>
              <p:nvPr/>
            </p:nvSpPr>
            <p:spPr bwMode="auto">
              <a:xfrm flipH="1">
                <a:off x="1552" y="942"/>
                <a:ext cx="1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98"/>
              <p:cNvSpPr>
                <a:spLocks noChangeAspect="1" noChangeShapeType="1"/>
              </p:cNvSpPr>
              <p:nvPr/>
            </p:nvSpPr>
            <p:spPr bwMode="auto">
              <a:xfrm flipH="1">
                <a:off x="1482" y="942"/>
                <a:ext cx="1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Line 99"/>
              <p:cNvSpPr>
                <a:spLocks noChangeAspect="1" noChangeShapeType="1"/>
              </p:cNvSpPr>
              <p:nvPr/>
            </p:nvSpPr>
            <p:spPr bwMode="auto">
              <a:xfrm flipH="1">
                <a:off x="1274" y="942"/>
                <a:ext cx="1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Line 100"/>
              <p:cNvSpPr>
                <a:spLocks noChangeAspect="1" noChangeShapeType="1"/>
              </p:cNvSpPr>
              <p:nvPr/>
            </p:nvSpPr>
            <p:spPr bwMode="auto">
              <a:xfrm flipH="1">
                <a:off x="1343" y="942"/>
                <a:ext cx="1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101"/>
              <p:cNvSpPr>
                <a:spLocks noChangeAspect="1" noChangeShapeType="1"/>
              </p:cNvSpPr>
              <p:nvPr/>
            </p:nvSpPr>
            <p:spPr bwMode="auto">
              <a:xfrm flipH="1">
                <a:off x="1517" y="942"/>
                <a:ext cx="1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102"/>
              <p:cNvSpPr>
                <a:spLocks noChangeAspect="1" noChangeShapeType="1"/>
              </p:cNvSpPr>
              <p:nvPr/>
            </p:nvSpPr>
            <p:spPr bwMode="auto">
              <a:xfrm flipH="1">
                <a:off x="1412" y="942"/>
                <a:ext cx="2" cy="43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Text Box 131"/>
              <p:cNvSpPr txBox="1">
                <a:spLocks noChangeAspect="1" noChangeArrowheads="1"/>
              </p:cNvSpPr>
              <p:nvPr/>
            </p:nvSpPr>
            <p:spPr bwMode="auto">
              <a:xfrm>
                <a:off x="982" y="742"/>
                <a:ext cx="312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200">
                    <a:latin typeface="Comic Sans MS" pitchFamily="66" charset="0"/>
                  </a:rPr>
                  <a:t>HPGe</a:t>
                </a:r>
              </a:p>
            </p:txBody>
          </p:sp>
          <p:sp>
            <p:nvSpPr>
              <p:cNvPr id="41" name="Text Box 132"/>
              <p:cNvSpPr txBox="1">
                <a:spLocks noChangeAspect="1" noChangeArrowheads="1"/>
              </p:cNvSpPr>
              <p:nvPr/>
            </p:nvSpPr>
            <p:spPr bwMode="auto">
              <a:xfrm>
                <a:off x="976" y="1833"/>
                <a:ext cx="182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800">
                    <a:solidFill>
                      <a:srgbClr val="000000"/>
                    </a:solidFill>
                    <a:latin typeface="Comic Sans MS" pitchFamily="66" charset="0"/>
                  </a:rPr>
                  <a:t>y</a:t>
                </a:r>
              </a:p>
            </p:txBody>
          </p:sp>
        </p:grpSp>
      </p:grpSp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377905" y="4289809"/>
            <a:ext cx="2081617" cy="156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-36000" y="5475654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Précision de positionnement &lt; 2</a:t>
            </a:r>
            <a:r>
              <a:rPr lang="fr-FR" alt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0µm</a:t>
            </a:r>
            <a:endParaRPr lang="fr-FR" alt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48500 </a:t>
            </a: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points </a:t>
            </a:r>
            <a:r>
              <a:rPr lang="fr-FR" alt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scannés </a:t>
            </a: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 ~ 10 </a:t>
            </a:r>
            <a:r>
              <a:rPr lang="fr-FR" alt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jours</a:t>
            </a:r>
            <a:endParaRPr lang="fr-FR" alt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1898" y="160773"/>
            <a:ext cx="5174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: La table de scanning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13" y="884075"/>
            <a:ext cx="4803331" cy="2768851"/>
          </a:xfrm>
          <a:prstGeom prst="rect">
            <a:avLst/>
          </a:prstGeom>
        </p:spPr>
      </p:pic>
      <p:sp>
        <p:nvSpPr>
          <p:cNvPr id="53" name="Flèche courbée vers le haut 52"/>
          <p:cNvSpPr/>
          <p:nvPr/>
        </p:nvSpPr>
        <p:spPr bwMode="auto">
          <a:xfrm rot="19074717">
            <a:off x="5208881" y="3721806"/>
            <a:ext cx="1827716" cy="522147"/>
          </a:xfrm>
          <a:prstGeom prst="curvedUpArrow">
            <a:avLst>
              <a:gd name="adj1" fmla="val 26089"/>
              <a:gd name="adj2" fmla="val 48956"/>
              <a:gd name="adj3" fmla="val 27179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91" y="4570855"/>
            <a:ext cx="2984353" cy="177338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4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1898" y="160773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: La mécanique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457701" y="728243"/>
            <a:ext cx="6031116" cy="1323439"/>
            <a:chOff x="2381778" y="1172836"/>
            <a:chExt cx="5630950" cy="1323439"/>
          </a:xfrm>
        </p:grpSpPr>
        <p:sp>
          <p:nvSpPr>
            <p:cNvPr id="51" name="Rectangle 50"/>
            <p:cNvSpPr/>
            <p:nvPr/>
          </p:nvSpPr>
          <p:spPr>
            <a:xfrm>
              <a:off x="2381778" y="1542168"/>
              <a:ext cx="563095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Positionnement très précis d’une source collimatée  à  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 20 µm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Répétabilité des positionnements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Stabilité  de la structure</a:t>
              </a: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381779" y="1172836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Objectifs :</a:t>
              </a:r>
              <a:endPara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988888" y="5200303"/>
            <a:ext cx="41617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:</a:t>
            </a:r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 table de positionnement motorisée  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renforcement de la rigidité de la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règles optiques linéaires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Capteurs de positionnement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/>
          </a:p>
        </p:txBody>
      </p:sp>
      <p:grpSp>
        <p:nvGrpSpPr>
          <p:cNvPr id="58" name="Groupe 57"/>
          <p:cNvGrpSpPr/>
          <p:nvPr/>
        </p:nvGrpSpPr>
        <p:grpSpPr>
          <a:xfrm>
            <a:off x="1036647" y="1804352"/>
            <a:ext cx="4338262" cy="2111708"/>
            <a:chOff x="3308312" y="2943169"/>
            <a:chExt cx="3257579" cy="1264350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17"/>
            <a:stretch/>
          </p:blipFill>
          <p:spPr>
            <a:xfrm>
              <a:off x="5292096" y="2947519"/>
              <a:ext cx="1273795" cy="1260000"/>
            </a:xfrm>
            <a:prstGeom prst="rect">
              <a:avLst/>
            </a:prstGeom>
          </p:spPr>
        </p:pic>
        <p:pic>
          <p:nvPicPr>
            <p:cNvPr id="60" name="Picture 3" descr="C:\Users\filliger\Desktop\Mémoire CNAM\Dessin schéma photot mémoire CNAM\avance lineaire avec les renfort et la premier mecaniqu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312" y="2943169"/>
              <a:ext cx="1980687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4" descr="C:\Users\filliger\Desktop\Mémoire CNAM\Dessin schéma photot mémoire CNAM\Avance linéaire 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55" y="1689781"/>
            <a:ext cx="3202827" cy="207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filliger\Desktop\Mémoire CNAM\Dessin schéma photot mémoire CNAM\Branchement moteur indexeu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55" y="3919808"/>
            <a:ext cx="3189190" cy="235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filliger\Desktop\Mémoire CNAM\Dessin schéma photot mémoire CNAM\Moteur stoegr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72" y="4298302"/>
            <a:ext cx="775976" cy="9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C:\Users\filliger\Desktop\Mémoire CNAM\Dessin schéma photot mémoire CNAM\Régle optiqu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0" y="4220058"/>
            <a:ext cx="1925549" cy="7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Connecteur droit avec flèche 64"/>
          <p:cNvCxnSpPr/>
          <p:nvPr/>
        </p:nvCxnSpPr>
        <p:spPr>
          <a:xfrm flipV="1">
            <a:off x="2552205" y="3409950"/>
            <a:ext cx="1346871" cy="8101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H="1" flipV="1">
            <a:off x="4168457" y="3630646"/>
            <a:ext cx="538590" cy="6878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H="1">
            <a:off x="5399648" y="2896894"/>
            <a:ext cx="382665" cy="1520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17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1290" y="121580"/>
            <a:ext cx="6611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: Le positionnement du cryostat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861165" y="734539"/>
            <a:ext cx="7031230" cy="1511031"/>
            <a:chOff x="2381779" y="1172836"/>
            <a:chExt cx="6254221" cy="1511031"/>
          </a:xfrm>
        </p:grpSpPr>
        <p:sp>
          <p:nvSpPr>
            <p:cNvPr id="22" name="Rectangle 21"/>
            <p:cNvSpPr/>
            <p:nvPr/>
          </p:nvSpPr>
          <p:spPr>
            <a:xfrm>
              <a:off x="2381779" y="1542168"/>
              <a:ext cx="53107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4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11712" y="1514316"/>
              <a:ext cx="622428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Pouvoir maintenir et régler la position du détecteur au dessus de la source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Garantir la perpendicularité entre les 2 positions (H et V)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Croiser les deux référentiels (H et V) pour obtenir une coordonnée X</a:t>
              </a:r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, Y, 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 dans le cristal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381779" y="1172836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Objectifs :</a:t>
              </a:r>
              <a:endPara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e 24"/>
          <p:cNvGrpSpPr>
            <a:grpSpLocks noChangeAspect="1"/>
          </p:cNvGrpSpPr>
          <p:nvPr/>
        </p:nvGrpSpPr>
        <p:grpSpPr>
          <a:xfrm>
            <a:off x="959330" y="2307125"/>
            <a:ext cx="2090730" cy="2883371"/>
            <a:chOff x="7054523" y="1800185"/>
            <a:chExt cx="2270001" cy="3130606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525" y="3166791"/>
              <a:ext cx="2269999" cy="1764000"/>
            </a:xfrm>
            <a:prstGeom prst="rect">
              <a:avLst/>
            </a:prstGeom>
          </p:spPr>
        </p:pic>
        <p:grpSp>
          <p:nvGrpSpPr>
            <p:cNvPr id="27" name="Groupe 26"/>
            <p:cNvGrpSpPr>
              <a:grpSpLocks noChangeAspect="1"/>
            </p:cNvGrpSpPr>
            <p:nvPr/>
          </p:nvGrpSpPr>
          <p:grpSpPr>
            <a:xfrm>
              <a:off x="7054523" y="1800185"/>
              <a:ext cx="2268396" cy="1371660"/>
              <a:chOff x="5426476" y="2347322"/>
              <a:chExt cx="2925042" cy="1761031"/>
            </a:xfrm>
          </p:grpSpPr>
          <p:pic>
            <p:nvPicPr>
              <p:cNvPr id="28" name="Picture 3" descr="C:\Users\filliger\Desktop\Documents AGATA\equerre\IMG_4262-small'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4076" y="2347322"/>
                <a:ext cx="1857442" cy="1756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C:\Users\filliger\Desktop\Documents AGATA\equerre\IMG_4257-smal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6476" y="2352021"/>
                <a:ext cx="1170156" cy="1756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" name="ZoneTexte 29"/>
          <p:cNvSpPr txBox="1"/>
          <p:nvPr/>
        </p:nvSpPr>
        <p:spPr>
          <a:xfrm>
            <a:off x="2816798" y="5567244"/>
            <a:ext cx="487981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:</a:t>
            </a:r>
          </a:p>
          <a:p>
            <a:endParaRPr lang="fr-FR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Equerre de maintien à réglage micrométrique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Système de visée laser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80943" y="6536676"/>
            <a:ext cx="395510" cy="279400"/>
          </a:xfrm>
        </p:spPr>
        <p:txBody>
          <a:bodyPr/>
          <a:lstStyle/>
          <a:p>
            <a:fld id="{C441DC69-400E-48A5-8926-AB80E19CCE3B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76276" y="6555239"/>
            <a:ext cx="5104667" cy="279400"/>
          </a:xfrm>
        </p:spPr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grpSp>
        <p:nvGrpSpPr>
          <p:cNvPr id="38" name="Groupe 37"/>
          <p:cNvGrpSpPr/>
          <p:nvPr/>
        </p:nvGrpSpPr>
        <p:grpSpPr>
          <a:xfrm>
            <a:off x="4711118" y="2190607"/>
            <a:ext cx="4178573" cy="3235028"/>
            <a:chOff x="701487" y="2798916"/>
            <a:chExt cx="3562703" cy="2790371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833" y="2798916"/>
              <a:ext cx="1698357" cy="1208410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77" y="4313743"/>
              <a:ext cx="850363" cy="1275544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87" y="2798961"/>
              <a:ext cx="1721793" cy="1208410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2843410" y="4005463"/>
              <a:ext cx="1098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6666FF"/>
                  </a:solidFill>
                  <a:latin typeface="Constantia" panose="02030602050306030303" pitchFamily="18" charset="0"/>
                </a:rPr>
                <a:t>Position B </a:t>
              </a:r>
              <a:endParaRPr lang="fr-FR" sz="1400" b="1" dirty="0">
                <a:solidFill>
                  <a:srgbClr val="6666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61165" y="4005463"/>
              <a:ext cx="1094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  <a:latin typeface="Constantia" panose="02030602050306030303" pitchFamily="18" charset="0"/>
                </a:rPr>
                <a:t>Position A </a:t>
              </a:r>
              <a:endParaRPr lang="fr-FR" sz="1400" b="1" dirty="0">
                <a:solidFill>
                  <a:srgbClr val="FF0000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22" y="4094705"/>
            <a:ext cx="1686668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59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3829" y="160773"/>
            <a:ext cx="5532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: La chaine d’acquisition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C:\Users\filliger\Desktop\photo iphone\100APPLE\IMG_0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5108" y="3092541"/>
            <a:ext cx="1748400" cy="17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filliger\Desktop\Mémoire CNAM\Dessin schéma photot mémoire CNAM\Chaine numérique TNT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2" y="1997851"/>
            <a:ext cx="3975898" cy="107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538350" y="856941"/>
            <a:ext cx="49744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:</a:t>
            </a:r>
          </a:p>
          <a:p>
            <a:endParaRPr lang="fr-FR" sz="800" b="1" dirty="0" smtClean="0">
              <a:solidFill>
                <a:srgbClr val="6666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Acquérir les signaux issus des 37 voies du détecteur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Traiter les signaux numériquement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Stocker les données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2581" y="500641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Carte de Traitement Numérique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pour le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(TNT)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entrées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réquence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d’échantillonnage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odage sur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raitement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des signaux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temps réel 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63" b="68937"/>
          <a:stretch/>
        </p:blipFill>
        <p:spPr>
          <a:xfrm>
            <a:off x="4934581" y="1592188"/>
            <a:ext cx="3881571" cy="2859612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7" r="22052"/>
          <a:stretch/>
        </p:blipFill>
        <p:spPr bwMode="auto">
          <a:xfrm rot="5400000">
            <a:off x="7609750" y="3636937"/>
            <a:ext cx="1330546" cy="130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30987" r="74364" b="65604"/>
          <a:stretch/>
        </p:blipFill>
        <p:spPr>
          <a:xfrm>
            <a:off x="5112072" y="4160101"/>
            <a:ext cx="2309764" cy="263263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5271491" y="4617270"/>
            <a:ext cx="36955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66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: </a:t>
            </a:r>
          </a:p>
          <a:p>
            <a:endParaRPr lang="fr-FR" sz="600" b="1" dirty="0" smtClean="0">
              <a:solidFill>
                <a:srgbClr val="66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cartes TNT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PC de gestion des cartes TNT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PC de stockage des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PC avec programmes de scanning sous LabVIEW (déplacement, acquisition et remplissage LN2)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89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3257" y="160773"/>
            <a:ext cx="6805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: Le système de remplissage LN2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23" y="2136956"/>
            <a:ext cx="2492308" cy="36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866" y="1783498"/>
            <a:ext cx="5034136" cy="2699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Flèche courbée vers le haut 7"/>
          <p:cNvSpPr/>
          <p:nvPr/>
        </p:nvSpPr>
        <p:spPr bwMode="auto">
          <a:xfrm rot="19900282">
            <a:off x="2213254" y="3512742"/>
            <a:ext cx="3136739" cy="851129"/>
          </a:xfrm>
          <a:prstGeom prst="curvedUp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5681" y="721669"/>
            <a:ext cx="66263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: </a:t>
            </a:r>
          </a:p>
          <a:p>
            <a:endParaRPr lang="fr-FR" sz="700" b="1" dirty="0" smtClean="0">
              <a:solidFill>
                <a:srgbClr val="66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Maintenir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les détecteurs Ge sous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froid à température de l’azote liquide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uivi en temps réel des séquences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suivi et la gestion des consommations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69180" y="4569950"/>
            <a:ext cx="55868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 :</a:t>
            </a:r>
          </a:p>
          <a:p>
            <a:r>
              <a:rPr lang="fr-FR" sz="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automate Schneider série TSX Prémium (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pgr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fait par Jean Ropert du GANIL)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 balance de pesée du réservoir tampon ( +/- 200g)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 interface de supervision réalisée sous LabVIEW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7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28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851" y="52605"/>
            <a:ext cx="8777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 S001 pour un scanning en fonction de la température du cristal : opérations préliminaires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92418" y="5384594"/>
            <a:ext cx="5158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Cyclage thermique des résistances chauffantes et PT100, afin d’obtenir des composants fiables pour la mesure.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Implantation et câblage sur le doigt froid.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2418" y="1005347"/>
            <a:ext cx="87977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: </a:t>
            </a:r>
          </a:p>
          <a:p>
            <a:endParaRPr lang="fr-FR" sz="700" b="1" dirty="0" smtClean="0">
              <a:solidFill>
                <a:srgbClr val="66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Augmentation de la température du doigt froid (cristal) et scanning à température stabilisée.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composants permettant le réchauffement de S001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Mise en place de ces composants dans le cryostat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/>
        </p:blipFill>
        <p:spPr>
          <a:xfrm>
            <a:off x="849289" y="2053295"/>
            <a:ext cx="4022952" cy="33285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/>
          <a:stretch/>
        </p:blipFill>
        <p:spPr>
          <a:xfrm rot="5400000">
            <a:off x="5074167" y="2257624"/>
            <a:ext cx="4177382" cy="359065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4993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9384" y="43588"/>
            <a:ext cx="8996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 </a:t>
            </a:r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S001: Gestion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Température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C69-400E-48A5-8926-AB80E19CCE3B}" type="slidenum">
              <a:rPr lang="fr-FR" smtClean="0"/>
              <a:t>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M.Filliger AGATA France 21 &amp; 22 novembre 2022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19071" y="671323"/>
            <a:ext cx="804964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: </a:t>
            </a:r>
          </a:p>
          <a:p>
            <a:endParaRPr lang="fr-FR" sz="700" b="1" dirty="0" smtClean="0">
              <a:solidFill>
                <a:srgbClr val="66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Suivi et gestion des températures du Dewar, du doigt froid, du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détecteur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du capot.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1" y="5345845"/>
            <a:ext cx="7945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Mise en place d’une acquisition 4 voies pour PT100 (PT104A OMEGA)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Réalisation du programme de pilotage sous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Labview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Suivi et enregistrement en temps réels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806824" y="1541315"/>
            <a:ext cx="7378189" cy="3690813"/>
            <a:chOff x="1579418" y="1775012"/>
            <a:chExt cx="7167927" cy="322910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1" t="7792" r="29525"/>
            <a:stretch/>
          </p:blipFill>
          <p:spPr>
            <a:xfrm>
              <a:off x="1579418" y="1775012"/>
              <a:ext cx="4738255" cy="3229101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21881" y="2178650"/>
              <a:ext cx="3229102" cy="2421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96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35790</TotalTime>
  <Words>903</Words>
  <Application>Microsoft Macintosh PowerPoint</Application>
  <PresentationFormat>Présentation à l'écran (4:3)</PresentationFormat>
  <Paragraphs>172</Paragraphs>
  <Slides>16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Organique</vt:lpstr>
      <vt:lpstr>Infrastructure de la table de scanning de l’IPHC gestion des températures pour la mesure de S001   M. FILLIGER – F. DIDIERJEAN - G. DUCHENE – M.MOUKADDAM - M-H. SIGWARD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IPHC / IN2P3 /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FILLIGER Michel</dc:creator>
  <cp:lastModifiedBy>Araceli Lopez-Martens</cp:lastModifiedBy>
  <cp:revision>871</cp:revision>
  <cp:lastPrinted>2017-06-21T12:00:32Z</cp:lastPrinted>
  <dcterms:created xsi:type="dcterms:W3CDTF">2016-10-04T12:31:31Z</dcterms:created>
  <dcterms:modified xsi:type="dcterms:W3CDTF">2022-12-22T10:00:05Z</dcterms:modified>
</cp:coreProperties>
</file>