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95" r:id="rId2"/>
    <p:sldId id="401" r:id="rId3"/>
    <p:sldId id="404" r:id="rId4"/>
    <p:sldId id="424" r:id="rId5"/>
    <p:sldId id="415" r:id="rId6"/>
    <p:sldId id="416" r:id="rId7"/>
    <p:sldId id="419" r:id="rId8"/>
    <p:sldId id="417" r:id="rId9"/>
    <p:sldId id="418" r:id="rId10"/>
    <p:sldId id="406" r:id="rId11"/>
    <p:sldId id="407" r:id="rId12"/>
    <p:sldId id="425" r:id="rId13"/>
    <p:sldId id="412" r:id="rId14"/>
    <p:sldId id="421" r:id="rId15"/>
    <p:sldId id="409" r:id="rId16"/>
    <p:sldId id="426" r:id="rId17"/>
    <p:sldId id="427" r:id="rId18"/>
    <p:sldId id="428" r:id="rId19"/>
    <p:sldId id="410" r:id="rId20"/>
    <p:sldId id="41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52" autoAdjust="0"/>
    <p:restoredTop sz="95320" autoAdjust="0"/>
  </p:normalViewPr>
  <p:slideViewPr>
    <p:cSldViewPr snapToGrid="0" showGuides="1">
      <p:cViewPr varScale="1">
        <p:scale>
          <a:sx n="61" d="100"/>
          <a:sy n="61" d="100"/>
        </p:scale>
        <p:origin x="58" y="5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11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EA23-94C4-475D-A4C3-F5588EF25C0B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D1D0-59DE-4655-BED9-9D6AC309E6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705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2A702-BEF9-4DC8-9890-935B06BD966A}" type="datetimeFigureOut">
              <a:rPr lang="fr-FR" smtClean="0"/>
              <a:t>03/12/2022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3EF3-A054-4C00-84C7-653954EDE4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30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160" y="1649506"/>
            <a:ext cx="7772400" cy="1107422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22376"/>
            <a:ext cx="6858000" cy="103542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AD7A39-BDC9-4D6C-8194-D942819E09E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32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07-09/06/2022</a:t>
            </a:r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AGATA </a:t>
            </a:r>
            <a:r>
              <a:rPr lang="fr-FR" dirty="0" err="1" smtClean="0"/>
              <a:t>week</a:t>
            </a:r>
            <a:r>
              <a:rPr lang="fr-FR" dirty="0" smtClean="0"/>
              <a:t> 2022 @ LNL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577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07-09/06/2022</a:t>
            </a:r>
            <a:endParaRPr lang="fr-F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AGATA </a:t>
            </a:r>
            <a:r>
              <a:rPr lang="fr-FR" dirty="0" err="1" smtClean="0"/>
              <a:t>week</a:t>
            </a:r>
            <a:r>
              <a:rPr lang="fr-FR" dirty="0" smtClean="0"/>
              <a:t> 2022 @ LNL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10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AD7A39-BDC9-4D6C-8194-D942819E09E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91" y="78923"/>
            <a:ext cx="680357" cy="680357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50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161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8701" y="1156447"/>
            <a:ext cx="4196149" cy="5020516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156447"/>
            <a:ext cx="4188280" cy="5020516"/>
          </a:xfrm>
        </p:spPr>
        <p:txBody>
          <a:bodyPr/>
          <a:lstStyle>
            <a:lvl1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 smtClean="0"/>
              <a:t> Modifier les styles du texte du masque</a:t>
            </a:r>
          </a:p>
          <a:p>
            <a:pPr lvl="1"/>
            <a:r>
              <a:rPr lang="fr-FR" dirty="0" smtClean="0"/>
              <a:t> 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AD7A39-BDC9-4D6C-8194-D942819E09E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70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46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AD7A39-BDC9-4D6C-8194-D942819E09E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41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8AD7A39-BDC9-4D6C-8194-D942819E09E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-25052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476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07-09/06/2022</a:t>
            </a:r>
            <a:endParaRPr lang="fr-F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AGATA </a:t>
            </a:r>
            <a:r>
              <a:rPr lang="fr-FR" dirty="0" err="1" smtClean="0"/>
              <a:t>week</a:t>
            </a:r>
            <a:r>
              <a:rPr lang="fr-FR" dirty="0" smtClean="0"/>
              <a:t> 2022 @ LNL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951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07-09/06/2022</a:t>
            </a:r>
            <a:endParaRPr lang="fr-FR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AGATA </a:t>
            </a:r>
            <a:r>
              <a:rPr lang="fr-FR" dirty="0" err="1" smtClean="0"/>
              <a:t>week</a:t>
            </a:r>
            <a:r>
              <a:rPr lang="fr-FR" dirty="0" smtClean="0"/>
              <a:t> 2022 @ LNL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06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5365" y="365127"/>
            <a:ext cx="5755342" cy="52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84729"/>
            <a:ext cx="7886700" cy="5092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D7A39-BDC9-4D6C-8194-D942819E09E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 rot="16200000">
            <a:off x="-268800" y="6133975"/>
            <a:ext cx="898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/>
              <a:t>G. Duchêne</a:t>
            </a:r>
            <a:endParaRPr lang="fr-FR" sz="1200" i="1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5" y="89504"/>
            <a:ext cx="788350" cy="53681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6330951"/>
            <a:ext cx="923925" cy="390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91" y="78923"/>
            <a:ext cx="680357" cy="680357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318701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89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00FF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FF000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FFC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00FF"/>
        </a:buClr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00B050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9160" y="2267574"/>
            <a:ext cx="7772400" cy="1107422"/>
          </a:xfrm>
        </p:spPr>
        <p:txBody>
          <a:bodyPr>
            <a:normAutofit/>
          </a:bodyPr>
          <a:lstStyle/>
          <a:p>
            <a:r>
              <a:rPr lang="en-US" dirty="0" smtClean="0"/>
              <a:t>S001 AGATA capsule scan </a:t>
            </a:r>
            <a:br>
              <a:rPr lang="en-US" dirty="0" smtClean="0"/>
            </a:br>
            <a:r>
              <a:rPr lang="en-US" dirty="0" smtClean="0"/>
              <a:t>trapping study vs temperature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020854"/>
            <a:ext cx="7772400" cy="991205"/>
          </a:xfrm>
        </p:spPr>
        <p:txBody>
          <a:bodyPr>
            <a:normAutofit/>
          </a:bodyPr>
          <a:lstStyle/>
          <a:p>
            <a:r>
              <a:rPr lang="fr-FR" sz="1800" dirty="0"/>
              <a:t>G. </a:t>
            </a:r>
            <a:r>
              <a:rPr lang="fr-FR" sz="1800" dirty="0" smtClean="0"/>
              <a:t>Duchêne, </a:t>
            </a:r>
            <a:r>
              <a:rPr lang="fr-FR" sz="1800" b="0" dirty="0" smtClean="0"/>
              <a:t>F. </a:t>
            </a:r>
            <a:r>
              <a:rPr lang="fr-FR" sz="1800" b="0" dirty="0" err="1" smtClean="0"/>
              <a:t>Didierjean</a:t>
            </a:r>
            <a:r>
              <a:rPr lang="fr-FR" sz="1800" b="0" dirty="0" smtClean="0"/>
              <a:t>, M. </a:t>
            </a:r>
            <a:r>
              <a:rPr lang="fr-FR" sz="1800" b="0" dirty="0" err="1" smtClean="0"/>
              <a:t>Filliger</a:t>
            </a:r>
            <a:r>
              <a:rPr lang="fr-FR" sz="1800" b="0" dirty="0" smtClean="0"/>
              <a:t>, M. </a:t>
            </a:r>
            <a:r>
              <a:rPr lang="fr-FR" sz="1800" b="0" dirty="0" err="1" smtClean="0"/>
              <a:t>Moukaddam</a:t>
            </a:r>
            <a:r>
              <a:rPr lang="fr-FR" sz="1800" b="0" dirty="0" smtClean="0"/>
              <a:t>, M-H. </a:t>
            </a:r>
            <a:r>
              <a:rPr lang="fr-FR" sz="1800" b="0" dirty="0" err="1" smtClean="0"/>
              <a:t>Sigward</a:t>
            </a:r>
            <a:r>
              <a:rPr lang="fr-FR" sz="1800" b="0" dirty="0" smtClean="0"/>
              <a:t>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t>1</a:t>
            </a:fld>
            <a:endParaRPr lang="fr-F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1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97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8701" y="1156447"/>
            <a:ext cx="8340667" cy="5020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How to do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Add</a:t>
            </a:r>
            <a:r>
              <a:rPr lang="fr-FR" dirty="0" smtClean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</a:t>
            </a:r>
            <a:r>
              <a:rPr lang="fr-FR" dirty="0" smtClean="0"/>
              <a:t>in the cold </a:t>
            </a:r>
            <a:r>
              <a:rPr lang="fr-FR" dirty="0" err="1" smtClean="0"/>
              <a:t>finger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Place a PT100 for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/</a:t>
            </a:r>
            <a:r>
              <a:rPr lang="fr-FR" dirty="0" err="1" smtClean="0"/>
              <a:t>temperature</a:t>
            </a:r>
            <a:r>
              <a:rPr lang="fr-FR" dirty="0" smtClean="0"/>
              <a:t> monitoring close to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 smtClean="0"/>
              <a:t>resistances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 Open the </a:t>
            </a:r>
            <a:r>
              <a:rPr lang="fr-FR" dirty="0" err="1" smtClean="0"/>
              <a:t>preamp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 smtClean="0"/>
              <a:t>wires</a:t>
            </a:r>
            <a:r>
              <a:rPr lang="fr-FR" dirty="0" smtClean="0"/>
              <a:t> to the </a:t>
            </a:r>
            <a:r>
              <a:rPr lang="fr-FR" dirty="0" err="1" smtClean="0"/>
              <a:t>resistance</a:t>
            </a:r>
            <a:r>
              <a:rPr lang="fr-FR" dirty="0" smtClean="0"/>
              <a:t> and the PT100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 U</a:t>
            </a:r>
            <a:r>
              <a:rPr lang="fr-FR" dirty="0" smtClean="0"/>
              <a:t>se the NKR-200 MIRION module for </a:t>
            </a:r>
            <a:r>
              <a:rPr lang="fr-FR" dirty="0" err="1" smtClean="0"/>
              <a:t>regulated</a:t>
            </a:r>
            <a:r>
              <a:rPr lang="fr-FR" dirty="0" smtClean="0"/>
              <a:t> T or a </a:t>
            </a:r>
            <a:r>
              <a:rPr lang="fr-FR" dirty="0" err="1" smtClean="0"/>
              <a:t>standalone</a:t>
            </a:r>
            <a:r>
              <a:rPr lang="fr-FR" dirty="0" smtClean="0"/>
              <a:t> power </a:t>
            </a:r>
            <a:r>
              <a:rPr lang="fr-FR" dirty="0" err="1" smtClean="0"/>
              <a:t>supply</a:t>
            </a:r>
            <a:r>
              <a:rPr lang="fr-FR" dirty="0" smtClean="0"/>
              <a:t> not </a:t>
            </a:r>
            <a:r>
              <a:rPr lang="fr-FR" dirty="0" err="1" smtClean="0"/>
              <a:t>regulated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Install a PT100 on the end-cap </a:t>
            </a:r>
          </a:p>
          <a:p>
            <a:pPr lvl="1"/>
            <a:r>
              <a:rPr lang="fr-FR" dirty="0" smtClean="0"/>
              <a:t> Monitor all </a:t>
            </a:r>
            <a:r>
              <a:rPr lang="fr-FR" dirty="0" err="1" smtClean="0"/>
              <a:t>temperatures</a:t>
            </a:r>
            <a:r>
              <a:rPr lang="fr-FR" dirty="0" smtClean="0"/>
              <a:t> (</a:t>
            </a:r>
            <a:r>
              <a:rPr lang="fr-FR" dirty="0" err="1" smtClean="0"/>
              <a:t>Michel’s</a:t>
            </a:r>
            <a:r>
              <a:rPr lang="fr-FR" dirty="0" smtClean="0"/>
              <a:t> talk)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6"/>
          <a:stretch/>
        </p:blipFill>
        <p:spPr>
          <a:xfrm>
            <a:off x="535488" y="1430665"/>
            <a:ext cx="3149473" cy="16488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1" y="3348444"/>
            <a:ext cx="4125431" cy="30277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87813" y="957224"/>
            <a:ext cx="27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MIRION NRK-200 module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15974" r="731" b="-975"/>
          <a:stretch/>
        </p:blipFill>
        <p:spPr>
          <a:xfrm>
            <a:off x="5392528" y="1430665"/>
            <a:ext cx="2661523" cy="169672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92528" y="957224"/>
            <a:ext cx="27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Standalone</a:t>
            </a:r>
            <a:r>
              <a:rPr lang="fr-FR" dirty="0" smtClean="0"/>
              <a:t> power </a:t>
            </a:r>
            <a:r>
              <a:rPr lang="fr-FR" dirty="0" err="1" smtClean="0"/>
              <a:t>supply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49478"/>
          <a:stretch/>
        </p:blipFill>
        <p:spPr>
          <a:xfrm>
            <a:off x="5624407" y="3339497"/>
            <a:ext cx="2258060" cy="3016853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6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AGATA France  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6"/>
          <a:stretch/>
        </p:blipFill>
        <p:spPr>
          <a:xfrm>
            <a:off x="535488" y="1430665"/>
            <a:ext cx="3149473" cy="16488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1" y="3348444"/>
            <a:ext cx="4125431" cy="302774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87813" y="957224"/>
            <a:ext cx="27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MIRION NRK-200 module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1" t="15974" r="731" b="-975"/>
          <a:stretch/>
        </p:blipFill>
        <p:spPr>
          <a:xfrm>
            <a:off x="5392528" y="1430665"/>
            <a:ext cx="2661523" cy="169672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392528" y="957224"/>
            <a:ext cx="279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Standalone</a:t>
            </a:r>
            <a:r>
              <a:rPr lang="fr-FR" dirty="0"/>
              <a:t> power </a:t>
            </a:r>
            <a:r>
              <a:rPr lang="fr-FR" dirty="0" err="1"/>
              <a:t>supply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/>
          <a:srcRect l="49478"/>
          <a:stretch/>
        </p:blipFill>
        <p:spPr>
          <a:xfrm>
            <a:off x="5624407" y="3339497"/>
            <a:ext cx="2258060" cy="3016853"/>
          </a:xfrm>
          <a:prstGeom prst="rect">
            <a:avLst/>
          </a:prstGeom>
        </p:spPr>
      </p:pic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21-22/11/2022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B1F0203B-FF79-4387-A650-FD9A3932B035}"/>
              </a:ext>
            </a:extLst>
          </p:cNvPr>
          <p:cNvSpPr/>
          <p:nvPr/>
        </p:nvSpPr>
        <p:spPr>
          <a:xfrm>
            <a:off x="472440" y="3745221"/>
            <a:ext cx="3078480" cy="2459210"/>
          </a:xfrm>
          <a:custGeom>
            <a:avLst/>
            <a:gdLst>
              <a:gd name="connsiteX0" fmla="*/ 0 w 3078480"/>
              <a:gd name="connsiteY0" fmla="*/ 2442252 h 2476480"/>
              <a:gd name="connsiteX1" fmla="*/ 232410 w 3078480"/>
              <a:gd name="connsiteY1" fmla="*/ 2453682 h 2476480"/>
              <a:gd name="connsiteX2" fmla="*/ 255270 w 3078480"/>
              <a:gd name="connsiteY2" fmla="*/ 2442252 h 2476480"/>
              <a:gd name="connsiteX3" fmla="*/ 320040 w 3078480"/>
              <a:gd name="connsiteY3" fmla="*/ 2453682 h 2476480"/>
              <a:gd name="connsiteX4" fmla="*/ 681990 w 3078480"/>
              <a:gd name="connsiteY4" fmla="*/ 2438442 h 2476480"/>
              <a:gd name="connsiteX5" fmla="*/ 731520 w 3078480"/>
              <a:gd name="connsiteY5" fmla="*/ 2388912 h 2476480"/>
              <a:gd name="connsiteX6" fmla="*/ 819150 w 3078480"/>
              <a:gd name="connsiteY6" fmla="*/ 2388912 h 2476480"/>
              <a:gd name="connsiteX7" fmla="*/ 986790 w 3078480"/>
              <a:gd name="connsiteY7" fmla="*/ 2396532 h 2476480"/>
              <a:gd name="connsiteX8" fmla="*/ 1101090 w 3078480"/>
              <a:gd name="connsiteY8" fmla="*/ 2381292 h 2476480"/>
              <a:gd name="connsiteX9" fmla="*/ 1123950 w 3078480"/>
              <a:gd name="connsiteY9" fmla="*/ 2202222 h 2476480"/>
              <a:gd name="connsiteX10" fmla="*/ 1173480 w 3078480"/>
              <a:gd name="connsiteY10" fmla="*/ 42 h 2476480"/>
              <a:gd name="connsiteX11" fmla="*/ 1230630 w 3078480"/>
              <a:gd name="connsiteY11" fmla="*/ 2263182 h 2476480"/>
              <a:gd name="connsiteX12" fmla="*/ 1325880 w 3078480"/>
              <a:gd name="connsiteY12" fmla="*/ 2396532 h 2476480"/>
              <a:gd name="connsiteX13" fmla="*/ 1508760 w 3078480"/>
              <a:gd name="connsiteY13" fmla="*/ 2396532 h 2476480"/>
              <a:gd name="connsiteX14" fmla="*/ 1562100 w 3078480"/>
              <a:gd name="connsiteY14" fmla="*/ 2388912 h 2476480"/>
              <a:gd name="connsiteX15" fmla="*/ 1607820 w 3078480"/>
              <a:gd name="connsiteY15" fmla="*/ 2400342 h 2476480"/>
              <a:gd name="connsiteX16" fmla="*/ 1668780 w 3078480"/>
              <a:gd name="connsiteY16" fmla="*/ 2457492 h 2476480"/>
              <a:gd name="connsiteX17" fmla="*/ 3078480 w 3078480"/>
              <a:gd name="connsiteY17" fmla="*/ 2457492 h 2476480"/>
              <a:gd name="connsiteX0" fmla="*/ 0 w 3078480"/>
              <a:gd name="connsiteY0" fmla="*/ 2442252 h 2462991"/>
              <a:gd name="connsiteX1" fmla="*/ 232410 w 3078480"/>
              <a:gd name="connsiteY1" fmla="*/ 2453682 h 2462991"/>
              <a:gd name="connsiteX2" fmla="*/ 255270 w 3078480"/>
              <a:gd name="connsiteY2" fmla="*/ 2442252 h 2462991"/>
              <a:gd name="connsiteX3" fmla="*/ 320040 w 3078480"/>
              <a:gd name="connsiteY3" fmla="*/ 2453682 h 2462991"/>
              <a:gd name="connsiteX4" fmla="*/ 681990 w 3078480"/>
              <a:gd name="connsiteY4" fmla="*/ 2438442 h 2462991"/>
              <a:gd name="connsiteX5" fmla="*/ 731520 w 3078480"/>
              <a:gd name="connsiteY5" fmla="*/ 2388912 h 2462991"/>
              <a:gd name="connsiteX6" fmla="*/ 819150 w 3078480"/>
              <a:gd name="connsiteY6" fmla="*/ 2388912 h 2462991"/>
              <a:gd name="connsiteX7" fmla="*/ 986790 w 3078480"/>
              <a:gd name="connsiteY7" fmla="*/ 2396532 h 2462991"/>
              <a:gd name="connsiteX8" fmla="*/ 1101090 w 3078480"/>
              <a:gd name="connsiteY8" fmla="*/ 2381292 h 2462991"/>
              <a:gd name="connsiteX9" fmla="*/ 1123950 w 3078480"/>
              <a:gd name="connsiteY9" fmla="*/ 2202222 h 2462991"/>
              <a:gd name="connsiteX10" fmla="*/ 1173480 w 3078480"/>
              <a:gd name="connsiteY10" fmla="*/ 42 h 2462991"/>
              <a:gd name="connsiteX11" fmla="*/ 1230630 w 3078480"/>
              <a:gd name="connsiteY11" fmla="*/ 2263182 h 2462991"/>
              <a:gd name="connsiteX12" fmla="*/ 1325880 w 3078480"/>
              <a:gd name="connsiteY12" fmla="*/ 2396532 h 2462991"/>
              <a:gd name="connsiteX13" fmla="*/ 1508760 w 3078480"/>
              <a:gd name="connsiteY13" fmla="*/ 2396532 h 2462991"/>
              <a:gd name="connsiteX14" fmla="*/ 1562100 w 3078480"/>
              <a:gd name="connsiteY14" fmla="*/ 2388912 h 2462991"/>
              <a:gd name="connsiteX15" fmla="*/ 1607820 w 3078480"/>
              <a:gd name="connsiteY15" fmla="*/ 2400342 h 2462991"/>
              <a:gd name="connsiteX16" fmla="*/ 1668780 w 3078480"/>
              <a:gd name="connsiteY16" fmla="*/ 2457492 h 2462991"/>
              <a:gd name="connsiteX17" fmla="*/ 3078480 w 3078480"/>
              <a:gd name="connsiteY17" fmla="*/ 2457492 h 2462991"/>
              <a:gd name="connsiteX0" fmla="*/ 0 w 3078480"/>
              <a:gd name="connsiteY0" fmla="*/ 2442252 h 2462991"/>
              <a:gd name="connsiteX1" fmla="*/ 232410 w 3078480"/>
              <a:gd name="connsiteY1" fmla="*/ 2453682 h 2462991"/>
              <a:gd name="connsiteX2" fmla="*/ 255270 w 3078480"/>
              <a:gd name="connsiteY2" fmla="*/ 2442252 h 2462991"/>
              <a:gd name="connsiteX3" fmla="*/ 320040 w 3078480"/>
              <a:gd name="connsiteY3" fmla="*/ 2453682 h 2462991"/>
              <a:gd name="connsiteX4" fmla="*/ 681990 w 3078480"/>
              <a:gd name="connsiteY4" fmla="*/ 2438442 h 2462991"/>
              <a:gd name="connsiteX5" fmla="*/ 731520 w 3078480"/>
              <a:gd name="connsiteY5" fmla="*/ 2388912 h 2462991"/>
              <a:gd name="connsiteX6" fmla="*/ 819150 w 3078480"/>
              <a:gd name="connsiteY6" fmla="*/ 2388912 h 2462991"/>
              <a:gd name="connsiteX7" fmla="*/ 986790 w 3078480"/>
              <a:gd name="connsiteY7" fmla="*/ 2396532 h 2462991"/>
              <a:gd name="connsiteX8" fmla="*/ 1101090 w 3078480"/>
              <a:gd name="connsiteY8" fmla="*/ 2381292 h 2462991"/>
              <a:gd name="connsiteX9" fmla="*/ 1123950 w 3078480"/>
              <a:gd name="connsiteY9" fmla="*/ 2202222 h 2462991"/>
              <a:gd name="connsiteX10" fmla="*/ 1173480 w 3078480"/>
              <a:gd name="connsiteY10" fmla="*/ 42 h 2462991"/>
              <a:gd name="connsiteX11" fmla="*/ 1230630 w 3078480"/>
              <a:gd name="connsiteY11" fmla="*/ 2263182 h 2462991"/>
              <a:gd name="connsiteX12" fmla="*/ 1325880 w 3078480"/>
              <a:gd name="connsiteY12" fmla="*/ 2396532 h 2462991"/>
              <a:gd name="connsiteX13" fmla="*/ 1508760 w 3078480"/>
              <a:gd name="connsiteY13" fmla="*/ 2396532 h 2462991"/>
              <a:gd name="connsiteX14" fmla="*/ 1562100 w 3078480"/>
              <a:gd name="connsiteY14" fmla="*/ 2388912 h 2462991"/>
              <a:gd name="connsiteX15" fmla="*/ 1607820 w 3078480"/>
              <a:gd name="connsiteY15" fmla="*/ 2400342 h 2462991"/>
              <a:gd name="connsiteX16" fmla="*/ 1668780 w 3078480"/>
              <a:gd name="connsiteY16" fmla="*/ 2457492 h 2462991"/>
              <a:gd name="connsiteX17" fmla="*/ 3078480 w 3078480"/>
              <a:gd name="connsiteY17" fmla="*/ 2457492 h 2462991"/>
              <a:gd name="connsiteX0" fmla="*/ 0 w 3078480"/>
              <a:gd name="connsiteY0" fmla="*/ 2442252 h 2462991"/>
              <a:gd name="connsiteX1" fmla="*/ 232410 w 3078480"/>
              <a:gd name="connsiteY1" fmla="*/ 2453682 h 2462991"/>
              <a:gd name="connsiteX2" fmla="*/ 255270 w 3078480"/>
              <a:gd name="connsiteY2" fmla="*/ 2442252 h 2462991"/>
              <a:gd name="connsiteX3" fmla="*/ 320040 w 3078480"/>
              <a:gd name="connsiteY3" fmla="*/ 2453682 h 2462991"/>
              <a:gd name="connsiteX4" fmla="*/ 681990 w 3078480"/>
              <a:gd name="connsiteY4" fmla="*/ 2438442 h 2462991"/>
              <a:gd name="connsiteX5" fmla="*/ 731520 w 3078480"/>
              <a:gd name="connsiteY5" fmla="*/ 2388912 h 2462991"/>
              <a:gd name="connsiteX6" fmla="*/ 819150 w 3078480"/>
              <a:gd name="connsiteY6" fmla="*/ 2388912 h 2462991"/>
              <a:gd name="connsiteX7" fmla="*/ 986790 w 3078480"/>
              <a:gd name="connsiteY7" fmla="*/ 2396532 h 2462991"/>
              <a:gd name="connsiteX8" fmla="*/ 1101090 w 3078480"/>
              <a:gd name="connsiteY8" fmla="*/ 2381292 h 2462991"/>
              <a:gd name="connsiteX9" fmla="*/ 1123950 w 3078480"/>
              <a:gd name="connsiteY9" fmla="*/ 2202222 h 2462991"/>
              <a:gd name="connsiteX10" fmla="*/ 1173480 w 3078480"/>
              <a:gd name="connsiteY10" fmla="*/ 42 h 2462991"/>
              <a:gd name="connsiteX11" fmla="*/ 1230630 w 3078480"/>
              <a:gd name="connsiteY11" fmla="*/ 2263182 h 2462991"/>
              <a:gd name="connsiteX12" fmla="*/ 1325880 w 3078480"/>
              <a:gd name="connsiteY12" fmla="*/ 2396532 h 2462991"/>
              <a:gd name="connsiteX13" fmla="*/ 1508760 w 3078480"/>
              <a:gd name="connsiteY13" fmla="*/ 2396532 h 2462991"/>
              <a:gd name="connsiteX14" fmla="*/ 1562100 w 3078480"/>
              <a:gd name="connsiteY14" fmla="*/ 2388912 h 2462991"/>
              <a:gd name="connsiteX15" fmla="*/ 1607820 w 3078480"/>
              <a:gd name="connsiteY15" fmla="*/ 2400342 h 2462991"/>
              <a:gd name="connsiteX16" fmla="*/ 1668780 w 3078480"/>
              <a:gd name="connsiteY16" fmla="*/ 2457492 h 2462991"/>
              <a:gd name="connsiteX17" fmla="*/ 3078480 w 3078480"/>
              <a:gd name="connsiteY17" fmla="*/ 2457492 h 2462991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325880 w 3078480"/>
              <a:gd name="connsiteY12" fmla="*/ 2396532 h 2459243"/>
              <a:gd name="connsiteX13" fmla="*/ 1508760 w 3078480"/>
              <a:gd name="connsiteY13" fmla="*/ 2396532 h 2459243"/>
              <a:gd name="connsiteX14" fmla="*/ 1562100 w 3078480"/>
              <a:gd name="connsiteY14" fmla="*/ 2388912 h 2459243"/>
              <a:gd name="connsiteX15" fmla="*/ 1607820 w 3078480"/>
              <a:gd name="connsiteY15" fmla="*/ 2400342 h 2459243"/>
              <a:gd name="connsiteX16" fmla="*/ 1668780 w 3078480"/>
              <a:gd name="connsiteY16" fmla="*/ 2457492 h 2459243"/>
              <a:gd name="connsiteX17" fmla="*/ 3078480 w 3078480"/>
              <a:gd name="connsiteY17" fmla="*/ 2457492 h 245924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325880 w 3078480"/>
              <a:gd name="connsiteY12" fmla="*/ 2396532 h 2459243"/>
              <a:gd name="connsiteX13" fmla="*/ 1413510 w 3078480"/>
              <a:gd name="connsiteY13" fmla="*/ 2406058 h 2459243"/>
              <a:gd name="connsiteX14" fmla="*/ 1508760 w 3078480"/>
              <a:gd name="connsiteY14" fmla="*/ 2396532 h 2459243"/>
              <a:gd name="connsiteX15" fmla="*/ 1562100 w 3078480"/>
              <a:gd name="connsiteY15" fmla="*/ 2388912 h 2459243"/>
              <a:gd name="connsiteX16" fmla="*/ 1607820 w 3078480"/>
              <a:gd name="connsiteY16" fmla="*/ 2400342 h 2459243"/>
              <a:gd name="connsiteX17" fmla="*/ 1668780 w 3078480"/>
              <a:gd name="connsiteY17" fmla="*/ 2457492 h 2459243"/>
              <a:gd name="connsiteX18" fmla="*/ 3078480 w 3078480"/>
              <a:gd name="connsiteY18" fmla="*/ 2457492 h 2459243"/>
              <a:gd name="connsiteX0" fmla="*/ 0 w 3078480"/>
              <a:gd name="connsiteY0" fmla="*/ 2442252 h 2462965"/>
              <a:gd name="connsiteX1" fmla="*/ 232410 w 3078480"/>
              <a:gd name="connsiteY1" fmla="*/ 2453682 h 2462965"/>
              <a:gd name="connsiteX2" fmla="*/ 255270 w 3078480"/>
              <a:gd name="connsiteY2" fmla="*/ 2442252 h 2462965"/>
              <a:gd name="connsiteX3" fmla="*/ 320040 w 3078480"/>
              <a:gd name="connsiteY3" fmla="*/ 2453682 h 2462965"/>
              <a:gd name="connsiteX4" fmla="*/ 681990 w 3078480"/>
              <a:gd name="connsiteY4" fmla="*/ 2438442 h 2462965"/>
              <a:gd name="connsiteX5" fmla="*/ 731520 w 3078480"/>
              <a:gd name="connsiteY5" fmla="*/ 2388912 h 2462965"/>
              <a:gd name="connsiteX6" fmla="*/ 819150 w 3078480"/>
              <a:gd name="connsiteY6" fmla="*/ 2388912 h 2462965"/>
              <a:gd name="connsiteX7" fmla="*/ 986790 w 3078480"/>
              <a:gd name="connsiteY7" fmla="*/ 2396532 h 2462965"/>
              <a:gd name="connsiteX8" fmla="*/ 1101090 w 3078480"/>
              <a:gd name="connsiteY8" fmla="*/ 2381292 h 2462965"/>
              <a:gd name="connsiteX9" fmla="*/ 1123950 w 3078480"/>
              <a:gd name="connsiteY9" fmla="*/ 2202222 h 2462965"/>
              <a:gd name="connsiteX10" fmla="*/ 1173480 w 3078480"/>
              <a:gd name="connsiteY10" fmla="*/ 42 h 2462965"/>
              <a:gd name="connsiteX11" fmla="*/ 1230630 w 3078480"/>
              <a:gd name="connsiteY11" fmla="*/ 2263182 h 2462965"/>
              <a:gd name="connsiteX12" fmla="*/ 1285875 w 3078480"/>
              <a:gd name="connsiteY12" fmla="*/ 2366052 h 2462965"/>
              <a:gd name="connsiteX13" fmla="*/ 1413510 w 3078480"/>
              <a:gd name="connsiteY13" fmla="*/ 2406058 h 2462965"/>
              <a:gd name="connsiteX14" fmla="*/ 1508760 w 3078480"/>
              <a:gd name="connsiteY14" fmla="*/ 2396532 h 2462965"/>
              <a:gd name="connsiteX15" fmla="*/ 1562100 w 3078480"/>
              <a:gd name="connsiteY15" fmla="*/ 2388912 h 2462965"/>
              <a:gd name="connsiteX16" fmla="*/ 1607820 w 3078480"/>
              <a:gd name="connsiteY16" fmla="*/ 2400342 h 2462965"/>
              <a:gd name="connsiteX17" fmla="*/ 1668780 w 3078480"/>
              <a:gd name="connsiteY17" fmla="*/ 2457492 h 2462965"/>
              <a:gd name="connsiteX18" fmla="*/ 3078480 w 3078480"/>
              <a:gd name="connsiteY18" fmla="*/ 2457492 h 2462965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285875 w 3078480"/>
              <a:gd name="connsiteY12" fmla="*/ 2366052 h 2459243"/>
              <a:gd name="connsiteX13" fmla="*/ 1413510 w 3078480"/>
              <a:gd name="connsiteY13" fmla="*/ 2406058 h 2459243"/>
              <a:gd name="connsiteX14" fmla="*/ 1508760 w 3078480"/>
              <a:gd name="connsiteY14" fmla="*/ 2396532 h 2459243"/>
              <a:gd name="connsiteX15" fmla="*/ 1562100 w 3078480"/>
              <a:gd name="connsiteY15" fmla="*/ 2388912 h 2459243"/>
              <a:gd name="connsiteX16" fmla="*/ 1607820 w 3078480"/>
              <a:gd name="connsiteY16" fmla="*/ 2400342 h 2459243"/>
              <a:gd name="connsiteX17" fmla="*/ 1668780 w 3078480"/>
              <a:gd name="connsiteY17" fmla="*/ 2457492 h 2459243"/>
              <a:gd name="connsiteX18" fmla="*/ 3078480 w 3078480"/>
              <a:gd name="connsiteY18" fmla="*/ 2457492 h 2459243"/>
              <a:gd name="connsiteX0" fmla="*/ 0 w 3078480"/>
              <a:gd name="connsiteY0" fmla="*/ 2442252 h 2474313"/>
              <a:gd name="connsiteX1" fmla="*/ 232410 w 3078480"/>
              <a:gd name="connsiteY1" fmla="*/ 2453682 h 2474313"/>
              <a:gd name="connsiteX2" fmla="*/ 255270 w 3078480"/>
              <a:gd name="connsiteY2" fmla="*/ 2442252 h 2474313"/>
              <a:gd name="connsiteX3" fmla="*/ 320040 w 3078480"/>
              <a:gd name="connsiteY3" fmla="*/ 2453682 h 2474313"/>
              <a:gd name="connsiteX4" fmla="*/ 681990 w 3078480"/>
              <a:gd name="connsiteY4" fmla="*/ 2438442 h 2474313"/>
              <a:gd name="connsiteX5" fmla="*/ 731520 w 3078480"/>
              <a:gd name="connsiteY5" fmla="*/ 2388912 h 2474313"/>
              <a:gd name="connsiteX6" fmla="*/ 819150 w 3078480"/>
              <a:gd name="connsiteY6" fmla="*/ 2388912 h 2474313"/>
              <a:gd name="connsiteX7" fmla="*/ 986790 w 3078480"/>
              <a:gd name="connsiteY7" fmla="*/ 2396532 h 2474313"/>
              <a:gd name="connsiteX8" fmla="*/ 1101090 w 3078480"/>
              <a:gd name="connsiteY8" fmla="*/ 2381292 h 2474313"/>
              <a:gd name="connsiteX9" fmla="*/ 1123950 w 3078480"/>
              <a:gd name="connsiteY9" fmla="*/ 2202222 h 2474313"/>
              <a:gd name="connsiteX10" fmla="*/ 1173480 w 3078480"/>
              <a:gd name="connsiteY10" fmla="*/ 42 h 2474313"/>
              <a:gd name="connsiteX11" fmla="*/ 1230630 w 3078480"/>
              <a:gd name="connsiteY11" fmla="*/ 2263182 h 2474313"/>
              <a:gd name="connsiteX12" fmla="*/ 1301115 w 3078480"/>
              <a:gd name="connsiteY12" fmla="*/ 2392722 h 2474313"/>
              <a:gd name="connsiteX13" fmla="*/ 1413510 w 3078480"/>
              <a:gd name="connsiteY13" fmla="*/ 2406058 h 2474313"/>
              <a:gd name="connsiteX14" fmla="*/ 1508760 w 3078480"/>
              <a:gd name="connsiteY14" fmla="*/ 2396532 h 2474313"/>
              <a:gd name="connsiteX15" fmla="*/ 1562100 w 3078480"/>
              <a:gd name="connsiteY15" fmla="*/ 2388912 h 2474313"/>
              <a:gd name="connsiteX16" fmla="*/ 1607820 w 3078480"/>
              <a:gd name="connsiteY16" fmla="*/ 2400342 h 2474313"/>
              <a:gd name="connsiteX17" fmla="*/ 1668780 w 3078480"/>
              <a:gd name="connsiteY17" fmla="*/ 2457492 h 2474313"/>
              <a:gd name="connsiteX18" fmla="*/ 3078480 w 3078480"/>
              <a:gd name="connsiteY18" fmla="*/ 2457492 h 2474313"/>
              <a:gd name="connsiteX0" fmla="*/ 0 w 3078480"/>
              <a:gd name="connsiteY0" fmla="*/ 2442252 h 2480703"/>
              <a:gd name="connsiteX1" fmla="*/ 232410 w 3078480"/>
              <a:gd name="connsiteY1" fmla="*/ 2453682 h 2480703"/>
              <a:gd name="connsiteX2" fmla="*/ 255270 w 3078480"/>
              <a:gd name="connsiteY2" fmla="*/ 2442252 h 2480703"/>
              <a:gd name="connsiteX3" fmla="*/ 320040 w 3078480"/>
              <a:gd name="connsiteY3" fmla="*/ 2453682 h 2480703"/>
              <a:gd name="connsiteX4" fmla="*/ 681990 w 3078480"/>
              <a:gd name="connsiteY4" fmla="*/ 2438442 h 2480703"/>
              <a:gd name="connsiteX5" fmla="*/ 731520 w 3078480"/>
              <a:gd name="connsiteY5" fmla="*/ 2388912 h 2480703"/>
              <a:gd name="connsiteX6" fmla="*/ 819150 w 3078480"/>
              <a:gd name="connsiteY6" fmla="*/ 2388912 h 2480703"/>
              <a:gd name="connsiteX7" fmla="*/ 986790 w 3078480"/>
              <a:gd name="connsiteY7" fmla="*/ 2396532 h 2480703"/>
              <a:gd name="connsiteX8" fmla="*/ 1101090 w 3078480"/>
              <a:gd name="connsiteY8" fmla="*/ 2381292 h 2480703"/>
              <a:gd name="connsiteX9" fmla="*/ 1123950 w 3078480"/>
              <a:gd name="connsiteY9" fmla="*/ 2202222 h 2480703"/>
              <a:gd name="connsiteX10" fmla="*/ 1173480 w 3078480"/>
              <a:gd name="connsiteY10" fmla="*/ 42 h 2480703"/>
              <a:gd name="connsiteX11" fmla="*/ 1230630 w 3078480"/>
              <a:gd name="connsiteY11" fmla="*/ 2263182 h 2480703"/>
              <a:gd name="connsiteX12" fmla="*/ 1301115 w 3078480"/>
              <a:gd name="connsiteY12" fmla="*/ 2392722 h 2480703"/>
              <a:gd name="connsiteX13" fmla="*/ 1413510 w 3078480"/>
              <a:gd name="connsiteY13" fmla="*/ 2406058 h 2480703"/>
              <a:gd name="connsiteX14" fmla="*/ 1508760 w 3078480"/>
              <a:gd name="connsiteY14" fmla="*/ 2396532 h 2480703"/>
              <a:gd name="connsiteX15" fmla="*/ 1562100 w 3078480"/>
              <a:gd name="connsiteY15" fmla="*/ 2388912 h 2480703"/>
              <a:gd name="connsiteX16" fmla="*/ 1607820 w 3078480"/>
              <a:gd name="connsiteY16" fmla="*/ 2400342 h 2480703"/>
              <a:gd name="connsiteX17" fmla="*/ 1668780 w 3078480"/>
              <a:gd name="connsiteY17" fmla="*/ 2457492 h 2480703"/>
              <a:gd name="connsiteX18" fmla="*/ 3078480 w 3078480"/>
              <a:gd name="connsiteY18" fmla="*/ 2457492 h 248070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301115 w 3078480"/>
              <a:gd name="connsiteY12" fmla="*/ 2392722 h 2459243"/>
              <a:gd name="connsiteX13" fmla="*/ 1413510 w 3078480"/>
              <a:gd name="connsiteY13" fmla="*/ 2406058 h 2459243"/>
              <a:gd name="connsiteX14" fmla="*/ 1508760 w 3078480"/>
              <a:gd name="connsiteY14" fmla="*/ 2396532 h 2459243"/>
              <a:gd name="connsiteX15" fmla="*/ 1562100 w 3078480"/>
              <a:gd name="connsiteY15" fmla="*/ 2388912 h 2459243"/>
              <a:gd name="connsiteX16" fmla="*/ 1607820 w 3078480"/>
              <a:gd name="connsiteY16" fmla="*/ 2400342 h 2459243"/>
              <a:gd name="connsiteX17" fmla="*/ 1668780 w 3078480"/>
              <a:gd name="connsiteY17" fmla="*/ 2457492 h 2459243"/>
              <a:gd name="connsiteX18" fmla="*/ 3078480 w 3078480"/>
              <a:gd name="connsiteY18" fmla="*/ 2457492 h 245924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259205 w 3078480"/>
              <a:gd name="connsiteY12" fmla="*/ 2331763 h 2459243"/>
              <a:gd name="connsiteX13" fmla="*/ 1301115 w 3078480"/>
              <a:gd name="connsiteY13" fmla="*/ 2392722 h 2459243"/>
              <a:gd name="connsiteX14" fmla="*/ 1413510 w 3078480"/>
              <a:gd name="connsiteY14" fmla="*/ 2406058 h 2459243"/>
              <a:gd name="connsiteX15" fmla="*/ 1508760 w 3078480"/>
              <a:gd name="connsiteY15" fmla="*/ 2396532 h 2459243"/>
              <a:gd name="connsiteX16" fmla="*/ 1562100 w 3078480"/>
              <a:gd name="connsiteY16" fmla="*/ 2388912 h 2459243"/>
              <a:gd name="connsiteX17" fmla="*/ 1607820 w 3078480"/>
              <a:gd name="connsiteY17" fmla="*/ 2400342 h 2459243"/>
              <a:gd name="connsiteX18" fmla="*/ 1668780 w 3078480"/>
              <a:gd name="connsiteY18" fmla="*/ 2457492 h 2459243"/>
              <a:gd name="connsiteX19" fmla="*/ 3078480 w 3078480"/>
              <a:gd name="connsiteY19" fmla="*/ 2457492 h 245924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259205 w 3078480"/>
              <a:gd name="connsiteY12" fmla="*/ 2331763 h 2459243"/>
              <a:gd name="connsiteX13" fmla="*/ 1301115 w 3078480"/>
              <a:gd name="connsiteY13" fmla="*/ 2392722 h 2459243"/>
              <a:gd name="connsiteX14" fmla="*/ 1413510 w 3078480"/>
              <a:gd name="connsiteY14" fmla="*/ 2406058 h 2459243"/>
              <a:gd name="connsiteX15" fmla="*/ 1508760 w 3078480"/>
              <a:gd name="connsiteY15" fmla="*/ 2396532 h 2459243"/>
              <a:gd name="connsiteX16" fmla="*/ 1562100 w 3078480"/>
              <a:gd name="connsiteY16" fmla="*/ 2388912 h 2459243"/>
              <a:gd name="connsiteX17" fmla="*/ 1607820 w 3078480"/>
              <a:gd name="connsiteY17" fmla="*/ 2400342 h 2459243"/>
              <a:gd name="connsiteX18" fmla="*/ 1668780 w 3078480"/>
              <a:gd name="connsiteY18" fmla="*/ 2457492 h 2459243"/>
              <a:gd name="connsiteX19" fmla="*/ 3078480 w 3078480"/>
              <a:gd name="connsiteY19" fmla="*/ 2457492 h 245924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259205 w 3078480"/>
              <a:gd name="connsiteY12" fmla="*/ 2331763 h 2459243"/>
              <a:gd name="connsiteX13" fmla="*/ 1301115 w 3078480"/>
              <a:gd name="connsiteY13" fmla="*/ 2392722 h 2459243"/>
              <a:gd name="connsiteX14" fmla="*/ 1413510 w 3078480"/>
              <a:gd name="connsiteY14" fmla="*/ 2406058 h 2459243"/>
              <a:gd name="connsiteX15" fmla="*/ 1508760 w 3078480"/>
              <a:gd name="connsiteY15" fmla="*/ 2396532 h 2459243"/>
              <a:gd name="connsiteX16" fmla="*/ 1562100 w 3078480"/>
              <a:gd name="connsiteY16" fmla="*/ 2388912 h 2459243"/>
              <a:gd name="connsiteX17" fmla="*/ 1607820 w 3078480"/>
              <a:gd name="connsiteY17" fmla="*/ 2400342 h 2459243"/>
              <a:gd name="connsiteX18" fmla="*/ 1668780 w 3078480"/>
              <a:gd name="connsiteY18" fmla="*/ 2457492 h 2459243"/>
              <a:gd name="connsiteX19" fmla="*/ 3078480 w 3078480"/>
              <a:gd name="connsiteY19" fmla="*/ 2457492 h 2459243"/>
              <a:gd name="connsiteX0" fmla="*/ 0 w 3078480"/>
              <a:gd name="connsiteY0" fmla="*/ 2442252 h 2474313"/>
              <a:gd name="connsiteX1" fmla="*/ 232410 w 3078480"/>
              <a:gd name="connsiteY1" fmla="*/ 2453682 h 2474313"/>
              <a:gd name="connsiteX2" fmla="*/ 255270 w 3078480"/>
              <a:gd name="connsiteY2" fmla="*/ 2442252 h 2474313"/>
              <a:gd name="connsiteX3" fmla="*/ 320040 w 3078480"/>
              <a:gd name="connsiteY3" fmla="*/ 2453682 h 2474313"/>
              <a:gd name="connsiteX4" fmla="*/ 681990 w 3078480"/>
              <a:gd name="connsiteY4" fmla="*/ 2438442 h 2474313"/>
              <a:gd name="connsiteX5" fmla="*/ 731520 w 3078480"/>
              <a:gd name="connsiteY5" fmla="*/ 2388912 h 2474313"/>
              <a:gd name="connsiteX6" fmla="*/ 819150 w 3078480"/>
              <a:gd name="connsiteY6" fmla="*/ 2388912 h 2474313"/>
              <a:gd name="connsiteX7" fmla="*/ 986790 w 3078480"/>
              <a:gd name="connsiteY7" fmla="*/ 2396532 h 2474313"/>
              <a:gd name="connsiteX8" fmla="*/ 1101090 w 3078480"/>
              <a:gd name="connsiteY8" fmla="*/ 2381292 h 2474313"/>
              <a:gd name="connsiteX9" fmla="*/ 1123950 w 3078480"/>
              <a:gd name="connsiteY9" fmla="*/ 2202222 h 2474313"/>
              <a:gd name="connsiteX10" fmla="*/ 1173480 w 3078480"/>
              <a:gd name="connsiteY10" fmla="*/ 42 h 2474313"/>
              <a:gd name="connsiteX11" fmla="*/ 1230630 w 3078480"/>
              <a:gd name="connsiteY11" fmla="*/ 2263182 h 2474313"/>
              <a:gd name="connsiteX12" fmla="*/ 1301115 w 3078480"/>
              <a:gd name="connsiteY12" fmla="*/ 2392722 h 2474313"/>
              <a:gd name="connsiteX13" fmla="*/ 1413510 w 3078480"/>
              <a:gd name="connsiteY13" fmla="*/ 2406058 h 2474313"/>
              <a:gd name="connsiteX14" fmla="*/ 1508760 w 3078480"/>
              <a:gd name="connsiteY14" fmla="*/ 2396532 h 2474313"/>
              <a:gd name="connsiteX15" fmla="*/ 1562100 w 3078480"/>
              <a:gd name="connsiteY15" fmla="*/ 2388912 h 2474313"/>
              <a:gd name="connsiteX16" fmla="*/ 1607820 w 3078480"/>
              <a:gd name="connsiteY16" fmla="*/ 2400342 h 2474313"/>
              <a:gd name="connsiteX17" fmla="*/ 1668780 w 3078480"/>
              <a:gd name="connsiteY17" fmla="*/ 2457492 h 2474313"/>
              <a:gd name="connsiteX18" fmla="*/ 3078480 w 3078480"/>
              <a:gd name="connsiteY18" fmla="*/ 2457492 h 2474313"/>
              <a:gd name="connsiteX0" fmla="*/ 0 w 3078480"/>
              <a:gd name="connsiteY0" fmla="*/ 2442252 h 2474313"/>
              <a:gd name="connsiteX1" fmla="*/ 232410 w 3078480"/>
              <a:gd name="connsiteY1" fmla="*/ 2453682 h 2474313"/>
              <a:gd name="connsiteX2" fmla="*/ 255270 w 3078480"/>
              <a:gd name="connsiteY2" fmla="*/ 2442252 h 2474313"/>
              <a:gd name="connsiteX3" fmla="*/ 320040 w 3078480"/>
              <a:gd name="connsiteY3" fmla="*/ 2453682 h 2474313"/>
              <a:gd name="connsiteX4" fmla="*/ 681990 w 3078480"/>
              <a:gd name="connsiteY4" fmla="*/ 2438442 h 2474313"/>
              <a:gd name="connsiteX5" fmla="*/ 731520 w 3078480"/>
              <a:gd name="connsiteY5" fmla="*/ 2388912 h 2474313"/>
              <a:gd name="connsiteX6" fmla="*/ 819150 w 3078480"/>
              <a:gd name="connsiteY6" fmla="*/ 2388912 h 2474313"/>
              <a:gd name="connsiteX7" fmla="*/ 986790 w 3078480"/>
              <a:gd name="connsiteY7" fmla="*/ 2396532 h 2474313"/>
              <a:gd name="connsiteX8" fmla="*/ 1101090 w 3078480"/>
              <a:gd name="connsiteY8" fmla="*/ 2381292 h 2474313"/>
              <a:gd name="connsiteX9" fmla="*/ 1123950 w 3078480"/>
              <a:gd name="connsiteY9" fmla="*/ 2202222 h 2474313"/>
              <a:gd name="connsiteX10" fmla="*/ 1173480 w 3078480"/>
              <a:gd name="connsiteY10" fmla="*/ 42 h 2474313"/>
              <a:gd name="connsiteX11" fmla="*/ 1230630 w 3078480"/>
              <a:gd name="connsiteY11" fmla="*/ 2263182 h 2474313"/>
              <a:gd name="connsiteX12" fmla="*/ 1301115 w 3078480"/>
              <a:gd name="connsiteY12" fmla="*/ 2392722 h 2474313"/>
              <a:gd name="connsiteX13" fmla="*/ 1413510 w 3078480"/>
              <a:gd name="connsiteY13" fmla="*/ 2406058 h 2474313"/>
              <a:gd name="connsiteX14" fmla="*/ 1508760 w 3078480"/>
              <a:gd name="connsiteY14" fmla="*/ 2396532 h 2474313"/>
              <a:gd name="connsiteX15" fmla="*/ 1562100 w 3078480"/>
              <a:gd name="connsiteY15" fmla="*/ 2388912 h 2474313"/>
              <a:gd name="connsiteX16" fmla="*/ 1607820 w 3078480"/>
              <a:gd name="connsiteY16" fmla="*/ 2400342 h 2474313"/>
              <a:gd name="connsiteX17" fmla="*/ 1668780 w 3078480"/>
              <a:gd name="connsiteY17" fmla="*/ 2457492 h 2474313"/>
              <a:gd name="connsiteX18" fmla="*/ 3078480 w 3078480"/>
              <a:gd name="connsiteY18" fmla="*/ 2457492 h 2474313"/>
              <a:gd name="connsiteX0" fmla="*/ 0 w 3078480"/>
              <a:gd name="connsiteY0" fmla="*/ 2442252 h 2459243"/>
              <a:gd name="connsiteX1" fmla="*/ 232410 w 3078480"/>
              <a:gd name="connsiteY1" fmla="*/ 2453682 h 2459243"/>
              <a:gd name="connsiteX2" fmla="*/ 255270 w 3078480"/>
              <a:gd name="connsiteY2" fmla="*/ 2442252 h 2459243"/>
              <a:gd name="connsiteX3" fmla="*/ 320040 w 3078480"/>
              <a:gd name="connsiteY3" fmla="*/ 2453682 h 2459243"/>
              <a:gd name="connsiteX4" fmla="*/ 681990 w 3078480"/>
              <a:gd name="connsiteY4" fmla="*/ 2438442 h 2459243"/>
              <a:gd name="connsiteX5" fmla="*/ 731520 w 3078480"/>
              <a:gd name="connsiteY5" fmla="*/ 2388912 h 2459243"/>
              <a:gd name="connsiteX6" fmla="*/ 819150 w 3078480"/>
              <a:gd name="connsiteY6" fmla="*/ 2388912 h 2459243"/>
              <a:gd name="connsiteX7" fmla="*/ 986790 w 3078480"/>
              <a:gd name="connsiteY7" fmla="*/ 2396532 h 2459243"/>
              <a:gd name="connsiteX8" fmla="*/ 1101090 w 3078480"/>
              <a:gd name="connsiteY8" fmla="*/ 2381292 h 2459243"/>
              <a:gd name="connsiteX9" fmla="*/ 1123950 w 3078480"/>
              <a:gd name="connsiteY9" fmla="*/ 2202222 h 2459243"/>
              <a:gd name="connsiteX10" fmla="*/ 1173480 w 3078480"/>
              <a:gd name="connsiteY10" fmla="*/ 42 h 2459243"/>
              <a:gd name="connsiteX11" fmla="*/ 1230630 w 3078480"/>
              <a:gd name="connsiteY11" fmla="*/ 2263182 h 2459243"/>
              <a:gd name="connsiteX12" fmla="*/ 1301115 w 3078480"/>
              <a:gd name="connsiteY12" fmla="*/ 2392722 h 2459243"/>
              <a:gd name="connsiteX13" fmla="*/ 1413510 w 3078480"/>
              <a:gd name="connsiteY13" fmla="*/ 2406058 h 2459243"/>
              <a:gd name="connsiteX14" fmla="*/ 1508760 w 3078480"/>
              <a:gd name="connsiteY14" fmla="*/ 2396532 h 2459243"/>
              <a:gd name="connsiteX15" fmla="*/ 1562100 w 3078480"/>
              <a:gd name="connsiteY15" fmla="*/ 2388912 h 2459243"/>
              <a:gd name="connsiteX16" fmla="*/ 1607820 w 3078480"/>
              <a:gd name="connsiteY16" fmla="*/ 2400342 h 2459243"/>
              <a:gd name="connsiteX17" fmla="*/ 1668780 w 3078480"/>
              <a:gd name="connsiteY17" fmla="*/ 2457492 h 2459243"/>
              <a:gd name="connsiteX18" fmla="*/ 3078480 w 3078480"/>
              <a:gd name="connsiteY18" fmla="*/ 2457492 h 2459243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92690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92690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92690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86975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86975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20 h 2459211"/>
              <a:gd name="connsiteX1" fmla="*/ 232410 w 3078480"/>
              <a:gd name="connsiteY1" fmla="*/ 2453650 h 2459211"/>
              <a:gd name="connsiteX2" fmla="*/ 255270 w 3078480"/>
              <a:gd name="connsiteY2" fmla="*/ 2442220 h 2459211"/>
              <a:gd name="connsiteX3" fmla="*/ 320040 w 3078480"/>
              <a:gd name="connsiteY3" fmla="*/ 2453650 h 2459211"/>
              <a:gd name="connsiteX4" fmla="*/ 681990 w 3078480"/>
              <a:gd name="connsiteY4" fmla="*/ 2438410 h 2459211"/>
              <a:gd name="connsiteX5" fmla="*/ 731520 w 3078480"/>
              <a:gd name="connsiteY5" fmla="*/ 2388880 h 2459211"/>
              <a:gd name="connsiteX6" fmla="*/ 819150 w 3078480"/>
              <a:gd name="connsiteY6" fmla="*/ 2388880 h 2459211"/>
              <a:gd name="connsiteX7" fmla="*/ 986790 w 3078480"/>
              <a:gd name="connsiteY7" fmla="*/ 2396500 h 2459211"/>
              <a:gd name="connsiteX8" fmla="*/ 1101090 w 3078480"/>
              <a:gd name="connsiteY8" fmla="*/ 2381260 h 2459211"/>
              <a:gd name="connsiteX9" fmla="*/ 1123950 w 3078480"/>
              <a:gd name="connsiteY9" fmla="*/ 2202190 h 2459211"/>
              <a:gd name="connsiteX10" fmla="*/ 1173480 w 3078480"/>
              <a:gd name="connsiteY10" fmla="*/ 10 h 2459211"/>
              <a:gd name="connsiteX11" fmla="*/ 1234440 w 3078480"/>
              <a:gd name="connsiteY11" fmla="*/ 2230765 h 2459211"/>
              <a:gd name="connsiteX12" fmla="*/ 1301115 w 3078480"/>
              <a:gd name="connsiteY12" fmla="*/ 2386975 h 2459211"/>
              <a:gd name="connsiteX13" fmla="*/ 1413510 w 3078480"/>
              <a:gd name="connsiteY13" fmla="*/ 2406026 h 2459211"/>
              <a:gd name="connsiteX14" fmla="*/ 1508760 w 3078480"/>
              <a:gd name="connsiteY14" fmla="*/ 2396500 h 2459211"/>
              <a:gd name="connsiteX15" fmla="*/ 1562100 w 3078480"/>
              <a:gd name="connsiteY15" fmla="*/ 2388880 h 2459211"/>
              <a:gd name="connsiteX16" fmla="*/ 1607820 w 3078480"/>
              <a:gd name="connsiteY16" fmla="*/ 2400310 h 2459211"/>
              <a:gd name="connsiteX17" fmla="*/ 1668780 w 3078480"/>
              <a:gd name="connsiteY17" fmla="*/ 2457460 h 2459211"/>
              <a:gd name="connsiteX18" fmla="*/ 3078480 w 3078480"/>
              <a:gd name="connsiteY18" fmla="*/ 2457460 h 2459211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101090 w 3078480"/>
              <a:gd name="connsiteY8" fmla="*/ 238125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101090 w 3078480"/>
              <a:gd name="connsiteY8" fmla="*/ 238125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101090 w 3078480"/>
              <a:gd name="connsiteY8" fmla="*/ 238125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101090 w 3078480"/>
              <a:gd name="connsiteY8" fmla="*/ 238125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81990 w 3078480"/>
              <a:gd name="connsiteY4" fmla="*/ 243840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61035 w 3078480"/>
              <a:gd name="connsiteY4" fmla="*/ 244983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61035 w 3078480"/>
              <a:gd name="connsiteY4" fmla="*/ 2449839 h 2459210"/>
              <a:gd name="connsiteX5" fmla="*/ 731520 w 3078480"/>
              <a:gd name="connsiteY5" fmla="*/ 2388879 h 2459210"/>
              <a:gd name="connsiteX6" fmla="*/ 81915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61035 w 3078480"/>
              <a:gd name="connsiteY4" fmla="*/ 2449839 h 2459210"/>
              <a:gd name="connsiteX5" fmla="*/ 731520 w 3078480"/>
              <a:gd name="connsiteY5" fmla="*/ 2388879 h 2459210"/>
              <a:gd name="connsiteX6" fmla="*/ 86106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  <a:gd name="connsiteX0" fmla="*/ 0 w 3078480"/>
              <a:gd name="connsiteY0" fmla="*/ 2442219 h 2459210"/>
              <a:gd name="connsiteX1" fmla="*/ 232410 w 3078480"/>
              <a:gd name="connsiteY1" fmla="*/ 2453649 h 2459210"/>
              <a:gd name="connsiteX2" fmla="*/ 255270 w 3078480"/>
              <a:gd name="connsiteY2" fmla="*/ 2442219 h 2459210"/>
              <a:gd name="connsiteX3" fmla="*/ 320040 w 3078480"/>
              <a:gd name="connsiteY3" fmla="*/ 2453649 h 2459210"/>
              <a:gd name="connsiteX4" fmla="*/ 661035 w 3078480"/>
              <a:gd name="connsiteY4" fmla="*/ 2449839 h 2459210"/>
              <a:gd name="connsiteX5" fmla="*/ 741045 w 3078480"/>
              <a:gd name="connsiteY5" fmla="*/ 2398404 h 2459210"/>
              <a:gd name="connsiteX6" fmla="*/ 861060 w 3078480"/>
              <a:gd name="connsiteY6" fmla="*/ 2388879 h 2459210"/>
              <a:gd name="connsiteX7" fmla="*/ 986790 w 3078480"/>
              <a:gd name="connsiteY7" fmla="*/ 2396499 h 2459210"/>
              <a:gd name="connsiteX8" fmla="*/ 1091565 w 3078480"/>
              <a:gd name="connsiteY8" fmla="*/ 2377449 h 2459210"/>
              <a:gd name="connsiteX9" fmla="*/ 1123950 w 3078480"/>
              <a:gd name="connsiteY9" fmla="*/ 2202189 h 2459210"/>
              <a:gd name="connsiteX10" fmla="*/ 1173480 w 3078480"/>
              <a:gd name="connsiteY10" fmla="*/ 9 h 2459210"/>
              <a:gd name="connsiteX11" fmla="*/ 1234440 w 3078480"/>
              <a:gd name="connsiteY11" fmla="*/ 2230764 h 2459210"/>
              <a:gd name="connsiteX12" fmla="*/ 1301115 w 3078480"/>
              <a:gd name="connsiteY12" fmla="*/ 2386974 h 2459210"/>
              <a:gd name="connsiteX13" fmla="*/ 1413510 w 3078480"/>
              <a:gd name="connsiteY13" fmla="*/ 2406025 h 2459210"/>
              <a:gd name="connsiteX14" fmla="*/ 1508760 w 3078480"/>
              <a:gd name="connsiteY14" fmla="*/ 2396499 h 2459210"/>
              <a:gd name="connsiteX15" fmla="*/ 1562100 w 3078480"/>
              <a:gd name="connsiteY15" fmla="*/ 2388879 h 2459210"/>
              <a:gd name="connsiteX16" fmla="*/ 1607820 w 3078480"/>
              <a:gd name="connsiteY16" fmla="*/ 2400309 h 2459210"/>
              <a:gd name="connsiteX17" fmla="*/ 1668780 w 3078480"/>
              <a:gd name="connsiteY17" fmla="*/ 2457459 h 2459210"/>
              <a:gd name="connsiteX18" fmla="*/ 3078480 w 3078480"/>
              <a:gd name="connsiteY18" fmla="*/ 2457459 h 245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8480" h="2459210">
                <a:moveTo>
                  <a:pt x="0" y="2442219"/>
                </a:moveTo>
                <a:cubicBezTo>
                  <a:pt x="94932" y="2447934"/>
                  <a:pt x="189865" y="2453649"/>
                  <a:pt x="232410" y="2453649"/>
                </a:cubicBezTo>
                <a:cubicBezTo>
                  <a:pt x="274955" y="2453649"/>
                  <a:pt x="240665" y="2442219"/>
                  <a:pt x="255270" y="2442219"/>
                </a:cubicBezTo>
                <a:cubicBezTo>
                  <a:pt x="269875" y="2442219"/>
                  <a:pt x="252413" y="2452379"/>
                  <a:pt x="320040" y="2453649"/>
                </a:cubicBezTo>
                <a:lnTo>
                  <a:pt x="661035" y="2449839"/>
                </a:lnTo>
                <a:cubicBezTo>
                  <a:pt x="731202" y="2440632"/>
                  <a:pt x="707708" y="2408564"/>
                  <a:pt x="741045" y="2398404"/>
                </a:cubicBezTo>
                <a:cubicBezTo>
                  <a:pt x="774382" y="2388244"/>
                  <a:pt x="820103" y="2389196"/>
                  <a:pt x="861060" y="2388879"/>
                </a:cubicBezTo>
                <a:cubicBezTo>
                  <a:pt x="902017" y="2388562"/>
                  <a:pt x="948373" y="2398404"/>
                  <a:pt x="986790" y="2396499"/>
                </a:cubicBezTo>
                <a:cubicBezTo>
                  <a:pt x="1025207" y="2394594"/>
                  <a:pt x="1068705" y="2409834"/>
                  <a:pt x="1091565" y="2377449"/>
                </a:cubicBezTo>
                <a:cubicBezTo>
                  <a:pt x="1114425" y="2345064"/>
                  <a:pt x="1112203" y="2333634"/>
                  <a:pt x="1123950" y="2202189"/>
                </a:cubicBezTo>
                <a:cubicBezTo>
                  <a:pt x="1135697" y="2070744"/>
                  <a:pt x="1155065" y="-4753"/>
                  <a:pt x="1173480" y="9"/>
                </a:cubicBezTo>
                <a:cubicBezTo>
                  <a:pt x="1191895" y="4771"/>
                  <a:pt x="1216978" y="2132022"/>
                  <a:pt x="1234440" y="2230764"/>
                </a:cubicBezTo>
                <a:cubicBezTo>
                  <a:pt x="1251902" y="2329506"/>
                  <a:pt x="1267460" y="2359669"/>
                  <a:pt x="1301115" y="2386974"/>
                </a:cubicBezTo>
                <a:cubicBezTo>
                  <a:pt x="1334770" y="2414279"/>
                  <a:pt x="1383030" y="2406025"/>
                  <a:pt x="1413510" y="2406025"/>
                </a:cubicBezTo>
                <a:cubicBezTo>
                  <a:pt x="1443990" y="2406025"/>
                  <a:pt x="1483995" y="2399357"/>
                  <a:pt x="1508760" y="2396499"/>
                </a:cubicBezTo>
                <a:cubicBezTo>
                  <a:pt x="1533525" y="2393641"/>
                  <a:pt x="1545590" y="2388244"/>
                  <a:pt x="1562100" y="2388879"/>
                </a:cubicBezTo>
                <a:cubicBezTo>
                  <a:pt x="1578610" y="2389514"/>
                  <a:pt x="1590040" y="2388879"/>
                  <a:pt x="1607820" y="2400309"/>
                </a:cubicBezTo>
                <a:cubicBezTo>
                  <a:pt x="1625600" y="2411739"/>
                  <a:pt x="1671320" y="2459364"/>
                  <a:pt x="1668780" y="2457459"/>
                </a:cubicBezTo>
                <a:cubicBezTo>
                  <a:pt x="1666240" y="2455554"/>
                  <a:pt x="2496185" y="2462221"/>
                  <a:pt x="3078480" y="245745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E99C181-B6FB-4567-9649-A2238FB32495}"/>
              </a:ext>
            </a:extLst>
          </p:cNvPr>
          <p:cNvSpPr/>
          <p:nvPr/>
        </p:nvSpPr>
        <p:spPr>
          <a:xfrm>
            <a:off x="5852160" y="3672825"/>
            <a:ext cx="1899920" cy="2520214"/>
          </a:xfrm>
          <a:custGeom>
            <a:avLst/>
            <a:gdLst>
              <a:gd name="connsiteX0" fmla="*/ 0 w 1899920"/>
              <a:gd name="connsiteY0" fmla="*/ 2509522 h 2570149"/>
              <a:gd name="connsiteX1" fmla="*/ 853440 w 1899920"/>
              <a:gd name="connsiteY1" fmla="*/ 2519682 h 2570149"/>
              <a:gd name="connsiteX2" fmla="*/ 965200 w 1899920"/>
              <a:gd name="connsiteY2" fmla="*/ 2326642 h 2570149"/>
              <a:gd name="connsiteX3" fmla="*/ 1097280 w 1899920"/>
              <a:gd name="connsiteY3" fmla="*/ 2 h 2570149"/>
              <a:gd name="connsiteX4" fmla="*/ 1224280 w 1899920"/>
              <a:gd name="connsiteY4" fmla="*/ 2341882 h 2570149"/>
              <a:gd name="connsiteX5" fmla="*/ 1285240 w 1899920"/>
              <a:gd name="connsiteY5" fmla="*/ 2473962 h 2570149"/>
              <a:gd name="connsiteX6" fmla="*/ 1899920 w 1899920"/>
              <a:gd name="connsiteY6" fmla="*/ 2514602 h 2570149"/>
              <a:gd name="connsiteX0" fmla="*/ 0 w 1899920"/>
              <a:gd name="connsiteY0" fmla="*/ 2509522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09522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09522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09522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15237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15237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15237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15237 h 2558265"/>
              <a:gd name="connsiteX1" fmla="*/ 853440 w 1899920"/>
              <a:gd name="connsiteY1" fmla="*/ 2519682 h 2558265"/>
              <a:gd name="connsiteX2" fmla="*/ 965200 w 1899920"/>
              <a:gd name="connsiteY2" fmla="*/ 2326642 h 2558265"/>
              <a:gd name="connsiteX3" fmla="*/ 1097280 w 1899920"/>
              <a:gd name="connsiteY3" fmla="*/ 2 h 2558265"/>
              <a:gd name="connsiteX4" fmla="*/ 1224280 w 1899920"/>
              <a:gd name="connsiteY4" fmla="*/ 2341882 h 2558265"/>
              <a:gd name="connsiteX5" fmla="*/ 1285240 w 1899920"/>
              <a:gd name="connsiteY5" fmla="*/ 2473962 h 2558265"/>
              <a:gd name="connsiteX6" fmla="*/ 1899920 w 1899920"/>
              <a:gd name="connsiteY6" fmla="*/ 2514602 h 2558265"/>
              <a:gd name="connsiteX0" fmla="*/ 0 w 1899920"/>
              <a:gd name="connsiteY0" fmla="*/ 2515237 h 2520535"/>
              <a:gd name="connsiteX1" fmla="*/ 853440 w 1899920"/>
              <a:gd name="connsiteY1" fmla="*/ 2519682 h 2520535"/>
              <a:gd name="connsiteX2" fmla="*/ 965200 w 1899920"/>
              <a:gd name="connsiteY2" fmla="*/ 2326642 h 2520535"/>
              <a:gd name="connsiteX3" fmla="*/ 1097280 w 1899920"/>
              <a:gd name="connsiteY3" fmla="*/ 2 h 2520535"/>
              <a:gd name="connsiteX4" fmla="*/ 1224280 w 1899920"/>
              <a:gd name="connsiteY4" fmla="*/ 2341882 h 2520535"/>
              <a:gd name="connsiteX5" fmla="*/ 1285240 w 1899920"/>
              <a:gd name="connsiteY5" fmla="*/ 2473962 h 2520535"/>
              <a:gd name="connsiteX6" fmla="*/ 1899920 w 1899920"/>
              <a:gd name="connsiteY6" fmla="*/ 2514602 h 2520535"/>
              <a:gd name="connsiteX0" fmla="*/ 0 w 1899920"/>
              <a:gd name="connsiteY0" fmla="*/ 2515237 h 2570273"/>
              <a:gd name="connsiteX1" fmla="*/ 853440 w 1899920"/>
              <a:gd name="connsiteY1" fmla="*/ 2519682 h 2570273"/>
              <a:gd name="connsiteX2" fmla="*/ 965200 w 1899920"/>
              <a:gd name="connsiteY2" fmla="*/ 2326642 h 2570273"/>
              <a:gd name="connsiteX3" fmla="*/ 1097280 w 1899920"/>
              <a:gd name="connsiteY3" fmla="*/ 2 h 2570273"/>
              <a:gd name="connsiteX4" fmla="*/ 1224280 w 1899920"/>
              <a:gd name="connsiteY4" fmla="*/ 2341882 h 2570273"/>
              <a:gd name="connsiteX5" fmla="*/ 1329055 w 1899920"/>
              <a:gd name="connsiteY5" fmla="*/ 2500632 h 2570273"/>
              <a:gd name="connsiteX6" fmla="*/ 1899920 w 1899920"/>
              <a:gd name="connsiteY6" fmla="*/ 2514602 h 2570273"/>
              <a:gd name="connsiteX0" fmla="*/ 0 w 1899920"/>
              <a:gd name="connsiteY0" fmla="*/ 2515237 h 2572090"/>
              <a:gd name="connsiteX1" fmla="*/ 853440 w 1899920"/>
              <a:gd name="connsiteY1" fmla="*/ 2519682 h 2572090"/>
              <a:gd name="connsiteX2" fmla="*/ 965200 w 1899920"/>
              <a:gd name="connsiteY2" fmla="*/ 2326642 h 2572090"/>
              <a:gd name="connsiteX3" fmla="*/ 1097280 w 1899920"/>
              <a:gd name="connsiteY3" fmla="*/ 2 h 2572090"/>
              <a:gd name="connsiteX4" fmla="*/ 1224280 w 1899920"/>
              <a:gd name="connsiteY4" fmla="*/ 2341882 h 2572090"/>
              <a:gd name="connsiteX5" fmla="*/ 1329055 w 1899920"/>
              <a:gd name="connsiteY5" fmla="*/ 2500632 h 2572090"/>
              <a:gd name="connsiteX6" fmla="*/ 1899920 w 1899920"/>
              <a:gd name="connsiteY6" fmla="*/ 2514602 h 2572090"/>
              <a:gd name="connsiteX0" fmla="*/ 0 w 1899920"/>
              <a:gd name="connsiteY0" fmla="*/ 2515237 h 2572090"/>
              <a:gd name="connsiteX1" fmla="*/ 853440 w 1899920"/>
              <a:gd name="connsiteY1" fmla="*/ 2519682 h 2572090"/>
              <a:gd name="connsiteX2" fmla="*/ 965200 w 1899920"/>
              <a:gd name="connsiteY2" fmla="*/ 2326642 h 2572090"/>
              <a:gd name="connsiteX3" fmla="*/ 1097280 w 1899920"/>
              <a:gd name="connsiteY3" fmla="*/ 2 h 2572090"/>
              <a:gd name="connsiteX4" fmla="*/ 1224280 w 1899920"/>
              <a:gd name="connsiteY4" fmla="*/ 2341882 h 2572090"/>
              <a:gd name="connsiteX5" fmla="*/ 1329055 w 1899920"/>
              <a:gd name="connsiteY5" fmla="*/ 2500632 h 2572090"/>
              <a:gd name="connsiteX6" fmla="*/ 1899920 w 1899920"/>
              <a:gd name="connsiteY6" fmla="*/ 2514602 h 2572090"/>
              <a:gd name="connsiteX0" fmla="*/ 0 w 1899920"/>
              <a:gd name="connsiteY0" fmla="*/ 2515237 h 2520535"/>
              <a:gd name="connsiteX1" fmla="*/ 853440 w 1899920"/>
              <a:gd name="connsiteY1" fmla="*/ 2519682 h 2520535"/>
              <a:gd name="connsiteX2" fmla="*/ 965200 w 1899920"/>
              <a:gd name="connsiteY2" fmla="*/ 2326642 h 2520535"/>
              <a:gd name="connsiteX3" fmla="*/ 1097280 w 1899920"/>
              <a:gd name="connsiteY3" fmla="*/ 2 h 2520535"/>
              <a:gd name="connsiteX4" fmla="*/ 1224280 w 1899920"/>
              <a:gd name="connsiteY4" fmla="*/ 2341882 h 2520535"/>
              <a:gd name="connsiteX5" fmla="*/ 1329055 w 1899920"/>
              <a:gd name="connsiteY5" fmla="*/ 2500632 h 2520535"/>
              <a:gd name="connsiteX6" fmla="*/ 1899920 w 1899920"/>
              <a:gd name="connsiteY6" fmla="*/ 2514602 h 2520535"/>
              <a:gd name="connsiteX0" fmla="*/ 0 w 1899920"/>
              <a:gd name="connsiteY0" fmla="*/ 2515237 h 2580549"/>
              <a:gd name="connsiteX1" fmla="*/ 853440 w 1899920"/>
              <a:gd name="connsiteY1" fmla="*/ 2519682 h 2580549"/>
              <a:gd name="connsiteX2" fmla="*/ 965200 w 1899920"/>
              <a:gd name="connsiteY2" fmla="*/ 2326642 h 2580549"/>
              <a:gd name="connsiteX3" fmla="*/ 1097280 w 1899920"/>
              <a:gd name="connsiteY3" fmla="*/ 2 h 2580549"/>
              <a:gd name="connsiteX4" fmla="*/ 1224280 w 1899920"/>
              <a:gd name="connsiteY4" fmla="*/ 2341882 h 2580549"/>
              <a:gd name="connsiteX5" fmla="*/ 1329055 w 1899920"/>
              <a:gd name="connsiteY5" fmla="*/ 2500632 h 2580549"/>
              <a:gd name="connsiteX6" fmla="*/ 1899920 w 1899920"/>
              <a:gd name="connsiteY6" fmla="*/ 2514602 h 2580549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29055 w 1899920"/>
              <a:gd name="connsiteY5" fmla="*/ 2500645 h 2580562"/>
              <a:gd name="connsiteX6" fmla="*/ 1899920 w 1899920"/>
              <a:gd name="connsiteY6" fmla="*/ 2514615 h 2580562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29055 w 1899920"/>
              <a:gd name="connsiteY5" fmla="*/ 2500645 h 2580562"/>
              <a:gd name="connsiteX6" fmla="*/ 1899920 w 1899920"/>
              <a:gd name="connsiteY6" fmla="*/ 2514615 h 2580562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32865 w 1899920"/>
              <a:gd name="connsiteY5" fmla="*/ 2508265 h 2580562"/>
              <a:gd name="connsiteX6" fmla="*/ 1899920 w 1899920"/>
              <a:gd name="connsiteY6" fmla="*/ 2514615 h 2580562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32865 w 1899920"/>
              <a:gd name="connsiteY5" fmla="*/ 2508265 h 2580562"/>
              <a:gd name="connsiteX6" fmla="*/ 1899920 w 1899920"/>
              <a:gd name="connsiteY6" fmla="*/ 2514615 h 2580562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32865 w 1899920"/>
              <a:gd name="connsiteY5" fmla="*/ 2508265 h 2580562"/>
              <a:gd name="connsiteX6" fmla="*/ 1899920 w 1899920"/>
              <a:gd name="connsiteY6" fmla="*/ 2514615 h 2580562"/>
              <a:gd name="connsiteX0" fmla="*/ 0 w 1899920"/>
              <a:gd name="connsiteY0" fmla="*/ 2515250 h 2580562"/>
              <a:gd name="connsiteX1" fmla="*/ 853440 w 1899920"/>
              <a:gd name="connsiteY1" fmla="*/ 2519695 h 2580562"/>
              <a:gd name="connsiteX2" fmla="*/ 965200 w 1899920"/>
              <a:gd name="connsiteY2" fmla="*/ 2326655 h 2580562"/>
              <a:gd name="connsiteX3" fmla="*/ 1097280 w 1899920"/>
              <a:gd name="connsiteY3" fmla="*/ 15 h 2580562"/>
              <a:gd name="connsiteX4" fmla="*/ 1224280 w 1899920"/>
              <a:gd name="connsiteY4" fmla="*/ 2341895 h 2580562"/>
              <a:gd name="connsiteX5" fmla="*/ 1332865 w 1899920"/>
              <a:gd name="connsiteY5" fmla="*/ 2508265 h 2580562"/>
              <a:gd name="connsiteX6" fmla="*/ 1899920 w 1899920"/>
              <a:gd name="connsiteY6" fmla="*/ 2514615 h 2580562"/>
              <a:gd name="connsiteX0" fmla="*/ 0 w 1899920"/>
              <a:gd name="connsiteY0" fmla="*/ 2515250 h 2520214"/>
              <a:gd name="connsiteX1" fmla="*/ 853440 w 1899920"/>
              <a:gd name="connsiteY1" fmla="*/ 2519695 h 2520214"/>
              <a:gd name="connsiteX2" fmla="*/ 965200 w 1899920"/>
              <a:gd name="connsiteY2" fmla="*/ 2326655 h 2520214"/>
              <a:gd name="connsiteX3" fmla="*/ 1097280 w 1899920"/>
              <a:gd name="connsiteY3" fmla="*/ 15 h 2520214"/>
              <a:gd name="connsiteX4" fmla="*/ 1224280 w 1899920"/>
              <a:gd name="connsiteY4" fmla="*/ 2341895 h 2520214"/>
              <a:gd name="connsiteX5" fmla="*/ 1332865 w 1899920"/>
              <a:gd name="connsiteY5" fmla="*/ 2508265 h 2520214"/>
              <a:gd name="connsiteX6" fmla="*/ 1899920 w 1899920"/>
              <a:gd name="connsiteY6" fmla="*/ 2514615 h 252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9920" h="2520214">
                <a:moveTo>
                  <a:pt x="0" y="2515250"/>
                </a:moveTo>
                <a:lnTo>
                  <a:pt x="853440" y="2519695"/>
                </a:lnTo>
                <a:cubicBezTo>
                  <a:pt x="856192" y="2518743"/>
                  <a:pt x="939800" y="2544672"/>
                  <a:pt x="965200" y="2326655"/>
                </a:cubicBezTo>
                <a:cubicBezTo>
                  <a:pt x="990600" y="2108638"/>
                  <a:pt x="1076960" y="-6335"/>
                  <a:pt x="1097280" y="15"/>
                </a:cubicBezTo>
                <a:cubicBezTo>
                  <a:pt x="1117600" y="6365"/>
                  <a:pt x="1200256" y="2184838"/>
                  <a:pt x="1224280" y="2341895"/>
                </a:cubicBezTo>
                <a:cubicBezTo>
                  <a:pt x="1248304" y="2498952"/>
                  <a:pt x="1292648" y="2498528"/>
                  <a:pt x="1332865" y="2508265"/>
                </a:cubicBezTo>
                <a:cubicBezTo>
                  <a:pt x="1373082" y="2518002"/>
                  <a:pt x="1648883" y="2508688"/>
                  <a:pt x="1899920" y="251461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1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51488" y="1012833"/>
            <a:ext cx="1880860" cy="2685002"/>
            <a:chOff x="176464" y="160298"/>
            <a:chExt cx="2788970" cy="387353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/>
            <a:srcRect r="48909"/>
            <a:stretch/>
          </p:blipFill>
          <p:spPr>
            <a:xfrm>
              <a:off x="176464" y="160298"/>
              <a:ext cx="2788970" cy="3873538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80971" y="1350968"/>
              <a:ext cx="1410012" cy="35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T°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dét</a:t>
              </a:r>
              <a:r>
                <a:rPr lang="fr-FR" sz="1000" dirty="0" smtClean="0">
                  <a:solidFill>
                    <a:schemeClr val="bg1"/>
                  </a:solidFill>
                </a:rPr>
                <a:t> -177,97 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403093" y="1652670"/>
            <a:ext cx="2750707" cy="2685001"/>
            <a:chOff x="5550381" y="203700"/>
            <a:chExt cx="3358995" cy="387353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r="50023"/>
            <a:stretch/>
          </p:blipFill>
          <p:spPr>
            <a:xfrm>
              <a:off x="5550381" y="203700"/>
              <a:ext cx="3358995" cy="387353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046739" y="1699578"/>
              <a:ext cx="1133777" cy="35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T°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dét</a:t>
              </a:r>
              <a:r>
                <a:rPr lang="fr-FR" sz="1000" dirty="0" smtClean="0">
                  <a:solidFill>
                    <a:schemeClr val="bg1"/>
                  </a:solidFill>
                </a:rPr>
                <a:t> -174,3° 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r="50112"/>
          <a:stretch/>
        </p:blipFill>
        <p:spPr>
          <a:xfrm>
            <a:off x="3254980" y="2279428"/>
            <a:ext cx="2427307" cy="268500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32408" y="3182779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T° </a:t>
            </a:r>
            <a:r>
              <a:rPr lang="fr-FR" sz="1000" dirty="0" err="1" smtClean="0">
                <a:solidFill>
                  <a:schemeClr val="bg1"/>
                </a:solidFill>
              </a:rPr>
              <a:t>dét</a:t>
            </a:r>
            <a:r>
              <a:rPr lang="fr-FR" sz="1000" dirty="0" smtClean="0">
                <a:solidFill>
                  <a:schemeClr val="bg1"/>
                </a:solidFill>
              </a:rPr>
              <a:t> -171,3° 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013648" y="2812671"/>
            <a:ext cx="2194630" cy="2672839"/>
            <a:chOff x="5976766" y="3258000"/>
            <a:chExt cx="3230834" cy="360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/>
            <a:srcRect r="49807"/>
            <a:stretch/>
          </p:blipFill>
          <p:spPr>
            <a:xfrm>
              <a:off x="5976766" y="3258000"/>
              <a:ext cx="3230834" cy="360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277688" y="4607280"/>
              <a:ext cx="1366835" cy="331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solidFill>
                    <a:schemeClr val="bg1"/>
                  </a:solidFill>
                </a:rPr>
                <a:t>T°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dét</a:t>
              </a:r>
              <a:r>
                <a:rPr lang="fr-FR" sz="1000" dirty="0" smtClean="0">
                  <a:solidFill>
                    <a:schemeClr val="bg1"/>
                  </a:solidFill>
                </a:rPr>
                <a:t> -164,5° 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r="50404"/>
          <a:stretch/>
        </p:blipFill>
        <p:spPr>
          <a:xfrm>
            <a:off x="6733343" y="3683512"/>
            <a:ext cx="2124907" cy="267283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976477" y="4718208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T° </a:t>
            </a:r>
            <a:r>
              <a:rPr lang="fr-FR" sz="1000" dirty="0" err="1" smtClean="0">
                <a:solidFill>
                  <a:schemeClr val="bg1"/>
                </a:solidFill>
              </a:rPr>
              <a:t>dét</a:t>
            </a:r>
            <a:r>
              <a:rPr lang="fr-FR" sz="1000" dirty="0" smtClean="0">
                <a:solidFill>
                  <a:schemeClr val="bg1"/>
                </a:solidFill>
              </a:rPr>
              <a:t> -158,1° 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65151" y="1161055"/>
            <a:ext cx="2961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Fixed</a:t>
            </a:r>
            <a:r>
              <a:rPr lang="fr-FR" dirty="0" smtClean="0"/>
              <a:t> position </a:t>
            </a:r>
            <a:r>
              <a:rPr lang="fr-FR" dirty="0" err="1" smtClean="0"/>
              <a:t>with</a:t>
            </a:r>
            <a:r>
              <a:rPr lang="fr-FR" dirty="0" smtClean="0"/>
              <a:t> default</a:t>
            </a:r>
          </a:p>
          <a:p>
            <a:r>
              <a:rPr lang="fr-FR" dirty="0"/>
              <a:t>a</a:t>
            </a:r>
            <a:r>
              <a:rPr lang="fr-FR" dirty="0" smtClean="0"/>
              <a:t>t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temperatures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Acquisition 300 sec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24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Journées AGATA France  2022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51488" y="1012833"/>
            <a:ext cx="1880860" cy="2685002"/>
            <a:chOff x="176464" y="160298"/>
            <a:chExt cx="2788970" cy="387353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/>
            <a:srcRect r="48909"/>
            <a:stretch/>
          </p:blipFill>
          <p:spPr>
            <a:xfrm>
              <a:off x="176464" y="160298"/>
              <a:ext cx="2788970" cy="3873538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280971" y="1350968"/>
              <a:ext cx="1410012" cy="35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T° </a:t>
              </a:r>
              <a:r>
                <a:rPr lang="fr-FR" sz="1000" dirty="0" err="1">
                  <a:solidFill>
                    <a:schemeClr val="bg1"/>
                  </a:solidFill>
                </a:rPr>
                <a:t>dét</a:t>
              </a:r>
              <a:r>
                <a:rPr lang="fr-FR" sz="1000" dirty="0">
                  <a:solidFill>
                    <a:schemeClr val="bg1"/>
                  </a:solidFill>
                </a:rPr>
                <a:t> -177,97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403093" y="1652670"/>
            <a:ext cx="2750707" cy="2685001"/>
            <a:chOff x="5550381" y="203700"/>
            <a:chExt cx="3358995" cy="387353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3"/>
            <a:srcRect r="50023"/>
            <a:stretch/>
          </p:blipFill>
          <p:spPr>
            <a:xfrm>
              <a:off x="5550381" y="203700"/>
              <a:ext cx="3358995" cy="3873538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6046739" y="1699578"/>
              <a:ext cx="1133777" cy="35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T° </a:t>
              </a:r>
              <a:r>
                <a:rPr lang="fr-FR" sz="1000" dirty="0" err="1">
                  <a:solidFill>
                    <a:schemeClr val="bg1"/>
                  </a:solidFill>
                </a:rPr>
                <a:t>dét</a:t>
              </a:r>
              <a:r>
                <a:rPr lang="fr-FR" sz="1000" dirty="0">
                  <a:solidFill>
                    <a:schemeClr val="bg1"/>
                  </a:solidFill>
                </a:rPr>
                <a:t> -174,3° 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4"/>
          <a:srcRect r="50112"/>
          <a:stretch/>
        </p:blipFill>
        <p:spPr>
          <a:xfrm>
            <a:off x="3254980" y="2279428"/>
            <a:ext cx="2427307" cy="2685001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532408" y="3182779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T° </a:t>
            </a:r>
            <a:r>
              <a:rPr lang="fr-FR" sz="1000" dirty="0" err="1">
                <a:solidFill>
                  <a:schemeClr val="bg1"/>
                </a:solidFill>
              </a:rPr>
              <a:t>dét</a:t>
            </a:r>
            <a:r>
              <a:rPr lang="fr-FR" sz="1000" dirty="0">
                <a:solidFill>
                  <a:schemeClr val="bg1"/>
                </a:solidFill>
              </a:rPr>
              <a:t> -171,3° 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5013648" y="2812671"/>
            <a:ext cx="2194630" cy="2672839"/>
            <a:chOff x="5976766" y="3258000"/>
            <a:chExt cx="3230834" cy="3600000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5"/>
            <a:srcRect r="49807"/>
            <a:stretch/>
          </p:blipFill>
          <p:spPr>
            <a:xfrm>
              <a:off x="5976766" y="3258000"/>
              <a:ext cx="3230834" cy="360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277688" y="4607280"/>
              <a:ext cx="1366835" cy="3316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>
                  <a:solidFill>
                    <a:schemeClr val="bg1"/>
                  </a:solidFill>
                </a:rPr>
                <a:t>T° </a:t>
              </a:r>
              <a:r>
                <a:rPr lang="fr-FR" sz="1000" dirty="0" err="1">
                  <a:solidFill>
                    <a:schemeClr val="bg1"/>
                  </a:solidFill>
                </a:rPr>
                <a:t>dét</a:t>
              </a:r>
              <a:r>
                <a:rPr lang="fr-FR" sz="1000" dirty="0">
                  <a:solidFill>
                    <a:schemeClr val="bg1"/>
                  </a:solidFill>
                </a:rPr>
                <a:t> -164,5° 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/>
          <a:srcRect r="50404"/>
          <a:stretch/>
        </p:blipFill>
        <p:spPr>
          <a:xfrm>
            <a:off x="6733343" y="3683512"/>
            <a:ext cx="2124907" cy="2672839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976477" y="4718208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solidFill>
                  <a:schemeClr val="bg1"/>
                </a:solidFill>
              </a:rPr>
              <a:t>T° </a:t>
            </a:r>
            <a:r>
              <a:rPr lang="fr-FR" sz="1000" dirty="0" err="1">
                <a:solidFill>
                  <a:schemeClr val="bg1"/>
                </a:solidFill>
              </a:rPr>
              <a:t>dét</a:t>
            </a:r>
            <a:r>
              <a:rPr lang="fr-FR" sz="1000" dirty="0">
                <a:solidFill>
                  <a:schemeClr val="bg1"/>
                </a:solidFill>
              </a:rPr>
              <a:t> -158,1° 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21-22/11/2022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65151" y="1161055"/>
            <a:ext cx="2961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Fixed</a:t>
            </a:r>
            <a:r>
              <a:rPr lang="fr-FR" dirty="0"/>
              <a:t> position </a:t>
            </a:r>
            <a:r>
              <a:rPr lang="fr-FR" dirty="0" err="1"/>
              <a:t>with</a:t>
            </a:r>
            <a:r>
              <a:rPr lang="fr-FR" dirty="0"/>
              <a:t> default</a:t>
            </a:r>
          </a:p>
          <a:p>
            <a:r>
              <a:rPr lang="fr-FR" dirty="0"/>
              <a:t>at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temperatures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Acquisition 300 sec 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5AC3B005-272B-4408-8BB0-5A9C062B884E}"/>
              </a:ext>
            </a:extLst>
          </p:cNvPr>
          <p:cNvSpPr/>
          <p:nvPr/>
        </p:nvSpPr>
        <p:spPr>
          <a:xfrm>
            <a:off x="332509" y="1328476"/>
            <a:ext cx="1041516" cy="2221059"/>
          </a:xfrm>
          <a:custGeom>
            <a:avLst/>
            <a:gdLst>
              <a:gd name="connsiteX0" fmla="*/ 0 w 1022466"/>
              <a:gd name="connsiteY0" fmla="*/ 2221142 h 2242251"/>
              <a:gd name="connsiteX1" fmla="*/ 473826 w 1022466"/>
              <a:gd name="connsiteY1" fmla="*/ 2212829 h 2242251"/>
              <a:gd name="connsiteX2" fmla="*/ 556953 w 1022466"/>
              <a:gd name="connsiteY2" fmla="*/ 2196203 h 2242251"/>
              <a:gd name="connsiteX3" fmla="*/ 648393 w 1022466"/>
              <a:gd name="connsiteY3" fmla="*/ 2005011 h 2242251"/>
              <a:gd name="connsiteX4" fmla="*/ 706582 w 1022466"/>
              <a:gd name="connsiteY4" fmla="*/ 1564436 h 2242251"/>
              <a:gd name="connsiteX5" fmla="*/ 806335 w 1022466"/>
              <a:gd name="connsiteY5" fmla="*/ 1643 h 2242251"/>
              <a:gd name="connsiteX6" fmla="*/ 831273 w 1022466"/>
              <a:gd name="connsiteY6" fmla="*/ 1281803 h 2242251"/>
              <a:gd name="connsiteX7" fmla="*/ 889462 w 1022466"/>
              <a:gd name="connsiteY7" fmla="*/ 2096451 h 2242251"/>
              <a:gd name="connsiteX8" fmla="*/ 914400 w 1022466"/>
              <a:gd name="connsiteY8" fmla="*/ 2229454 h 2242251"/>
              <a:gd name="connsiteX9" fmla="*/ 1022466 w 1022466"/>
              <a:gd name="connsiteY9" fmla="*/ 2229454 h 2242251"/>
              <a:gd name="connsiteX0" fmla="*/ 0 w 1022466"/>
              <a:gd name="connsiteY0" fmla="*/ 2221059 h 2242168"/>
              <a:gd name="connsiteX1" fmla="*/ 473826 w 1022466"/>
              <a:gd name="connsiteY1" fmla="*/ 2212746 h 2242168"/>
              <a:gd name="connsiteX2" fmla="*/ 556953 w 1022466"/>
              <a:gd name="connsiteY2" fmla="*/ 2196120 h 2242168"/>
              <a:gd name="connsiteX3" fmla="*/ 648393 w 1022466"/>
              <a:gd name="connsiteY3" fmla="*/ 2004928 h 2242168"/>
              <a:gd name="connsiteX4" fmla="*/ 710392 w 1022466"/>
              <a:gd name="connsiteY4" fmla="*/ 1556733 h 2242168"/>
              <a:gd name="connsiteX5" fmla="*/ 806335 w 1022466"/>
              <a:gd name="connsiteY5" fmla="*/ 1560 h 2242168"/>
              <a:gd name="connsiteX6" fmla="*/ 831273 w 1022466"/>
              <a:gd name="connsiteY6" fmla="*/ 1281720 h 2242168"/>
              <a:gd name="connsiteX7" fmla="*/ 889462 w 1022466"/>
              <a:gd name="connsiteY7" fmla="*/ 2096368 h 2242168"/>
              <a:gd name="connsiteX8" fmla="*/ 914400 w 1022466"/>
              <a:gd name="connsiteY8" fmla="*/ 2229371 h 2242168"/>
              <a:gd name="connsiteX9" fmla="*/ 1022466 w 1022466"/>
              <a:gd name="connsiteY9" fmla="*/ 2229371 h 2242168"/>
              <a:gd name="connsiteX0" fmla="*/ 0 w 1022466"/>
              <a:gd name="connsiteY0" fmla="*/ 2221059 h 2233599"/>
              <a:gd name="connsiteX1" fmla="*/ 473826 w 1022466"/>
              <a:gd name="connsiteY1" fmla="*/ 2212746 h 2233599"/>
              <a:gd name="connsiteX2" fmla="*/ 556953 w 1022466"/>
              <a:gd name="connsiteY2" fmla="*/ 2196120 h 2233599"/>
              <a:gd name="connsiteX3" fmla="*/ 648393 w 1022466"/>
              <a:gd name="connsiteY3" fmla="*/ 2004928 h 2233599"/>
              <a:gd name="connsiteX4" fmla="*/ 710392 w 1022466"/>
              <a:gd name="connsiteY4" fmla="*/ 1556733 h 2233599"/>
              <a:gd name="connsiteX5" fmla="*/ 806335 w 1022466"/>
              <a:gd name="connsiteY5" fmla="*/ 1560 h 2233599"/>
              <a:gd name="connsiteX6" fmla="*/ 831273 w 1022466"/>
              <a:gd name="connsiteY6" fmla="*/ 1281720 h 2233599"/>
              <a:gd name="connsiteX7" fmla="*/ 889462 w 1022466"/>
              <a:gd name="connsiteY7" fmla="*/ 2096368 h 2233599"/>
              <a:gd name="connsiteX8" fmla="*/ 918210 w 1022466"/>
              <a:gd name="connsiteY8" fmla="*/ 2206511 h 2233599"/>
              <a:gd name="connsiteX9" fmla="*/ 1022466 w 1022466"/>
              <a:gd name="connsiteY9" fmla="*/ 2229371 h 2233599"/>
              <a:gd name="connsiteX0" fmla="*/ 0 w 1041516"/>
              <a:gd name="connsiteY0" fmla="*/ 2221059 h 2221059"/>
              <a:gd name="connsiteX1" fmla="*/ 473826 w 1041516"/>
              <a:gd name="connsiteY1" fmla="*/ 2212746 h 2221059"/>
              <a:gd name="connsiteX2" fmla="*/ 556953 w 1041516"/>
              <a:gd name="connsiteY2" fmla="*/ 2196120 h 2221059"/>
              <a:gd name="connsiteX3" fmla="*/ 648393 w 1041516"/>
              <a:gd name="connsiteY3" fmla="*/ 2004928 h 2221059"/>
              <a:gd name="connsiteX4" fmla="*/ 710392 w 1041516"/>
              <a:gd name="connsiteY4" fmla="*/ 1556733 h 2221059"/>
              <a:gd name="connsiteX5" fmla="*/ 806335 w 1041516"/>
              <a:gd name="connsiteY5" fmla="*/ 1560 h 2221059"/>
              <a:gd name="connsiteX6" fmla="*/ 831273 w 1041516"/>
              <a:gd name="connsiteY6" fmla="*/ 1281720 h 2221059"/>
              <a:gd name="connsiteX7" fmla="*/ 889462 w 1041516"/>
              <a:gd name="connsiteY7" fmla="*/ 2096368 h 2221059"/>
              <a:gd name="connsiteX8" fmla="*/ 918210 w 1041516"/>
              <a:gd name="connsiteY8" fmla="*/ 2206511 h 2221059"/>
              <a:gd name="connsiteX9" fmla="*/ 1041516 w 1041516"/>
              <a:gd name="connsiteY9" fmla="*/ 2210321 h 222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1516" h="2221059">
                <a:moveTo>
                  <a:pt x="0" y="2221059"/>
                </a:moveTo>
                <a:lnTo>
                  <a:pt x="473826" y="2212746"/>
                </a:lnTo>
                <a:cubicBezTo>
                  <a:pt x="566652" y="2208589"/>
                  <a:pt x="527859" y="2230756"/>
                  <a:pt x="556953" y="2196120"/>
                </a:cubicBezTo>
                <a:cubicBezTo>
                  <a:pt x="586048" y="2161484"/>
                  <a:pt x="622820" y="2111492"/>
                  <a:pt x="648393" y="2004928"/>
                </a:cubicBezTo>
                <a:cubicBezTo>
                  <a:pt x="673966" y="1898364"/>
                  <a:pt x="684068" y="1890628"/>
                  <a:pt x="710392" y="1556733"/>
                </a:cubicBezTo>
                <a:cubicBezTo>
                  <a:pt x="736716" y="1222838"/>
                  <a:pt x="786188" y="47396"/>
                  <a:pt x="806335" y="1560"/>
                </a:cubicBezTo>
                <a:cubicBezTo>
                  <a:pt x="826482" y="-44276"/>
                  <a:pt x="817419" y="932585"/>
                  <a:pt x="831273" y="1281720"/>
                </a:cubicBezTo>
                <a:cubicBezTo>
                  <a:pt x="845127" y="1630855"/>
                  <a:pt x="874973" y="1942236"/>
                  <a:pt x="889462" y="2096368"/>
                </a:cubicBezTo>
                <a:cubicBezTo>
                  <a:pt x="903951" y="2250500"/>
                  <a:pt x="892868" y="2187519"/>
                  <a:pt x="918210" y="2206511"/>
                </a:cubicBezTo>
                <a:cubicBezTo>
                  <a:pt x="943552" y="2225503"/>
                  <a:pt x="998566" y="2221404"/>
                  <a:pt x="1041516" y="221032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B7CC626-C57B-4142-822D-52E0227BF26C}"/>
              </a:ext>
            </a:extLst>
          </p:cNvPr>
          <p:cNvSpPr/>
          <p:nvPr/>
        </p:nvSpPr>
        <p:spPr>
          <a:xfrm>
            <a:off x="1611630" y="2003000"/>
            <a:ext cx="1463040" cy="2205020"/>
          </a:xfrm>
          <a:custGeom>
            <a:avLst/>
            <a:gdLst>
              <a:gd name="connsiteX0" fmla="*/ 0 w 1463040"/>
              <a:gd name="connsiteY0" fmla="*/ 2215679 h 2281303"/>
              <a:gd name="connsiteX1" fmla="*/ 937260 w 1463040"/>
              <a:gd name="connsiteY1" fmla="*/ 2215679 h 2281303"/>
              <a:gd name="connsiteX2" fmla="*/ 1158240 w 1463040"/>
              <a:gd name="connsiteY2" fmla="*/ 1533689 h 2281303"/>
              <a:gd name="connsiteX3" fmla="*/ 1242060 w 1463040"/>
              <a:gd name="connsiteY3" fmla="*/ 2069 h 2281303"/>
              <a:gd name="connsiteX4" fmla="*/ 1348740 w 1463040"/>
              <a:gd name="connsiteY4" fmla="*/ 1888019 h 2281303"/>
              <a:gd name="connsiteX5" fmla="*/ 1409700 w 1463040"/>
              <a:gd name="connsiteY5" fmla="*/ 2189009 h 2281303"/>
              <a:gd name="connsiteX6" fmla="*/ 1463040 w 1463040"/>
              <a:gd name="connsiteY6" fmla="*/ 2227109 h 2281303"/>
              <a:gd name="connsiteX0" fmla="*/ 0 w 1463040"/>
              <a:gd name="connsiteY0" fmla="*/ 2215679 h 2268814"/>
              <a:gd name="connsiteX1" fmla="*/ 537210 w 1463040"/>
              <a:gd name="connsiteY1" fmla="*/ 2223299 h 2268814"/>
              <a:gd name="connsiteX2" fmla="*/ 937260 w 1463040"/>
              <a:gd name="connsiteY2" fmla="*/ 2215679 h 2268814"/>
              <a:gd name="connsiteX3" fmla="*/ 1158240 w 1463040"/>
              <a:gd name="connsiteY3" fmla="*/ 1533689 h 2268814"/>
              <a:gd name="connsiteX4" fmla="*/ 1242060 w 1463040"/>
              <a:gd name="connsiteY4" fmla="*/ 2069 h 2268814"/>
              <a:gd name="connsiteX5" fmla="*/ 1348740 w 1463040"/>
              <a:gd name="connsiteY5" fmla="*/ 1888019 h 2268814"/>
              <a:gd name="connsiteX6" fmla="*/ 1409700 w 1463040"/>
              <a:gd name="connsiteY6" fmla="*/ 2189009 h 2268814"/>
              <a:gd name="connsiteX7" fmla="*/ 1463040 w 1463040"/>
              <a:gd name="connsiteY7" fmla="*/ 2227109 h 2268814"/>
              <a:gd name="connsiteX0" fmla="*/ 0 w 1463040"/>
              <a:gd name="connsiteY0" fmla="*/ 2215679 h 2234001"/>
              <a:gd name="connsiteX1" fmla="*/ 537210 w 1463040"/>
              <a:gd name="connsiteY1" fmla="*/ 2223299 h 2234001"/>
              <a:gd name="connsiteX2" fmla="*/ 937260 w 1463040"/>
              <a:gd name="connsiteY2" fmla="*/ 2215679 h 2234001"/>
              <a:gd name="connsiteX3" fmla="*/ 1158240 w 1463040"/>
              <a:gd name="connsiteY3" fmla="*/ 1533689 h 2234001"/>
              <a:gd name="connsiteX4" fmla="*/ 1242060 w 1463040"/>
              <a:gd name="connsiteY4" fmla="*/ 2069 h 2234001"/>
              <a:gd name="connsiteX5" fmla="*/ 1348740 w 1463040"/>
              <a:gd name="connsiteY5" fmla="*/ 1888019 h 2234001"/>
              <a:gd name="connsiteX6" fmla="*/ 1409700 w 1463040"/>
              <a:gd name="connsiteY6" fmla="*/ 2189009 h 2234001"/>
              <a:gd name="connsiteX7" fmla="*/ 1463040 w 1463040"/>
              <a:gd name="connsiteY7" fmla="*/ 2227109 h 2234001"/>
              <a:gd name="connsiteX0" fmla="*/ 0 w 1463040"/>
              <a:gd name="connsiteY0" fmla="*/ 2215616 h 2236446"/>
              <a:gd name="connsiteX1" fmla="*/ 537210 w 1463040"/>
              <a:gd name="connsiteY1" fmla="*/ 2223236 h 2236446"/>
              <a:gd name="connsiteX2" fmla="*/ 937260 w 1463040"/>
              <a:gd name="connsiteY2" fmla="*/ 2215616 h 2236446"/>
              <a:gd name="connsiteX3" fmla="*/ 1070610 w 1463040"/>
              <a:gd name="connsiteY3" fmla="*/ 1971777 h 2236446"/>
              <a:gd name="connsiteX4" fmla="*/ 1158240 w 1463040"/>
              <a:gd name="connsiteY4" fmla="*/ 1533626 h 2236446"/>
              <a:gd name="connsiteX5" fmla="*/ 1242060 w 1463040"/>
              <a:gd name="connsiteY5" fmla="*/ 2006 h 2236446"/>
              <a:gd name="connsiteX6" fmla="*/ 1348740 w 1463040"/>
              <a:gd name="connsiteY6" fmla="*/ 1887956 h 2236446"/>
              <a:gd name="connsiteX7" fmla="*/ 1409700 w 1463040"/>
              <a:gd name="connsiteY7" fmla="*/ 2188946 h 2236446"/>
              <a:gd name="connsiteX8" fmla="*/ 1463040 w 1463040"/>
              <a:gd name="connsiteY8" fmla="*/ 2227046 h 2236446"/>
              <a:gd name="connsiteX0" fmla="*/ 0 w 1463040"/>
              <a:gd name="connsiteY0" fmla="*/ 2278854 h 2299684"/>
              <a:gd name="connsiteX1" fmla="*/ 537210 w 1463040"/>
              <a:gd name="connsiteY1" fmla="*/ 2286474 h 2299684"/>
              <a:gd name="connsiteX2" fmla="*/ 937260 w 1463040"/>
              <a:gd name="connsiteY2" fmla="*/ 2278854 h 2299684"/>
              <a:gd name="connsiteX3" fmla="*/ 1070610 w 1463040"/>
              <a:gd name="connsiteY3" fmla="*/ 2035015 h 2299684"/>
              <a:gd name="connsiteX4" fmla="*/ 1158240 w 1463040"/>
              <a:gd name="connsiteY4" fmla="*/ 1596864 h 2299684"/>
              <a:gd name="connsiteX5" fmla="*/ 1230630 w 1463040"/>
              <a:gd name="connsiteY5" fmla="*/ 541494 h 2299684"/>
              <a:gd name="connsiteX6" fmla="*/ 1242060 w 1463040"/>
              <a:gd name="connsiteY6" fmla="*/ 65244 h 2299684"/>
              <a:gd name="connsiteX7" fmla="*/ 1348740 w 1463040"/>
              <a:gd name="connsiteY7" fmla="*/ 1951194 h 2299684"/>
              <a:gd name="connsiteX8" fmla="*/ 1409700 w 1463040"/>
              <a:gd name="connsiteY8" fmla="*/ 2252184 h 2299684"/>
              <a:gd name="connsiteX9" fmla="*/ 1463040 w 1463040"/>
              <a:gd name="connsiteY9" fmla="*/ 2290284 h 2299684"/>
              <a:gd name="connsiteX0" fmla="*/ 0 w 1463040"/>
              <a:gd name="connsiteY0" fmla="*/ 2251522 h 2272352"/>
              <a:gd name="connsiteX1" fmla="*/ 537210 w 1463040"/>
              <a:gd name="connsiteY1" fmla="*/ 2259142 h 2272352"/>
              <a:gd name="connsiteX2" fmla="*/ 937260 w 1463040"/>
              <a:gd name="connsiteY2" fmla="*/ 2251522 h 2272352"/>
              <a:gd name="connsiteX3" fmla="*/ 1070610 w 1463040"/>
              <a:gd name="connsiteY3" fmla="*/ 2007683 h 2272352"/>
              <a:gd name="connsiteX4" fmla="*/ 1158240 w 1463040"/>
              <a:gd name="connsiteY4" fmla="*/ 1569532 h 2272352"/>
              <a:gd name="connsiteX5" fmla="*/ 1230630 w 1463040"/>
              <a:gd name="connsiteY5" fmla="*/ 514162 h 2272352"/>
              <a:gd name="connsiteX6" fmla="*/ 1257300 w 1463040"/>
              <a:gd name="connsiteY6" fmla="*/ 68392 h 2272352"/>
              <a:gd name="connsiteX7" fmla="*/ 1348740 w 1463040"/>
              <a:gd name="connsiteY7" fmla="*/ 1923862 h 2272352"/>
              <a:gd name="connsiteX8" fmla="*/ 1409700 w 1463040"/>
              <a:gd name="connsiteY8" fmla="*/ 2224852 h 2272352"/>
              <a:gd name="connsiteX9" fmla="*/ 1463040 w 1463040"/>
              <a:gd name="connsiteY9" fmla="*/ 2262952 h 2272352"/>
              <a:gd name="connsiteX0" fmla="*/ 0 w 1463040"/>
              <a:gd name="connsiteY0" fmla="*/ 2254484 h 2275314"/>
              <a:gd name="connsiteX1" fmla="*/ 537210 w 1463040"/>
              <a:gd name="connsiteY1" fmla="*/ 2262104 h 2275314"/>
              <a:gd name="connsiteX2" fmla="*/ 937260 w 1463040"/>
              <a:gd name="connsiteY2" fmla="*/ 2254484 h 2275314"/>
              <a:gd name="connsiteX3" fmla="*/ 1070610 w 1463040"/>
              <a:gd name="connsiteY3" fmla="*/ 2010645 h 2275314"/>
              <a:gd name="connsiteX4" fmla="*/ 1158240 w 1463040"/>
              <a:gd name="connsiteY4" fmla="*/ 1572494 h 2275314"/>
              <a:gd name="connsiteX5" fmla="*/ 1230630 w 1463040"/>
              <a:gd name="connsiteY5" fmla="*/ 517124 h 2275314"/>
              <a:gd name="connsiteX6" fmla="*/ 1257300 w 1463040"/>
              <a:gd name="connsiteY6" fmla="*/ 71354 h 2275314"/>
              <a:gd name="connsiteX7" fmla="*/ 1348740 w 1463040"/>
              <a:gd name="connsiteY7" fmla="*/ 1926824 h 2275314"/>
              <a:gd name="connsiteX8" fmla="*/ 1409700 w 1463040"/>
              <a:gd name="connsiteY8" fmla="*/ 2227814 h 2275314"/>
              <a:gd name="connsiteX9" fmla="*/ 1463040 w 1463040"/>
              <a:gd name="connsiteY9" fmla="*/ 2265914 h 2275314"/>
              <a:gd name="connsiteX0" fmla="*/ 0 w 1463040"/>
              <a:gd name="connsiteY0" fmla="*/ 2184190 h 2205020"/>
              <a:gd name="connsiteX1" fmla="*/ 537210 w 1463040"/>
              <a:gd name="connsiteY1" fmla="*/ 2191810 h 2205020"/>
              <a:gd name="connsiteX2" fmla="*/ 937260 w 1463040"/>
              <a:gd name="connsiteY2" fmla="*/ 2184190 h 2205020"/>
              <a:gd name="connsiteX3" fmla="*/ 1070610 w 1463040"/>
              <a:gd name="connsiteY3" fmla="*/ 1940351 h 2205020"/>
              <a:gd name="connsiteX4" fmla="*/ 1158240 w 1463040"/>
              <a:gd name="connsiteY4" fmla="*/ 1502200 h 2205020"/>
              <a:gd name="connsiteX5" fmla="*/ 1230630 w 1463040"/>
              <a:gd name="connsiteY5" fmla="*/ 446830 h 2205020"/>
              <a:gd name="connsiteX6" fmla="*/ 1257300 w 1463040"/>
              <a:gd name="connsiteY6" fmla="*/ 1060 h 2205020"/>
              <a:gd name="connsiteX7" fmla="*/ 1348740 w 1463040"/>
              <a:gd name="connsiteY7" fmla="*/ 1856530 h 2205020"/>
              <a:gd name="connsiteX8" fmla="*/ 1409700 w 1463040"/>
              <a:gd name="connsiteY8" fmla="*/ 2157520 h 2205020"/>
              <a:gd name="connsiteX9" fmla="*/ 1463040 w 1463040"/>
              <a:gd name="connsiteY9" fmla="*/ 2195620 h 2205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3040" h="2205020">
                <a:moveTo>
                  <a:pt x="0" y="2184190"/>
                </a:moveTo>
                <a:cubicBezTo>
                  <a:pt x="88900" y="2194350"/>
                  <a:pt x="381000" y="2191810"/>
                  <a:pt x="537210" y="2191810"/>
                </a:cubicBezTo>
                <a:cubicBezTo>
                  <a:pt x="693420" y="2191810"/>
                  <a:pt x="848360" y="2226100"/>
                  <a:pt x="937260" y="2184190"/>
                </a:cubicBezTo>
                <a:cubicBezTo>
                  <a:pt x="1026160" y="2142280"/>
                  <a:pt x="1033780" y="2054016"/>
                  <a:pt x="1070610" y="1940351"/>
                </a:cubicBezTo>
                <a:cubicBezTo>
                  <a:pt x="1107440" y="1826686"/>
                  <a:pt x="1131570" y="1751120"/>
                  <a:pt x="1158240" y="1502200"/>
                </a:cubicBezTo>
                <a:cubicBezTo>
                  <a:pt x="1184910" y="1253280"/>
                  <a:pt x="1216660" y="702100"/>
                  <a:pt x="1230630" y="446830"/>
                </a:cubicBezTo>
                <a:cubicBezTo>
                  <a:pt x="1244600" y="191560"/>
                  <a:pt x="1260475" y="-16720"/>
                  <a:pt x="1257300" y="1060"/>
                </a:cubicBezTo>
                <a:cubicBezTo>
                  <a:pt x="1254125" y="18840"/>
                  <a:pt x="1323340" y="1497120"/>
                  <a:pt x="1348740" y="1856530"/>
                </a:cubicBezTo>
                <a:cubicBezTo>
                  <a:pt x="1374140" y="2215940"/>
                  <a:pt x="1390650" y="2101005"/>
                  <a:pt x="1409700" y="2157520"/>
                </a:cubicBezTo>
                <a:cubicBezTo>
                  <a:pt x="1428750" y="2214035"/>
                  <a:pt x="1445895" y="2204827"/>
                  <a:pt x="1463040" y="219562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 : forme 20">
            <a:extLst>
              <a:ext uri="{FF2B5EF4-FFF2-40B4-BE49-F238E27FC236}">
                <a16:creationId xmlns:a16="http://schemas.microsoft.com/office/drawing/2014/main" id="{E2000660-B65C-4D26-9B57-2929B4CC8CD4}"/>
              </a:ext>
            </a:extLst>
          </p:cNvPr>
          <p:cNvSpPr/>
          <p:nvPr/>
        </p:nvSpPr>
        <p:spPr>
          <a:xfrm>
            <a:off x="3455670" y="2573822"/>
            <a:ext cx="1394460" cy="2243008"/>
          </a:xfrm>
          <a:custGeom>
            <a:avLst/>
            <a:gdLst>
              <a:gd name="connsiteX0" fmla="*/ 0 w 1394460"/>
              <a:gd name="connsiteY0" fmla="*/ 2202191 h 2226041"/>
              <a:gd name="connsiteX1" fmla="*/ 742950 w 1394460"/>
              <a:gd name="connsiteY1" fmla="*/ 2206001 h 2226041"/>
              <a:gd name="connsiteX2" fmla="*/ 807720 w 1394460"/>
              <a:gd name="connsiteY2" fmla="*/ 2206001 h 2226041"/>
              <a:gd name="connsiteX3" fmla="*/ 925830 w 1394460"/>
              <a:gd name="connsiteY3" fmla="*/ 2057411 h 2226041"/>
              <a:gd name="connsiteX4" fmla="*/ 1002030 w 1394460"/>
              <a:gd name="connsiteY4" fmla="*/ 1581161 h 2226041"/>
              <a:gd name="connsiteX5" fmla="*/ 1097280 w 1394460"/>
              <a:gd name="connsiteY5" fmla="*/ 11 h 2226041"/>
              <a:gd name="connsiteX6" fmla="*/ 1184910 w 1394460"/>
              <a:gd name="connsiteY6" fmla="*/ 1607831 h 2226041"/>
              <a:gd name="connsiteX7" fmla="*/ 1226820 w 1394460"/>
              <a:gd name="connsiteY7" fmla="*/ 2167901 h 2226041"/>
              <a:gd name="connsiteX8" fmla="*/ 1272540 w 1394460"/>
              <a:gd name="connsiteY8" fmla="*/ 2213621 h 2226041"/>
              <a:gd name="connsiteX9" fmla="*/ 1394460 w 1394460"/>
              <a:gd name="connsiteY9" fmla="*/ 2213621 h 2226041"/>
              <a:gd name="connsiteX10" fmla="*/ 1394460 w 1394460"/>
              <a:gd name="connsiteY10" fmla="*/ 2213621 h 2226041"/>
              <a:gd name="connsiteX0" fmla="*/ 0 w 1394460"/>
              <a:gd name="connsiteY0" fmla="*/ 2219158 h 2243008"/>
              <a:gd name="connsiteX1" fmla="*/ 742950 w 1394460"/>
              <a:gd name="connsiteY1" fmla="*/ 2222968 h 2243008"/>
              <a:gd name="connsiteX2" fmla="*/ 807720 w 1394460"/>
              <a:gd name="connsiteY2" fmla="*/ 2222968 h 2243008"/>
              <a:gd name="connsiteX3" fmla="*/ 925830 w 1394460"/>
              <a:gd name="connsiteY3" fmla="*/ 2074378 h 2243008"/>
              <a:gd name="connsiteX4" fmla="*/ 1002030 w 1394460"/>
              <a:gd name="connsiteY4" fmla="*/ 1598128 h 2243008"/>
              <a:gd name="connsiteX5" fmla="*/ 1062990 w 1394460"/>
              <a:gd name="connsiteY5" fmla="*/ 828508 h 2243008"/>
              <a:gd name="connsiteX6" fmla="*/ 1097280 w 1394460"/>
              <a:gd name="connsiteY6" fmla="*/ 16978 h 2243008"/>
              <a:gd name="connsiteX7" fmla="*/ 1184910 w 1394460"/>
              <a:gd name="connsiteY7" fmla="*/ 1624798 h 2243008"/>
              <a:gd name="connsiteX8" fmla="*/ 1226820 w 1394460"/>
              <a:gd name="connsiteY8" fmla="*/ 2184868 h 2243008"/>
              <a:gd name="connsiteX9" fmla="*/ 1272540 w 1394460"/>
              <a:gd name="connsiteY9" fmla="*/ 2230588 h 2243008"/>
              <a:gd name="connsiteX10" fmla="*/ 1394460 w 1394460"/>
              <a:gd name="connsiteY10" fmla="*/ 2230588 h 2243008"/>
              <a:gd name="connsiteX11" fmla="*/ 1394460 w 1394460"/>
              <a:gd name="connsiteY11" fmla="*/ 2230588 h 2243008"/>
              <a:gd name="connsiteX0" fmla="*/ 0 w 1394460"/>
              <a:gd name="connsiteY0" fmla="*/ 2219158 h 2243008"/>
              <a:gd name="connsiteX1" fmla="*/ 742950 w 1394460"/>
              <a:gd name="connsiteY1" fmla="*/ 2222968 h 2243008"/>
              <a:gd name="connsiteX2" fmla="*/ 807720 w 1394460"/>
              <a:gd name="connsiteY2" fmla="*/ 2222968 h 2243008"/>
              <a:gd name="connsiteX3" fmla="*/ 925830 w 1394460"/>
              <a:gd name="connsiteY3" fmla="*/ 2074378 h 2243008"/>
              <a:gd name="connsiteX4" fmla="*/ 1009650 w 1394460"/>
              <a:gd name="connsiteY4" fmla="*/ 1620988 h 2243008"/>
              <a:gd name="connsiteX5" fmla="*/ 1062990 w 1394460"/>
              <a:gd name="connsiteY5" fmla="*/ 828508 h 2243008"/>
              <a:gd name="connsiteX6" fmla="*/ 1097280 w 1394460"/>
              <a:gd name="connsiteY6" fmla="*/ 16978 h 2243008"/>
              <a:gd name="connsiteX7" fmla="*/ 1184910 w 1394460"/>
              <a:gd name="connsiteY7" fmla="*/ 1624798 h 2243008"/>
              <a:gd name="connsiteX8" fmla="*/ 1226820 w 1394460"/>
              <a:gd name="connsiteY8" fmla="*/ 2184868 h 2243008"/>
              <a:gd name="connsiteX9" fmla="*/ 1272540 w 1394460"/>
              <a:gd name="connsiteY9" fmla="*/ 2230588 h 2243008"/>
              <a:gd name="connsiteX10" fmla="*/ 1394460 w 1394460"/>
              <a:gd name="connsiteY10" fmla="*/ 2230588 h 2243008"/>
              <a:gd name="connsiteX11" fmla="*/ 1394460 w 1394460"/>
              <a:gd name="connsiteY11" fmla="*/ 2230588 h 2243008"/>
              <a:gd name="connsiteX0" fmla="*/ 0 w 1394460"/>
              <a:gd name="connsiteY0" fmla="*/ 2219158 h 2243008"/>
              <a:gd name="connsiteX1" fmla="*/ 742950 w 1394460"/>
              <a:gd name="connsiteY1" fmla="*/ 2222968 h 2243008"/>
              <a:gd name="connsiteX2" fmla="*/ 853440 w 1394460"/>
              <a:gd name="connsiteY2" fmla="*/ 2188678 h 2243008"/>
              <a:gd name="connsiteX3" fmla="*/ 925830 w 1394460"/>
              <a:gd name="connsiteY3" fmla="*/ 2074378 h 2243008"/>
              <a:gd name="connsiteX4" fmla="*/ 1009650 w 1394460"/>
              <a:gd name="connsiteY4" fmla="*/ 1620988 h 2243008"/>
              <a:gd name="connsiteX5" fmla="*/ 1062990 w 1394460"/>
              <a:gd name="connsiteY5" fmla="*/ 828508 h 2243008"/>
              <a:gd name="connsiteX6" fmla="*/ 1097280 w 1394460"/>
              <a:gd name="connsiteY6" fmla="*/ 16978 h 2243008"/>
              <a:gd name="connsiteX7" fmla="*/ 1184910 w 1394460"/>
              <a:gd name="connsiteY7" fmla="*/ 1624798 h 2243008"/>
              <a:gd name="connsiteX8" fmla="*/ 1226820 w 1394460"/>
              <a:gd name="connsiteY8" fmla="*/ 2184868 h 2243008"/>
              <a:gd name="connsiteX9" fmla="*/ 1272540 w 1394460"/>
              <a:gd name="connsiteY9" fmla="*/ 2230588 h 2243008"/>
              <a:gd name="connsiteX10" fmla="*/ 1394460 w 1394460"/>
              <a:gd name="connsiteY10" fmla="*/ 2230588 h 2243008"/>
              <a:gd name="connsiteX11" fmla="*/ 1394460 w 1394460"/>
              <a:gd name="connsiteY11" fmla="*/ 2230588 h 224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4460" h="2243008">
                <a:moveTo>
                  <a:pt x="0" y="2219158"/>
                </a:moveTo>
                <a:lnTo>
                  <a:pt x="742950" y="2222968"/>
                </a:lnTo>
                <a:cubicBezTo>
                  <a:pt x="885190" y="2217888"/>
                  <a:pt x="822960" y="2213443"/>
                  <a:pt x="853440" y="2188678"/>
                </a:cubicBezTo>
                <a:cubicBezTo>
                  <a:pt x="883920" y="2163913"/>
                  <a:pt x="899795" y="2168993"/>
                  <a:pt x="925830" y="2074378"/>
                </a:cubicBezTo>
                <a:cubicBezTo>
                  <a:pt x="951865" y="1979763"/>
                  <a:pt x="986790" y="1828633"/>
                  <a:pt x="1009650" y="1620988"/>
                </a:cubicBezTo>
                <a:cubicBezTo>
                  <a:pt x="1032510" y="1413343"/>
                  <a:pt x="1047115" y="1092033"/>
                  <a:pt x="1062990" y="828508"/>
                </a:cubicBezTo>
                <a:cubicBezTo>
                  <a:pt x="1078865" y="564983"/>
                  <a:pt x="1076960" y="-115737"/>
                  <a:pt x="1097280" y="16978"/>
                </a:cubicBezTo>
                <a:cubicBezTo>
                  <a:pt x="1117600" y="149693"/>
                  <a:pt x="1163320" y="1263483"/>
                  <a:pt x="1184910" y="1624798"/>
                </a:cubicBezTo>
                <a:cubicBezTo>
                  <a:pt x="1206500" y="1986113"/>
                  <a:pt x="1212215" y="2083903"/>
                  <a:pt x="1226820" y="2184868"/>
                </a:cubicBezTo>
                <a:cubicBezTo>
                  <a:pt x="1241425" y="2285833"/>
                  <a:pt x="1244600" y="2222968"/>
                  <a:pt x="1272540" y="2230588"/>
                </a:cubicBezTo>
                <a:cubicBezTo>
                  <a:pt x="1300480" y="2238208"/>
                  <a:pt x="1394460" y="2230588"/>
                  <a:pt x="1394460" y="2230588"/>
                </a:cubicBezTo>
                <a:lnTo>
                  <a:pt x="1394460" y="2230588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46359B0E-688C-48CC-9474-7D77650C29E1}"/>
              </a:ext>
            </a:extLst>
          </p:cNvPr>
          <p:cNvSpPr/>
          <p:nvPr/>
        </p:nvSpPr>
        <p:spPr>
          <a:xfrm>
            <a:off x="5212080" y="3105053"/>
            <a:ext cx="1398270" cy="2255617"/>
          </a:xfrm>
          <a:custGeom>
            <a:avLst/>
            <a:gdLst>
              <a:gd name="connsiteX0" fmla="*/ 0 w 1398270"/>
              <a:gd name="connsiteY0" fmla="*/ 2247997 h 2255617"/>
              <a:gd name="connsiteX1" fmla="*/ 861060 w 1398270"/>
              <a:gd name="connsiteY1" fmla="*/ 2244187 h 2255617"/>
              <a:gd name="connsiteX2" fmla="*/ 929640 w 1398270"/>
              <a:gd name="connsiteY2" fmla="*/ 2179417 h 2255617"/>
              <a:gd name="connsiteX3" fmla="*/ 967740 w 1398270"/>
              <a:gd name="connsiteY3" fmla="*/ 1893667 h 2255617"/>
              <a:gd name="connsiteX4" fmla="*/ 1036320 w 1398270"/>
              <a:gd name="connsiteY4" fmla="*/ 1032607 h 2255617"/>
              <a:gd name="connsiteX5" fmla="*/ 1055370 w 1398270"/>
              <a:gd name="connsiteY5" fmla="*/ 26767 h 2255617"/>
              <a:gd name="connsiteX6" fmla="*/ 1059180 w 1398270"/>
              <a:gd name="connsiteY6" fmla="*/ 289657 h 2255617"/>
              <a:gd name="connsiteX7" fmla="*/ 1085850 w 1398270"/>
              <a:gd name="connsiteY7" fmla="*/ 285847 h 2255617"/>
              <a:gd name="connsiteX8" fmla="*/ 1139190 w 1398270"/>
              <a:gd name="connsiteY8" fmla="*/ 1447897 h 2255617"/>
              <a:gd name="connsiteX9" fmla="*/ 1162050 w 1398270"/>
              <a:gd name="connsiteY9" fmla="*/ 2057497 h 2255617"/>
              <a:gd name="connsiteX10" fmla="*/ 1200150 w 1398270"/>
              <a:gd name="connsiteY10" fmla="*/ 2217517 h 2255617"/>
              <a:gd name="connsiteX11" fmla="*/ 1264920 w 1398270"/>
              <a:gd name="connsiteY11" fmla="*/ 2247997 h 2255617"/>
              <a:gd name="connsiteX12" fmla="*/ 1398270 w 1398270"/>
              <a:gd name="connsiteY12" fmla="*/ 2255617 h 2255617"/>
              <a:gd name="connsiteX0" fmla="*/ 0 w 1398270"/>
              <a:gd name="connsiteY0" fmla="*/ 2247997 h 2255617"/>
              <a:gd name="connsiteX1" fmla="*/ 861060 w 1398270"/>
              <a:gd name="connsiteY1" fmla="*/ 2244187 h 2255617"/>
              <a:gd name="connsiteX2" fmla="*/ 929640 w 1398270"/>
              <a:gd name="connsiteY2" fmla="*/ 2179417 h 2255617"/>
              <a:gd name="connsiteX3" fmla="*/ 967740 w 1398270"/>
              <a:gd name="connsiteY3" fmla="*/ 1893667 h 2255617"/>
              <a:gd name="connsiteX4" fmla="*/ 1036320 w 1398270"/>
              <a:gd name="connsiteY4" fmla="*/ 1032607 h 2255617"/>
              <a:gd name="connsiteX5" fmla="*/ 1055370 w 1398270"/>
              <a:gd name="connsiteY5" fmla="*/ 26767 h 2255617"/>
              <a:gd name="connsiteX6" fmla="*/ 1059180 w 1398270"/>
              <a:gd name="connsiteY6" fmla="*/ 289657 h 2255617"/>
              <a:gd name="connsiteX7" fmla="*/ 1085850 w 1398270"/>
              <a:gd name="connsiteY7" fmla="*/ 285847 h 2255617"/>
              <a:gd name="connsiteX8" fmla="*/ 1139190 w 1398270"/>
              <a:gd name="connsiteY8" fmla="*/ 1447897 h 2255617"/>
              <a:gd name="connsiteX9" fmla="*/ 1162050 w 1398270"/>
              <a:gd name="connsiteY9" fmla="*/ 2057497 h 2255617"/>
              <a:gd name="connsiteX10" fmla="*/ 1200150 w 1398270"/>
              <a:gd name="connsiteY10" fmla="*/ 2217517 h 2255617"/>
              <a:gd name="connsiteX11" fmla="*/ 1264920 w 1398270"/>
              <a:gd name="connsiteY11" fmla="*/ 2247997 h 2255617"/>
              <a:gd name="connsiteX12" fmla="*/ 1398270 w 1398270"/>
              <a:gd name="connsiteY12" fmla="*/ 2255617 h 2255617"/>
              <a:gd name="connsiteX0" fmla="*/ 0 w 1398270"/>
              <a:gd name="connsiteY0" fmla="*/ 2247997 h 2255617"/>
              <a:gd name="connsiteX1" fmla="*/ 861060 w 1398270"/>
              <a:gd name="connsiteY1" fmla="*/ 2244187 h 2255617"/>
              <a:gd name="connsiteX2" fmla="*/ 929640 w 1398270"/>
              <a:gd name="connsiteY2" fmla="*/ 2179417 h 2255617"/>
              <a:gd name="connsiteX3" fmla="*/ 967740 w 1398270"/>
              <a:gd name="connsiteY3" fmla="*/ 1893667 h 2255617"/>
              <a:gd name="connsiteX4" fmla="*/ 1036320 w 1398270"/>
              <a:gd name="connsiteY4" fmla="*/ 1032607 h 2255617"/>
              <a:gd name="connsiteX5" fmla="*/ 1055370 w 1398270"/>
              <a:gd name="connsiteY5" fmla="*/ 26767 h 2255617"/>
              <a:gd name="connsiteX6" fmla="*/ 1059180 w 1398270"/>
              <a:gd name="connsiteY6" fmla="*/ 289657 h 2255617"/>
              <a:gd name="connsiteX7" fmla="*/ 1085850 w 1398270"/>
              <a:gd name="connsiteY7" fmla="*/ 285847 h 2255617"/>
              <a:gd name="connsiteX8" fmla="*/ 1139190 w 1398270"/>
              <a:gd name="connsiteY8" fmla="*/ 1447897 h 2255617"/>
              <a:gd name="connsiteX9" fmla="*/ 1162050 w 1398270"/>
              <a:gd name="connsiteY9" fmla="*/ 2057497 h 2255617"/>
              <a:gd name="connsiteX10" fmla="*/ 1200150 w 1398270"/>
              <a:gd name="connsiteY10" fmla="*/ 2217517 h 2255617"/>
              <a:gd name="connsiteX11" fmla="*/ 1264920 w 1398270"/>
              <a:gd name="connsiteY11" fmla="*/ 2247997 h 2255617"/>
              <a:gd name="connsiteX12" fmla="*/ 1398270 w 1398270"/>
              <a:gd name="connsiteY12" fmla="*/ 2255617 h 225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8270" h="2255617">
                <a:moveTo>
                  <a:pt x="0" y="2247997"/>
                </a:moveTo>
                <a:lnTo>
                  <a:pt x="861060" y="2244187"/>
                </a:lnTo>
                <a:cubicBezTo>
                  <a:pt x="867410" y="2240377"/>
                  <a:pt x="908050" y="2234027"/>
                  <a:pt x="929640" y="2179417"/>
                </a:cubicBezTo>
                <a:cubicBezTo>
                  <a:pt x="951230" y="2124807"/>
                  <a:pt x="949960" y="2084802"/>
                  <a:pt x="967740" y="1893667"/>
                </a:cubicBezTo>
                <a:cubicBezTo>
                  <a:pt x="985520" y="1702532"/>
                  <a:pt x="1021715" y="1343757"/>
                  <a:pt x="1036320" y="1032607"/>
                </a:cubicBezTo>
                <a:cubicBezTo>
                  <a:pt x="1050925" y="721457"/>
                  <a:pt x="1051560" y="150592"/>
                  <a:pt x="1055370" y="26767"/>
                </a:cubicBezTo>
                <a:cubicBezTo>
                  <a:pt x="1059180" y="-97058"/>
                  <a:pt x="1054100" y="246477"/>
                  <a:pt x="1059180" y="289657"/>
                </a:cubicBezTo>
                <a:cubicBezTo>
                  <a:pt x="1064260" y="332837"/>
                  <a:pt x="1072515" y="92807"/>
                  <a:pt x="1085850" y="285847"/>
                </a:cubicBezTo>
                <a:cubicBezTo>
                  <a:pt x="1099185" y="478887"/>
                  <a:pt x="1126490" y="1152622"/>
                  <a:pt x="1139190" y="1447897"/>
                </a:cubicBezTo>
                <a:cubicBezTo>
                  <a:pt x="1151890" y="1743172"/>
                  <a:pt x="1151890" y="1929227"/>
                  <a:pt x="1162050" y="2057497"/>
                </a:cubicBezTo>
                <a:cubicBezTo>
                  <a:pt x="1172210" y="2185767"/>
                  <a:pt x="1183005" y="2185767"/>
                  <a:pt x="1200150" y="2217517"/>
                </a:cubicBezTo>
                <a:cubicBezTo>
                  <a:pt x="1217295" y="2249267"/>
                  <a:pt x="1231900" y="2241647"/>
                  <a:pt x="1264920" y="2247997"/>
                </a:cubicBezTo>
                <a:cubicBezTo>
                  <a:pt x="1297940" y="2254347"/>
                  <a:pt x="1348105" y="2254982"/>
                  <a:pt x="1398270" y="225561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E86550F5-BBEA-45FB-9096-D3225F1EFEB6}"/>
              </a:ext>
            </a:extLst>
          </p:cNvPr>
          <p:cNvSpPr/>
          <p:nvPr/>
        </p:nvSpPr>
        <p:spPr>
          <a:xfrm>
            <a:off x="6949440" y="4014401"/>
            <a:ext cx="1276350" cy="2213909"/>
          </a:xfrm>
          <a:custGeom>
            <a:avLst/>
            <a:gdLst>
              <a:gd name="connsiteX0" fmla="*/ 0 w 1268730"/>
              <a:gd name="connsiteY0" fmla="*/ 2203314 h 2409368"/>
              <a:gd name="connsiteX1" fmla="*/ 941070 w 1268730"/>
              <a:gd name="connsiteY1" fmla="*/ 2195694 h 2409368"/>
              <a:gd name="connsiteX2" fmla="*/ 1085850 w 1268730"/>
              <a:gd name="connsiteY2" fmla="*/ 1134 h 2409368"/>
              <a:gd name="connsiteX3" fmla="*/ 1177290 w 1268730"/>
              <a:gd name="connsiteY3" fmla="*/ 1898514 h 2409368"/>
              <a:gd name="connsiteX4" fmla="*/ 1215390 w 1268730"/>
              <a:gd name="connsiteY4" fmla="*/ 2165214 h 2409368"/>
              <a:gd name="connsiteX5" fmla="*/ 1268730 w 1268730"/>
              <a:gd name="connsiteY5" fmla="*/ 2207124 h 2409368"/>
              <a:gd name="connsiteX0" fmla="*/ 0 w 1268730"/>
              <a:gd name="connsiteY0" fmla="*/ 2203314 h 2359245"/>
              <a:gd name="connsiteX1" fmla="*/ 552450 w 1268730"/>
              <a:gd name="connsiteY1" fmla="*/ 2199504 h 2359245"/>
              <a:gd name="connsiteX2" fmla="*/ 941070 w 1268730"/>
              <a:gd name="connsiteY2" fmla="*/ 2195694 h 2359245"/>
              <a:gd name="connsiteX3" fmla="*/ 1085850 w 1268730"/>
              <a:gd name="connsiteY3" fmla="*/ 1134 h 2359245"/>
              <a:gd name="connsiteX4" fmla="*/ 1177290 w 1268730"/>
              <a:gd name="connsiteY4" fmla="*/ 1898514 h 2359245"/>
              <a:gd name="connsiteX5" fmla="*/ 1215390 w 1268730"/>
              <a:gd name="connsiteY5" fmla="*/ 2165214 h 2359245"/>
              <a:gd name="connsiteX6" fmla="*/ 1268730 w 1268730"/>
              <a:gd name="connsiteY6" fmla="*/ 2207124 h 2359245"/>
              <a:gd name="connsiteX0" fmla="*/ 0 w 1268730"/>
              <a:gd name="connsiteY0" fmla="*/ 2203314 h 2217881"/>
              <a:gd name="connsiteX1" fmla="*/ 552450 w 1268730"/>
              <a:gd name="connsiteY1" fmla="*/ 2199504 h 2217881"/>
              <a:gd name="connsiteX2" fmla="*/ 941070 w 1268730"/>
              <a:gd name="connsiteY2" fmla="*/ 2195694 h 2217881"/>
              <a:gd name="connsiteX3" fmla="*/ 1085850 w 1268730"/>
              <a:gd name="connsiteY3" fmla="*/ 1134 h 2217881"/>
              <a:gd name="connsiteX4" fmla="*/ 1177290 w 1268730"/>
              <a:gd name="connsiteY4" fmla="*/ 1898514 h 2217881"/>
              <a:gd name="connsiteX5" fmla="*/ 1215390 w 1268730"/>
              <a:gd name="connsiteY5" fmla="*/ 2165214 h 2217881"/>
              <a:gd name="connsiteX6" fmla="*/ 1268730 w 1268730"/>
              <a:gd name="connsiteY6" fmla="*/ 2207124 h 2217881"/>
              <a:gd name="connsiteX0" fmla="*/ 0 w 1268730"/>
              <a:gd name="connsiteY0" fmla="*/ 2207327 h 2262228"/>
              <a:gd name="connsiteX1" fmla="*/ 552450 w 1268730"/>
              <a:gd name="connsiteY1" fmla="*/ 2203517 h 2262228"/>
              <a:gd name="connsiteX2" fmla="*/ 941070 w 1268730"/>
              <a:gd name="connsiteY2" fmla="*/ 2199707 h 2262228"/>
              <a:gd name="connsiteX3" fmla="*/ 1024890 w 1268730"/>
              <a:gd name="connsiteY3" fmla="*/ 1369128 h 2262228"/>
              <a:gd name="connsiteX4" fmla="*/ 1085850 w 1268730"/>
              <a:gd name="connsiteY4" fmla="*/ 5147 h 2262228"/>
              <a:gd name="connsiteX5" fmla="*/ 1177290 w 1268730"/>
              <a:gd name="connsiteY5" fmla="*/ 1902527 h 2262228"/>
              <a:gd name="connsiteX6" fmla="*/ 1215390 w 1268730"/>
              <a:gd name="connsiteY6" fmla="*/ 2169227 h 2262228"/>
              <a:gd name="connsiteX7" fmla="*/ 1268730 w 1268730"/>
              <a:gd name="connsiteY7" fmla="*/ 2211137 h 2262228"/>
              <a:gd name="connsiteX0" fmla="*/ 0 w 1268730"/>
              <a:gd name="connsiteY0" fmla="*/ 2207327 h 2262228"/>
              <a:gd name="connsiteX1" fmla="*/ 552450 w 1268730"/>
              <a:gd name="connsiteY1" fmla="*/ 2203517 h 2262228"/>
              <a:gd name="connsiteX2" fmla="*/ 941070 w 1268730"/>
              <a:gd name="connsiteY2" fmla="*/ 2199707 h 2262228"/>
              <a:gd name="connsiteX3" fmla="*/ 1024890 w 1268730"/>
              <a:gd name="connsiteY3" fmla="*/ 1369128 h 2262228"/>
              <a:gd name="connsiteX4" fmla="*/ 1085850 w 1268730"/>
              <a:gd name="connsiteY4" fmla="*/ 5147 h 2262228"/>
              <a:gd name="connsiteX5" fmla="*/ 1177290 w 1268730"/>
              <a:gd name="connsiteY5" fmla="*/ 1902527 h 2262228"/>
              <a:gd name="connsiteX6" fmla="*/ 1215390 w 1268730"/>
              <a:gd name="connsiteY6" fmla="*/ 2169227 h 2262228"/>
              <a:gd name="connsiteX7" fmla="*/ 1268730 w 1268730"/>
              <a:gd name="connsiteY7" fmla="*/ 2211137 h 2262228"/>
              <a:gd name="connsiteX0" fmla="*/ 0 w 1268730"/>
              <a:gd name="connsiteY0" fmla="*/ 2207327 h 2221894"/>
              <a:gd name="connsiteX1" fmla="*/ 552450 w 1268730"/>
              <a:gd name="connsiteY1" fmla="*/ 2203517 h 2221894"/>
              <a:gd name="connsiteX2" fmla="*/ 941070 w 1268730"/>
              <a:gd name="connsiteY2" fmla="*/ 2199707 h 2221894"/>
              <a:gd name="connsiteX3" fmla="*/ 1024890 w 1268730"/>
              <a:gd name="connsiteY3" fmla="*/ 1369128 h 2221894"/>
              <a:gd name="connsiteX4" fmla="*/ 1085850 w 1268730"/>
              <a:gd name="connsiteY4" fmla="*/ 5147 h 2221894"/>
              <a:gd name="connsiteX5" fmla="*/ 1177290 w 1268730"/>
              <a:gd name="connsiteY5" fmla="*/ 1902527 h 2221894"/>
              <a:gd name="connsiteX6" fmla="*/ 1215390 w 1268730"/>
              <a:gd name="connsiteY6" fmla="*/ 2169227 h 2221894"/>
              <a:gd name="connsiteX7" fmla="*/ 1268730 w 1268730"/>
              <a:gd name="connsiteY7" fmla="*/ 2211137 h 2221894"/>
              <a:gd name="connsiteX0" fmla="*/ 0 w 1276350"/>
              <a:gd name="connsiteY0" fmla="*/ 2207327 h 2221894"/>
              <a:gd name="connsiteX1" fmla="*/ 560070 w 1276350"/>
              <a:gd name="connsiteY1" fmla="*/ 2203517 h 2221894"/>
              <a:gd name="connsiteX2" fmla="*/ 948690 w 1276350"/>
              <a:gd name="connsiteY2" fmla="*/ 2199707 h 2221894"/>
              <a:gd name="connsiteX3" fmla="*/ 1032510 w 1276350"/>
              <a:gd name="connsiteY3" fmla="*/ 1369128 h 2221894"/>
              <a:gd name="connsiteX4" fmla="*/ 1093470 w 1276350"/>
              <a:gd name="connsiteY4" fmla="*/ 5147 h 2221894"/>
              <a:gd name="connsiteX5" fmla="*/ 1184910 w 1276350"/>
              <a:gd name="connsiteY5" fmla="*/ 1902527 h 2221894"/>
              <a:gd name="connsiteX6" fmla="*/ 1223010 w 1276350"/>
              <a:gd name="connsiteY6" fmla="*/ 2169227 h 2221894"/>
              <a:gd name="connsiteX7" fmla="*/ 1276350 w 1276350"/>
              <a:gd name="connsiteY7" fmla="*/ 2211137 h 2221894"/>
              <a:gd name="connsiteX0" fmla="*/ 0 w 1276350"/>
              <a:gd name="connsiteY0" fmla="*/ 2207327 h 2213909"/>
              <a:gd name="connsiteX1" fmla="*/ 560070 w 1276350"/>
              <a:gd name="connsiteY1" fmla="*/ 2203517 h 2213909"/>
              <a:gd name="connsiteX2" fmla="*/ 948690 w 1276350"/>
              <a:gd name="connsiteY2" fmla="*/ 2199707 h 2213909"/>
              <a:gd name="connsiteX3" fmla="*/ 1032510 w 1276350"/>
              <a:gd name="connsiteY3" fmla="*/ 1369128 h 2213909"/>
              <a:gd name="connsiteX4" fmla="*/ 1093470 w 1276350"/>
              <a:gd name="connsiteY4" fmla="*/ 5147 h 2213909"/>
              <a:gd name="connsiteX5" fmla="*/ 1184910 w 1276350"/>
              <a:gd name="connsiteY5" fmla="*/ 1902527 h 2213909"/>
              <a:gd name="connsiteX6" fmla="*/ 1223010 w 1276350"/>
              <a:gd name="connsiteY6" fmla="*/ 2169227 h 2213909"/>
              <a:gd name="connsiteX7" fmla="*/ 1276350 w 1276350"/>
              <a:gd name="connsiteY7" fmla="*/ 2211137 h 221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6350" h="2213909">
                <a:moveTo>
                  <a:pt x="0" y="2207327"/>
                </a:moveTo>
                <a:cubicBezTo>
                  <a:pt x="47625" y="2211137"/>
                  <a:pt x="403225" y="2204787"/>
                  <a:pt x="560070" y="2203517"/>
                </a:cubicBezTo>
                <a:cubicBezTo>
                  <a:pt x="689610" y="2202247"/>
                  <a:pt x="915670" y="2224472"/>
                  <a:pt x="948690" y="2199707"/>
                </a:cubicBezTo>
                <a:cubicBezTo>
                  <a:pt x="981710" y="2174942"/>
                  <a:pt x="1008380" y="1734888"/>
                  <a:pt x="1032510" y="1369128"/>
                </a:cubicBezTo>
                <a:cubicBezTo>
                  <a:pt x="1056640" y="1003368"/>
                  <a:pt x="1068070" y="-83753"/>
                  <a:pt x="1093470" y="5147"/>
                </a:cubicBezTo>
                <a:cubicBezTo>
                  <a:pt x="1118870" y="94047"/>
                  <a:pt x="1163320" y="1541847"/>
                  <a:pt x="1184910" y="1902527"/>
                </a:cubicBezTo>
                <a:cubicBezTo>
                  <a:pt x="1206500" y="2263207"/>
                  <a:pt x="1207770" y="2117792"/>
                  <a:pt x="1223010" y="2169227"/>
                </a:cubicBezTo>
                <a:cubicBezTo>
                  <a:pt x="1238250" y="2220662"/>
                  <a:pt x="1257300" y="2215899"/>
                  <a:pt x="1276350" y="2211137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96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40048" y="5794928"/>
            <a:ext cx="345316" cy="319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dirty="0" err="1" smtClean="0"/>
              <a:t>Trap</a:t>
            </a:r>
            <a:r>
              <a:rPr lang="fr-FR" dirty="0" smtClean="0"/>
              <a:t> occupation at T = 0 K</a:t>
            </a:r>
          </a:p>
          <a:p>
            <a:pPr marL="457200" lvl="1" indent="0">
              <a:buNone/>
            </a:pPr>
            <a:r>
              <a:rPr lang="fr-FR" dirty="0" err="1" smtClean="0"/>
              <a:t>Occ</a:t>
            </a:r>
            <a:r>
              <a:rPr lang="fr-FR" dirty="0" smtClean="0"/>
              <a:t> = N</a:t>
            </a:r>
            <a:r>
              <a:rPr lang="fr-FR" baseline="-25000" dirty="0" smtClean="0"/>
              <a:t>0</a:t>
            </a:r>
            <a:endParaRPr lang="fr-FR" baseline="30000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baseline="-250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4257" y="1167544"/>
            <a:ext cx="4187825" cy="1653298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97087" y="1994193"/>
            <a:ext cx="34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</a:t>
            </a:r>
            <a:r>
              <a:rPr lang="fr-FR" baseline="-25000" dirty="0" smtClean="0"/>
              <a:t>FD</a:t>
            </a:r>
            <a:r>
              <a:rPr lang="fr-FR" dirty="0" smtClean="0"/>
              <a:t> = </a:t>
            </a:r>
            <a:r>
              <a:rPr lang="fr-FR" dirty="0" err="1" smtClean="0"/>
              <a:t>electron</a:t>
            </a:r>
            <a:r>
              <a:rPr lang="fr-FR" dirty="0" smtClean="0"/>
              <a:t> distribution </a:t>
            </a:r>
            <a:r>
              <a:rPr lang="fr-FR" dirty="0" err="1" smtClean="0"/>
              <a:t>function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897086" y="3337561"/>
            <a:ext cx="417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</a:t>
            </a:r>
            <a:r>
              <a:rPr lang="fr-FR" dirty="0" smtClean="0"/>
              <a:t>(E) = </a:t>
            </a:r>
            <a:r>
              <a:rPr lang="fr-FR" dirty="0" err="1" smtClean="0"/>
              <a:t>electron</a:t>
            </a:r>
            <a:r>
              <a:rPr lang="fr-FR" dirty="0" smtClean="0"/>
              <a:t> state </a:t>
            </a:r>
            <a:r>
              <a:rPr lang="fr-FR" dirty="0" err="1" smtClean="0"/>
              <a:t>density</a:t>
            </a:r>
            <a:r>
              <a:rPr lang="fr-FR" dirty="0" smtClean="0"/>
              <a:t> in </a:t>
            </a:r>
            <a:r>
              <a:rPr lang="fr-FR" dirty="0" err="1" smtClean="0"/>
              <a:t>metals</a:t>
            </a:r>
            <a:r>
              <a:rPr lang="fr-FR" dirty="0" smtClean="0"/>
              <a:t>        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65" y="3812609"/>
            <a:ext cx="2240924" cy="57068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897086" y="4618762"/>
            <a:ext cx="3825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 semi-</a:t>
            </a:r>
            <a:r>
              <a:rPr lang="fr-FR" dirty="0" err="1" smtClean="0"/>
              <a:t>conductors</a:t>
            </a:r>
            <a:r>
              <a:rPr lang="fr-FR" dirty="0" smtClean="0"/>
              <a:t> 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</a:t>
            </a:r>
          </a:p>
          <a:p>
            <a:r>
              <a:rPr lang="fr-FR" dirty="0" smtClean="0"/>
              <a:t>E</a:t>
            </a:r>
            <a:r>
              <a:rPr lang="fr-FR" baseline="-25000" dirty="0" smtClean="0"/>
              <a:t>C</a:t>
            </a:r>
            <a:r>
              <a:rPr lang="fr-FR" dirty="0" smtClean="0"/>
              <a:t> – E</a:t>
            </a:r>
            <a:r>
              <a:rPr lang="fr-FR" baseline="-25000" dirty="0" smtClean="0"/>
              <a:t>V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our</a:t>
            </a:r>
            <a:r>
              <a:rPr lang="fr-FR" dirty="0" smtClean="0"/>
              <a:t> case 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el-GR" dirty="0"/>
              <a:t>Δ</a:t>
            </a:r>
            <a:r>
              <a:rPr lang="fr-FR" dirty="0"/>
              <a:t>E = E</a:t>
            </a:r>
            <a:r>
              <a:rPr lang="fr-FR" baseline="-25000" dirty="0"/>
              <a:t>C</a:t>
            </a:r>
            <a:r>
              <a:rPr lang="fr-FR" dirty="0"/>
              <a:t> – E</a:t>
            </a:r>
            <a:r>
              <a:rPr lang="fr-FR" baseline="-25000" dirty="0"/>
              <a:t>T</a:t>
            </a:r>
            <a:endParaRPr lang="fr-FR" dirty="0"/>
          </a:p>
          <a:p>
            <a:endParaRPr lang="fr-FR" dirty="0" smtClean="0"/>
          </a:p>
        </p:txBody>
      </p:sp>
      <p:grpSp>
        <p:nvGrpSpPr>
          <p:cNvPr id="29" name="Groupe 28"/>
          <p:cNvGrpSpPr/>
          <p:nvPr/>
        </p:nvGrpSpPr>
        <p:grpSpPr>
          <a:xfrm>
            <a:off x="5124986" y="2924321"/>
            <a:ext cx="3315772" cy="3252642"/>
            <a:chOff x="5124986" y="2924321"/>
            <a:chExt cx="3315772" cy="3252642"/>
          </a:xfrm>
        </p:grpSpPr>
        <p:sp>
          <p:nvSpPr>
            <p:cNvPr id="19" name="Rectangle 18"/>
            <p:cNvSpPr/>
            <p:nvPr/>
          </p:nvSpPr>
          <p:spPr>
            <a:xfrm>
              <a:off x="5124986" y="2924321"/>
              <a:ext cx="3315772" cy="3252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60000">
              <a:off x="5152629" y="2952530"/>
              <a:ext cx="3260486" cy="3196224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5720390" y="3496000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F</a:t>
              </a:r>
              <a:r>
                <a:rPr lang="fr-FR" sz="1400" baseline="-25000" dirty="0"/>
                <a:t>FD</a:t>
              </a:r>
              <a:endParaRPr lang="fr-FR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419693" y="3000230"/>
              <a:ext cx="160867" cy="24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245769" y="3886281"/>
              <a:ext cx="334792" cy="355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258826" y="4927559"/>
              <a:ext cx="321734" cy="337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720390" y="4383298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g(E)</a:t>
              </a:r>
              <a:endParaRPr lang="fr-FR" sz="14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720390" y="5443629"/>
              <a:ext cx="8747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F</a:t>
              </a:r>
              <a:r>
                <a:rPr lang="fr-FR" sz="1400" baseline="-25000" dirty="0" smtClean="0"/>
                <a:t>FD </a:t>
              </a:r>
              <a:r>
                <a:rPr lang="fr-FR" sz="1400" dirty="0" smtClean="0"/>
                <a:t>*g(E)</a:t>
              </a:r>
              <a:endParaRPr lang="fr-FR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245769" y="5871766"/>
              <a:ext cx="160867" cy="242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685364" y="5565867"/>
            <a:ext cx="2463067" cy="1265113"/>
            <a:chOff x="5356816" y="2384297"/>
            <a:chExt cx="3013656" cy="2924783"/>
          </a:xfrm>
        </p:grpSpPr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6816" y="2384297"/>
              <a:ext cx="3013656" cy="2924783"/>
            </a:xfrm>
            <a:prstGeom prst="rect">
              <a:avLst/>
            </a:prstGeom>
          </p:spPr>
        </p:pic>
        <p:cxnSp>
          <p:nvCxnSpPr>
            <p:cNvPr id="35" name="Connecteur droit avec flèche 34"/>
            <p:cNvCxnSpPr/>
            <p:nvPr/>
          </p:nvCxnSpPr>
          <p:spPr>
            <a:xfrm>
              <a:off x="6027860" y="3196546"/>
              <a:ext cx="5756" cy="42477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6027860" y="3113494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00B050"/>
                  </a:solidFill>
                </a:rPr>
                <a:t>E</a:t>
              </a:r>
              <a:r>
                <a:rPr lang="fr-FR" sz="1600" b="1" baseline="-25000" dirty="0" smtClean="0">
                  <a:solidFill>
                    <a:srgbClr val="00B050"/>
                  </a:solidFill>
                </a:rPr>
                <a:t>T</a:t>
              </a:r>
              <a:endParaRPr lang="fr-FR" sz="1600" b="1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5842279" y="3621324"/>
              <a:ext cx="3826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/>
          <p:cNvSpPr txBox="1"/>
          <p:nvPr/>
        </p:nvSpPr>
        <p:spPr>
          <a:xfrm>
            <a:off x="1371572" y="5808060"/>
            <a:ext cx="288651" cy="146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396714" y="6412386"/>
            <a:ext cx="297663" cy="146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340048" y="6280086"/>
            <a:ext cx="345316" cy="319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1348532" y="6283129"/>
            <a:ext cx="297663" cy="146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41930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59804" y="1156447"/>
            <a:ext cx="4196149" cy="5020516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trapped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bande</a:t>
            </a:r>
          </a:p>
          <a:p>
            <a:pPr marL="457200" lvl="1" indent="0">
              <a:buNone/>
            </a:pPr>
            <a:r>
              <a:rPr lang="fr-FR" dirty="0" smtClean="0"/>
              <a:t>  F</a:t>
            </a:r>
            <a:r>
              <a:rPr lang="fr-FR" baseline="-25000" dirty="0" smtClean="0"/>
              <a:t>FD </a:t>
            </a:r>
            <a:r>
              <a:rPr lang="fr-FR" dirty="0"/>
              <a:t>*g(E</a:t>
            </a:r>
            <a:r>
              <a:rPr lang="fr-FR" dirty="0" smtClean="0"/>
              <a:t>)  </a:t>
            </a:r>
            <a:r>
              <a:rPr lang="fr-FR" dirty="0"/>
              <a:t>= C(T)* e </a:t>
            </a:r>
            <a:r>
              <a:rPr lang="fr-FR" baseline="30000" dirty="0"/>
              <a:t>–[</a:t>
            </a:r>
            <a:r>
              <a:rPr lang="el-GR" baseline="30000" dirty="0"/>
              <a:t>Δ</a:t>
            </a:r>
            <a:r>
              <a:rPr lang="fr-FR" baseline="30000" dirty="0" smtClean="0"/>
              <a:t>E/2kT]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Integrating</a:t>
            </a:r>
            <a:r>
              <a:rPr lang="fr-FR" dirty="0" smtClean="0"/>
              <a:t> over all </a:t>
            </a:r>
            <a:r>
              <a:rPr lang="fr-FR" dirty="0" err="1" smtClean="0"/>
              <a:t>energies</a:t>
            </a:r>
            <a:r>
              <a:rPr lang="fr-FR" dirty="0" smtClean="0"/>
              <a:t> in the conduction band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baseline="-250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046734" y="1156447"/>
            <a:ext cx="4033258" cy="50205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40827" y="4329210"/>
            <a:ext cx="4905907" cy="1075443"/>
            <a:chOff x="140827" y="4329210"/>
            <a:chExt cx="4905907" cy="1075443"/>
          </a:xfrm>
        </p:grpSpPr>
        <p:sp>
          <p:nvSpPr>
            <p:cNvPr id="9" name="Rectangle 8"/>
            <p:cNvSpPr/>
            <p:nvPr/>
          </p:nvSpPr>
          <p:spPr>
            <a:xfrm>
              <a:off x="2480905" y="4914503"/>
              <a:ext cx="1010379" cy="49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27" y="4329794"/>
              <a:ext cx="4905907" cy="53589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912" y="4914504"/>
              <a:ext cx="1920831" cy="49014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125790" y="4329210"/>
              <a:ext cx="349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fr-FR" sz="1200" dirty="0" smtClean="0"/>
                <a:t>E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09256" y="4914504"/>
              <a:ext cx="6820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-</a:t>
              </a:r>
              <a:r>
                <a:rPr lang="el-GR" sz="1200" dirty="0" smtClean="0"/>
                <a:t>Δ</a:t>
              </a:r>
              <a:r>
                <a:rPr lang="fr-FR" sz="1200" dirty="0" smtClean="0"/>
                <a:t>E/2kT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37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59804" y="1156447"/>
            <a:ext cx="4196149" cy="5020516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trapped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bande</a:t>
            </a:r>
          </a:p>
          <a:p>
            <a:pPr marL="457200" lvl="1" indent="0">
              <a:buNone/>
            </a:pPr>
            <a:r>
              <a:rPr lang="fr-FR" dirty="0" smtClean="0"/>
              <a:t>  F</a:t>
            </a:r>
            <a:r>
              <a:rPr lang="fr-FR" baseline="-25000" dirty="0" smtClean="0"/>
              <a:t>FD </a:t>
            </a:r>
            <a:r>
              <a:rPr lang="fr-FR" dirty="0"/>
              <a:t>*g(E</a:t>
            </a:r>
            <a:r>
              <a:rPr lang="fr-FR" dirty="0" smtClean="0"/>
              <a:t>)  </a:t>
            </a:r>
            <a:r>
              <a:rPr lang="fr-FR" dirty="0"/>
              <a:t>= C(T)* e </a:t>
            </a:r>
            <a:r>
              <a:rPr lang="fr-FR" baseline="30000" dirty="0"/>
              <a:t>–[</a:t>
            </a:r>
            <a:r>
              <a:rPr lang="el-GR" baseline="30000" dirty="0"/>
              <a:t>Δ</a:t>
            </a:r>
            <a:r>
              <a:rPr lang="fr-FR" baseline="30000" dirty="0" smtClean="0"/>
              <a:t>E/2kT]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Integrating</a:t>
            </a:r>
            <a:r>
              <a:rPr lang="fr-FR" dirty="0" smtClean="0"/>
              <a:t> over all </a:t>
            </a:r>
            <a:r>
              <a:rPr lang="fr-FR" dirty="0" err="1" smtClean="0"/>
              <a:t>energies</a:t>
            </a:r>
            <a:r>
              <a:rPr lang="fr-FR" dirty="0" smtClean="0"/>
              <a:t> in the conduction band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baseline="-250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046734" y="1156447"/>
            <a:ext cx="4033258" cy="5020516"/>
          </a:xfrm>
        </p:spPr>
        <p:txBody>
          <a:bodyPr>
            <a:normAutofit/>
          </a:bodyPr>
          <a:lstStyle/>
          <a:p>
            <a:pPr lvl="1"/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T</a:t>
            </a:r>
          </a:p>
          <a:p>
            <a:pPr marL="457200" lvl="1" indent="0">
              <a:buNone/>
            </a:pPr>
            <a:r>
              <a:rPr lang="fr-FR" dirty="0" err="1"/>
              <a:t>Occ</a:t>
            </a:r>
            <a:r>
              <a:rPr lang="fr-FR" dirty="0"/>
              <a:t>(T) = N</a:t>
            </a:r>
            <a:r>
              <a:rPr lang="fr-FR" baseline="-25000" dirty="0"/>
              <a:t>0</a:t>
            </a:r>
            <a:r>
              <a:rPr lang="fr-FR" dirty="0"/>
              <a:t>*(1- </a:t>
            </a:r>
            <a:r>
              <a:rPr lang="fr-FR" dirty="0" smtClean="0"/>
              <a:t>N</a:t>
            </a:r>
            <a:r>
              <a:rPr lang="fr-FR" baseline="-25000" dirty="0" smtClean="0"/>
              <a:t>e</a:t>
            </a:r>
            <a:r>
              <a:rPr lang="fr-FR" dirty="0" smtClean="0"/>
              <a:t>(T))</a:t>
            </a:r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 T at N</a:t>
            </a:r>
            <a:r>
              <a:rPr lang="fr-FR" baseline="-25000" dirty="0"/>
              <a:t>0 </a:t>
            </a:r>
            <a:r>
              <a:rPr lang="fr-FR" dirty="0" smtClean="0"/>
              <a:t>/2 (T</a:t>
            </a:r>
            <a:r>
              <a:rPr lang="fr-FR" baseline="-25000" dirty="0" smtClean="0"/>
              <a:t>1/2</a:t>
            </a:r>
            <a:r>
              <a:rPr lang="fr-FR" dirty="0"/>
              <a:t>)</a:t>
            </a:r>
          </a:p>
          <a:p>
            <a:pPr marL="457200" lvl="1" indent="0">
              <a:buNone/>
            </a:pPr>
            <a:r>
              <a:rPr lang="el-GR" dirty="0"/>
              <a:t>Δ</a:t>
            </a:r>
            <a:r>
              <a:rPr lang="fr-FR" dirty="0"/>
              <a:t>E = </a:t>
            </a:r>
            <a:r>
              <a:rPr lang="fr-FR" dirty="0" smtClean="0"/>
              <a:t>2kT</a:t>
            </a:r>
            <a:r>
              <a:rPr lang="fr-FR" baseline="-25000" dirty="0" smtClean="0"/>
              <a:t>1/2</a:t>
            </a:r>
            <a:r>
              <a:rPr lang="fr-FR" dirty="0" smtClean="0"/>
              <a:t>*ln[4(2</a:t>
            </a:r>
            <a:r>
              <a:rPr lang="el-GR" dirty="0" smtClean="0"/>
              <a:t>π</a:t>
            </a:r>
            <a:r>
              <a:rPr lang="fr-FR" dirty="0" smtClean="0"/>
              <a:t>/h²*m</a:t>
            </a:r>
            <a:r>
              <a:rPr lang="fr-FR" baseline="-25000" dirty="0" smtClean="0"/>
              <a:t>e</a:t>
            </a:r>
            <a:r>
              <a:rPr lang="fr-FR" dirty="0" smtClean="0"/>
              <a:t>kT</a:t>
            </a:r>
            <a:r>
              <a:rPr lang="fr-FR" baseline="-25000" dirty="0" smtClean="0"/>
              <a:t>1/2</a:t>
            </a:r>
            <a:r>
              <a:rPr lang="fr-FR" dirty="0" smtClean="0"/>
              <a:t>)</a:t>
            </a:r>
            <a:r>
              <a:rPr lang="fr-FR" baseline="30000" dirty="0" smtClean="0"/>
              <a:t>3/2</a:t>
            </a:r>
            <a:r>
              <a:rPr lang="fr-FR" dirty="0"/>
              <a:t>]</a:t>
            </a:r>
            <a:endParaRPr lang="fr-FR" baseline="-25000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Extracted</a:t>
            </a:r>
            <a:r>
              <a:rPr lang="fr-FR" dirty="0" smtClean="0"/>
              <a:t> </a:t>
            </a:r>
            <a:r>
              <a:rPr lang="el-GR" dirty="0"/>
              <a:t>Δ</a:t>
            </a:r>
            <a:r>
              <a:rPr lang="fr-FR" dirty="0" smtClean="0"/>
              <a:t>E at T= -164°C</a:t>
            </a:r>
            <a:endParaRPr lang="fr-FR" dirty="0"/>
          </a:p>
          <a:p>
            <a:pPr marL="457200" lvl="1" indent="0">
              <a:buNone/>
            </a:pPr>
            <a:r>
              <a:rPr lang="el-GR" b="1" dirty="0">
                <a:solidFill>
                  <a:srgbClr val="0000FF"/>
                </a:solidFill>
              </a:rPr>
              <a:t>Δ</a:t>
            </a:r>
            <a:r>
              <a:rPr lang="fr-FR" b="1" dirty="0">
                <a:solidFill>
                  <a:srgbClr val="0000FF"/>
                </a:solidFill>
              </a:rPr>
              <a:t>E = </a:t>
            </a:r>
            <a:r>
              <a:rPr lang="fr-FR" b="1" dirty="0" smtClean="0">
                <a:solidFill>
                  <a:srgbClr val="0000FF"/>
                </a:solidFill>
              </a:rPr>
              <a:t>0.131 eV ~ 130 </a:t>
            </a:r>
            <a:r>
              <a:rPr lang="fr-FR" b="1" dirty="0" err="1" smtClean="0">
                <a:solidFill>
                  <a:srgbClr val="0000FF"/>
                </a:solidFill>
              </a:rPr>
              <a:t>meV</a:t>
            </a:r>
            <a:endParaRPr lang="fr-FR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1800" dirty="0" smtClean="0"/>
              <a:t>             </a:t>
            </a:r>
            <a:r>
              <a:rPr lang="fr-FR" sz="1800" b="1" dirty="0" err="1" smtClean="0">
                <a:solidFill>
                  <a:srgbClr val="FF0000"/>
                </a:solidFill>
              </a:rPr>
              <a:t>Very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preliminary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             To </a:t>
            </a:r>
            <a:r>
              <a:rPr lang="fr-FR" sz="1800" b="1" dirty="0" err="1" smtClean="0">
                <a:solidFill>
                  <a:srgbClr val="FF0000"/>
                </a:solidFill>
              </a:rPr>
              <a:t>be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confirmed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40827" y="4329210"/>
            <a:ext cx="4905907" cy="1075443"/>
            <a:chOff x="140827" y="4329210"/>
            <a:chExt cx="4905907" cy="1075443"/>
          </a:xfrm>
        </p:grpSpPr>
        <p:sp>
          <p:nvSpPr>
            <p:cNvPr id="9" name="Rectangle 8"/>
            <p:cNvSpPr/>
            <p:nvPr/>
          </p:nvSpPr>
          <p:spPr>
            <a:xfrm>
              <a:off x="2480905" y="4914503"/>
              <a:ext cx="1010379" cy="49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27" y="4329794"/>
              <a:ext cx="4905907" cy="53589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912" y="4914504"/>
              <a:ext cx="1920831" cy="49014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125790" y="4329210"/>
              <a:ext cx="349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fr-FR" sz="1200" dirty="0" smtClean="0"/>
                <a:t>E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09256" y="4914504"/>
              <a:ext cx="6820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-</a:t>
              </a:r>
              <a:r>
                <a:rPr lang="el-GR" sz="1200" dirty="0" smtClean="0"/>
                <a:t>Δ</a:t>
              </a:r>
              <a:r>
                <a:rPr lang="fr-FR" sz="1200" dirty="0" smtClean="0"/>
                <a:t>E/2kT</a:t>
              </a:r>
              <a:endParaRPr lang="fr-FR" sz="1200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5912843" y="3171500"/>
            <a:ext cx="2224825" cy="1434709"/>
            <a:chOff x="5798128" y="2894501"/>
            <a:chExt cx="2224825" cy="1434709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8128" y="2894501"/>
              <a:ext cx="2224825" cy="143470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667500" y="3214007"/>
              <a:ext cx="443593" cy="193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45086" y="3377293"/>
              <a:ext cx="664028" cy="106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61957" y="2936421"/>
              <a:ext cx="138793" cy="16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85832" y="3369703"/>
              <a:ext cx="138793" cy="16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06887" y="3597156"/>
              <a:ext cx="903514" cy="335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 rot="19035617">
              <a:off x="6872221" y="3503154"/>
              <a:ext cx="161117" cy="33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 rot="2616267">
              <a:off x="6964514" y="3460472"/>
              <a:ext cx="58281" cy="16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 rot="18893781">
              <a:off x="6980201" y="3539270"/>
              <a:ext cx="82995" cy="1643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6945630" y="3493770"/>
              <a:ext cx="99060" cy="800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5886560" y="3576555"/>
            <a:ext cx="2968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N</a:t>
            </a:r>
            <a:r>
              <a:rPr lang="fr-FR" sz="900" baseline="-25000" dirty="0" smtClean="0"/>
              <a:t>0</a:t>
            </a:r>
            <a:endParaRPr lang="fr-FR" sz="900" baseline="-25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836628" y="3914000"/>
            <a:ext cx="3994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N</a:t>
            </a:r>
            <a:r>
              <a:rPr lang="fr-FR" sz="900" baseline="-25000" dirty="0" smtClean="0"/>
              <a:t>0</a:t>
            </a:r>
            <a:r>
              <a:rPr lang="fr-FR" sz="900" dirty="0" smtClean="0"/>
              <a:t>/2</a:t>
            </a:r>
            <a:endParaRPr lang="fr-FR" sz="900" dirty="0"/>
          </a:p>
        </p:txBody>
      </p:sp>
      <p:cxnSp>
        <p:nvCxnSpPr>
          <p:cNvPr id="39" name="Connecteur droit 38"/>
          <p:cNvCxnSpPr/>
          <p:nvPr/>
        </p:nvCxnSpPr>
        <p:spPr>
          <a:xfrm>
            <a:off x="6161750" y="4069965"/>
            <a:ext cx="1199848" cy="1081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359804" y="1156447"/>
            <a:ext cx="4196149" cy="5020516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 err="1" smtClean="0"/>
              <a:t>Density</a:t>
            </a:r>
            <a:r>
              <a:rPr lang="fr-FR" dirty="0" smtClean="0"/>
              <a:t> of </a:t>
            </a:r>
            <a:r>
              <a:rPr lang="fr-FR" dirty="0" err="1" smtClean="0"/>
              <a:t>trapped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bande</a:t>
            </a:r>
          </a:p>
          <a:p>
            <a:pPr marL="457200" lvl="1" indent="0">
              <a:buNone/>
            </a:pPr>
            <a:r>
              <a:rPr lang="fr-FR" dirty="0" smtClean="0"/>
              <a:t>         </a:t>
            </a:r>
            <a:r>
              <a:rPr lang="el-GR" dirty="0" smtClean="0"/>
              <a:t>ρ</a:t>
            </a:r>
            <a:r>
              <a:rPr lang="fr-FR" dirty="0" smtClean="0"/>
              <a:t> </a:t>
            </a:r>
            <a:r>
              <a:rPr lang="fr-FR" dirty="0"/>
              <a:t>= C(T)* e </a:t>
            </a:r>
            <a:r>
              <a:rPr lang="fr-FR" baseline="30000" dirty="0"/>
              <a:t>–[</a:t>
            </a:r>
            <a:r>
              <a:rPr lang="el-GR" baseline="30000" dirty="0"/>
              <a:t>Δ</a:t>
            </a:r>
            <a:r>
              <a:rPr lang="fr-FR" baseline="30000" dirty="0" smtClean="0"/>
              <a:t>E/2kT]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Integrating</a:t>
            </a:r>
            <a:r>
              <a:rPr lang="fr-FR" dirty="0" smtClean="0"/>
              <a:t> over all </a:t>
            </a:r>
            <a:r>
              <a:rPr lang="fr-FR" dirty="0" err="1" smtClean="0"/>
              <a:t>energies</a:t>
            </a:r>
            <a:r>
              <a:rPr lang="fr-FR" dirty="0" smtClean="0"/>
              <a:t> in the conduction band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get</a:t>
            </a:r>
            <a:r>
              <a:rPr lang="fr-FR" dirty="0" smtClean="0"/>
              <a:t> the </a:t>
            </a:r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electrons</a:t>
            </a:r>
            <a:r>
              <a:rPr lang="fr-FR" dirty="0" smtClean="0"/>
              <a:t> </a:t>
            </a:r>
            <a:r>
              <a:rPr lang="fr-FR" dirty="0" err="1" smtClean="0"/>
              <a:t>excited</a:t>
            </a:r>
            <a:r>
              <a:rPr lang="fr-FR" dirty="0" smtClean="0"/>
              <a:t> to the conduction band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baseline="-25000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2"/>
          </p:nvPr>
        </p:nvSpPr>
        <p:spPr>
          <a:xfrm>
            <a:off x="5046734" y="1156447"/>
            <a:ext cx="4033258" cy="5020516"/>
          </a:xfrm>
        </p:spPr>
        <p:txBody>
          <a:bodyPr>
            <a:normAutofit/>
          </a:bodyPr>
          <a:lstStyle/>
          <a:p>
            <a:pPr lvl="1"/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T</a:t>
            </a:r>
          </a:p>
          <a:p>
            <a:pPr marL="457200" lvl="1" indent="0">
              <a:buNone/>
            </a:pPr>
            <a:r>
              <a:rPr lang="fr-FR" dirty="0" err="1"/>
              <a:t>Occ</a:t>
            </a:r>
            <a:r>
              <a:rPr lang="fr-FR" dirty="0"/>
              <a:t>(T) = </a:t>
            </a:r>
            <a:r>
              <a:rPr lang="fr-FR" dirty="0" smtClean="0"/>
              <a:t>N</a:t>
            </a:r>
            <a:r>
              <a:rPr lang="fr-FR" baseline="-25000" dirty="0" smtClean="0"/>
              <a:t>0</a:t>
            </a:r>
            <a:r>
              <a:rPr lang="fr-FR" dirty="0"/>
              <a:t> *(1- N</a:t>
            </a:r>
            <a:r>
              <a:rPr lang="fr-FR" baseline="-25000" dirty="0"/>
              <a:t>e</a:t>
            </a:r>
            <a:r>
              <a:rPr lang="fr-FR" dirty="0"/>
              <a:t>(T</a:t>
            </a:r>
            <a:r>
              <a:rPr lang="fr-FR" dirty="0" smtClean="0"/>
              <a:t>))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 T at </a:t>
            </a:r>
            <a:r>
              <a:rPr lang="fr-FR" dirty="0" err="1"/>
              <a:t>mid</a:t>
            </a:r>
            <a:r>
              <a:rPr lang="fr-FR" dirty="0"/>
              <a:t> </a:t>
            </a:r>
            <a:r>
              <a:rPr lang="fr-FR" dirty="0" err="1"/>
              <a:t>height</a:t>
            </a:r>
            <a:r>
              <a:rPr lang="fr-FR" dirty="0"/>
              <a:t> (T</a:t>
            </a:r>
            <a:r>
              <a:rPr lang="fr-FR" baseline="-25000" dirty="0"/>
              <a:t>1/2</a:t>
            </a:r>
            <a:r>
              <a:rPr lang="fr-FR" dirty="0"/>
              <a:t>)</a:t>
            </a:r>
          </a:p>
          <a:p>
            <a:pPr marL="457200" lvl="1" indent="0">
              <a:buNone/>
            </a:pPr>
            <a:r>
              <a:rPr lang="el-GR" dirty="0"/>
              <a:t>Δ</a:t>
            </a:r>
            <a:r>
              <a:rPr lang="fr-FR" dirty="0"/>
              <a:t>E = </a:t>
            </a:r>
            <a:r>
              <a:rPr lang="fr-FR" dirty="0" smtClean="0"/>
              <a:t>2kT</a:t>
            </a:r>
            <a:r>
              <a:rPr lang="fr-FR" baseline="-25000" dirty="0" smtClean="0"/>
              <a:t>1/2</a:t>
            </a:r>
            <a:r>
              <a:rPr lang="fr-FR" dirty="0" smtClean="0"/>
              <a:t>*ln[4(2</a:t>
            </a:r>
            <a:r>
              <a:rPr lang="el-GR" dirty="0" smtClean="0"/>
              <a:t>π</a:t>
            </a:r>
            <a:r>
              <a:rPr lang="fr-FR" dirty="0" smtClean="0"/>
              <a:t>/h²*m</a:t>
            </a:r>
            <a:r>
              <a:rPr lang="fr-FR" baseline="-25000" dirty="0" smtClean="0"/>
              <a:t>e</a:t>
            </a:r>
            <a:r>
              <a:rPr lang="fr-FR" dirty="0" smtClean="0"/>
              <a:t>kT</a:t>
            </a:r>
            <a:r>
              <a:rPr lang="fr-FR" baseline="-25000" dirty="0" smtClean="0"/>
              <a:t>1/2</a:t>
            </a:r>
            <a:r>
              <a:rPr lang="fr-FR" dirty="0" smtClean="0"/>
              <a:t>)</a:t>
            </a:r>
            <a:r>
              <a:rPr lang="fr-FR" baseline="30000" dirty="0" smtClean="0"/>
              <a:t>3/2</a:t>
            </a:r>
            <a:r>
              <a:rPr lang="fr-FR" dirty="0"/>
              <a:t>]</a:t>
            </a:r>
            <a:endParaRPr lang="fr-FR" baseline="-25000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Extracted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 smtClean="0"/>
              <a:t>E at T = -164°C</a:t>
            </a:r>
            <a:endParaRPr lang="fr-FR" dirty="0"/>
          </a:p>
          <a:p>
            <a:pPr marL="457200" lvl="1" indent="0">
              <a:buNone/>
            </a:pPr>
            <a:r>
              <a:rPr lang="el-GR" b="1" dirty="0">
                <a:solidFill>
                  <a:srgbClr val="0000FF"/>
                </a:solidFill>
              </a:rPr>
              <a:t>Δ</a:t>
            </a:r>
            <a:r>
              <a:rPr lang="fr-FR" b="1" dirty="0">
                <a:solidFill>
                  <a:srgbClr val="0000FF"/>
                </a:solidFill>
              </a:rPr>
              <a:t>E = </a:t>
            </a:r>
            <a:r>
              <a:rPr lang="fr-FR" b="1" dirty="0" smtClean="0">
                <a:solidFill>
                  <a:srgbClr val="0000FF"/>
                </a:solidFill>
              </a:rPr>
              <a:t>0.131 eV ~ 130 </a:t>
            </a:r>
            <a:r>
              <a:rPr lang="fr-FR" b="1" dirty="0" err="1" smtClean="0">
                <a:solidFill>
                  <a:srgbClr val="0000FF"/>
                </a:solidFill>
              </a:rPr>
              <a:t>meV</a:t>
            </a:r>
            <a:endParaRPr lang="fr-FR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fr-FR" sz="1800" dirty="0" smtClean="0"/>
              <a:t>             </a:t>
            </a:r>
            <a:r>
              <a:rPr lang="fr-FR" sz="1800" b="1" dirty="0" err="1" smtClean="0">
                <a:solidFill>
                  <a:srgbClr val="FF0000"/>
                </a:solidFill>
              </a:rPr>
              <a:t>Very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preliminary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             To </a:t>
            </a:r>
            <a:r>
              <a:rPr lang="fr-FR" sz="1800" b="1" dirty="0" err="1" smtClean="0">
                <a:solidFill>
                  <a:srgbClr val="FF0000"/>
                </a:solidFill>
              </a:rPr>
              <a:t>be</a:t>
            </a:r>
            <a:r>
              <a:rPr lang="fr-FR" sz="18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err="1" smtClean="0">
                <a:solidFill>
                  <a:srgbClr val="FF0000"/>
                </a:solidFill>
              </a:rPr>
              <a:t>confirmed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40827" y="4329210"/>
            <a:ext cx="4905907" cy="1075443"/>
            <a:chOff x="140827" y="4329210"/>
            <a:chExt cx="4905907" cy="1075443"/>
          </a:xfrm>
        </p:grpSpPr>
        <p:sp>
          <p:nvSpPr>
            <p:cNvPr id="9" name="Rectangle 8"/>
            <p:cNvSpPr/>
            <p:nvPr/>
          </p:nvSpPr>
          <p:spPr>
            <a:xfrm>
              <a:off x="2480905" y="4914503"/>
              <a:ext cx="1010379" cy="49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827" y="4329794"/>
              <a:ext cx="4905907" cy="535896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4912" y="4914504"/>
              <a:ext cx="1920831" cy="490149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4125790" y="4329210"/>
              <a:ext cx="3492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00" dirty="0" smtClean="0"/>
                <a:t>Δ</a:t>
              </a:r>
              <a:r>
                <a:rPr lang="fr-FR" sz="1200" dirty="0" smtClean="0"/>
                <a:t>E</a:t>
              </a:r>
              <a:endParaRPr lang="fr-FR" sz="12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809256" y="4914504"/>
              <a:ext cx="68202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-</a:t>
              </a:r>
              <a:r>
                <a:rPr lang="el-GR" sz="1200" dirty="0" smtClean="0"/>
                <a:t>Δ</a:t>
              </a:r>
              <a:r>
                <a:rPr lang="fr-FR" sz="1200" dirty="0" smtClean="0"/>
                <a:t>E/2kT</a:t>
              </a:r>
              <a:endParaRPr lang="fr-FR" sz="12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287765" y="6110137"/>
            <a:ext cx="192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00FF"/>
                </a:solidFill>
              </a:rPr>
              <a:t>D</a:t>
            </a:r>
            <a:r>
              <a:rPr lang="fr-FR" sz="1400" i="1" dirty="0" smtClean="0">
                <a:solidFill>
                  <a:srgbClr val="0000FF"/>
                </a:solidFill>
              </a:rPr>
              <a:t>. </a:t>
            </a:r>
            <a:r>
              <a:rPr lang="fr-FR" sz="1400" i="1" dirty="0" err="1" smtClean="0">
                <a:solidFill>
                  <a:srgbClr val="0000FF"/>
                </a:solidFill>
              </a:rPr>
              <a:t>Guthknecht</a:t>
            </a:r>
            <a:r>
              <a:rPr lang="fr-FR" sz="1400" i="1" dirty="0" smtClean="0">
                <a:solidFill>
                  <a:srgbClr val="0000FF"/>
                </a:solidFill>
              </a:rPr>
              <a:t>, PhD, </a:t>
            </a:r>
          </a:p>
          <a:p>
            <a:r>
              <a:rPr lang="fr-FR" sz="1400" i="1" dirty="0" err="1" smtClean="0">
                <a:solidFill>
                  <a:srgbClr val="0000FF"/>
                </a:solidFill>
              </a:rPr>
              <a:t>Univ</a:t>
            </a:r>
            <a:r>
              <a:rPr lang="fr-FR" sz="1400" i="1" dirty="0" smtClean="0">
                <a:solidFill>
                  <a:srgbClr val="0000FF"/>
                </a:solidFill>
              </a:rPr>
              <a:t>. Strasbourg, 1971</a:t>
            </a:r>
            <a:endParaRPr lang="fr-FR" sz="1400" i="1" dirty="0">
              <a:solidFill>
                <a:srgbClr val="0000FF"/>
              </a:solidFill>
            </a:endParaRP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>
            <p:extLst/>
          </p:nvPr>
        </p:nvGraphicFramePr>
        <p:xfrm>
          <a:off x="5286833" y="4606209"/>
          <a:ext cx="366979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896">
                  <a:extLst>
                    <a:ext uri="{9D8B030D-6E8A-4147-A177-3AD203B41FA5}">
                      <a16:colId xmlns:a16="http://schemas.microsoft.com/office/drawing/2014/main" val="2026981796"/>
                    </a:ext>
                  </a:extLst>
                </a:gridCol>
                <a:gridCol w="1834896">
                  <a:extLst>
                    <a:ext uri="{9D8B030D-6E8A-4147-A177-3AD203B41FA5}">
                      <a16:colId xmlns:a16="http://schemas.microsoft.com/office/drawing/2014/main" val="1511584430"/>
                    </a:ext>
                  </a:extLst>
                </a:gridCol>
              </a:tblGrid>
              <a:tr h="360387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fr-FR" dirty="0" smtClean="0"/>
                        <a:t>E (</a:t>
                      </a:r>
                      <a:r>
                        <a:rPr lang="fr-FR" dirty="0" err="1" smtClean="0"/>
                        <a:t>meV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</a:t>
                      </a:r>
                      <a:r>
                        <a:rPr lang="fr-FR" dirty="0" smtClean="0"/>
                        <a:t> (µs)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557387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&lt; 0.1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094627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&gt;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98397"/>
                  </a:ext>
                </a:extLst>
              </a:tr>
              <a:tr h="36038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160 (gold)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~10</a:t>
                      </a:r>
                      <a:r>
                        <a:rPr lang="fr-FR" baseline="30000" dirty="0" smtClean="0"/>
                        <a:t>6</a:t>
                      </a:r>
                      <a:endParaRPr lang="fr-FR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865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3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in </a:t>
            </a:r>
            <a:r>
              <a:rPr lang="fr-FR" dirty="0" err="1" smtClean="0"/>
              <a:t>any</a:t>
            </a:r>
            <a:r>
              <a:rPr lang="fr-FR" dirty="0" smtClean="0"/>
              <a:t> point of the </a:t>
            </a:r>
            <a:r>
              <a:rPr lang="fr-FR" dirty="0" err="1" smtClean="0"/>
              <a:t>scanned</a:t>
            </a:r>
            <a:r>
              <a:rPr lang="fr-FR" dirty="0" smtClean="0"/>
              <a:t> zone (</a:t>
            </a:r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el-GR" dirty="0"/>
              <a:t>Δ</a:t>
            </a:r>
            <a:r>
              <a:rPr lang="fr-FR" dirty="0" smtClean="0"/>
              <a:t>E value </a:t>
            </a:r>
            <a:r>
              <a:rPr lang="fr-FR" dirty="0" err="1" smtClean="0"/>
              <a:t>everywhere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the default line?)</a:t>
            </a:r>
          </a:p>
          <a:p>
            <a:endParaRPr lang="fr-FR" dirty="0"/>
          </a:p>
          <a:p>
            <a:r>
              <a:rPr lang="fr-FR" dirty="0" smtClean="0"/>
              <a:t> Check the </a:t>
            </a:r>
            <a:r>
              <a:rPr lang="fr-FR" dirty="0" err="1" smtClean="0"/>
              <a:t>evolution</a:t>
            </a:r>
            <a:r>
              <a:rPr lang="fr-FR" dirty="0" smtClean="0"/>
              <a:t> of normal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trapping</a:t>
            </a:r>
            <a:r>
              <a:rPr lang="fr-FR" dirty="0" smtClean="0"/>
              <a:t> and extraction of the </a:t>
            </a:r>
            <a:r>
              <a:rPr lang="fr-FR" dirty="0" err="1" smtClean="0"/>
              <a:t>corresponding</a:t>
            </a:r>
            <a:r>
              <a:rPr lang="fr-FR" dirty="0" smtClean="0"/>
              <a:t> </a:t>
            </a:r>
            <a:r>
              <a:rPr lang="el-GR" dirty="0"/>
              <a:t>Δ</a:t>
            </a:r>
            <a:r>
              <a:rPr lang="fr-FR" dirty="0"/>
              <a:t>E value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Compare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el-GR" dirty="0"/>
              <a:t>Δ</a:t>
            </a:r>
            <a:r>
              <a:rPr lang="fr-FR" dirty="0"/>
              <a:t>E </a:t>
            </a:r>
            <a:r>
              <a:rPr lang="fr-FR" dirty="0" smtClean="0"/>
              <a:t>values for </a:t>
            </a:r>
            <a:r>
              <a:rPr lang="fr-FR" dirty="0" err="1" smtClean="0"/>
              <a:t>lattice</a:t>
            </a:r>
            <a:r>
              <a:rPr lang="fr-FR" dirty="0" smtClean="0"/>
              <a:t> defaults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32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274738" y="1055077"/>
            <a:ext cx="8754962" cy="1878623"/>
          </a:xfrm>
        </p:spPr>
        <p:txBody>
          <a:bodyPr>
            <a:norm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peak</a:t>
            </a:r>
            <a:r>
              <a:rPr lang="fr-FR" dirty="0" smtClean="0"/>
              <a:t> shifts </a:t>
            </a:r>
            <a:r>
              <a:rPr lang="fr-FR" sz="1800" dirty="0" smtClean="0"/>
              <a:t>(</a:t>
            </a:r>
            <a:r>
              <a:rPr lang="fr-FR" sz="1800" dirty="0" err="1" smtClean="0"/>
              <a:t>Mohamad’s</a:t>
            </a:r>
            <a:r>
              <a:rPr lang="fr-FR" sz="1800" dirty="0" smtClean="0"/>
              <a:t> talk)</a:t>
            </a:r>
          </a:p>
          <a:p>
            <a:pPr lvl="1"/>
            <a:r>
              <a:rPr lang="fr-FR" dirty="0" smtClean="0"/>
              <a:t> Detector </a:t>
            </a:r>
            <a:r>
              <a:rPr lang="fr-FR" dirty="0" err="1" smtClean="0"/>
              <a:t>scanned</a:t>
            </a:r>
            <a:r>
              <a:rPr lang="fr-FR" dirty="0" smtClean="0"/>
              <a:t> in vertical position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baseline="30000" dirty="0" smtClean="0"/>
              <a:t>137</a:t>
            </a:r>
            <a:r>
              <a:rPr lang="fr-FR" dirty="0" smtClean="0"/>
              <a:t>Cs source (662 </a:t>
            </a:r>
            <a:r>
              <a:rPr lang="fr-FR" dirty="0" err="1" smtClean="0"/>
              <a:t>keV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Gamma-ray </a:t>
            </a:r>
            <a:r>
              <a:rPr lang="fr-FR" dirty="0" err="1" smtClean="0"/>
              <a:t>spectrum</a:t>
            </a:r>
            <a:r>
              <a:rPr lang="fr-FR" dirty="0" smtClean="0"/>
              <a:t> </a:t>
            </a:r>
            <a:r>
              <a:rPr lang="fr-FR" dirty="0" err="1" smtClean="0"/>
              <a:t>collected</a:t>
            </a:r>
            <a:r>
              <a:rPr lang="fr-FR" dirty="0" smtClean="0"/>
              <a:t> at </a:t>
            </a:r>
            <a:r>
              <a:rPr lang="fr-FR" dirty="0" err="1" smtClean="0"/>
              <a:t>each</a:t>
            </a:r>
            <a:r>
              <a:rPr lang="fr-FR" dirty="0" smtClean="0"/>
              <a:t> XY position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Peak shift </a:t>
            </a:r>
            <a:r>
              <a:rPr lang="fr-FR" dirty="0" err="1" smtClean="0"/>
              <a:t>plotted</a:t>
            </a:r>
            <a:r>
              <a:rPr lang="fr-FR" dirty="0" smtClean="0"/>
              <a:t> vs XY/segment slice</a:t>
            </a:r>
          </a:p>
          <a:p>
            <a:pPr lvl="1"/>
            <a:r>
              <a:rPr lang="fr-FR" dirty="0"/>
              <a:t> </a:t>
            </a:r>
            <a:r>
              <a:rPr lang="fr-FR" dirty="0" err="1" smtClean="0"/>
              <a:t>Anomaly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r>
              <a:rPr lang="fr-FR" dirty="0" smtClean="0"/>
              <a:t> in slices 2, 3 and 4 (</a:t>
            </a:r>
            <a:r>
              <a:rPr lang="fr-FR" dirty="0" err="1" smtClean="0"/>
              <a:t>red</a:t>
            </a:r>
            <a:r>
              <a:rPr lang="fr-FR" dirty="0" smtClean="0"/>
              <a:t> </a:t>
            </a:r>
            <a:r>
              <a:rPr lang="fr-FR" dirty="0" err="1" smtClean="0"/>
              <a:t>arrows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smtClean="0"/>
              <a:t>INFN workshoop LNF 2022</a:t>
            </a:r>
            <a:endParaRPr lang="fr-FR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523440" y="327026"/>
            <a:ext cx="5755342" cy="777873"/>
          </a:xfrm>
        </p:spPr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in </a:t>
            </a:r>
            <a:r>
              <a:rPr lang="fr-FR" dirty="0" smtClean="0"/>
              <a:t>n-type </a:t>
            </a:r>
            <a:r>
              <a:rPr lang="fr-FR" dirty="0"/>
              <a:t>Ge detectors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910261" y="4175390"/>
            <a:ext cx="271464" cy="22828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8015286" y="4207087"/>
            <a:ext cx="257177" cy="1648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3914772" y="6118542"/>
            <a:ext cx="271464" cy="228282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2016" b="7272"/>
          <a:stretch/>
        </p:blipFill>
        <p:spPr>
          <a:xfrm>
            <a:off x="546783" y="2873724"/>
            <a:ext cx="8153400" cy="3847751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 flipH="1" flipV="1">
            <a:off x="5910261" y="4175390"/>
            <a:ext cx="271464" cy="196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8015286" y="4191238"/>
            <a:ext cx="271464" cy="196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910931" y="6118541"/>
            <a:ext cx="271464" cy="1965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900078" y="4610299"/>
            <a:ext cx="3504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B. De </a:t>
            </a:r>
            <a:r>
              <a:rPr lang="fr-FR" sz="1400" i="1" dirty="0" err="1" smtClean="0">
                <a:solidFill>
                  <a:srgbClr val="0000FF"/>
                </a:solidFill>
              </a:rPr>
              <a:t>Canditiis</a:t>
            </a:r>
            <a:r>
              <a:rPr lang="fr-FR" sz="1400" i="1" dirty="0" smtClean="0">
                <a:solidFill>
                  <a:srgbClr val="0000FF"/>
                </a:solidFill>
              </a:rPr>
              <a:t>, PhD </a:t>
            </a:r>
            <a:r>
              <a:rPr lang="fr-FR" sz="1400" i="1" dirty="0" err="1" smtClean="0">
                <a:solidFill>
                  <a:srgbClr val="0000FF"/>
                </a:solidFill>
              </a:rPr>
              <a:t>Univ</a:t>
            </a:r>
            <a:r>
              <a:rPr lang="fr-FR" sz="1400" i="1" dirty="0" smtClean="0">
                <a:solidFill>
                  <a:srgbClr val="0000FF"/>
                </a:solidFill>
              </a:rPr>
              <a:t>. Strasbourg, 2020</a:t>
            </a:r>
            <a:endParaRPr lang="fr-FR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9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4329" y="2139238"/>
            <a:ext cx="5755342" cy="2563687"/>
          </a:xfrm>
        </p:spPr>
        <p:txBody>
          <a:bodyPr>
            <a:normAutofit/>
          </a:bodyPr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attention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Thanks</a:t>
            </a:r>
            <a:r>
              <a:rPr lang="fr-FR" dirty="0" smtClean="0"/>
              <a:t> to IKP for S001 </a:t>
            </a:r>
            <a:r>
              <a:rPr lang="fr-FR" dirty="0" err="1" smtClean="0"/>
              <a:t>lending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7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in </a:t>
            </a:r>
            <a:r>
              <a:rPr lang="fr-FR" dirty="0" smtClean="0"/>
              <a:t>n-type </a:t>
            </a:r>
            <a:r>
              <a:rPr lang="fr-FR" dirty="0"/>
              <a:t>Ge detectors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47430" y="1778273"/>
            <a:ext cx="1767920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Normal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633617" y="5116104"/>
            <a:ext cx="1995546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Abnormal</a:t>
            </a:r>
            <a:r>
              <a:rPr lang="fr-FR" dirty="0" smtClean="0"/>
              <a:t>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</a:p>
          <a:p>
            <a:pPr algn="ctr"/>
            <a:r>
              <a:rPr lang="fr-FR" dirty="0" err="1" smtClean="0"/>
              <a:t>trapping</a:t>
            </a:r>
            <a:endParaRPr lang="fr-FR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28144"/>
            <a:ext cx="8227856" cy="5228541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774010" y="5116104"/>
            <a:ext cx="190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solidFill>
                  <a:srgbClr val="0000FF"/>
                </a:solidFill>
              </a:rPr>
              <a:t>B. De </a:t>
            </a:r>
            <a:r>
              <a:rPr lang="fr-FR" sz="1400" i="1" dirty="0" err="1" smtClean="0">
                <a:solidFill>
                  <a:srgbClr val="0000FF"/>
                </a:solidFill>
              </a:rPr>
              <a:t>Canditiis</a:t>
            </a:r>
            <a:r>
              <a:rPr lang="fr-FR" sz="1400" i="1" dirty="0" smtClean="0">
                <a:solidFill>
                  <a:srgbClr val="0000FF"/>
                </a:solidFill>
              </a:rPr>
              <a:t>, PhD </a:t>
            </a:r>
          </a:p>
          <a:p>
            <a:r>
              <a:rPr lang="fr-FR" sz="1400" i="1" dirty="0" err="1" smtClean="0">
                <a:solidFill>
                  <a:srgbClr val="0000FF"/>
                </a:solidFill>
              </a:rPr>
              <a:t>Univ</a:t>
            </a:r>
            <a:r>
              <a:rPr lang="fr-FR" sz="1400" i="1" dirty="0" smtClean="0">
                <a:solidFill>
                  <a:srgbClr val="0000FF"/>
                </a:solidFill>
              </a:rPr>
              <a:t>. Strasbourg, 2020</a:t>
            </a:r>
            <a:endParaRPr lang="fr-FR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</a:t>
            </a:r>
            <a:r>
              <a:rPr lang="fr-FR" dirty="0" smtClean="0"/>
              <a:t>versus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Trapping</a:t>
            </a:r>
            <a:r>
              <a:rPr lang="fr-FR" dirty="0" smtClean="0"/>
              <a:t> versus </a:t>
            </a:r>
            <a:r>
              <a:rPr lang="fr-FR" dirty="0" err="1" smtClean="0"/>
              <a:t>temperature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Trap</a:t>
            </a:r>
            <a:r>
              <a:rPr lang="fr-FR" dirty="0" smtClean="0"/>
              <a:t> </a:t>
            </a:r>
            <a:r>
              <a:rPr lang="fr-FR" dirty="0" err="1" smtClean="0"/>
              <a:t>depth</a:t>
            </a:r>
            <a:r>
              <a:rPr lang="fr-FR" dirty="0" smtClean="0"/>
              <a:t> = </a:t>
            </a:r>
            <a:r>
              <a:rPr lang="el-GR" dirty="0" smtClean="0"/>
              <a:t>Δ</a:t>
            </a:r>
            <a:r>
              <a:rPr lang="fr-FR" dirty="0" smtClean="0"/>
              <a:t>E = E</a:t>
            </a:r>
            <a:r>
              <a:rPr lang="fr-FR" baseline="-25000" dirty="0" smtClean="0"/>
              <a:t>C</a:t>
            </a:r>
            <a:r>
              <a:rPr lang="fr-FR" dirty="0" smtClean="0"/>
              <a:t> – E</a:t>
            </a:r>
            <a:r>
              <a:rPr lang="fr-FR" baseline="-25000" dirty="0" smtClean="0"/>
              <a:t>T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generates</a:t>
            </a:r>
            <a:r>
              <a:rPr lang="fr-FR" dirty="0" smtClean="0"/>
              <a:t> vibrations (phonons)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excite the </a:t>
            </a:r>
            <a:r>
              <a:rPr lang="fr-FR" dirty="0" err="1" smtClean="0"/>
              <a:t>trapped</a:t>
            </a:r>
            <a:r>
              <a:rPr lang="fr-FR" dirty="0" smtClean="0"/>
              <a:t> </a:t>
            </a:r>
            <a:r>
              <a:rPr lang="fr-FR" dirty="0" err="1" smtClean="0"/>
              <a:t>electrons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/>
              <a:t> </a:t>
            </a:r>
            <a:r>
              <a:rPr lang="fr-FR" dirty="0" smtClean="0"/>
              <a:t>    </a:t>
            </a:r>
            <a:r>
              <a:rPr lang="fr-FR" dirty="0" err="1" smtClean="0">
                <a:solidFill>
                  <a:srgbClr val="0000FF"/>
                </a:solidFill>
              </a:rPr>
              <a:t>Bolzmann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err="1" smtClean="0">
                <a:solidFill>
                  <a:srgbClr val="0000FF"/>
                </a:solidFill>
              </a:rPr>
              <a:t>law</a:t>
            </a:r>
            <a:r>
              <a:rPr lang="fr-FR" dirty="0" smtClean="0">
                <a:solidFill>
                  <a:srgbClr val="0000FF"/>
                </a:solidFill>
              </a:rPr>
              <a:t>   </a:t>
            </a:r>
            <a:r>
              <a:rPr lang="fr-FR" sz="2000" dirty="0" smtClean="0">
                <a:solidFill>
                  <a:srgbClr val="0000FF"/>
                </a:solidFill>
              </a:rPr>
              <a:t>~ C*e </a:t>
            </a:r>
            <a:r>
              <a:rPr lang="fr-FR" sz="2000" baseline="30000" dirty="0" smtClean="0">
                <a:solidFill>
                  <a:srgbClr val="0000FF"/>
                </a:solidFill>
              </a:rPr>
              <a:t>–(</a:t>
            </a:r>
            <a:r>
              <a:rPr lang="el-GR" sz="2000" baseline="30000" dirty="0" smtClean="0">
                <a:solidFill>
                  <a:srgbClr val="0000FF"/>
                </a:solidFill>
              </a:rPr>
              <a:t>Δ</a:t>
            </a:r>
            <a:r>
              <a:rPr lang="fr-FR" sz="2000" baseline="30000" dirty="0" smtClean="0">
                <a:solidFill>
                  <a:srgbClr val="0000FF"/>
                </a:solidFill>
              </a:rPr>
              <a:t>E/2kT)</a:t>
            </a:r>
            <a:endParaRPr lang="fr-FR" sz="2000" dirty="0" smtClean="0">
              <a:solidFill>
                <a:srgbClr val="0000FF"/>
              </a:solidFill>
            </a:endParaRPr>
          </a:p>
          <a:p>
            <a:pPr lvl="1"/>
            <a:r>
              <a:rPr lang="fr-FR" dirty="0"/>
              <a:t> </a:t>
            </a:r>
            <a:r>
              <a:rPr lang="fr-FR" dirty="0" smtClean="0"/>
              <a:t>Explore in </a:t>
            </a:r>
            <a:r>
              <a:rPr lang="fr-FR" dirty="0" err="1" smtClean="0"/>
              <a:t>temperature</a:t>
            </a:r>
            <a:r>
              <a:rPr lang="fr-FR" dirty="0" smtClean="0"/>
              <a:t> and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at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tail</a:t>
            </a:r>
            <a:r>
              <a:rPr lang="fr-FR" dirty="0" smtClean="0"/>
              <a:t> </a:t>
            </a:r>
            <a:r>
              <a:rPr lang="fr-FR" dirty="0" err="1" smtClean="0"/>
              <a:t>disappears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 smtClean="0"/>
              <a:t>E </a:t>
            </a:r>
            <a:r>
              <a:rPr lang="fr-FR" dirty="0" err="1" smtClean="0"/>
              <a:t>determination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5358612" y="2384297"/>
            <a:ext cx="3013656" cy="2924783"/>
            <a:chOff x="5356816" y="2384297"/>
            <a:chExt cx="3013656" cy="292478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56816" y="2384297"/>
              <a:ext cx="3013656" cy="2924783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6027860" y="3196546"/>
              <a:ext cx="5756" cy="42477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/>
            <p:cNvSpPr txBox="1"/>
            <p:nvPr/>
          </p:nvSpPr>
          <p:spPr>
            <a:xfrm>
              <a:off x="6027860" y="3113494"/>
              <a:ext cx="4026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solidFill>
                    <a:srgbClr val="00B050"/>
                  </a:solidFill>
                </a:rPr>
                <a:t>Δ</a:t>
              </a:r>
              <a:r>
                <a:rPr lang="fr-FR" sz="1600" b="1" dirty="0" smtClean="0">
                  <a:solidFill>
                    <a:srgbClr val="00B050"/>
                  </a:solidFill>
                </a:rPr>
                <a:t>E</a:t>
              </a:r>
              <a:endParaRPr lang="fr-FR" sz="1600" b="1" baseline="-25000" dirty="0">
                <a:solidFill>
                  <a:srgbClr val="00B050"/>
                </a:solidFill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5842279" y="3621324"/>
              <a:ext cx="38267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5005438" y="2944217"/>
            <a:ext cx="35317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005438" y="4341344"/>
            <a:ext cx="3642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V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06336" y="3304226"/>
            <a:ext cx="3513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50"/>
                </a:solidFill>
              </a:rPr>
              <a:t>E</a:t>
            </a:r>
            <a:r>
              <a:rPr lang="fr-FR" sz="1600" b="1" baseline="-25000" dirty="0">
                <a:solidFill>
                  <a:srgbClr val="00B050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515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840" y="214010"/>
            <a:ext cx="5747169" cy="6507466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1696" y="2974165"/>
            <a:ext cx="1940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Values for Ge(Li) detectors</a:t>
            </a:r>
          </a:p>
          <a:p>
            <a:r>
              <a:rPr lang="fr-FR" dirty="0" err="1" smtClean="0"/>
              <a:t>Trapping</a:t>
            </a:r>
            <a:r>
              <a:rPr lang="fr-FR" dirty="0" smtClean="0"/>
              <a:t> &gt; 5 µs for </a:t>
            </a:r>
          </a:p>
          <a:p>
            <a:r>
              <a:rPr lang="el-GR" dirty="0" smtClean="0"/>
              <a:t>Δ</a:t>
            </a:r>
            <a:r>
              <a:rPr lang="fr-FR" dirty="0" smtClean="0"/>
              <a:t>E &gt; 0.08 eV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67965" y="4545614"/>
            <a:ext cx="192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>
                <a:solidFill>
                  <a:srgbClr val="0000FF"/>
                </a:solidFill>
              </a:rPr>
              <a:t>D</a:t>
            </a:r>
            <a:r>
              <a:rPr lang="fr-FR" sz="1400" i="1" dirty="0" smtClean="0">
                <a:solidFill>
                  <a:srgbClr val="0000FF"/>
                </a:solidFill>
              </a:rPr>
              <a:t>. </a:t>
            </a:r>
            <a:r>
              <a:rPr lang="fr-FR" sz="1400" i="1" dirty="0" err="1" smtClean="0">
                <a:solidFill>
                  <a:srgbClr val="0000FF"/>
                </a:solidFill>
              </a:rPr>
              <a:t>Guthknecht</a:t>
            </a:r>
            <a:r>
              <a:rPr lang="fr-FR" sz="1400" i="1" dirty="0" smtClean="0">
                <a:solidFill>
                  <a:srgbClr val="0000FF"/>
                </a:solidFill>
              </a:rPr>
              <a:t>, PhD, </a:t>
            </a:r>
          </a:p>
          <a:p>
            <a:r>
              <a:rPr lang="fr-FR" sz="1400" i="1" dirty="0" err="1" smtClean="0">
                <a:solidFill>
                  <a:srgbClr val="0000FF"/>
                </a:solidFill>
              </a:rPr>
              <a:t>Univ</a:t>
            </a:r>
            <a:r>
              <a:rPr lang="fr-FR" sz="1400" i="1" dirty="0" smtClean="0">
                <a:solidFill>
                  <a:srgbClr val="0000FF"/>
                </a:solidFill>
              </a:rPr>
              <a:t>. Strasbourg, </a:t>
            </a:r>
            <a:r>
              <a:rPr lang="fr-FR" sz="1400" i="1" dirty="0" smtClean="0">
                <a:solidFill>
                  <a:srgbClr val="0000FF"/>
                </a:solidFill>
              </a:rPr>
              <a:t>1971</a:t>
            </a:r>
            <a:endParaRPr lang="fr-FR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 How to do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Screw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resistances</a:t>
            </a:r>
            <a:r>
              <a:rPr lang="fr-FR" dirty="0" smtClean="0"/>
              <a:t> on the cold </a:t>
            </a:r>
            <a:r>
              <a:rPr lang="fr-FR" dirty="0" err="1" smtClean="0"/>
              <a:t>finger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Place a PT100 for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/</a:t>
            </a:r>
            <a:r>
              <a:rPr lang="fr-FR" dirty="0" err="1" smtClean="0"/>
              <a:t>temperature</a:t>
            </a:r>
            <a:r>
              <a:rPr lang="fr-FR" dirty="0" smtClean="0"/>
              <a:t> monitoring close to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14767" y="3707164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heat</a:t>
            </a:r>
            <a:endParaRPr lang="fr-FR" i="1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resistances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89900" y="4570311"/>
            <a:ext cx="1171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smtClean="0">
                <a:solidFill>
                  <a:srgbClr val="0000FF"/>
                </a:solidFill>
              </a:rPr>
              <a:t>cold </a:t>
            </a:r>
            <a:r>
              <a:rPr lang="fr-FR" i="1" dirty="0" err="1" smtClean="0">
                <a:solidFill>
                  <a:srgbClr val="0000FF"/>
                </a:solidFill>
              </a:rPr>
              <a:t>finger</a:t>
            </a:r>
            <a:endParaRPr lang="fr-FR" i="1" dirty="0">
              <a:solidFill>
                <a:srgbClr val="0000FF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10014" y="1021977"/>
            <a:ext cx="2145417" cy="5472017"/>
            <a:chOff x="5810014" y="1021977"/>
            <a:chExt cx="2145417" cy="547201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6" t="2056" r="3617" b="56179"/>
            <a:stretch/>
          </p:blipFill>
          <p:spPr>
            <a:xfrm rot="5400000">
              <a:off x="4146714" y="2685277"/>
              <a:ext cx="5472017" cy="21454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5050" y="1021977"/>
              <a:ext cx="767673" cy="186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0014" y="3501957"/>
              <a:ext cx="123858" cy="58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0014" y="5282119"/>
              <a:ext cx="647936" cy="98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676360" y="2322122"/>
            <a:ext cx="79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smtClean="0">
                <a:solidFill>
                  <a:srgbClr val="0000FF"/>
                </a:solidFill>
              </a:rPr>
              <a:t>Dewar</a:t>
            </a:r>
            <a:endParaRPr lang="fr-FR" i="1" dirty="0">
              <a:solidFill>
                <a:srgbClr val="0000FF"/>
              </a:solidFill>
            </a:endParaRPr>
          </a:p>
        </p:txBody>
      </p:sp>
      <p:cxnSp>
        <p:nvCxnSpPr>
          <p:cNvPr id="22" name="Connecteur droit avec flèche 21"/>
          <p:cNvCxnSpPr>
            <a:stCxn id="21" idx="3"/>
          </p:cNvCxnSpPr>
          <p:nvPr/>
        </p:nvCxnSpPr>
        <p:spPr>
          <a:xfrm>
            <a:off x="5475233" y="2645288"/>
            <a:ext cx="1312066" cy="9368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626787" y="5351112"/>
            <a:ext cx="79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crystal</a:t>
            </a:r>
            <a:endParaRPr lang="fr-FR" i="1" dirty="0">
              <a:solidFill>
                <a:srgbClr val="0000F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411868" y="5663405"/>
            <a:ext cx="1519329" cy="40879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15429" y="3678621"/>
            <a:ext cx="129479" cy="14118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634112" y="4017184"/>
            <a:ext cx="1346056" cy="6486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33635" y="4865825"/>
            <a:ext cx="1466255" cy="1040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2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 How to do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 smtClean="0"/>
              <a:t>Screw</a:t>
            </a:r>
            <a:r>
              <a:rPr lang="fr-FR" dirty="0" smtClean="0"/>
              <a:t> </a:t>
            </a:r>
            <a:r>
              <a:rPr lang="fr-FR" dirty="0" err="1" smtClean="0"/>
              <a:t>heat</a:t>
            </a:r>
            <a:r>
              <a:rPr lang="fr-FR" dirty="0" smtClean="0"/>
              <a:t> </a:t>
            </a:r>
            <a:r>
              <a:rPr lang="fr-FR" dirty="0" err="1" smtClean="0"/>
              <a:t>resistances</a:t>
            </a:r>
            <a:r>
              <a:rPr lang="fr-FR" dirty="0" smtClean="0"/>
              <a:t> on the cold </a:t>
            </a:r>
            <a:r>
              <a:rPr lang="fr-FR" dirty="0" err="1" smtClean="0"/>
              <a:t>finger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Place a PT100 for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/</a:t>
            </a:r>
            <a:r>
              <a:rPr lang="fr-FR" dirty="0" err="1" smtClean="0"/>
              <a:t>temperature</a:t>
            </a:r>
            <a:r>
              <a:rPr lang="fr-FR" dirty="0" smtClean="0"/>
              <a:t> monitoring close to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D7A39-BDC9-4D6C-8194-D942819E09E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4514767" y="3707164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heat</a:t>
            </a:r>
            <a:endParaRPr lang="fr-FR" i="1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resistances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489900" y="4570311"/>
            <a:ext cx="1171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smtClean="0">
                <a:solidFill>
                  <a:srgbClr val="0000FF"/>
                </a:solidFill>
              </a:rPr>
              <a:t>cold </a:t>
            </a:r>
            <a:r>
              <a:rPr lang="fr-FR" i="1" dirty="0" err="1" smtClean="0">
                <a:solidFill>
                  <a:srgbClr val="0000FF"/>
                </a:solidFill>
              </a:rPr>
              <a:t>finger</a:t>
            </a:r>
            <a:endParaRPr lang="fr-FR" i="1" dirty="0">
              <a:solidFill>
                <a:srgbClr val="0000FF"/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10014" y="1021977"/>
            <a:ext cx="2145417" cy="5472017"/>
            <a:chOff x="5810014" y="1021977"/>
            <a:chExt cx="2145417" cy="5472017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36" t="2056" r="3617" b="56179"/>
            <a:stretch/>
          </p:blipFill>
          <p:spPr>
            <a:xfrm rot="5400000">
              <a:off x="4146714" y="2685277"/>
              <a:ext cx="5472017" cy="214541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115050" y="1021977"/>
              <a:ext cx="767673" cy="186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810014" y="3501957"/>
              <a:ext cx="123858" cy="583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10014" y="5282119"/>
              <a:ext cx="647936" cy="9845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4676360" y="2322122"/>
            <a:ext cx="79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smtClean="0">
                <a:solidFill>
                  <a:srgbClr val="0000FF"/>
                </a:solidFill>
              </a:rPr>
              <a:t>Dewar</a:t>
            </a:r>
            <a:endParaRPr lang="fr-FR" i="1" dirty="0">
              <a:solidFill>
                <a:srgbClr val="0000FF"/>
              </a:solidFill>
            </a:endParaRPr>
          </a:p>
        </p:txBody>
      </p:sp>
      <p:cxnSp>
        <p:nvCxnSpPr>
          <p:cNvPr id="22" name="Connecteur droit avec flèche 21"/>
          <p:cNvCxnSpPr>
            <a:stCxn id="21" idx="3"/>
          </p:cNvCxnSpPr>
          <p:nvPr/>
        </p:nvCxnSpPr>
        <p:spPr>
          <a:xfrm>
            <a:off x="5475233" y="2645288"/>
            <a:ext cx="1312066" cy="9368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4626787" y="5351112"/>
            <a:ext cx="79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crystal</a:t>
            </a:r>
            <a:endParaRPr lang="fr-FR" i="1" dirty="0">
              <a:solidFill>
                <a:srgbClr val="0000F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411868" y="5663405"/>
            <a:ext cx="1519329" cy="40879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15429" y="3678621"/>
            <a:ext cx="129479" cy="14118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634112" y="4017184"/>
            <a:ext cx="1346056" cy="648604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33635" y="4865825"/>
            <a:ext cx="1466255" cy="1040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6538664" y="4318998"/>
            <a:ext cx="883008" cy="99761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10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 How to do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/>
              <a:t>Screw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on the cold </a:t>
            </a:r>
            <a:r>
              <a:rPr lang="fr-FR" dirty="0" err="1"/>
              <a:t>finger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Place a PT100 for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/</a:t>
            </a:r>
            <a:r>
              <a:rPr lang="fr-FR" dirty="0" err="1" smtClean="0"/>
              <a:t>temperature</a:t>
            </a:r>
            <a:r>
              <a:rPr lang="fr-FR" dirty="0" smtClean="0"/>
              <a:t> monitoring close to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727" y="6341952"/>
            <a:ext cx="2057400" cy="365125"/>
          </a:xfrm>
        </p:spPr>
        <p:txBody>
          <a:bodyPr/>
          <a:lstStyle/>
          <a:p>
            <a:fld id="{A8AD7A39-BDC9-4D6C-8194-D942819E09E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8824" y="1866903"/>
            <a:ext cx="4661263" cy="3495947"/>
          </a:xfrm>
          <a:prstGeom prst="rect">
            <a:avLst/>
          </a:prstGeom>
        </p:spPr>
      </p:pic>
      <p:cxnSp>
        <p:nvCxnSpPr>
          <p:cNvPr id="12" name="Connecteur droit avec flèche 11"/>
          <p:cNvCxnSpPr>
            <a:stCxn id="16" idx="3"/>
          </p:cNvCxnSpPr>
          <p:nvPr/>
        </p:nvCxnSpPr>
        <p:spPr>
          <a:xfrm flipV="1">
            <a:off x="4282984" y="2701524"/>
            <a:ext cx="2786471" cy="92741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4345068" y="3666705"/>
            <a:ext cx="2814941" cy="2114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066369" y="3305770"/>
            <a:ext cx="121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heat</a:t>
            </a:r>
            <a:endParaRPr lang="fr-FR" i="1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resistances</a:t>
            </a:r>
            <a:endParaRPr lang="fr-FR" i="1" dirty="0">
              <a:solidFill>
                <a:srgbClr val="0000F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V="1">
            <a:off x="4213006" y="4299653"/>
            <a:ext cx="2856449" cy="61400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87423" y="4579784"/>
            <a:ext cx="11717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smtClean="0">
                <a:solidFill>
                  <a:srgbClr val="0000FF"/>
                </a:solidFill>
              </a:rPr>
              <a:t>cold </a:t>
            </a:r>
            <a:r>
              <a:rPr lang="fr-FR" i="1" dirty="0" err="1" smtClean="0">
                <a:solidFill>
                  <a:srgbClr val="0000FF"/>
                </a:solidFill>
              </a:rPr>
              <a:t>finger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96682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5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Electron </a:t>
            </a:r>
            <a:r>
              <a:rPr lang="fr-FR" dirty="0" err="1"/>
              <a:t>trapping</a:t>
            </a:r>
            <a:r>
              <a:rPr lang="fr-FR" dirty="0"/>
              <a:t> versus </a:t>
            </a:r>
            <a:r>
              <a:rPr lang="fr-FR" dirty="0" err="1"/>
              <a:t>temperature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 How to do </a:t>
            </a:r>
            <a:r>
              <a:rPr lang="fr-FR" dirty="0" err="1" smtClean="0"/>
              <a:t>that</a:t>
            </a:r>
            <a:r>
              <a:rPr lang="fr-FR" dirty="0" smtClean="0"/>
              <a:t>?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err="1"/>
              <a:t>Screw</a:t>
            </a:r>
            <a:r>
              <a:rPr lang="fr-FR" dirty="0"/>
              <a:t>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/>
              <a:t>resistances</a:t>
            </a:r>
            <a:r>
              <a:rPr lang="fr-FR" dirty="0"/>
              <a:t> on the cold </a:t>
            </a:r>
            <a:r>
              <a:rPr lang="fr-FR" dirty="0" err="1"/>
              <a:t>finger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Place a PT100 for </a:t>
            </a: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/</a:t>
            </a:r>
            <a:r>
              <a:rPr lang="fr-FR" dirty="0" err="1" smtClean="0"/>
              <a:t>temperature</a:t>
            </a:r>
            <a:r>
              <a:rPr lang="fr-FR" dirty="0" smtClean="0"/>
              <a:t> monitoring close to the </a:t>
            </a:r>
            <a:r>
              <a:rPr lang="fr-FR" dirty="0" err="1"/>
              <a:t>heat</a:t>
            </a:r>
            <a:r>
              <a:rPr lang="fr-FR" dirty="0"/>
              <a:t> </a:t>
            </a:r>
            <a:r>
              <a:rPr lang="fr-FR" dirty="0" err="1" smtClean="0"/>
              <a:t>resistances</a:t>
            </a:r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 Open the </a:t>
            </a:r>
            <a:r>
              <a:rPr lang="fr-FR" dirty="0" err="1" smtClean="0"/>
              <a:t>preamp</a:t>
            </a:r>
            <a:r>
              <a:rPr lang="fr-FR" dirty="0" smtClean="0"/>
              <a:t> </a:t>
            </a:r>
            <a:r>
              <a:rPr lang="fr-FR" dirty="0" err="1" smtClean="0"/>
              <a:t>chamber</a:t>
            </a:r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Connect</a:t>
            </a:r>
            <a:r>
              <a:rPr lang="fr-FR" dirty="0" smtClean="0"/>
              <a:t> </a:t>
            </a:r>
            <a:r>
              <a:rPr lang="fr-FR" dirty="0" err="1"/>
              <a:t>wires</a:t>
            </a:r>
            <a:r>
              <a:rPr lang="fr-FR" dirty="0"/>
              <a:t> to the </a:t>
            </a:r>
            <a:r>
              <a:rPr lang="fr-FR" dirty="0" err="1" smtClean="0"/>
              <a:t>resistances</a:t>
            </a:r>
            <a:r>
              <a:rPr lang="fr-FR" dirty="0" smtClean="0"/>
              <a:t> </a:t>
            </a:r>
            <a:r>
              <a:rPr lang="fr-FR" dirty="0"/>
              <a:t>and the PT100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457950" y="4171061"/>
            <a:ext cx="2057400" cy="365125"/>
          </a:xfrm>
        </p:spPr>
        <p:txBody>
          <a:bodyPr/>
          <a:lstStyle/>
          <a:p>
            <a:fld id="{A8AD7A39-BDC9-4D6C-8194-D942819E09E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Journées AGATA France  2022</a:t>
            </a:r>
            <a:endParaRPr lang="fr-FR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24388" y="6359812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21-22/11/2022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907793" y="5187708"/>
            <a:ext cx="1543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solidFill>
                  <a:srgbClr val="0000FF"/>
                </a:solidFill>
              </a:rPr>
              <a:t>h</a:t>
            </a:r>
            <a:r>
              <a:rPr lang="fr-FR" i="1" dirty="0" err="1" smtClean="0">
                <a:solidFill>
                  <a:srgbClr val="0000FF"/>
                </a:solidFill>
              </a:rPr>
              <a:t>eat</a:t>
            </a:r>
            <a:r>
              <a:rPr lang="fr-FR" i="1" dirty="0" smtClean="0">
                <a:solidFill>
                  <a:srgbClr val="0000FF"/>
                </a:solidFill>
              </a:rPr>
              <a:t>-</a:t>
            </a: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resistance</a:t>
            </a:r>
            <a:endParaRPr lang="fr-FR" i="1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>
                <a:solidFill>
                  <a:srgbClr val="0000FF"/>
                </a:solidFill>
              </a:rPr>
              <a:t>p</a:t>
            </a:r>
            <a:r>
              <a:rPr lang="fr-FR" i="1" dirty="0" smtClean="0">
                <a:solidFill>
                  <a:srgbClr val="0000FF"/>
                </a:solidFill>
              </a:rPr>
              <a:t>ower </a:t>
            </a:r>
            <a:r>
              <a:rPr lang="fr-FR" i="1" dirty="0" err="1" smtClean="0">
                <a:solidFill>
                  <a:srgbClr val="0000FF"/>
                </a:solidFill>
              </a:rPr>
              <a:t>wires</a:t>
            </a:r>
            <a:endParaRPr lang="fr-FR" i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53161" y="4063470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0000FF"/>
                </a:solidFill>
              </a:rPr>
              <a:t>Cold </a:t>
            </a:r>
            <a:r>
              <a:rPr lang="fr-FR" i="1" dirty="0" err="1" smtClean="0">
                <a:solidFill>
                  <a:srgbClr val="0000FF"/>
                </a:solidFill>
              </a:rPr>
              <a:t>finger</a:t>
            </a:r>
            <a:endParaRPr lang="fr-FR" i="1" dirty="0" smtClean="0">
              <a:solidFill>
                <a:srgbClr val="0000FF"/>
              </a:solidFill>
            </a:endParaRPr>
          </a:p>
          <a:p>
            <a:pPr algn="ctr"/>
            <a:r>
              <a:rPr lang="fr-FR" i="1" dirty="0">
                <a:solidFill>
                  <a:srgbClr val="0000FF"/>
                </a:solidFill>
              </a:rPr>
              <a:t>PT100</a:t>
            </a:r>
          </a:p>
          <a:p>
            <a:pPr algn="ctr"/>
            <a:r>
              <a:rPr lang="fr-FR" i="1" dirty="0" err="1" smtClean="0">
                <a:solidFill>
                  <a:srgbClr val="0000FF"/>
                </a:solidFill>
              </a:rPr>
              <a:t>wiring</a:t>
            </a:r>
            <a:endParaRPr lang="fr-FR" i="1" dirty="0">
              <a:solidFill>
                <a:srgbClr val="0000FF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5266" y="1972710"/>
            <a:ext cx="4804863" cy="3603647"/>
          </a:xfrm>
          <a:prstGeom prst="rect">
            <a:avLst/>
          </a:prstGeom>
        </p:spPr>
      </p:pic>
      <p:cxnSp>
        <p:nvCxnSpPr>
          <p:cNvPr id="13" name="Connecteur droit avec flèche 12"/>
          <p:cNvCxnSpPr>
            <a:stCxn id="19" idx="3"/>
          </p:cNvCxnSpPr>
          <p:nvPr/>
        </p:nvCxnSpPr>
        <p:spPr>
          <a:xfrm flipV="1">
            <a:off x="3850925" y="4431445"/>
            <a:ext cx="2502453" cy="9369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4454355" y="4584792"/>
            <a:ext cx="2362093" cy="98625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38317</TotalTime>
  <Words>1085</Words>
  <Application>Microsoft Office PowerPoint</Application>
  <PresentationFormat>Affichage à l'écran (4:3)</PresentationFormat>
  <Paragraphs>295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Thème Office</vt:lpstr>
      <vt:lpstr>S001 AGATA capsule scan  trapping study vs temperature </vt:lpstr>
      <vt:lpstr>Electron trapping in n-type Ge detectors</vt:lpstr>
      <vt:lpstr>Electron trapping in n-type Ge detectors</vt:lpstr>
      <vt:lpstr>Electron trapping versus temperature</vt:lpstr>
      <vt:lpstr>Présentation PowerPoint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Electron trapping versus temperature</vt:lpstr>
      <vt:lpstr>Perspectives</vt:lpstr>
      <vt:lpstr>Thank you for attention  Thanks to IKP for S001 lending </vt:lpstr>
    </vt:vector>
  </TitlesOfParts>
  <Company>IPHC 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DUCHENE Gilbert</dc:creator>
  <cp:lastModifiedBy>DUCHENE Gilbert</cp:lastModifiedBy>
  <cp:revision>487</cp:revision>
  <dcterms:created xsi:type="dcterms:W3CDTF">2021-09-24T11:43:17Z</dcterms:created>
  <dcterms:modified xsi:type="dcterms:W3CDTF">2022-12-03T05:30:28Z</dcterms:modified>
</cp:coreProperties>
</file>