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57" r:id="rId3"/>
    <p:sldId id="261" r:id="rId4"/>
    <p:sldId id="258" r:id="rId5"/>
    <p:sldId id="262" r:id="rId6"/>
    <p:sldId id="259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88E97-5EFD-4492-98A7-E834528DCD25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3D6B-DF72-476D-A57C-7D9D91E7D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32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B5E5D-F609-4B8A-A4DB-FC533DAA646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02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2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5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2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1347760"/>
            <a:ext cx="10363200" cy="2252691"/>
          </a:xfrm>
          <a:prstGeom prst="rect">
            <a:avLst/>
          </a:prstGeom>
        </p:spPr>
        <p:txBody>
          <a:bodyPr/>
          <a:lstStyle>
            <a:lvl1pPr>
              <a:defRPr lang="it-IT" dirty="0" smtClean="0"/>
            </a:lvl1pPr>
          </a:lstStyle>
          <a:p>
            <a:r>
              <a:rPr lang="fr-FR" smtClean="0"/>
              <a:t>Cliquez pour modifier le style du titre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27834" y="6561348"/>
            <a:ext cx="11641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DC8E-50DB-4F2E-A357-58D8BB0D9DC6}" type="slidenum">
              <a:rPr lang="it-IT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4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5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32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55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71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26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5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1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5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87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9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67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6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9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6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6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9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1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21/11/2022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0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/>
          <p:nvPr/>
        </p:nvGrpSpPr>
        <p:grpSpPr>
          <a:xfrm>
            <a:off x="5231904" y="39688"/>
            <a:ext cx="6960096" cy="1013048"/>
            <a:chOff x="4826000" y="39688"/>
            <a:chExt cx="4318000" cy="574675"/>
          </a:xfrm>
        </p:grpSpPr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4826000" y="53340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solidFill>
                  <a:prstClr val="black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4826000" y="57785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800">
                  <a:solidFill>
                    <a:prstClr val="black"/>
                  </a:solidFill>
                </a:rPr>
                <a:t> </a:t>
              </a:r>
            </a:p>
          </p:txBody>
        </p:sp>
        <p:pic>
          <p:nvPicPr>
            <p:cNvPr id="10" name="Image 12" descr="logo 30cm.jpg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86600" y="39688"/>
              <a:ext cx="2057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10"/>
          <p:cNvGrpSpPr/>
          <p:nvPr/>
        </p:nvGrpSpPr>
        <p:grpSpPr>
          <a:xfrm>
            <a:off x="0" y="6509556"/>
            <a:ext cx="12192000" cy="696888"/>
            <a:chOff x="0" y="6592888"/>
            <a:chExt cx="8839200" cy="341312"/>
          </a:xfrm>
        </p:grpSpPr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492125" y="6616700"/>
              <a:ext cx="834707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eaLnBrk="0" hangingPunct="0"/>
              <a:r>
                <a:rPr lang="en-US" sz="1400" dirty="0" err="1" smtClean="0">
                  <a:solidFill>
                    <a:srgbClr val="5E5E5E"/>
                  </a:solidFill>
                </a:rPr>
                <a:t>E.Clément</a:t>
              </a:r>
              <a:r>
                <a:rPr lang="en-US" sz="1400" dirty="0" smtClean="0">
                  <a:solidFill>
                    <a:srgbClr val="5E5E5E"/>
                  </a:solidFill>
                </a:rPr>
                <a:t>  </a:t>
              </a:r>
              <a:r>
                <a:rPr lang="en-US" sz="1400" dirty="0" err="1" smtClean="0">
                  <a:solidFill>
                    <a:srgbClr val="5E5E5E"/>
                  </a:solidFill>
                </a:rPr>
                <a:t>Novembre</a:t>
              </a:r>
              <a:r>
                <a:rPr lang="en-US" sz="1400" dirty="0" smtClean="0">
                  <a:solidFill>
                    <a:srgbClr val="5E5E5E"/>
                  </a:solidFill>
                </a:rPr>
                <a:t> 2011                                          </a:t>
              </a:r>
              <a:endParaRPr lang="fr-FR" sz="1400" noProof="1">
                <a:solidFill>
                  <a:prstClr val="black"/>
                </a:solidFill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0" y="6592888"/>
              <a:ext cx="4318000" cy="36512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9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5C85-D298-41AF-890F-5BE0DFE2E67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F7441-B395-4EB2-948D-087B53FE3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52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236376" y="102706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5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590" y="1609827"/>
            <a:ext cx="7238913" cy="380524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288787" y="6508993"/>
            <a:ext cx="1487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NIM A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28564" y="0"/>
            <a:ext cx="2477386" cy="30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046"/>
            <a:ext cx="9282867" cy="439124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57200" y="88250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« </a:t>
            </a:r>
            <a:r>
              <a:rPr lang="fr-FR" dirty="0" err="1" smtClean="0"/>
              <a:t>core</a:t>
            </a:r>
            <a:r>
              <a:rPr lang="fr-FR" dirty="0" smtClean="0"/>
              <a:t> » </a:t>
            </a:r>
            <a:r>
              <a:rPr lang="fr-FR" dirty="0" err="1" smtClean="0"/>
              <a:t>Normalized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888819" y="1924494"/>
            <a:ext cx="3444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hitE</a:t>
            </a:r>
            <a:r>
              <a:rPr lang="fr-FR" b="1" dirty="0" smtClean="0"/>
              <a:t>/coreE0</a:t>
            </a:r>
          </a:p>
          <a:p>
            <a:endParaRPr lang="fr-FR" i="1" dirty="0" smtClean="0">
              <a:solidFill>
                <a:srgbClr val="FFC000"/>
              </a:solidFill>
            </a:endParaRPr>
          </a:p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1105989" y="2760617"/>
            <a:ext cx="7672251" cy="1968137"/>
          </a:xfrm>
          <a:custGeom>
            <a:avLst/>
            <a:gdLst>
              <a:gd name="connsiteX0" fmla="*/ 0 w 7672251"/>
              <a:gd name="connsiteY0" fmla="*/ 0 h 1968137"/>
              <a:gd name="connsiteX1" fmla="*/ 1280160 w 7672251"/>
              <a:gd name="connsiteY1" fmla="*/ 52252 h 1968137"/>
              <a:gd name="connsiteX2" fmla="*/ 3204754 w 7672251"/>
              <a:gd name="connsiteY2" fmla="*/ 243840 h 1968137"/>
              <a:gd name="connsiteX3" fmla="*/ 4676502 w 7672251"/>
              <a:gd name="connsiteY3" fmla="*/ 1114697 h 1968137"/>
              <a:gd name="connsiteX4" fmla="*/ 5538651 w 7672251"/>
              <a:gd name="connsiteY4" fmla="*/ 1637212 h 1968137"/>
              <a:gd name="connsiteX5" fmla="*/ 7672251 w 7672251"/>
              <a:gd name="connsiteY5" fmla="*/ 1968137 h 196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251" h="1968137">
                <a:moveTo>
                  <a:pt x="0" y="0"/>
                </a:moveTo>
                <a:cubicBezTo>
                  <a:pt x="373017" y="5806"/>
                  <a:pt x="746034" y="11612"/>
                  <a:pt x="1280160" y="52252"/>
                </a:cubicBezTo>
                <a:cubicBezTo>
                  <a:pt x="1814286" y="92892"/>
                  <a:pt x="2638697" y="66766"/>
                  <a:pt x="3204754" y="243840"/>
                </a:cubicBezTo>
                <a:cubicBezTo>
                  <a:pt x="3770811" y="420914"/>
                  <a:pt x="4676502" y="1114697"/>
                  <a:pt x="4676502" y="1114697"/>
                </a:cubicBezTo>
                <a:cubicBezTo>
                  <a:pt x="5065485" y="1346926"/>
                  <a:pt x="5039360" y="1494972"/>
                  <a:pt x="5538651" y="1637212"/>
                </a:cubicBezTo>
                <a:cubicBezTo>
                  <a:pt x="6037943" y="1779452"/>
                  <a:pt x="6855097" y="1873794"/>
                  <a:pt x="7672251" y="19681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7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28564" y="0"/>
            <a:ext cx="2477386" cy="30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046"/>
            <a:ext cx="9282867" cy="439124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57200" y="88250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« </a:t>
            </a:r>
            <a:r>
              <a:rPr lang="fr-FR" dirty="0" err="1" smtClean="0"/>
              <a:t>core</a:t>
            </a:r>
            <a:r>
              <a:rPr lang="fr-FR" dirty="0" smtClean="0"/>
              <a:t> » </a:t>
            </a:r>
            <a:r>
              <a:rPr lang="fr-FR" dirty="0" err="1" smtClean="0"/>
              <a:t>Normalized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888819" y="1924494"/>
            <a:ext cx="344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Core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AddB</a:t>
            </a:r>
            <a:r>
              <a:rPr lang="fr-FR" b="1" dirty="0" smtClean="0">
                <a:solidFill>
                  <a:srgbClr val="FF0000"/>
                </a:solidFill>
              </a:rPr>
              <a:t> / </a:t>
            </a:r>
            <a:r>
              <a:rPr lang="fr-FR" b="1" dirty="0" err="1" smtClean="0">
                <a:solidFill>
                  <a:srgbClr val="FF0000"/>
                </a:solidFill>
              </a:rPr>
              <a:t>core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1132114" y="1976846"/>
            <a:ext cx="7628709" cy="1254034"/>
          </a:xfrm>
          <a:custGeom>
            <a:avLst/>
            <a:gdLst>
              <a:gd name="connsiteX0" fmla="*/ 0 w 7628709"/>
              <a:gd name="connsiteY0" fmla="*/ 1254034 h 1254034"/>
              <a:gd name="connsiteX1" fmla="*/ 905692 w 7628709"/>
              <a:gd name="connsiteY1" fmla="*/ 879565 h 1254034"/>
              <a:gd name="connsiteX2" fmla="*/ 3065417 w 7628709"/>
              <a:gd name="connsiteY2" fmla="*/ 905691 h 1254034"/>
              <a:gd name="connsiteX3" fmla="*/ 4711337 w 7628709"/>
              <a:gd name="connsiteY3" fmla="*/ 644434 h 1254034"/>
              <a:gd name="connsiteX4" fmla="*/ 7628709 w 7628709"/>
              <a:gd name="connsiteY4" fmla="*/ 0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8709" h="1254034">
                <a:moveTo>
                  <a:pt x="0" y="1254034"/>
                </a:moveTo>
                <a:cubicBezTo>
                  <a:pt x="197394" y="1095828"/>
                  <a:pt x="394789" y="937622"/>
                  <a:pt x="905692" y="879565"/>
                </a:cubicBezTo>
                <a:cubicBezTo>
                  <a:pt x="1416595" y="821508"/>
                  <a:pt x="2431143" y="944880"/>
                  <a:pt x="3065417" y="905691"/>
                </a:cubicBezTo>
                <a:cubicBezTo>
                  <a:pt x="3699691" y="866502"/>
                  <a:pt x="3950788" y="795382"/>
                  <a:pt x="4711337" y="644434"/>
                </a:cubicBezTo>
                <a:cubicBezTo>
                  <a:pt x="5471886" y="493486"/>
                  <a:pt x="6550297" y="246743"/>
                  <a:pt x="762870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3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28564" y="0"/>
            <a:ext cx="2477386" cy="30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046"/>
            <a:ext cx="9282867" cy="439124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57200" y="88250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« </a:t>
            </a:r>
            <a:r>
              <a:rPr lang="fr-FR" dirty="0" err="1" smtClean="0"/>
              <a:t>core</a:t>
            </a:r>
            <a:r>
              <a:rPr lang="fr-FR" dirty="0" smtClean="0"/>
              <a:t> » </a:t>
            </a:r>
            <a:r>
              <a:rPr lang="fr-FR" dirty="0" err="1" smtClean="0"/>
              <a:t>Normalized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888819" y="1924494"/>
            <a:ext cx="3444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OFT/</a:t>
            </a:r>
            <a:r>
              <a:rPr lang="fr-FR" b="1" dirty="0" err="1" smtClean="0">
                <a:solidFill>
                  <a:srgbClr val="92D050"/>
                </a:solidFill>
              </a:rPr>
              <a:t>core</a:t>
            </a:r>
            <a:endParaRPr lang="fr-FR" b="1" dirty="0" smtClean="0">
              <a:solidFill>
                <a:srgbClr val="92D050"/>
              </a:solidFill>
            </a:endParaRPr>
          </a:p>
          <a:p>
            <a:r>
              <a:rPr lang="fr-FR" b="1" dirty="0" err="1" smtClean="0">
                <a:solidFill>
                  <a:srgbClr val="0070C0"/>
                </a:solidFill>
              </a:rPr>
              <a:t>OFT</a:t>
            </a:r>
            <a:r>
              <a:rPr lang="fr-FR" b="1" baseline="-25000" dirty="0" err="1" smtClean="0">
                <a:solidFill>
                  <a:srgbClr val="0070C0"/>
                </a:solidFill>
              </a:rPr>
              <a:t>smearing</a:t>
            </a:r>
            <a:r>
              <a:rPr lang="fr-FR" b="1" baseline="-25000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/ </a:t>
            </a:r>
            <a:r>
              <a:rPr lang="fr-FR" b="1" dirty="0" err="1" smtClean="0">
                <a:solidFill>
                  <a:srgbClr val="0070C0"/>
                </a:solidFill>
              </a:rPr>
              <a:t>core</a:t>
            </a:r>
            <a:endParaRPr lang="fr-FR" b="1" dirty="0" smtClean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1088571" y="2238103"/>
            <a:ext cx="7611292" cy="3039864"/>
          </a:xfrm>
          <a:custGeom>
            <a:avLst/>
            <a:gdLst>
              <a:gd name="connsiteX0" fmla="*/ 0 w 7611292"/>
              <a:gd name="connsiteY0" fmla="*/ 2943497 h 3039864"/>
              <a:gd name="connsiteX1" fmla="*/ 261258 w 7611292"/>
              <a:gd name="connsiteY1" fmla="*/ 2943497 h 3039864"/>
              <a:gd name="connsiteX2" fmla="*/ 1114698 w 7611292"/>
              <a:gd name="connsiteY2" fmla="*/ 1942011 h 3039864"/>
              <a:gd name="connsiteX3" fmla="*/ 2142309 w 7611292"/>
              <a:gd name="connsiteY3" fmla="*/ 1071154 h 3039864"/>
              <a:gd name="connsiteX4" fmla="*/ 3997235 w 7611292"/>
              <a:gd name="connsiteY4" fmla="*/ 600891 h 3039864"/>
              <a:gd name="connsiteX5" fmla="*/ 6270172 w 7611292"/>
              <a:gd name="connsiteY5" fmla="*/ 226423 h 3039864"/>
              <a:gd name="connsiteX6" fmla="*/ 7611292 w 7611292"/>
              <a:gd name="connsiteY6" fmla="*/ 0 h 3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1292" h="3039864">
                <a:moveTo>
                  <a:pt x="0" y="2943497"/>
                </a:moveTo>
                <a:cubicBezTo>
                  <a:pt x="37737" y="3026954"/>
                  <a:pt x="75475" y="3110411"/>
                  <a:pt x="261258" y="2943497"/>
                </a:cubicBezTo>
                <a:cubicBezTo>
                  <a:pt x="447041" y="2776583"/>
                  <a:pt x="801190" y="2254068"/>
                  <a:pt x="1114698" y="1942011"/>
                </a:cubicBezTo>
                <a:cubicBezTo>
                  <a:pt x="1428207" y="1629954"/>
                  <a:pt x="1661886" y="1294674"/>
                  <a:pt x="2142309" y="1071154"/>
                </a:cubicBezTo>
                <a:cubicBezTo>
                  <a:pt x="2622732" y="847634"/>
                  <a:pt x="3309258" y="741679"/>
                  <a:pt x="3997235" y="600891"/>
                </a:cubicBezTo>
                <a:cubicBezTo>
                  <a:pt x="4685212" y="460103"/>
                  <a:pt x="6270172" y="226423"/>
                  <a:pt x="6270172" y="226423"/>
                </a:cubicBezTo>
                <a:lnTo>
                  <a:pt x="7611292" y="0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Double flèche horizontale 5"/>
          <p:cNvSpPr/>
          <p:nvPr/>
        </p:nvSpPr>
        <p:spPr>
          <a:xfrm>
            <a:off x="1088571" y="5405879"/>
            <a:ext cx="1797499" cy="2432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28564" y="0"/>
            <a:ext cx="2477386" cy="30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046"/>
            <a:ext cx="9282867" cy="439124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57200" y="88250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« </a:t>
            </a:r>
            <a:r>
              <a:rPr lang="fr-FR" dirty="0" err="1" smtClean="0"/>
              <a:t>core</a:t>
            </a:r>
            <a:r>
              <a:rPr lang="fr-FR" dirty="0" smtClean="0"/>
              <a:t> » </a:t>
            </a:r>
            <a:r>
              <a:rPr lang="fr-FR" dirty="0" err="1" smtClean="0"/>
              <a:t>Normalized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888819" y="1924494"/>
            <a:ext cx="34449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00B0F0"/>
              </a:solidFill>
            </a:endParaRPr>
          </a:p>
          <a:p>
            <a:r>
              <a:rPr lang="fr-FR" i="1" dirty="0" smtClean="0"/>
              <a:t>Acting on Post-PSA</a:t>
            </a:r>
          </a:p>
          <a:p>
            <a:r>
              <a:rPr lang="fr-FR" i="1" dirty="0" smtClean="0"/>
              <a:t>(if </a:t>
            </a:r>
            <a:r>
              <a:rPr lang="fr-FR" i="1" dirty="0" err="1" smtClean="0"/>
              <a:t>MulSeg</a:t>
            </a:r>
            <a:r>
              <a:rPr lang="fr-FR" i="1" dirty="0" smtClean="0"/>
              <a:t>==1 &amp;&amp; E &lt; 100 </a:t>
            </a:r>
            <a:r>
              <a:rPr lang="fr-FR" i="1" dirty="0" err="1" smtClean="0"/>
              <a:t>keV</a:t>
            </a:r>
            <a:r>
              <a:rPr lang="fr-FR" i="1" dirty="0" smtClean="0"/>
              <a:t>, </a:t>
            </a:r>
          </a:p>
          <a:p>
            <a:r>
              <a:rPr lang="fr-FR" i="1" dirty="0" smtClean="0"/>
              <a:t>&amp;&amp; Z &lt; 10 mm)</a:t>
            </a:r>
          </a:p>
          <a:p>
            <a:endParaRPr lang="fr-FR" i="1" dirty="0"/>
          </a:p>
          <a:p>
            <a:r>
              <a:rPr lang="fr-FR" i="1" dirty="0" smtClean="0">
                <a:solidFill>
                  <a:srgbClr val="00B0F0"/>
                </a:solidFill>
              </a:rPr>
              <a:t>Force all to 1 mm</a:t>
            </a:r>
          </a:p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1088571" y="2238103"/>
            <a:ext cx="7611292" cy="3039864"/>
          </a:xfrm>
          <a:custGeom>
            <a:avLst/>
            <a:gdLst>
              <a:gd name="connsiteX0" fmla="*/ 0 w 7611292"/>
              <a:gd name="connsiteY0" fmla="*/ 2943497 h 3039864"/>
              <a:gd name="connsiteX1" fmla="*/ 261258 w 7611292"/>
              <a:gd name="connsiteY1" fmla="*/ 2943497 h 3039864"/>
              <a:gd name="connsiteX2" fmla="*/ 1114698 w 7611292"/>
              <a:gd name="connsiteY2" fmla="*/ 1942011 h 3039864"/>
              <a:gd name="connsiteX3" fmla="*/ 2142309 w 7611292"/>
              <a:gd name="connsiteY3" fmla="*/ 1071154 h 3039864"/>
              <a:gd name="connsiteX4" fmla="*/ 3997235 w 7611292"/>
              <a:gd name="connsiteY4" fmla="*/ 600891 h 3039864"/>
              <a:gd name="connsiteX5" fmla="*/ 6270172 w 7611292"/>
              <a:gd name="connsiteY5" fmla="*/ 226423 h 3039864"/>
              <a:gd name="connsiteX6" fmla="*/ 7611292 w 7611292"/>
              <a:gd name="connsiteY6" fmla="*/ 0 h 3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1292" h="3039864">
                <a:moveTo>
                  <a:pt x="0" y="2943497"/>
                </a:moveTo>
                <a:cubicBezTo>
                  <a:pt x="37737" y="3026954"/>
                  <a:pt x="75475" y="3110411"/>
                  <a:pt x="261258" y="2943497"/>
                </a:cubicBezTo>
                <a:cubicBezTo>
                  <a:pt x="447041" y="2776583"/>
                  <a:pt x="801190" y="2254068"/>
                  <a:pt x="1114698" y="1942011"/>
                </a:cubicBezTo>
                <a:cubicBezTo>
                  <a:pt x="1428207" y="1629954"/>
                  <a:pt x="1661886" y="1294674"/>
                  <a:pt x="2142309" y="1071154"/>
                </a:cubicBezTo>
                <a:cubicBezTo>
                  <a:pt x="2622732" y="847634"/>
                  <a:pt x="3309258" y="741679"/>
                  <a:pt x="3997235" y="600891"/>
                </a:cubicBezTo>
                <a:cubicBezTo>
                  <a:pt x="4685212" y="460103"/>
                  <a:pt x="6270172" y="226423"/>
                  <a:pt x="6270172" y="226423"/>
                </a:cubicBezTo>
                <a:lnTo>
                  <a:pt x="7611292" y="0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1219200" y="2194560"/>
            <a:ext cx="7498080" cy="2969623"/>
          </a:xfrm>
          <a:custGeom>
            <a:avLst/>
            <a:gdLst>
              <a:gd name="connsiteX0" fmla="*/ 0 w 7498080"/>
              <a:gd name="connsiteY0" fmla="*/ 2969623 h 2969623"/>
              <a:gd name="connsiteX1" fmla="*/ 992777 w 7498080"/>
              <a:gd name="connsiteY1" fmla="*/ 862149 h 2969623"/>
              <a:gd name="connsiteX2" fmla="*/ 4519749 w 7498080"/>
              <a:gd name="connsiteY2" fmla="*/ 574766 h 2969623"/>
              <a:gd name="connsiteX3" fmla="*/ 7498080 w 7498080"/>
              <a:gd name="connsiteY3" fmla="*/ 0 h 296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8080" h="2969623">
                <a:moveTo>
                  <a:pt x="0" y="2969623"/>
                </a:moveTo>
                <a:cubicBezTo>
                  <a:pt x="119743" y="2115457"/>
                  <a:pt x="239486" y="1261292"/>
                  <a:pt x="992777" y="862149"/>
                </a:cubicBezTo>
                <a:cubicBezTo>
                  <a:pt x="1746068" y="463006"/>
                  <a:pt x="3435532" y="718457"/>
                  <a:pt x="4519749" y="574766"/>
                </a:cubicBezTo>
                <a:cubicBezTo>
                  <a:pt x="5603966" y="431075"/>
                  <a:pt x="6551023" y="215537"/>
                  <a:pt x="749808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28564" y="0"/>
            <a:ext cx="2477386" cy="30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046"/>
            <a:ext cx="9282867" cy="439124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57200" y="88250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« </a:t>
            </a:r>
            <a:r>
              <a:rPr lang="fr-FR" dirty="0" err="1" smtClean="0"/>
              <a:t>core</a:t>
            </a:r>
            <a:r>
              <a:rPr lang="fr-FR" dirty="0" smtClean="0"/>
              <a:t> » </a:t>
            </a:r>
            <a:r>
              <a:rPr lang="fr-FR" dirty="0" err="1" smtClean="0"/>
              <a:t>Normalized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888819" y="1924494"/>
            <a:ext cx="3444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00B0F0"/>
              </a:solidFill>
            </a:endParaRPr>
          </a:p>
          <a:p>
            <a:r>
              <a:rPr lang="fr-FR" i="1" dirty="0" smtClean="0"/>
              <a:t>Acting on Post-PSA</a:t>
            </a:r>
          </a:p>
          <a:p>
            <a:r>
              <a:rPr lang="fr-FR" i="1" dirty="0" smtClean="0"/>
              <a:t>(if </a:t>
            </a:r>
            <a:r>
              <a:rPr lang="fr-FR" i="1" dirty="0" err="1" smtClean="0"/>
              <a:t>MulSeg</a:t>
            </a:r>
            <a:r>
              <a:rPr lang="fr-FR" i="1" dirty="0" smtClean="0"/>
              <a:t>==1 &amp;&amp; E &lt; 100 </a:t>
            </a:r>
            <a:r>
              <a:rPr lang="fr-FR" i="1" dirty="0" err="1" smtClean="0"/>
              <a:t>keV</a:t>
            </a:r>
            <a:r>
              <a:rPr lang="fr-FR" i="1" dirty="0" smtClean="0"/>
              <a:t>, </a:t>
            </a:r>
          </a:p>
          <a:p>
            <a:r>
              <a:rPr lang="fr-FR" i="1" dirty="0" smtClean="0"/>
              <a:t>&amp;&amp; Z &lt; 10 mm)</a:t>
            </a:r>
          </a:p>
          <a:p>
            <a:endParaRPr lang="fr-FR" i="1" dirty="0"/>
          </a:p>
          <a:p>
            <a:r>
              <a:rPr lang="fr-FR" i="1" dirty="0" smtClean="0">
                <a:solidFill>
                  <a:srgbClr val="00B0F0"/>
                </a:solidFill>
              </a:rPr>
              <a:t>Force all to 1 mm</a:t>
            </a:r>
          </a:p>
          <a:p>
            <a:r>
              <a:rPr lang="fr-FR" i="1" dirty="0" smtClean="0">
                <a:solidFill>
                  <a:srgbClr val="FFC000"/>
                </a:solidFill>
              </a:rPr>
              <a:t>Force all to 0.5 mm ▲</a:t>
            </a:r>
          </a:p>
          <a:p>
            <a:r>
              <a:rPr lang="fr-FR" i="1" dirty="0" smtClean="0">
                <a:solidFill>
                  <a:srgbClr val="FFC000"/>
                </a:solidFill>
              </a:rPr>
              <a:t>+ Force &lt; 40 </a:t>
            </a:r>
            <a:r>
              <a:rPr lang="fr-FR" i="1" dirty="0" err="1" smtClean="0">
                <a:solidFill>
                  <a:srgbClr val="FFC000"/>
                </a:solidFill>
              </a:rPr>
              <a:t>keV</a:t>
            </a:r>
            <a:r>
              <a:rPr lang="fr-FR" i="1" dirty="0" smtClean="0">
                <a:solidFill>
                  <a:srgbClr val="FFC000"/>
                </a:solidFill>
              </a:rPr>
              <a:t> to 0.1mm ■</a:t>
            </a:r>
          </a:p>
          <a:p>
            <a:r>
              <a:rPr lang="fr-FR" i="1" dirty="0" smtClean="0">
                <a:solidFill>
                  <a:srgbClr val="FFC000"/>
                </a:solidFill>
              </a:rPr>
              <a:t>+ Force &lt; 40 </a:t>
            </a:r>
            <a:r>
              <a:rPr lang="fr-FR" i="1" dirty="0" err="1" smtClean="0">
                <a:solidFill>
                  <a:srgbClr val="FFC000"/>
                </a:solidFill>
              </a:rPr>
              <a:t>keV</a:t>
            </a:r>
            <a:r>
              <a:rPr lang="fr-FR" i="1" dirty="0" smtClean="0">
                <a:solidFill>
                  <a:srgbClr val="FFC000"/>
                </a:solidFill>
              </a:rPr>
              <a:t> to 0.01 mm ○</a:t>
            </a:r>
          </a:p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1088571" y="2238103"/>
            <a:ext cx="7611292" cy="3039864"/>
          </a:xfrm>
          <a:custGeom>
            <a:avLst/>
            <a:gdLst>
              <a:gd name="connsiteX0" fmla="*/ 0 w 7611292"/>
              <a:gd name="connsiteY0" fmla="*/ 2943497 h 3039864"/>
              <a:gd name="connsiteX1" fmla="*/ 261258 w 7611292"/>
              <a:gd name="connsiteY1" fmla="*/ 2943497 h 3039864"/>
              <a:gd name="connsiteX2" fmla="*/ 1114698 w 7611292"/>
              <a:gd name="connsiteY2" fmla="*/ 1942011 h 3039864"/>
              <a:gd name="connsiteX3" fmla="*/ 2142309 w 7611292"/>
              <a:gd name="connsiteY3" fmla="*/ 1071154 h 3039864"/>
              <a:gd name="connsiteX4" fmla="*/ 3997235 w 7611292"/>
              <a:gd name="connsiteY4" fmla="*/ 600891 h 3039864"/>
              <a:gd name="connsiteX5" fmla="*/ 6270172 w 7611292"/>
              <a:gd name="connsiteY5" fmla="*/ 226423 h 3039864"/>
              <a:gd name="connsiteX6" fmla="*/ 7611292 w 7611292"/>
              <a:gd name="connsiteY6" fmla="*/ 0 h 3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1292" h="3039864">
                <a:moveTo>
                  <a:pt x="0" y="2943497"/>
                </a:moveTo>
                <a:cubicBezTo>
                  <a:pt x="37737" y="3026954"/>
                  <a:pt x="75475" y="3110411"/>
                  <a:pt x="261258" y="2943497"/>
                </a:cubicBezTo>
                <a:cubicBezTo>
                  <a:pt x="447041" y="2776583"/>
                  <a:pt x="801190" y="2254068"/>
                  <a:pt x="1114698" y="1942011"/>
                </a:cubicBezTo>
                <a:cubicBezTo>
                  <a:pt x="1428207" y="1629954"/>
                  <a:pt x="1661886" y="1294674"/>
                  <a:pt x="2142309" y="1071154"/>
                </a:cubicBezTo>
                <a:cubicBezTo>
                  <a:pt x="2622732" y="847634"/>
                  <a:pt x="3309258" y="741679"/>
                  <a:pt x="3997235" y="600891"/>
                </a:cubicBezTo>
                <a:cubicBezTo>
                  <a:pt x="4685212" y="460103"/>
                  <a:pt x="6270172" y="226423"/>
                  <a:pt x="6270172" y="226423"/>
                </a:cubicBezTo>
                <a:lnTo>
                  <a:pt x="7611292" y="0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1219200" y="2194560"/>
            <a:ext cx="7498080" cy="2969623"/>
          </a:xfrm>
          <a:custGeom>
            <a:avLst/>
            <a:gdLst>
              <a:gd name="connsiteX0" fmla="*/ 0 w 7498080"/>
              <a:gd name="connsiteY0" fmla="*/ 2969623 h 2969623"/>
              <a:gd name="connsiteX1" fmla="*/ 992777 w 7498080"/>
              <a:gd name="connsiteY1" fmla="*/ 862149 h 2969623"/>
              <a:gd name="connsiteX2" fmla="*/ 4519749 w 7498080"/>
              <a:gd name="connsiteY2" fmla="*/ 574766 h 2969623"/>
              <a:gd name="connsiteX3" fmla="*/ 7498080 w 7498080"/>
              <a:gd name="connsiteY3" fmla="*/ 0 h 296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8080" h="2969623">
                <a:moveTo>
                  <a:pt x="0" y="2969623"/>
                </a:moveTo>
                <a:cubicBezTo>
                  <a:pt x="119743" y="2115457"/>
                  <a:pt x="239486" y="1261292"/>
                  <a:pt x="992777" y="862149"/>
                </a:cubicBezTo>
                <a:cubicBezTo>
                  <a:pt x="1746068" y="463006"/>
                  <a:pt x="3435532" y="718457"/>
                  <a:pt x="4519749" y="574766"/>
                </a:cubicBezTo>
                <a:cubicBezTo>
                  <a:pt x="5603966" y="431075"/>
                  <a:pt x="6551023" y="215537"/>
                  <a:pt x="749808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1088571" y="2229394"/>
            <a:ext cx="7698378" cy="1558835"/>
          </a:xfrm>
          <a:custGeom>
            <a:avLst/>
            <a:gdLst>
              <a:gd name="connsiteX0" fmla="*/ 0 w 7698378"/>
              <a:gd name="connsiteY0" fmla="*/ 1558835 h 1558835"/>
              <a:gd name="connsiteX1" fmla="*/ 957943 w 7698378"/>
              <a:gd name="connsiteY1" fmla="*/ 757646 h 1558835"/>
              <a:gd name="connsiteX2" fmla="*/ 3466012 w 7698378"/>
              <a:gd name="connsiteY2" fmla="*/ 627017 h 1558835"/>
              <a:gd name="connsiteX3" fmla="*/ 7698378 w 7698378"/>
              <a:gd name="connsiteY3" fmla="*/ 0 h 15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8378" h="1558835">
                <a:moveTo>
                  <a:pt x="0" y="1558835"/>
                </a:moveTo>
                <a:cubicBezTo>
                  <a:pt x="190137" y="1235892"/>
                  <a:pt x="380274" y="912949"/>
                  <a:pt x="957943" y="757646"/>
                </a:cubicBezTo>
                <a:cubicBezTo>
                  <a:pt x="1535612" y="602343"/>
                  <a:pt x="2342606" y="753291"/>
                  <a:pt x="3466012" y="627017"/>
                </a:cubicBezTo>
                <a:cubicBezTo>
                  <a:pt x="4589418" y="500743"/>
                  <a:pt x="6143898" y="250371"/>
                  <a:pt x="7698378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5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946"/>
            <a:ext cx="6940039" cy="34062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68589" y="1266171"/>
            <a:ext cx="9428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aseline="30000" dirty="0" smtClean="0"/>
              <a:t>141</a:t>
            </a:r>
            <a:r>
              <a:rPr lang="fr-FR" sz="2800" dirty="0" smtClean="0"/>
              <a:t>Ce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777628" y="1706149"/>
            <a:ext cx="4418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AGATA at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a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PSA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slice 0 (but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signal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post-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psa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039" y="49510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Neural Network and auto-encoder </a:t>
            </a: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noise ?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082" y="4264748"/>
            <a:ext cx="3803071" cy="19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2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e 120"/>
          <p:cNvGrpSpPr/>
          <p:nvPr/>
        </p:nvGrpSpPr>
        <p:grpSpPr>
          <a:xfrm>
            <a:off x="182804" y="547655"/>
            <a:ext cx="9043894" cy="6163346"/>
            <a:chOff x="-878709" y="647405"/>
            <a:chExt cx="10088862" cy="6789112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4AAC78B-8DFD-EF47-A3F4-B18398636318}"/>
                </a:ext>
              </a:extLst>
            </p:cNvPr>
            <p:cNvSpPr txBox="1"/>
            <p:nvPr/>
          </p:nvSpPr>
          <p:spPr>
            <a:xfrm>
              <a:off x="1142711" y="1926734"/>
              <a:ext cx="2241437" cy="50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Detection</a:t>
              </a: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setup</a:t>
              </a:r>
            </a:p>
            <a:p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11D2D12-674A-874C-8BFA-13750F3FEFFF}"/>
                </a:ext>
              </a:extLst>
            </p:cNvPr>
            <p:cNvSpPr txBox="1"/>
            <p:nvPr/>
          </p:nvSpPr>
          <p:spPr>
            <a:xfrm>
              <a:off x="1142710" y="4210002"/>
              <a:ext cx="2241437" cy="50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Acquisition system</a:t>
              </a:r>
            </a:p>
            <a:p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1" name="그림 55">
              <a:extLst>
                <a:ext uri="{FF2B5EF4-FFF2-40B4-BE49-F238E27FC236}">
                  <a16:creationId xmlns:a16="http://schemas.microsoft.com/office/drawing/2014/main" id="{A9C998AE-6F41-482F-A19E-D856B9BF8B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72" t="39768" r="47652"/>
            <a:stretch/>
          </p:blipFill>
          <p:spPr>
            <a:xfrm rot="8520332">
              <a:off x="2230362" y="647405"/>
              <a:ext cx="1763424" cy="1798371"/>
            </a:xfrm>
            <a:prstGeom prst="rect">
              <a:avLst/>
            </a:prstGeom>
          </p:spPr>
        </p:pic>
        <p:grpSp>
          <p:nvGrpSpPr>
            <p:cNvPr id="63" name="Group 21"/>
            <p:cNvGrpSpPr/>
            <p:nvPr/>
          </p:nvGrpSpPr>
          <p:grpSpPr>
            <a:xfrm rot="15102374">
              <a:off x="-716714" y="907399"/>
              <a:ext cx="6741169" cy="6317067"/>
              <a:chOff x="-205342" y="943286"/>
              <a:chExt cx="5970094" cy="5594503"/>
            </a:xfrm>
          </p:grpSpPr>
          <p:pic>
            <p:nvPicPr>
              <p:cNvPr id="117" name="Picture 7" descr="VAMOS_DQ_only_top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5078" y="1454543"/>
                <a:ext cx="5969830" cy="4483203"/>
              </a:xfrm>
              <a:prstGeom prst="rect">
                <a:avLst/>
              </a:prstGeom>
            </p:spPr>
          </p:pic>
          <p:pic>
            <p:nvPicPr>
              <p:cNvPr id="118" name="Picture 12" descr="AGATA_TOP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0160" y="4831187"/>
                <a:ext cx="2272511" cy="1706602"/>
              </a:xfrm>
              <a:prstGeom prst="rect">
                <a:avLst/>
              </a:prstGeom>
            </p:spPr>
          </p:pic>
          <p:pic>
            <p:nvPicPr>
              <p:cNvPr id="119" name="Picture 13" descr="VAMOS_FP_TOP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5342" y="943286"/>
                <a:ext cx="2722065" cy="2044207"/>
              </a:xfrm>
              <a:prstGeom prst="rect">
                <a:avLst/>
              </a:prstGeom>
            </p:spPr>
          </p:pic>
        </p:grpSp>
        <p:sp>
          <p:nvSpPr>
            <p:cNvPr id="68" name="Oval 72"/>
            <p:cNvSpPr/>
            <p:nvPr/>
          </p:nvSpPr>
          <p:spPr>
            <a:xfrm>
              <a:off x="5512893" y="2369219"/>
              <a:ext cx="340933" cy="3409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cxnSp>
          <p:nvCxnSpPr>
            <p:cNvPr id="69" name="Straight Arrow Connector 73"/>
            <p:cNvCxnSpPr>
              <a:stCxn id="68" idx="2"/>
            </p:cNvCxnSpPr>
            <p:nvPr/>
          </p:nvCxnSpPr>
          <p:spPr>
            <a:xfrm flipH="1">
              <a:off x="4246962" y="2539685"/>
              <a:ext cx="1265930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74"/>
            <p:cNvSpPr txBox="1"/>
            <p:nvPr/>
          </p:nvSpPr>
          <p:spPr>
            <a:xfrm>
              <a:off x="5184809" y="2142671"/>
              <a:ext cx="1043456" cy="27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aseline="30000" dirty="0" smtClean="0">
                  <a:latin typeface="Arial"/>
                  <a:cs typeface="Arial"/>
                </a:rPr>
                <a:t>136</a:t>
              </a:r>
              <a:r>
                <a:rPr lang="en-US" sz="1050" dirty="0" smtClean="0">
                  <a:latin typeface="Arial"/>
                  <a:cs typeface="Arial"/>
                </a:rPr>
                <a:t>Xe / </a:t>
              </a:r>
              <a:r>
                <a:rPr lang="en-US" sz="1050" baseline="30000" dirty="0" smtClean="0">
                  <a:latin typeface="Arial"/>
                  <a:cs typeface="Arial"/>
                </a:rPr>
                <a:t>238</a:t>
              </a:r>
              <a:r>
                <a:rPr lang="en-US" sz="1050" dirty="0" smtClean="0">
                  <a:latin typeface="Arial"/>
                  <a:cs typeface="Arial"/>
                </a:rPr>
                <a:t>U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73" name="Freeform 29"/>
            <p:cNvSpPr/>
            <p:nvPr/>
          </p:nvSpPr>
          <p:spPr>
            <a:xfrm>
              <a:off x="217595" y="1782280"/>
              <a:ext cx="3999929" cy="3547619"/>
            </a:xfrm>
            <a:custGeom>
              <a:avLst/>
              <a:gdLst>
                <a:gd name="connsiteX0" fmla="*/ 3941536 w 3999929"/>
                <a:gd name="connsiteY0" fmla="*/ 1036548 h 3547619"/>
                <a:gd name="connsiteX1" fmla="*/ 3197024 w 3999929"/>
                <a:gd name="connsiteY1" fmla="*/ 0 h 3547619"/>
                <a:gd name="connsiteX2" fmla="*/ 0 w 3999929"/>
                <a:gd name="connsiteY2" fmla="*/ 2219087 h 3547619"/>
                <a:gd name="connsiteX3" fmla="*/ 744512 w 3999929"/>
                <a:gd name="connsiteY3" fmla="*/ 3372428 h 3547619"/>
                <a:gd name="connsiteX4" fmla="*/ 2029161 w 3999929"/>
                <a:gd name="connsiteY4" fmla="*/ 3547619 h 3547619"/>
                <a:gd name="connsiteX5" fmla="*/ 3999929 w 3999929"/>
                <a:gd name="connsiteY5" fmla="*/ 1094945 h 35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99929" h="3547619">
                  <a:moveTo>
                    <a:pt x="3941536" y="1036548"/>
                  </a:moveTo>
                  <a:lnTo>
                    <a:pt x="3197024" y="0"/>
                  </a:lnTo>
                  <a:lnTo>
                    <a:pt x="0" y="2219087"/>
                  </a:lnTo>
                  <a:lnTo>
                    <a:pt x="744512" y="3372428"/>
                  </a:lnTo>
                  <a:lnTo>
                    <a:pt x="2029161" y="3547619"/>
                  </a:lnTo>
                  <a:lnTo>
                    <a:pt x="3999929" y="1094945"/>
                  </a:lnTo>
                </a:path>
              </a:pathLst>
            </a:cu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74" name="TextBox 31"/>
            <p:cNvSpPr txBox="1"/>
            <p:nvPr/>
          </p:nvSpPr>
          <p:spPr>
            <a:xfrm rot="19483536">
              <a:off x="414663" y="2850414"/>
              <a:ext cx="1605812" cy="30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Scaled X0.5</a:t>
              </a:r>
            </a:p>
          </p:txBody>
        </p:sp>
        <p:sp>
          <p:nvSpPr>
            <p:cNvPr id="75" name="TextBox 107"/>
            <p:cNvSpPr txBox="1"/>
            <p:nvPr/>
          </p:nvSpPr>
          <p:spPr>
            <a:xfrm>
              <a:off x="2958145" y="2483274"/>
              <a:ext cx="971098" cy="30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40°</a:t>
              </a:r>
            </a:p>
          </p:txBody>
        </p:sp>
        <p:cxnSp>
          <p:nvCxnSpPr>
            <p:cNvPr id="76" name="Straight Connector 109"/>
            <p:cNvCxnSpPr/>
            <p:nvPr/>
          </p:nvCxnSpPr>
          <p:spPr>
            <a:xfrm>
              <a:off x="2114223" y="2506207"/>
              <a:ext cx="1708434" cy="12107"/>
            </a:xfrm>
            <a:prstGeom prst="line">
              <a:avLst/>
            </a:prstGeom>
            <a:ln w="12700" cap="sq" cmpd="sng">
              <a:solidFill>
                <a:srgbClr val="000000"/>
              </a:solidFill>
              <a:prstDash val="solid"/>
              <a:beve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110"/>
            <p:cNvGrpSpPr/>
            <p:nvPr/>
          </p:nvGrpSpPr>
          <p:grpSpPr>
            <a:xfrm>
              <a:off x="470268" y="2519866"/>
              <a:ext cx="3585831" cy="2843435"/>
              <a:chOff x="961320" y="2705455"/>
              <a:chExt cx="3585831" cy="2843435"/>
            </a:xfrm>
          </p:grpSpPr>
          <p:grpSp>
            <p:nvGrpSpPr>
              <p:cNvPr id="110" name="Group 111"/>
              <p:cNvGrpSpPr/>
              <p:nvPr/>
            </p:nvGrpSpPr>
            <p:grpSpPr>
              <a:xfrm>
                <a:off x="1572782" y="2705455"/>
                <a:ext cx="2974369" cy="2843435"/>
                <a:chOff x="1572782" y="2610885"/>
                <a:chExt cx="2974369" cy="2843435"/>
              </a:xfrm>
            </p:grpSpPr>
            <p:grpSp>
              <p:nvGrpSpPr>
                <p:cNvPr id="113" name="Group 114"/>
                <p:cNvGrpSpPr/>
                <p:nvPr/>
              </p:nvGrpSpPr>
              <p:grpSpPr>
                <a:xfrm>
                  <a:off x="1572782" y="2610885"/>
                  <a:ext cx="2840569" cy="2843435"/>
                  <a:chOff x="1572782" y="2610885"/>
                  <a:chExt cx="2840569" cy="2843435"/>
                </a:xfrm>
              </p:grpSpPr>
              <p:sp>
                <p:nvSpPr>
                  <p:cNvPr id="115" name="Freeform 116"/>
                  <p:cNvSpPr/>
                  <p:nvPr/>
                </p:nvSpPr>
                <p:spPr>
                  <a:xfrm rot="21092607">
                    <a:off x="1572782" y="2915894"/>
                    <a:ext cx="2840569" cy="2538426"/>
                  </a:xfrm>
                  <a:custGeom>
                    <a:avLst/>
                    <a:gdLst>
                      <a:gd name="connsiteX0" fmla="*/ 3472490 w 3472490"/>
                      <a:gd name="connsiteY0" fmla="*/ 0 h 2783055"/>
                      <a:gd name="connsiteX1" fmla="*/ 689093 w 3472490"/>
                      <a:gd name="connsiteY1" fmla="*/ 1607687 h 2783055"/>
                      <a:gd name="connsiteX2" fmla="*/ 0 w 3472490"/>
                      <a:gd name="connsiteY2" fmla="*/ 2783055 h 2783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72490" h="2783055">
                        <a:moveTo>
                          <a:pt x="3472490" y="0"/>
                        </a:moveTo>
                        <a:cubicBezTo>
                          <a:pt x="2370165" y="571922"/>
                          <a:pt x="1267841" y="1143845"/>
                          <a:pt x="689093" y="1607687"/>
                        </a:cubicBezTo>
                        <a:cubicBezTo>
                          <a:pt x="110345" y="2071529"/>
                          <a:pt x="130612" y="2458816"/>
                          <a:pt x="0" y="2783055"/>
                        </a:cubicBezTo>
                      </a:path>
                    </a:pathLst>
                  </a:custGeom>
                  <a:ln w="38100" cmpd="sng">
                    <a:solidFill>
                      <a:srgbClr val="FF0000"/>
                    </a:solidFill>
                    <a:tailEnd type="stealth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16" name="Oval 117"/>
                  <p:cNvSpPr/>
                  <p:nvPr/>
                </p:nvSpPr>
                <p:spPr>
                  <a:xfrm>
                    <a:off x="3922485" y="2610885"/>
                    <a:ext cx="443038" cy="44303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114" name="TextBox 115"/>
                <p:cNvSpPr txBox="1"/>
                <p:nvPr/>
              </p:nvSpPr>
              <p:spPr>
                <a:xfrm>
                  <a:off x="3829373" y="2630705"/>
                  <a:ext cx="717778" cy="3390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>
                      <a:latin typeface="Arial"/>
                      <a:cs typeface="Arial"/>
                    </a:rPr>
                    <a:t>PLF</a:t>
                  </a:r>
                </a:p>
              </p:txBody>
            </p:sp>
          </p:grpSp>
          <p:sp>
            <p:nvSpPr>
              <p:cNvPr id="111" name="Freeform 112"/>
              <p:cNvSpPr/>
              <p:nvPr/>
            </p:nvSpPr>
            <p:spPr>
              <a:xfrm rot="21089708">
                <a:off x="2098250" y="3149470"/>
                <a:ext cx="2140108" cy="2283287"/>
              </a:xfrm>
              <a:custGeom>
                <a:avLst/>
                <a:gdLst>
                  <a:gd name="connsiteX0" fmla="*/ 2173517 w 2173517"/>
                  <a:gd name="connsiteY0" fmla="*/ 0 h 2745153"/>
                  <a:gd name="connsiteX1" fmla="*/ 268517 w 2173517"/>
                  <a:gd name="connsiteY1" fmla="*/ 1318846 h 2745153"/>
                  <a:gd name="connsiteX2" fmla="*/ 14517 w 2173517"/>
                  <a:gd name="connsiteY2" fmla="*/ 2745153 h 27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517" h="2745153">
                    <a:moveTo>
                      <a:pt x="2173517" y="0"/>
                    </a:moveTo>
                    <a:cubicBezTo>
                      <a:pt x="1400933" y="430660"/>
                      <a:pt x="628350" y="861321"/>
                      <a:pt x="268517" y="1318846"/>
                    </a:cubicBezTo>
                    <a:cubicBezTo>
                      <a:pt x="-91316" y="1776371"/>
                      <a:pt x="14517" y="2745153"/>
                      <a:pt x="14517" y="2745153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12" name="Freeform 113"/>
              <p:cNvSpPr/>
              <p:nvPr/>
            </p:nvSpPr>
            <p:spPr>
              <a:xfrm rot="20125020">
                <a:off x="961320" y="3643661"/>
                <a:ext cx="3569233" cy="1479555"/>
              </a:xfrm>
              <a:custGeom>
                <a:avLst/>
                <a:gdLst>
                  <a:gd name="connsiteX0" fmla="*/ 2999154 w 2999154"/>
                  <a:gd name="connsiteY0" fmla="*/ 0 h 2686539"/>
                  <a:gd name="connsiteX1" fmla="*/ 713154 w 2999154"/>
                  <a:gd name="connsiteY1" fmla="*/ 1397000 h 2686539"/>
                  <a:gd name="connsiteX2" fmla="*/ 0 w 2999154"/>
                  <a:gd name="connsiteY2" fmla="*/ 2686539 h 268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99154" h="2686539">
                    <a:moveTo>
                      <a:pt x="2999154" y="0"/>
                    </a:moveTo>
                    <a:cubicBezTo>
                      <a:pt x="2106083" y="474621"/>
                      <a:pt x="1213013" y="949243"/>
                      <a:pt x="713154" y="1397000"/>
                    </a:cubicBezTo>
                    <a:cubicBezTo>
                      <a:pt x="213295" y="1844757"/>
                      <a:pt x="106647" y="2265648"/>
                      <a:pt x="0" y="2686539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sp>
          <p:nvSpPr>
            <p:cNvPr id="78" name="TextBox 41"/>
            <p:cNvSpPr txBox="1"/>
            <p:nvPr/>
          </p:nvSpPr>
          <p:spPr>
            <a:xfrm rot="16572850">
              <a:off x="-145997" y="5666647"/>
              <a:ext cx="1397749" cy="30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Focal plane </a:t>
              </a:r>
            </a:p>
          </p:txBody>
        </p:sp>
        <p:sp>
          <p:nvSpPr>
            <p:cNvPr id="80" name="Oval 122"/>
            <p:cNvSpPr/>
            <p:nvPr/>
          </p:nvSpPr>
          <p:spPr>
            <a:xfrm>
              <a:off x="3653754" y="2256331"/>
              <a:ext cx="340933" cy="34093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81" name="TextBox 106"/>
            <p:cNvSpPr txBox="1"/>
            <p:nvPr/>
          </p:nvSpPr>
          <p:spPr>
            <a:xfrm>
              <a:off x="3444579" y="2218532"/>
              <a:ext cx="814076" cy="33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aseline="30000" dirty="0">
                  <a:latin typeface="Arial"/>
                  <a:cs typeface="Arial"/>
                </a:rPr>
                <a:t>198</a:t>
              </a:r>
              <a:r>
                <a:rPr lang="en-US" sz="1400" dirty="0">
                  <a:latin typeface="Arial"/>
                  <a:cs typeface="Arial"/>
                </a:rPr>
                <a:t>Pt</a:t>
              </a:r>
            </a:p>
          </p:txBody>
        </p:sp>
        <p:sp>
          <p:nvSpPr>
            <p:cNvPr id="82" name="TextBox 51"/>
            <p:cNvSpPr txBox="1"/>
            <p:nvPr/>
          </p:nvSpPr>
          <p:spPr>
            <a:xfrm>
              <a:off x="4020755" y="2700215"/>
              <a:ext cx="2290506" cy="635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/>
                <a:t>AGATA 39 crystal</a:t>
              </a:r>
            </a:p>
            <a:p>
              <a:pPr algn="ctr"/>
              <a:r>
                <a:rPr lang="en-US" sz="1050" dirty="0"/>
                <a:t>As Compact configuration </a:t>
              </a:r>
              <a:br>
                <a:rPr lang="en-US" sz="1050" dirty="0"/>
              </a:br>
              <a:r>
                <a:rPr lang="en-US" sz="1050" dirty="0"/>
                <a:t>as possible</a:t>
              </a:r>
            </a:p>
          </p:txBody>
        </p:sp>
        <p:sp>
          <p:nvSpPr>
            <p:cNvPr id="85" name="TextBox 5"/>
            <p:cNvSpPr txBox="1"/>
            <p:nvPr/>
          </p:nvSpPr>
          <p:spPr>
            <a:xfrm rot="18939023">
              <a:off x="1165829" y="4091429"/>
              <a:ext cx="1042149" cy="50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Full PID</a:t>
              </a:r>
            </a:p>
            <a:p>
              <a:r>
                <a:rPr lang="en-US" sz="1200" dirty="0"/>
                <a:t>Of PLF </a:t>
              </a:r>
            </a:p>
          </p:txBody>
        </p:sp>
        <p:sp>
          <p:nvSpPr>
            <p:cNvPr id="86" name="Freeform 8"/>
            <p:cNvSpPr/>
            <p:nvPr/>
          </p:nvSpPr>
          <p:spPr>
            <a:xfrm>
              <a:off x="3501512" y="1920904"/>
              <a:ext cx="683987" cy="194984"/>
            </a:xfrm>
            <a:custGeom>
              <a:avLst/>
              <a:gdLst>
                <a:gd name="connsiteX0" fmla="*/ 0 w 986350"/>
                <a:gd name="connsiteY0" fmla="*/ 310889 h 310889"/>
                <a:gd name="connsiteX1" fmla="*/ 175651 w 986350"/>
                <a:gd name="connsiteY1" fmla="*/ 13669 h 310889"/>
                <a:gd name="connsiteX2" fmla="*/ 324279 w 986350"/>
                <a:gd name="connsiteY2" fmla="*/ 270359 h 310889"/>
                <a:gd name="connsiteX3" fmla="*/ 459396 w 986350"/>
                <a:gd name="connsiteY3" fmla="*/ 159 h 310889"/>
                <a:gd name="connsiteX4" fmla="*/ 608024 w 986350"/>
                <a:gd name="connsiteY4" fmla="*/ 256849 h 310889"/>
                <a:gd name="connsiteX5" fmla="*/ 702605 w 986350"/>
                <a:gd name="connsiteY5" fmla="*/ 159 h 310889"/>
                <a:gd name="connsiteX6" fmla="*/ 837722 w 986350"/>
                <a:gd name="connsiteY6" fmla="*/ 216319 h 310889"/>
                <a:gd name="connsiteX7" fmla="*/ 905280 w 986350"/>
                <a:gd name="connsiteY7" fmla="*/ 81219 h 310889"/>
                <a:gd name="connsiteX8" fmla="*/ 986350 w 986350"/>
                <a:gd name="connsiteY8" fmla="*/ 81219 h 3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350" h="310889">
                  <a:moveTo>
                    <a:pt x="0" y="310889"/>
                  </a:moveTo>
                  <a:cubicBezTo>
                    <a:pt x="60802" y="165656"/>
                    <a:pt x="121605" y="20424"/>
                    <a:pt x="175651" y="13669"/>
                  </a:cubicBezTo>
                  <a:cubicBezTo>
                    <a:pt x="229697" y="6914"/>
                    <a:pt x="276988" y="272611"/>
                    <a:pt x="324279" y="270359"/>
                  </a:cubicBezTo>
                  <a:cubicBezTo>
                    <a:pt x="371570" y="268107"/>
                    <a:pt x="412105" y="2411"/>
                    <a:pt x="459396" y="159"/>
                  </a:cubicBezTo>
                  <a:cubicBezTo>
                    <a:pt x="506687" y="-2093"/>
                    <a:pt x="567489" y="256849"/>
                    <a:pt x="608024" y="256849"/>
                  </a:cubicBezTo>
                  <a:cubicBezTo>
                    <a:pt x="648559" y="256849"/>
                    <a:pt x="664322" y="6914"/>
                    <a:pt x="702605" y="159"/>
                  </a:cubicBezTo>
                  <a:cubicBezTo>
                    <a:pt x="740888" y="-6596"/>
                    <a:pt x="803943" y="202809"/>
                    <a:pt x="837722" y="216319"/>
                  </a:cubicBezTo>
                  <a:cubicBezTo>
                    <a:pt x="871501" y="229829"/>
                    <a:pt x="880509" y="103736"/>
                    <a:pt x="905280" y="81219"/>
                  </a:cubicBezTo>
                  <a:cubicBezTo>
                    <a:pt x="930051" y="58702"/>
                    <a:pt x="986350" y="81219"/>
                    <a:pt x="986350" y="81219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87" name="Freeform 59"/>
            <p:cNvSpPr/>
            <p:nvPr/>
          </p:nvSpPr>
          <p:spPr>
            <a:xfrm rot="13397663">
              <a:off x="2669604" y="1198688"/>
              <a:ext cx="348596" cy="142142"/>
            </a:xfrm>
            <a:custGeom>
              <a:avLst/>
              <a:gdLst>
                <a:gd name="connsiteX0" fmla="*/ 0 w 986350"/>
                <a:gd name="connsiteY0" fmla="*/ 310889 h 310889"/>
                <a:gd name="connsiteX1" fmla="*/ 175651 w 986350"/>
                <a:gd name="connsiteY1" fmla="*/ 13669 h 310889"/>
                <a:gd name="connsiteX2" fmla="*/ 324279 w 986350"/>
                <a:gd name="connsiteY2" fmla="*/ 270359 h 310889"/>
                <a:gd name="connsiteX3" fmla="*/ 459396 w 986350"/>
                <a:gd name="connsiteY3" fmla="*/ 159 h 310889"/>
                <a:gd name="connsiteX4" fmla="*/ 608024 w 986350"/>
                <a:gd name="connsiteY4" fmla="*/ 256849 h 310889"/>
                <a:gd name="connsiteX5" fmla="*/ 702605 w 986350"/>
                <a:gd name="connsiteY5" fmla="*/ 159 h 310889"/>
                <a:gd name="connsiteX6" fmla="*/ 837722 w 986350"/>
                <a:gd name="connsiteY6" fmla="*/ 216319 h 310889"/>
                <a:gd name="connsiteX7" fmla="*/ 905280 w 986350"/>
                <a:gd name="connsiteY7" fmla="*/ 81219 h 310889"/>
                <a:gd name="connsiteX8" fmla="*/ 986350 w 986350"/>
                <a:gd name="connsiteY8" fmla="*/ 81219 h 3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350" h="310889">
                  <a:moveTo>
                    <a:pt x="0" y="310889"/>
                  </a:moveTo>
                  <a:cubicBezTo>
                    <a:pt x="60802" y="165656"/>
                    <a:pt x="121605" y="20424"/>
                    <a:pt x="175651" y="13669"/>
                  </a:cubicBezTo>
                  <a:cubicBezTo>
                    <a:pt x="229697" y="6914"/>
                    <a:pt x="276988" y="272611"/>
                    <a:pt x="324279" y="270359"/>
                  </a:cubicBezTo>
                  <a:cubicBezTo>
                    <a:pt x="371570" y="268107"/>
                    <a:pt x="412105" y="2411"/>
                    <a:pt x="459396" y="159"/>
                  </a:cubicBezTo>
                  <a:cubicBezTo>
                    <a:pt x="506687" y="-2093"/>
                    <a:pt x="567489" y="256849"/>
                    <a:pt x="608024" y="256849"/>
                  </a:cubicBezTo>
                  <a:cubicBezTo>
                    <a:pt x="648559" y="256849"/>
                    <a:pt x="664322" y="6914"/>
                    <a:pt x="702605" y="159"/>
                  </a:cubicBezTo>
                  <a:cubicBezTo>
                    <a:pt x="740888" y="-6596"/>
                    <a:pt x="803943" y="202809"/>
                    <a:pt x="837722" y="216319"/>
                  </a:cubicBezTo>
                  <a:cubicBezTo>
                    <a:pt x="871501" y="229829"/>
                    <a:pt x="880509" y="103736"/>
                    <a:pt x="905280" y="81219"/>
                  </a:cubicBezTo>
                  <a:cubicBezTo>
                    <a:pt x="930051" y="58702"/>
                    <a:pt x="986350" y="81219"/>
                    <a:pt x="986350" y="81219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grpSp>
          <p:nvGrpSpPr>
            <p:cNvPr id="88" name="Group 82"/>
            <p:cNvGrpSpPr/>
            <p:nvPr/>
          </p:nvGrpSpPr>
          <p:grpSpPr>
            <a:xfrm>
              <a:off x="2853845" y="1224056"/>
              <a:ext cx="1070659" cy="1032274"/>
              <a:chOff x="3784745" y="1227789"/>
              <a:chExt cx="1070659" cy="1032274"/>
            </a:xfrm>
          </p:grpSpPr>
          <p:grpSp>
            <p:nvGrpSpPr>
              <p:cNvPr id="106" name="Group 83"/>
              <p:cNvGrpSpPr/>
              <p:nvPr/>
            </p:nvGrpSpPr>
            <p:grpSpPr>
              <a:xfrm>
                <a:off x="4041328" y="1810919"/>
                <a:ext cx="814076" cy="449144"/>
                <a:chOff x="4087047" y="1885419"/>
                <a:chExt cx="814076" cy="449144"/>
              </a:xfrm>
            </p:grpSpPr>
            <p:sp>
              <p:nvSpPr>
                <p:cNvPr id="108" name="Oval 85"/>
                <p:cNvSpPr/>
                <p:nvPr/>
              </p:nvSpPr>
              <p:spPr>
                <a:xfrm>
                  <a:off x="4178105" y="1885419"/>
                  <a:ext cx="449144" cy="44914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200"/>
                </a:p>
              </p:txBody>
            </p:sp>
            <p:sp>
              <p:nvSpPr>
                <p:cNvPr id="109" name="TextBox 86"/>
                <p:cNvSpPr txBox="1"/>
                <p:nvPr/>
              </p:nvSpPr>
              <p:spPr>
                <a:xfrm>
                  <a:off x="4087047" y="1913476"/>
                  <a:ext cx="814076" cy="339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>
                      <a:latin typeface="Arial"/>
                      <a:cs typeface="Arial"/>
                    </a:rPr>
                    <a:t>TLF</a:t>
                  </a:r>
                </a:p>
              </p:txBody>
            </p:sp>
          </p:grpSp>
          <p:cxnSp>
            <p:nvCxnSpPr>
              <p:cNvPr id="107" name="Straight Arrow Connector 84"/>
              <p:cNvCxnSpPr/>
              <p:nvPr/>
            </p:nvCxnSpPr>
            <p:spPr>
              <a:xfrm flipH="1" flipV="1">
                <a:off x="3784745" y="1227789"/>
                <a:ext cx="418108" cy="611188"/>
              </a:xfrm>
              <a:prstGeom prst="straightConnector1">
                <a:avLst/>
              </a:prstGeom>
              <a:ln w="38100" cmpd="sng">
                <a:solidFill>
                  <a:srgbClr val="FFFF0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65"/>
            <p:cNvSpPr txBox="1"/>
            <p:nvPr/>
          </p:nvSpPr>
          <p:spPr>
            <a:xfrm>
              <a:off x="2822184" y="2130241"/>
              <a:ext cx="971098" cy="30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55°</a:t>
              </a:r>
            </a:p>
          </p:txBody>
        </p:sp>
        <p:sp>
          <p:nvSpPr>
            <p:cNvPr id="92" name="직사각형 2">
              <a:extLst>
                <a:ext uri="{FF2B5EF4-FFF2-40B4-BE49-F238E27FC236}">
                  <a16:creationId xmlns:a16="http://schemas.microsoft.com/office/drawing/2014/main" id="{E79D0B64-76C4-4837-8C44-A93AAF424B1E}"/>
                </a:ext>
              </a:extLst>
            </p:cNvPr>
            <p:cNvSpPr/>
            <p:nvPr/>
          </p:nvSpPr>
          <p:spPr>
            <a:xfrm>
              <a:off x="1722144" y="1224056"/>
              <a:ext cx="489044" cy="72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/>
            </a:p>
          </p:txBody>
        </p:sp>
        <p:sp>
          <p:nvSpPr>
            <p:cNvPr id="93" name="TextBox 4"/>
            <p:cNvSpPr txBox="1"/>
            <p:nvPr/>
          </p:nvSpPr>
          <p:spPr>
            <a:xfrm>
              <a:off x="-878709" y="1477336"/>
              <a:ext cx="3525921" cy="635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2</a:t>
              </a:r>
              <a:r>
                <a:rPr lang="en-US" sz="1050" baseline="30000" dirty="0"/>
                <a:t>nd </a:t>
              </a:r>
              <a:r>
                <a:rPr lang="en-US" sz="1050" dirty="0"/>
                <a:t>arm + EXOGAM  </a:t>
              </a:r>
              <a:r>
                <a:rPr lang="en-US" altLang="ko-KR" sz="1050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altLang="ko-KR" sz="1050" dirty="0" smtClean="0"/>
                <a:t> </a:t>
              </a:r>
              <a:r>
                <a:rPr lang="en-US" altLang="ko-KR" sz="1050" dirty="0"/>
                <a:t>TLF tagging</a:t>
              </a:r>
              <a:endParaRPr lang="en-US" sz="105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err="1" smtClean="0">
                  <a:latin typeface="Symbol" charset="2"/>
                  <a:cs typeface="Symbol" charset="2"/>
                </a:rPr>
                <a:t>m</a:t>
              </a:r>
              <a:r>
                <a:rPr lang="en-US" sz="1050" dirty="0" err="1" smtClean="0"/>
                <a:t>s</a:t>
              </a:r>
              <a:r>
                <a:rPr lang="en-US" sz="1050" dirty="0" smtClean="0"/>
                <a:t> Isomer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A, E* measurement</a:t>
              </a:r>
            </a:p>
          </p:txBody>
        </p:sp>
        <p:pic>
          <p:nvPicPr>
            <p:cNvPr id="98" name="내용 개체 틀 7">
              <a:extLst>
                <a:ext uri="{FF2B5EF4-FFF2-40B4-BE49-F238E27FC236}">
                  <a16:creationId xmlns:a16="http://schemas.microsoft.com/office/drawing/2014/main" id="{28B821C7-8162-43C4-801B-884D48D9C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44" r="25159"/>
            <a:stretch/>
          </p:blipFill>
          <p:spPr>
            <a:xfrm>
              <a:off x="6719400" y="1269759"/>
              <a:ext cx="2490753" cy="3330949"/>
            </a:xfrm>
            <a:prstGeom prst="rect">
              <a:avLst/>
            </a:prstGeom>
          </p:spPr>
        </p:pic>
      </p:grpSp>
      <p:sp>
        <p:nvSpPr>
          <p:cNvPr id="123" name="ZoneTexte 122"/>
          <p:cNvSpPr txBox="1"/>
          <p:nvPr/>
        </p:nvSpPr>
        <p:spPr>
          <a:xfrm>
            <a:off x="4146545" y="5521406"/>
            <a:ext cx="7927536" cy="92333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E806 : </a:t>
            </a:r>
            <a:r>
              <a:rPr lang="fr-FR" b="1" dirty="0" err="1" smtClean="0">
                <a:solidFill>
                  <a:schemeClr val="tx1"/>
                </a:solidFill>
              </a:rPr>
              <a:t>Spectroscopy</a:t>
            </a:r>
            <a:r>
              <a:rPr lang="fr-FR" b="1" dirty="0" smtClean="0">
                <a:solidFill>
                  <a:schemeClr val="tx1"/>
                </a:solidFill>
              </a:rPr>
              <a:t> in the </a:t>
            </a:r>
            <a:r>
              <a:rPr lang="fr-FR" b="1" dirty="0" err="1" smtClean="0">
                <a:solidFill>
                  <a:schemeClr val="tx1"/>
                </a:solidFill>
              </a:rPr>
              <a:t>vicinity</a:t>
            </a:r>
            <a:r>
              <a:rPr lang="fr-FR" b="1" dirty="0" smtClean="0">
                <a:solidFill>
                  <a:schemeClr val="tx1"/>
                </a:solidFill>
              </a:rPr>
              <a:t> of N=126 </a:t>
            </a:r>
            <a:r>
              <a:rPr lang="fr-FR" b="1" dirty="0" err="1" smtClean="0">
                <a:solidFill>
                  <a:schemeClr val="tx1"/>
                </a:solidFill>
              </a:rPr>
              <a:t>from</a:t>
            </a:r>
            <a:r>
              <a:rPr lang="fr-FR" b="1" dirty="0" smtClean="0">
                <a:solidFill>
                  <a:schemeClr val="tx1"/>
                </a:solidFill>
              </a:rPr>
              <a:t> MNT </a:t>
            </a:r>
            <a:r>
              <a:rPr lang="fr-FR" b="1" baseline="30000" dirty="0" smtClean="0">
                <a:solidFill>
                  <a:schemeClr val="tx1"/>
                </a:solidFill>
              </a:rPr>
              <a:t>136</a:t>
            </a:r>
            <a:r>
              <a:rPr lang="fr-FR" b="1" dirty="0" smtClean="0">
                <a:solidFill>
                  <a:schemeClr val="tx1"/>
                </a:solidFill>
              </a:rPr>
              <a:t>Xe+</a:t>
            </a:r>
            <a:r>
              <a:rPr lang="fr-FR" b="1" baseline="30000" dirty="0" smtClean="0">
                <a:solidFill>
                  <a:schemeClr val="tx1"/>
                </a:solidFill>
              </a:rPr>
              <a:t>198</a:t>
            </a:r>
            <a:r>
              <a:rPr lang="fr-FR" b="1" dirty="0" smtClean="0">
                <a:solidFill>
                  <a:schemeClr val="tx1"/>
                </a:solidFill>
              </a:rPr>
              <a:t>Pt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Second Arm </a:t>
            </a:r>
            <a:r>
              <a:rPr lang="fr-FR" dirty="0" err="1" smtClean="0">
                <a:solidFill>
                  <a:schemeClr val="tx1"/>
                </a:solidFill>
              </a:rPr>
              <a:t>Detection</a:t>
            </a:r>
            <a:endParaRPr lang="fr-FR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dirty="0" err="1" smtClean="0">
                <a:solidFill>
                  <a:schemeClr val="tx1"/>
                </a:solidFill>
              </a:rPr>
              <a:t>Delayed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fr-FR" dirty="0" err="1" smtClean="0">
                <a:solidFill>
                  <a:schemeClr val="tx1"/>
                </a:solidFill>
              </a:rPr>
              <a:t>-ray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spectroscopy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165E7BB-7A91-1E4D-AF2C-84EF1CF68B94}"/>
              </a:ext>
            </a:extLst>
          </p:cNvPr>
          <p:cNvSpPr txBox="1">
            <a:spLocks/>
          </p:cNvSpPr>
          <p:nvPr/>
        </p:nvSpPr>
        <p:spPr>
          <a:xfrm>
            <a:off x="-1112612" y="11858"/>
            <a:ext cx="9906000" cy="85401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i="1" dirty="0"/>
              <a:t>AGATA + VAMOS </a:t>
            </a:r>
            <a:r>
              <a:rPr lang="en-US" sz="3600" i="1" dirty="0" smtClean="0"/>
              <a:t>2021 – Heavy Ions</a:t>
            </a:r>
            <a:endParaRPr lang="en-US" sz="3600" i="1" dirty="0"/>
          </a:p>
        </p:txBody>
      </p:sp>
      <p:sp>
        <p:nvSpPr>
          <p:cNvPr id="124" name="ZoneTexte 123"/>
          <p:cNvSpPr txBox="1"/>
          <p:nvPr/>
        </p:nvSpPr>
        <p:spPr>
          <a:xfrm>
            <a:off x="4140005" y="4346759"/>
            <a:ext cx="7927536" cy="11387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E810 : Production of Neutron </a:t>
            </a:r>
            <a:r>
              <a:rPr lang="fr-FR" b="1" dirty="0" err="1" smtClean="0">
                <a:solidFill>
                  <a:schemeClr val="tx1"/>
                </a:solidFill>
              </a:rPr>
              <a:t>rich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nuclei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using</a:t>
            </a:r>
            <a:r>
              <a:rPr lang="fr-FR" b="1" dirty="0" smtClean="0">
                <a:solidFill>
                  <a:schemeClr val="tx1"/>
                </a:solidFill>
              </a:rPr>
              <a:t> MNT </a:t>
            </a:r>
            <a:r>
              <a:rPr lang="fr-FR" b="1" baseline="30000" dirty="0" smtClean="0">
                <a:solidFill>
                  <a:schemeClr val="tx1"/>
                </a:solidFill>
              </a:rPr>
              <a:t>238</a:t>
            </a:r>
            <a:r>
              <a:rPr lang="fr-FR" b="1" dirty="0" smtClean="0">
                <a:solidFill>
                  <a:schemeClr val="tx1"/>
                </a:solidFill>
              </a:rPr>
              <a:t>U+</a:t>
            </a:r>
            <a:r>
              <a:rPr lang="fr-FR" b="1" baseline="30000" dirty="0" smtClean="0">
                <a:solidFill>
                  <a:schemeClr val="tx1"/>
                </a:solidFill>
              </a:rPr>
              <a:t>238</a:t>
            </a:r>
            <a:r>
              <a:rPr lang="fr-FR" b="1" dirty="0" smtClean="0">
                <a:solidFill>
                  <a:schemeClr val="tx1"/>
                </a:solidFill>
              </a:rPr>
              <a:t>U. </a:t>
            </a:r>
          </a:p>
          <a:p>
            <a:r>
              <a:rPr lang="fr-FR" sz="1200" i="1" dirty="0" smtClean="0">
                <a:solidFill>
                  <a:schemeClr val="tx1"/>
                </a:solidFill>
              </a:rPr>
              <a:t>D. Ackermann et al.</a:t>
            </a:r>
          </a:p>
          <a:p>
            <a:pPr marL="171450" indent="-171450">
              <a:buFontTx/>
              <a:buChar char="-"/>
            </a:pPr>
            <a:r>
              <a:rPr lang="fr-FR" dirty="0" err="1" smtClean="0">
                <a:solidFill>
                  <a:schemeClr val="tx1"/>
                </a:solidFill>
              </a:rPr>
              <a:t>Detection</a:t>
            </a:r>
            <a:r>
              <a:rPr lang="fr-FR" dirty="0" smtClean="0">
                <a:solidFill>
                  <a:schemeClr val="tx1"/>
                </a:solidFill>
              </a:rPr>
              <a:t> of U-</a:t>
            </a:r>
            <a:r>
              <a:rPr lang="fr-FR" dirty="0" err="1" smtClean="0">
                <a:solidFill>
                  <a:schemeClr val="tx1"/>
                </a:solidFill>
              </a:rPr>
              <a:t>like</a:t>
            </a:r>
            <a:r>
              <a:rPr lang="fr-FR" dirty="0" smtClean="0">
                <a:solidFill>
                  <a:schemeClr val="tx1"/>
                </a:solidFill>
              </a:rPr>
              <a:t> in VAMOS</a:t>
            </a:r>
          </a:p>
          <a:p>
            <a:pPr marL="171450" indent="-171450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X-ray </a:t>
            </a:r>
            <a:r>
              <a:rPr lang="fr-FR" b="1" dirty="0" err="1" smtClean="0">
                <a:solidFill>
                  <a:srgbClr val="FF0000"/>
                </a:solidFill>
              </a:rPr>
              <a:t>detection</a:t>
            </a:r>
            <a:r>
              <a:rPr lang="fr-FR" b="1" dirty="0" smtClean="0">
                <a:solidFill>
                  <a:srgbClr val="FF0000"/>
                </a:solidFill>
              </a:rPr>
              <a:t> AGATA</a:t>
            </a:r>
            <a:r>
              <a:rPr lang="fr-FR" dirty="0" smtClean="0">
                <a:solidFill>
                  <a:schemeClr val="tx1"/>
                </a:solidFill>
              </a:rPr>
              <a:t> + LEPS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06457" y="71605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Motivations : </a:t>
            </a:r>
            <a:endParaRPr lang="fr-FR" u="sng" dirty="0"/>
          </a:p>
        </p:txBody>
      </p:sp>
      <p:sp>
        <p:nvSpPr>
          <p:cNvPr id="47" name="Rectangle 46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8145800" y="5087179"/>
            <a:ext cx="40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AGATA </a:t>
            </a:r>
            <a:r>
              <a:rPr lang="fr-FR" b="1" dirty="0" err="1" smtClean="0">
                <a:solidFill>
                  <a:srgbClr val="FF0000"/>
                </a:solidFill>
              </a:rPr>
              <a:t>response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function</a:t>
            </a:r>
            <a:r>
              <a:rPr lang="fr-FR" b="1" dirty="0" smtClean="0">
                <a:solidFill>
                  <a:srgbClr val="FF0000"/>
                </a:solidFill>
              </a:rPr>
              <a:t> &lt; 100 </a:t>
            </a:r>
            <a:r>
              <a:rPr lang="fr-FR" b="1" dirty="0" err="1" smtClean="0">
                <a:solidFill>
                  <a:srgbClr val="FF0000"/>
                </a:solidFill>
              </a:rPr>
              <a:t>keV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00" y="1565619"/>
            <a:ext cx="3701667" cy="47427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699" y="1565619"/>
            <a:ext cx="3613533" cy="22749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699" y="4023551"/>
            <a:ext cx="3833870" cy="2423711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13107797">
            <a:off x="4144239" y="3727735"/>
            <a:ext cx="729921" cy="3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8729635">
            <a:off x="4139360" y="3089545"/>
            <a:ext cx="729921" cy="3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467" y="228598"/>
            <a:ext cx="6096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i="0" u="none" strike="noStrike" baseline="0" dirty="0" smtClean="0">
                <a:latin typeface="Times-Roman"/>
              </a:rPr>
              <a:t>PHYSICAL REVIEW C </a:t>
            </a:r>
            <a:r>
              <a:rPr lang="en-US" sz="1100" b="1" i="0" u="none" strike="noStrike" baseline="0" dirty="0" smtClean="0">
                <a:latin typeface="Times-Bold"/>
              </a:rPr>
              <a:t>92</a:t>
            </a:r>
            <a:r>
              <a:rPr lang="en-US" sz="1100" b="0" i="0" u="none" strike="noStrike" baseline="0" dirty="0" smtClean="0">
                <a:latin typeface="Times-Roman"/>
              </a:rPr>
              <a:t>, 024619 (2015)</a:t>
            </a:r>
          </a:p>
          <a:p>
            <a:r>
              <a:rPr lang="en-US" b="1" dirty="0">
                <a:latin typeface="Times-Bold"/>
              </a:rPr>
              <a:t>Light and heavy transfer products in </a:t>
            </a:r>
            <a:r>
              <a:rPr lang="en-US" b="1" baseline="30000" dirty="0" smtClean="0">
                <a:latin typeface="Times-Bold"/>
              </a:rPr>
              <a:t>136</a:t>
            </a:r>
            <a:r>
              <a:rPr lang="en-US" b="1" dirty="0" smtClean="0">
                <a:latin typeface="Times-Bold"/>
              </a:rPr>
              <a:t>Xe </a:t>
            </a:r>
            <a:r>
              <a:rPr lang="en-US" b="1" dirty="0" smtClean="0">
                <a:latin typeface="MTSYB"/>
              </a:rPr>
              <a:t>+ </a:t>
            </a:r>
            <a:r>
              <a:rPr lang="en-US" b="1" baseline="30000" dirty="0" smtClean="0">
                <a:latin typeface="MTSYB"/>
              </a:rPr>
              <a:t>238</a:t>
            </a:r>
            <a:r>
              <a:rPr lang="en-US" b="1" dirty="0" smtClean="0">
                <a:latin typeface="MTSYB"/>
              </a:rPr>
              <a:t>U</a:t>
            </a:r>
            <a:r>
              <a:rPr lang="en-US" b="1" dirty="0" smtClean="0">
                <a:latin typeface="Times-Bold"/>
              </a:rPr>
              <a:t> </a:t>
            </a:r>
            <a:r>
              <a:rPr lang="en-US" b="1" dirty="0" err="1">
                <a:latin typeface="Times-Bold"/>
              </a:rPr>
              <a:t>multinucleon</a:t>
            </a:r>
            <a:r>
              <a:rPr lang="en-US" b="1" dirty="0">
                <a:latin typeface="Times-Bold"/>
              </a:rPr>
              <a:t> transfer reactions</a:t>
            </a:r>
          </a:p>
          <a:p>
            <a:r>
              <a:rPr lang="fr-FR" sz="1200" b="0" i="0" u="none" strike="noStrike" baseline="0" dirty="0" smtClean="0">
                <a:latin typeface="Times-Roman"/>
              </a:rPr>
              <a:t>A. Vogt et al.,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00" y="1565619"/>
            <a:ext cx="3701667" cy="47427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699" y="1565619"/>
            <a:ext cx="3613533" cy="22749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699" y="4023551"/>
            <a:ext cx="3833870" cy="2423711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13107797">
            <a:off x="4144239" y="3727735"/>
            <a:ext cx="729921" cy="3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8729635">
            <a:off x="4139360" y="3089545"/>
            <a:ext cx="729921" cy="3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467" y="228598"/>
            <a:ext cx="6096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i="0" u="none" strike="noStrike" baseline="0" dirty="0" smtClean="0">
                <a:latin typeface="Times-Roman"/>
              </a:rPr>
              <a:t>PHYSICAL REVIEW C </a:t>
            </a:r>
            <a:r>
              <a:rPr lang="en-US" sz="1100" b="1" i="0" u="none" strike="noStrike" baseline="0" dirty="0" smtClean="0">
                <a:latin typeface="Times-Bold"/>
              </a:rPr>
              <a:t>92</a:t>
            </a:r>
            <a:r>
              <a:rPr lang="en-US" sz="1100" b="0" i="0" u="none" strike="noStrike" baseline="0" dirty="0" smtClean="0">
                <a:latin typeface="Times-Roman"/>
              </a:rPr>
              <a:t>, 024619 (2015)</a:t>
            </a:r>
          </a:p>
          <a:p>
            <a:r>
              <a:rPr lang="en-US" b="1" dirty="0">
                <a:latin typeface="Times-Bold"/>
              </a:rPr>
              <a:t>Light and heavy transfer products in </a:t>
            </a:r>
            <a:r>
              <a:rPr lang="en-US" b="1" baseline="30000" dirty="0" smtClean="0">
                <a:latin typeface="Times-Bold"/>
              </a:rPr>
              <a:t>136</a:t>
            </a:r>
            <a:r>
              <a:rPr lang="en-US" b="1" dirty="0" smtClean="0">
                <a:latin typeface="Times-Bold"/>
              </a:rPr>
              <a:t>Xe </a:t>
            </a:r>
            <a:r>
              <a:rPr lang="en-US" b="1" dirty="0" smtClean="0">
                <a:latin typeface="MTSYB"/>
              </a:rPr>
              <a:t>+ </a:t>
            </a:r>
            <a:r>
              <a:rPr lang="en-US" b="1" baseline="30000" dirty="0" smtClean="0">
                <a:latin typeface="MTSYB"/>
              </a:rPr>
              <a:t>238</a:t>
            </a:r>
            <a:r>
              <a:rPr lang="en-US" b="1" dirty="0" smtClean="0">
                <a:latin typeface="MTSYB"/>
              </a:rPr>
              <a:t>U</a:t>
            </a:r>
            <a:r>
              <a:rPr lang="en-US" b="1" dirty="0" smtClean="0">
                <a:latin typeface="Times-Bold"/>
              </a:rPr>
              <a:t> </a:t>
            </a:r>
            <a:r>
              <a:rPr lang="en-US" b="1" dirty="0" err="1">
                <a:latin typeface="Times-Bold"/>
              </a:rPr>
              <a:t>multinucleon</a:t>
            </a:r>
            <a:r>
              <a:rPr lang="en-US" b="1" dirty="0">
                <a:latin typeface="Times-Bold"/>
              </a:rPr>
              <a:t> transfer reactions</a:t>
            </a:r>
          </a:p>
          <a:p>
            <a:r>
              <a:rPr lang="fr-FR" sz="1200" b="0" i="0" u="none" strike="noStrike" baseline="0" dirty="0" smtClean="0">
                <a:latin typeface="Times-Roman"/>
              </a:rPr>
              <a:t>A. Vogt et al., </a:t>
            </a:r>
            <a:endParaRPr lang="fr-FR" dirty="0"/>
          </a:p>
        </p:txBody>
      </p:sp>
      <p:sp>
        <p:nvSpPr>
          <p:cNvPr id="2" name="Interdiction 1"/>
          <p:cNvSpPr/>
          <p:nvPr/>
        </p:nvSpPr>
        <p:spPr>
          <a:xfrm>
            <a:off x="5760720" y="1371600"/>
            <a:ext cx="2385753" cy="231925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Interdiction 11"/>
          <p:cNvSpPr/>
          <p:nvPr/>
        </p:nvSpPr>
        <p:spPr>
          <a:xfrm>
            <a:off x="5760720" y="4075780"/>
            <a:ext cx="2385753" cy="2319251"/>
          </a:xfrm>
          <a:prstGeom prst="noSmoking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rgbClr val="FF0000"/>
                </a:solidFill>
              </a:rPr>
              <a:t>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 rot="2072191">
            <a:off x="8678451" y="3001330"/>
            <a:ext cx="729921" cy="3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9207775">
            <a:off x="8671407" y="3716336"/>
            <a:ext cx="729921" cy="3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9443682" y="320408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?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06457" y="1241187"/>
            <a:ext cx="9286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-rays with E&lt; 100keV mainly interact with a single photo-electric effect in the first layer of the detector where the electric fields are the most complex</a:t>
            </a:r>
          </a:p>
          <a:p>
            <a:endParaRPr lang="en-US" dirty="0" smtClean="0"/>
          </a:p>
          <a:p>
            <a:r>
              <a:rPr lang="en-US" dirty="0" smtClean="0"/>
              <a:t>The mean free path of 100 </a:t>
            </a:r>
            <a:r>
              <a:rPr lang="en-US" dirty="0" err="1" smtClean="0"/>
              <a:t>keV</a:t>
            </a:r>
            <a:r>
              <a:rPr lang="en-US" dirty="0" smtClean="0"/>
              <a:t> photons in Ge is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m, well below the first AGS step</a:t>
            </a:r>
          </a:p>
          <a:p>
            <a:endParaRPr lang="en-US" dirty="0" smtClean="0"/>
          </a:p>
          <a:p>
            <a:r>
              <a:rPr lang="en-US" dirty="0" smtClean="0"/>
              <a:t>PSA answer will be wrong.</a:t>
            </a:r>
          </a:p>
          <a:p>
            <a:endParaRPr lang="en-US" dirty="0" smtClean="0"/>
          </a:p>
          <a:p>
            <a:r>
              <a:rPr lang="en-US" dirty="0" smtClean="0"/>
              <a:t>Tracking will not do miracle</a:t>
            </a:r>
          </a:p>
          <a:p>
            <a:endParaRPr lang="en-US" dirty="0" smtClean="0"/>
          </a:p>
          <a:p>
            <a:r>
              <a:rPr lang="en-US" dirty="0" smtClean="0"/>
              <a:t>How bad are we ?</a:t>
            </a:r>
          </a:p>
          <a:p>
            <a:endParaRPr lang="en-US" dirty="0" smtClean="0"/>
          </a:p>
          <a:p>
            <a:r>
              <a:rPr lang="en-US" dirty="0" smtClean="0"/>
              <a:t>Can we correct easily ?</a:t>
            </a:r>
          </a:p>
          <a:p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 Scan in energy from 15 </a:t>
            </a:r>
            <a:r>
              <a:rPr lang="en-US" dirty="0" err="1" smtClean="0">
                <a:sym typeface="Wingdings" panose="05000000000000000000" pitchFamily="2" charset="2"/>
              </a:rPr>
              <a:t>keV</a:t>
            </a:r>
            <a:r>
              <a:rPr lang="en-US" dirty="0" smtClean="0">
                <a:sym typeface="Wingdings" panose="05000000000000000000" pitchFamily="2" charset="2"/>
              </a:rPr>
              <a:t> to 1.4 MeV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06457" y="716051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Goal of the study : </a:t>
            </a:r>
            <a:endParaRPr lang="en-US" u="sng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992" y="2597320"/>
            <a:ext cx="6986550" cy="37023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6457" y="716051"/>
            <a:ext cx="3797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November 2020 source measurement:</a:t>
            </a:r>
          </a:p>
          <a:p>
            <a:endParaRPr lang="en-US" u="sng" dirty="0"/>
          </a:p>
          <a:p>
            <a:r>
              <a:rPr lang="en-US" dirty="0" smtClean="0"/>
              <a:t>24 AGATA crystals</a:t>
            </a:r>
          </a:p>
          <a:p>
            <a:r>
              <a:rPr lang="en-US" dirty="0" smtClean="0"/>
              <a:t>In nominal 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61" y="1942535"/>
            <a:ext cx="4230477" cy="43516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316818" y="2881423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all </a:t>
            </a:r>
            <a:r>
              <a:rPr lang="fr-FR" dirty="0" err="1" smtClean="0"/>
              <a:t>usual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/>
          </a:p>
        </p:txBody>
      </p:sp>
      <p:sp>
        <p:nvSpPr>
          <p:cNvPr id="10" name="Accolade fermante 9"/>
          <p:cNvSpPr/>
          <p:nvPr/>
        </p:nvSpPr>
        <p:spPr>
          <a:xfrm>
            <a:off x="6582051" y="3731752"/>
            <a:ext cx="486195" cy="2562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068246" y="4828309"/>
            <a:ext cx="23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Mono </a:t>
            </a:r>
            <a:r>
              <a:rPr lang="fr-FR" dirty="0" err="1" smtClean="0"/>
              <a:t>energetic</a:t>
            </a:r>
            <a:r>
              <a:rPr lang="fr-FR" dirty="0" smtClean="0"/>
              <a:t> sources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997304" y="393370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+ 145 </a:t>
            </a:r>
            <a:r>
              <a:rPr lang="fr-FR" dirty="0" err="1" smtClean="0"/>
              <a:t>keV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987397" y="4985977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+ 279 </a:t>
            </a:r>
            <a:r>
              <a:rPr lang="fr-FR" dirty="0" err="1" smtClean="0"/>
              <a:t>keV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997304" y="566892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+ 391 </a:t>
            </a:r>
            <a:r>
              <a:rPr lang="fr-FR" dirty="0" err="1" smtClean="0"/>
              <a:t>keV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438399" y="1270049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 </a:t>
            </a:r>
            <a:r>
              <a:rPr lang="fr-FR" dirty="0" err="1" smtClean="0"/>
              <a:t>days</a:t>
            </a:r>
            <a:r>
              <a:rPr lang="fr-FR" dirty="0" smtClean="0"/>
              <a:t> data </a:t>
            </a:r>
            <a:r>
              <a:rPr lang="fr-FR" dirty="0" err="1" smtClean="0"/>
              <a:t>taking</a:t>
            </a:r>
            <a:endParaRPr lang="fr-FR" dirty="0" smtClean="0"/>
          </a:p>
          <a:p>
            <a:r>
              <a:rPr lang="fr-FR" dirty="0" smtClean="0"/>
              <a:t>All data on GRID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8" y="1122794"/>
            <a:ext cx="8704687" cy="5392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0898" y="1131503"/>
            <a:ext cx="2477386" cy="30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137756" y="1770168"/>
            <a:ext cx="9428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aseline="30000" dirty="0" smtClean="0"/>
              <a:t>141</a:t>
            </a:r>
            <a:r>
              <a:rPr lang="fr-FR" sz="2800" dirty="0" smtClean="0"/>
              <a:t>Ce</a:t>
            </a:r>
            <a:endParaRPr lang="fr-FR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1348" y="856527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8564" y="0"/>
            <a:ext cx="2477386" cy="30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33630" cy="33025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44" y="434334"/>
            <a:ext cx="2849725" cy="169348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84100" y="34620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486384" y="52344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Geant4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04991" y="1049212"/>
            <a:ext cx="40958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in the first ADL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PSA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flat « 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» Z distribution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1180214" y="715539"/>
            <a:ext cx="1786270" cy="17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184" y="4635851"/>
            <a:ext cx="3278905" cy="222214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540" y="1922502"/>
            <a:ext cx="3908471" cy="287181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28" y="3340373"/>
            <a:ext cx="5434151" cy="31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52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83442" y="1148316"/>
            <a:ext cx="2477386" cy="30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388" y="6538382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Clément (GANIL)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90" y="3656554"/>
            <a:ext cx="3864595" cy="28524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6" y="540814"/>
            <a:ext cx="3657600" cy="24787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32" y="1528144"/>
            <a:ext cx="6059277" cy="440674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002072" y="2480834"/>
            <a:ext cx="93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121 </a:t>
            </a:r>
            <a:r>
              <a:rPr lang="fr-FR" dirty="0" err="1" smtClean="0"/>
              <a:t>keV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943563" y="4541520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1408 </a:t>
            </a:r>
            <a:r>
              <a:rPr lang="fr-FR" dirty="0" err="1" smtClean="0"/>
              <a:t>keV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785740" y="2850166"/>
            <a:ext cx="1587449" cy="1556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14066" y="3019609"/>
            <a:ext cx="313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 slice 1,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 slice « 0 »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435635" y="5934891"/>
            <a:ext cx="3725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Canditiis et al, EPJA 57, 223 (2021)  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ANI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588</Words>
  <Application>Microsoft Office PowerPoint</Application>
  <PresentationFormat>Grand écran</PresentationFormat>
  <Paragraphs>121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MTSYB</vt:lpstr>
      <vt:lpstr>Symbol</vt:lpstr>
      <vt:lpstr>Times New Roman</vt:lpstr>
      <vt:lpstr>Times-Bold</vt:lpstr>
      <vt:lpstr>Times-Roman</vt:lpstr>
      <vt:lpstr>Wingdings</vt:lpstr>
      <vt:lpstr>1_GANIL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 Emmanuel</dc:creator>
  <cp:lastModifiedBy>Clement Emmanuel</cp:lastModifiedBy>
  <cp:revision>15</cp:revision>
  <dcterms:created xsi:type="dcterms:W3CDTF">2021-03-03T11:30:56Z</dcterms:created>
  <dcterms:modified xsi:type="dcterms:W3CDTF">2022-11-21T09:09:58Z</dcterms:modified>
</cp:coreProperties>
</file>