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259" r:id="rId2"/>
    <p:sldId id="261" r:id="rId3"/>
    <p:sldId id="262" r:id="rId4"/>
    <p:sldId id="263" r:id="rId5"/>
    <p:sldId id="264" r:id="rId6"/>
    <p:sldId id="265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2" autoAdjust="0"/>
    <p:restoredTop sz="96291" autoAdjust="0"/>
  </p:normalViewPr>
  <p:slideViewPr>
    <p:cSldViewPr>
      <p:cViewPr varScale="1">
        <p:scale>
          <a:sx n="126" d="100"/>
          <a:sy n="126" d="100"/>
        </p:scale>
        <p:origin x="786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WP4 RF </a:t>
            </a:r>
            <a:r>
              <a:rPr lang="fr-FR" dirty="0" err="1" smtClean="0">
                <a:latin typeface="+mn-lt"/>
              </a:rPr>
              <a:t>Systems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</a:t>
            </a:fld>
            <a:endParaRPr lang="fr-FR" dirty="0">
              <a:latin typeface="+mn-lt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- France meeting # </a:t>
            </a:r>
            <a:r>
              <a:rPr lang="fr-FR" dirty="0" smtClean="0">
                <a:latin typeface="+mn-lt"/>
              </a:rPr>
              <a:t>2</a:t>
            </a:r>
            <a:endParaRPr lang="fr-FR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5" y="0"/>
            <a:ext cx="1440160" cy="8699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01812" y="1317310"/>
            <a:ext cx="1800000" cy="632314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Task 4.1: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Cavity &amp; HOM design &amp; prototyping</a:t>
            </a:r>
            <a:endParaRPr lang="en-GB" sz="1200" b="1" kern="1200" noProof="0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812" y="2087365"/>
            <a:ext cx="1800000" cy="624330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4.2: </a:t>
            </a:r>
            <a:endParaRPr lang="en-GB" sz="1200" b="1" kern="1200" noProof="0" dirty="0">
              <a:solidFill>
                <a:schemeClr val="bg1"/>
              </a:solidFill>
            </a:endParaRP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Power coupler design &amp; prototyping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1812" y="2859278"/>
            <a:ext cx="1800000" cy="485309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4.3: </a:t>
            </a:r>
            <a:endParaRPr lang="en-GB" sz="1200" b="1" kern="1200" noProof="0" dirty="0">
              <a:solidFill>
                <a:schemeClr val="bg1"/>
              </a:solidFill>
            </a:endParaRP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Cryomodule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01812" y="3474648"/>
            <a:ext cx="1800000" cy="770801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4.4: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Tuning system &amp; Fast reactive tuner design &amp; prototyping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58838" y="1315383"/>
            <a:ext cx="1534405" cy="485309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4.5: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LLRF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558839" y="1951088"/>
            <a:ext cx="1534405" cy="554490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4.6: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RF power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sources</a:t>
            </a:r>
            <a:endParaRPr lang="en-GB" sz="1200" b="1" kern="1200" noProof="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58838" y="2623260"/>
            <a:ext cx="1534405" cy="659336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4.7: 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Booster design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58838" y="3473157"/>
            <a:ext cx="1534405" cy="602181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4.8: 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err="1" smtClean="0">
                <a:solidFill>
                  <a:schemeClr val="bg1"/>
                </a:solidFill>
              </a:rPr>
              <a:t>Buncher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 design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idx="1"/>
          </p:nvPr>
        </p:nvSpPr>
        <p:spPr>
          <a:xfrm>
            <a:off x="1985949" y="645660"/>
            <a:ext cx="8064896" cy="618486"/>
          </a:xfrm>
        </p:spPr>
        <p:txBody>
          <a:bodyPr anchor="t"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WP </a:t>
            </a:r>
            <a:r>
              <a:rPr lang="fr-FR" sz="1400" dirty="0" smtClean="0"/>
              <a:t>leaders</a:t>
            </a:r>
            <a:r>
              <a:rPr lang="fr-FR" sz="1200" dirty="0" smtClean="0"/>
              <a:t>: Frank Gerigk (CERN), Guillaume Olry (IJCLAB) and Robert Rimmer (JLAB)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8 </a:t>
            </a:r>
            <a:r>
              <a:rPr lang="fr-FR" sz="1400" dirty="0" err="1" smtClean="0"/>
              <a:t>tasks</a:t>
            </a:r>
            <a:endParaRPr lang="fr-FR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01810" y="1245184"/>
            <a:ext cx="3744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P. Duchesne, C. </a:t>
            </a:r>
            <a:r>
              <a:rPr lang="en-GB" sz="1100" dirty="0" err="1">
                <a:latin typeface="+mn-lt"/>
              </a:rPr>
              <a:t>Barbagallo</a:t>
            </a:r>
            <a:r>
              <a:rPr lang="en-GB" sz="1100" dirty="0">
                <a:latin typeface="+mn-lt"/>
              </a:rPr>
              <a:t>, G. </a:t>
            </a:r>
            <a:r>
              <a:rPr lang="en-GB" sz="1100" dirty="0" smtClean="0">
                <a:latin typeface="+mn-lt"/>
              </a:rPr>
              <a:t>Olry, S. </a:t>
            </a:r>
            <a:r>
              <a:rPr lang="en-GB" sz="1100" dirty="0" err="1" smtClean="0">
                <a:latin typeface="+mn-lt"/>
              </a:rPr>
              <a:t>Roset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 err="1" smtClean="0">
                <a:latin typeface="+mn-lt"/>
              </a:rPr>
              <a:t>Jlab</a:t>
            </a:r>
            <a:r>
              <a:rPr lang="en-GB" sz="1100" dirty="0" smtClean="0">
                <a:latin typeface="+mn-lt"/>
              </a:rPr>
              <a:t>: </a:t>
            </a:r>
            <a:r>
              <a:rPr lang="fr-FR" sz="1100" dirty="0" smtClean="0">
                <a:latin typeface="+mn-lt"/>
              </a:rPr>
              <a:t>H. Wang, G. Park, </a:t>
            </a:r>
            <a:r>
              <a:rPr lang="fr-FR" sz="1100" b="1" dirty="0" smtClean="0">
                <a:latin typeface="+mn-lt"/>
              </a:rPr>
              <a:t>R. Rimmer</a:t>
            </a:r>
            <a:endParaRPr lang="en-GB" sz="1100" b="1" dirty="0" smtClean="0">
              <a:latin typeface="+mn-lt"/>
            </a:endParaRPr>
          </a:p>
          <a:p>
            <a:pPr lvl="0"/>
            <a:r>
              <a:rPr lang="en-GB" sz="1100" dirty="0" smtClean="0">
                <a:latin typeface="+mn-lt"/>
              </a:rPr>
              <a:t>CERN</a:t>
            </a:r>
            <a:r>
              <a:rPr lang="en-GB" sz="1100" dirty="0">
                <a:latin typeface="+mn-lt"/>
              </a:rPr>
              <a:t>: R. </a:t>
            </a:r>
            <a:r>
              <a:rPr lang="en-GB" sz="1100" dirty="0" err="1">
                <a:latin typeface="+mn-lt"/>
              </a:rPr>
              <a:t>Calaga</a:t>
            </a:r>
            <a:r>
              <a:rPr lang="en-GB" sz="1100" dirty="0">
                <a:latin typeface="+mn-lt"/>
              </a:rPr>
              <a:t>, J. Mitchell, E. </a:t>
            </a:r>
            <a:r>
              <a:rPr lang="en-GB" sz="1100" dirty="0" err="1" smtClean="0">
                <a:latin typeface="+mn-lt"/>
              </a:rPr>
              <a:t>Montesinos</a:t>
            </a:r>
            <a:r>
              <a:rPr lang="en-GB" sz="1100" dirty="0" smtClean="0">
                <a:latin typeface="+mn-lt"/>
              </a:rPr>
              <a:t>, S. Clément, R. Gérard, P. </a:t>
            </a:r>
            <a:r>
              <a:rPr lang="en-GB" sz="1100" dirty="0" err="1" smtClean="0">
                <a:latin typeface="+mn-lt"/>
              </a:rPr>
              <a:t>Maurin</a:t>
            </a:r>
            <a:r>
              <a:rPr lang="en-GB" sz="1100" dirty="0" smtClean="0">
                <a:latin typeface="+mn-lt"/>
              </a:rPr>
              <a:t>, S. </a:t>
            </a:r>
            <a:r>
              <a:rPr lang="en-GB" sz="1100" dirty="0" err="1" smtClean="0">
                <a:latin typeface="+mn-lt"/>
              </a:rPr>
              <a:t>Barriere</a:t>
            </a:r>
            <a:endParaRPr lang="en-GB" sz="11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1812" y="2021632"/>
            <a:ext cx="3744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W</a:t>
            </a:r>
            <a:r>
              <a:rPr lang="en-GB" sz="1100" dirty="0" smtClean="0">
                <a:latin typeface="+mn-lt"/>
              </a:rPr>
              <a:t>. </a:t>
            </a:r>
            <a:r>
              <a:rPr lang="en-GB" sz="1100" dirty="0" err="1" smtClean="0">
                <a:latin typeface="+mn-lt"/>
              </a:rPr>
              <a:t>Kaabi</a:t>
            </a:r>
            <a:r>
              <a:rPr lang="en-GB" sz="1100" dirty="0">
                <a:latin typeface="+mn-lt"/>
              </a:rPr>
              <a:t>, N. El </a:t>
            </a:r>
            <a:r>
              <a:rPr lang="en-GB" sz="1100" dirty="0" err="1">
                <a:latin typeface="+mn-lt"/>
              </a:rPr>
              <a:t>Kamchi</a:t>
            </a:r>
            <a:r>
              <a:rPr lang="en-GB" sz="1100" dirty="0">
                <a:latin typeface="+mn-lt"/>
              </a:rPr>
              <a:t>, C. Joly, S. Berthelot</a:t>
            </a:r>
          </a:p>
          <a:p>
            <a:pPr lvl="0"/>
            <a:r>
              <a:rPr lang="en-GB" sz="1100" dirty="0">
                <a:latin typeface="+mn-lt"/>
              </a:rPr>
              <a:t>LPSC: Y. Gomez-Martinez</a:t>
            </a: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fr-FR" sz="1100" dirty="0">
                <a:latin typeface="+mn-lt"/>
              </a:rPr>
              <a:t>J. Guo, H. Wang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</a:t>
            </a:r>
            <a:r>
              <a:rPr lang="en-GB" sz="1100">
                <a:latin typeface="+mn-lt"/>
              </a:rPr>
              <a:t>: </a:t>
            </a:r>
            <a:r>
              <a:rPr lang="en-GB" sz="1100" b="1" smtClean="0">
                <a:latin typeface="+mn-lt"/>
              </a:rPr>
              <a:t>E</a:t>
            </a:r>
            <a:r>
              <a:rPr lang="en-GB" sz="1100" b="1" dirty="0">
                <a:latin typeface="+mn-lt"/>
              </a:rPr>
              <a:t>. </a:t>
            </a:r>
            <a:r>
              <a:rPr lang="en-GB" sz="1100" b="1" dirty="0" err="1">
                <a:latin typeface="+mn-lt"/>
              </a:rPr>
              <a:t>Montesinos</a:t>
            </a:r>
            <a:endParaRPr lang="en-GB" sz="1100" b="1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01812" y="2789620"/>
            <a:ext cx="3096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b="1" dirty="0">
                <a:latin typeface="+mn-lt"/>
              </a:rPr>
              <a:t>G. Olivier</a:t>
            </a:r>
            <a:r>
              <a:rPr lang="en-GB" sz="1100" dirty="0">
                <a:latin typeface="+mn-lt"/>
              </a:rPr>
              <a:t>, S. </a:t>
            </a:r>
            <a:r>
              <a:rPr lang="en-GB" sz="1100" dirty="0" err="1">
                <a:latin typeface="+mn-lt"/>
              </a:rPr>
              <a:t>Brault</a:t>
            </a:r>
            <a:r>
              <a:rPr lang="en-GB" sz="1100" dirty="0">
                <a:latin typeface="+mn-lt"/>
              </a:rPr>
              <a:t>, H. </a:t>
            </a:r>
            <a:r>
              <a:rPr lang="en-GB" sz="1100" dirty="0" err="1">
                <a:latin typeface="+mn-lt"/>
              </a:rPr>
              <a:t>Saugnac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fr-FR" sz="1100" dirty="0">
                <a:latin typeface="+mn-lt"/>
              </a:rPr>
              <a:t>R. Rimmer, J. Henry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CERN:  L. </a:t>
            </a:r>
            <a:r>
              <a:rPr lang="en-GB" sz="1100" dirty="0" err="1">
                <a:latin typeface="+mn-lt"/>
              </a:rPr>
              <a:t>Dassa</a:t>
            </a:r>
            <a:r>
              <a:rPr lang="en-GB" sz="1100" dirty="0">
                <a:latin typeface="+mn-lt"/>
              </a:rPr>
              <a:t>, V. Parma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85949" y="3547253"/>
            <a:ext cx="3256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b="1" dirty="0">
                <a:latin typeface="+mn-lt"/>
              </a:rPr>
              <a:t>N. Gandolfo</a:t>
            </a:r>
            <a:r>
              <a:rPr lang="en-GB" sz="1100" dirty="0">
                <a:latin typeface="+mn-lt"/>
              </a:rPr>
              <a:t>, D. Le </a:t>
            </a:r>
            <a:r>
              <a:rPr lang="en-GB" sz="1100" dirty="0" err="1">
                <a:latin typeface="+mn-lt"/>
              </a:rPr>
              <a:t>Dréan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en-US" sz="1100" dirty="0">
                <a:latin typeface="+mn-lt"/>
              </a:rPr>
              <a:t>T. Powers, C. </a:t>
            </a:r>
            <a:r>
              <a:rPr lang="en-US" sz="1100" dirty="0" err="1">
                <a:latin typeface="+mn-lt"/>
              </a:rPr>
              <a:t>Hovater</a:t>
            </a:r>
            <a:r>
              <a:rPr lang="en-US" sz="1100" dirty="0">
                <a:latin typeface="+mn-lt"/>
              </a:rPr>
              <a:t>, T. </a:t>
            </a:r>
            <a:r>
              <a:rPr lang="en-US" sz="1100" dirty="0" err="1">
                <a:latin typeface="+mn-lt"/>
              </a:rPr>
              <a:t>Plawski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CERN: A. Macpherson, N. Shipman, L. </a:t>
            </a:r>
            <a:r>
              <a:rPr lang="en-GB" sz="1100" dirty="0" err="1">
                <a:latin typeface="+mn-lt"/>
              </a:rPr>
              <a:t>Dassa</a:t>
            </a:r>
            <a:endParaRPr lang="en-GB" sz="110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3244" y="1936693"/>
            <a:ext cx="38377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b="1" dirty="0">
                <a:latin typeface="+mn-lt"/>
              </a:rPr>
              <a:t>M. </a:t>
            </a:r>
            <a:r>
              <a:rPr lang="en-GB" sz="1100" b="1" dirty="0" err="1">
                <a:latin typeface="+mn-lt"/>
              </a:rPr>
              <a:t>Omeich</a:t>
            </a:r>
            <a:r>
              <a:rPr lang="en-GB" sz="1100" dirty="0">
                <a:latin typeface="+mn-lt"/>
              </a:rPr>
              <a:t>, C. Joly, JF. </a:t>
            </a:r>
            <a:r>
              <a:rPr lang="en-GB" sz="1100" dirty="0" err="1">
                <a:latin typeface="+mn-lt"/>
              </a:rPr>
              <a:t>Yaniche</a:t>
            </a:r>
            <a:r>
              <a:rPr lang="en-GB" sz="1100" dirty="0">
                <a:latin typeface="+mn-lt"/>
              </a:rPr>
              <a:t>, S. Berthelot, F. Fournier</a:t>
            </a: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fr-FR" sz="1100" dirty="0">
                <a:latin typeface="+mn-lt"/>
              </a:rPr>
              <a:t>C. </a:t>
            </a:r>
            <a:r>
              <a:rPr lang="fr-FR" sz="1100" dirty="0" err="1">
                <a:latin typeface="+mn-lt"/>
              </a:rPr>
              <a:t>Hovater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93245" y="1264521"/>
            <a:ext cx="24178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b="1" dirty="0">
                <a:latin typeface="+mn-lt"/>
              </a:rPr>
              <a:t>C. Joly</a:t>
            </a:r>
            <a:r>
              <a:rPr lang="en-GB" sz="1100" dirty="0">
                <a:latin typeface="+mn-lt"/>
              </a:rPr>
              <a:t>, JF. </a:t>
            </a:r>
            <a:r>
              <a:rPr lang="en-GB" sz="1100" dirty="0" err="1">
                <a:latin typeface="+mn-lt"/>
              </a:rPr>
              <a:t>Yaniche</a:t>
            </a:r>
            <a:r>
              <a:rPr lang="en-GB" sz="1100" dirty="0">
                <a:latin typeface="+mn-lt"/>
              </a:rPr>
              <a:t>, S. Berthelot</a:t>
            </a: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fr-FR" sz="1100" dirty="0">
                <a:latin typeface="+mn-lt"/>
              </a:rPr>
              <a:t>C. </a:t>
            </a:r>
            <a:r>
              <a:rPr lang="fr-FR" sz="1100" dirty="0" err="1">
                <a:latin typeface="+mn-lt"/>
              </a:rPr>
              <a:t>Hovater</a:t>
            </a:r>
            <a:r>
              <a:rPr lang="fr-FR" sz="1100" dirty="0">
                <a:latin typeface="+mn-lt"/>
              </a:rPr>
              <a:t>, T. </a:t>
            </a:r>
            <a:r>
              <a:rPr lang="fr-FR" sz="1100" dirty="0" err="1">
                <a:latin typeface="+mn-lt"/>
              </a:rPr>
              <a:t>Plawski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CERN: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04826" y="2567437"/>
            <a:ext cx="2660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dirty="0" smtClean="0">
                <a:latin typeface="+mn-lt"/>
              </a:rPr>
              <a:t>G. Olry, D. </a:t>
            </a:r>
            <a:r>
              <a:rPr lang="en-GB" sz="1100" dirty="0" err="1" smtClean="0">
                <a:latin typeface="+mn-lt"/>
              </a:rPr>
              <a:t>Reynet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>
                <a:latin typeface="+mn-lt"/>
              </a:rPr>
              <a:t>: </a:t>
            </a:r>
            <a:r>
              <a:rPr lang="fr-FR" sz="1100" dirty="0">
                <a:latin typeface="+mn-lt"/>
              </a:rPr>
              <a:t>S. Wang, R. Rimmer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CERN:</a:t>
            </a:r>
          </a:p>
          <a:p>
            <a:pPr lvl="0"/>
            <a:r>
              <a:rPr lang="fr-FR" sz="1100" dirty="0" smtClean="0">
                <a:latin typeface="+mn-lt"/>
              </a:rPr>
              <a:t>(+</a:t>
            </a:r>
            <a:r>
              <a:rPr lang="fr-FR" sz="1100" dirty="0" err="1">
                <a:latin typeface="+mn-lt"/>
              </a:rPr>
              <a:t>Fay</a:t>
            </a:r>
            <a:r>
              <a:rPr lang="fr-FR" sz="1100" dirty="0">
                <a:latin typeface="+mn-lt"/>
              </a:rPr>
              <a:t> </a:t>
            </a:r>
            <a:r>
              <a:rPr lang="fr-FR" sz="1100" dirty="0" smtClean="0">
                <a:latin typeface="+mn-lt"/>
              </a:rPr>
              <a:t>Hannon?)</a:t>
            </a:r>
            <a:endParaRPr lang="en-GB" sz="11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91878" y="3408970"/>
            <a:ext cx="2417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 err="1">
                <a:latin typeface="+mn-lt"/>
              </a:rPr>
              <a:t>IJCLab</a:t>
            </a:r>
            <a:r>
              <a:rPr lang="en-GB" sz="1100" dirty="0">
                <a:latin typeface="+mn-lt"/>
              </a:rPr>
              <a:t>: </a:t>
            </a:r>
            <a:r>
              <a:rPr lang="en-GB" sz="1100" dirty="0" smtClean="0">
                <a:latin typeface="+mn-lt"/>
              </a:rPr>
              <a:t>G. Olry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LPSC: Y. </a:t>
            </a:r>
            <a:r>
              <a:rPr lang="en-GB" sz="1100" dirty="0" smtClean="0">
                <a:latin typeface="+mn-lt"/>
              </a:rPr>
              <a:t>Gomez-Martinez? </a:t>
            </a:r>
            <a:r>
              <a:rPr lang="en-GB" sz="1100" dirty="0">
                <a:latin typeface="+mn-lt"/>
              </a:rPr>
              <a:t>+ F. </a:t>
            </a:r>
            <a:r>
              <a:rPr lang="en-GB" sz="1100" dirty="0" err="1" smtClean="0">
                <a:latin typeface="+mn-lt"/>
              </a:rPr>
              <a:t>Bouly</a:t>
            </a:r>
            <a:r>
              <a:rPr lang="en-GB" sz="1100" dirty="0" smtClean="0">
                <a:latin typeface="+mn-lt"/>
              </a:rPr>
              <a:t>?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 err="1">
                <a:latin typeface="+mn-lt"/>
              </a:rPr>
              <a:t>Jlab</a:t>
            </a:r>
            <a:r>
              <a:rPr lang="en-GB" sz="1100" dirty="0" smtClean="0">
                <a:latin typeface="+mn-lt"/>
              </a:rPr>
              <a:t>:</a:t>
            </a:r>
            <a:endParaRPr lang="en-GB" sz="1100" dirty="0">
              <a:latin typeface="+mn-lt"/>
            </a:endParaRPr>
          </a:p>
          <a:p>
            <a:pPr lvl="0"/>
            <a:r>
              <a:rPr lang="en-GB" sz="1100" dirty="0">
                <a:latin typeface="+mn-lt"/>
              </a:rPr>
              <a:t>CERN</a:t>
            </a:r>
            <a:r>
              <a:rPr lang="en-GB" sz="1100" dirty="0" smtClean="0">
                <a:latin typeface="+mn-lt"/>
              </a:rPr>
              <a:t>:</a:t>
            </a:r>
            <a:endParaRPr lang="en-GB" sz="1100" dirty="0">
              <a:latin typeface="+mn-lt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325641" y="4914799"/>
            <a:ext cx="864096" cy="415103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dirty="0" smtClean="0">
                <a:solidFill>
                  <a:schemeClr val="bg1"/>
                </a:solidFill>
              </a:rPr>
              <a:t>X.X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: 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9202516" y="4983850"/>
            <a:ext cx="140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  <a:latin typeface="+mn-lt"/>
              </a:rPr>
              <a:t>Task</a:t>
            </a:r>
            <a:r>
              <a:rPr lang="fr-FR" sz="1200" dirty="0" smtClean="0">
                <a:solidFill>
                  <a:srgbClr val="FF0000"/>
                </a:solidFill>
                <a:latin typeface="+mn-lt"/>
              </a:rPr>
              <a:t> not </a:t>
            </a:r>
            <a:r>
              <a:rPr lang="fr-FR" sz="1200" dirty="0" err="1" smtClean="0">
                <a:solidFill>
                  <a:srgbClr val="FF0000"/>
                </a:solidFill>
                <a:latin typeface="+mn-lt"/>
              </a:rPr>
              <a:t>yet</a:t>
            </a:r>
            <a:r>
              <a:rPr lang="fr-FR" sz="1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latin typeface="+mn-lt"/>
              </a:rPr>
              <a:t>started</a:t>
            </a:r>
            <a:endParaRPr lang="fr-FR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" name="Espace réservé du texte 2"/>
          <p:cNvSpPr>
            <a:spLocks noGrp="1"/>
          </p:cNvSpPr>
          <p:nvPr>
            <p:ph type="body" idx="1"/>
          </p:nvPr>
        </p:nvSpPr>
        <p:spPr>
          <a:xfrm>
            <a:off x="260745" y="4457024"/>
            <a:ext cx="7573915" cy="1288789"/>
          </a:xfrm>
        </p:spPr>
        <p:txBody>
          <a:bodyPr anchor="t"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Main objectives of the last 6 </a:t>
            </a:r>
            <a:r>
              <a:rPr lang="fr-FR" sz="1400" dirty="0" err="1" smtClean="0"/>
              <a:t>months</a:t>
            </a:r>
            <a:r>
              <a:rPr lang="fr-FR" sz="1400" dirty="0" smtClean="0"/>
              <a:t> on: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/>
              <a:t>HOM </a:t>
            </a:r>
            <a:r>
              <a:rPr lang="fr-FR" sz="1200" dirty="0" err="1"/>
              <a:t>couplers</a:t>
            </a:r>
            <a:r>
              <a:rPr lang="fr-FR" sz="1200" dirty="0"/>
              <a:t> design and fabrication </a:t>
            </a:r>
            <a:endParaRPr lang="fr-FR" sz="12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 err="1" smtClean="0"/>
              <a:t>Prototyping</a:t>
            </a:r>
            <a:r>
              <a:rPr lang="fr-FR" sz="1200" dirty="0" smtClean="0"/>
              <a:t> of Copper </a:t>
            </a:r>
            <a:r>
              <a:rPr lang="fr-FR" sz="1200" dirty="0" err="1" smtClean="0"/>
              <a:t>cavities</a:t>
            </a:r>
            <a:r>
              <a:rPr lang="fr-FR" sz="1200" dirty="0"/>
              <a:t> for first HOM </a:t>
            </a:r>
            <a:r>
              <a:rPr lang="fr-FR" sz="1200" dirty="0" err="1" smtClean="0"/>
              <a:t>measurements</a:t>
            </a:r>
            <a:endParaRPr lang="fr-FR" sz="12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Cryomodule design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 smtClean="0"/>
              <a:t>(more </a:t>
            </a:r>
            <a:r>
              <a:rPr lang="fr-FR" sz="1200" dirty="0" err="1" smtClean="0"/>
              <a:t>recently</a:t>
            </a:r>
            <a:r>
              <a:rPr lang="fr-FR" sz="1200" dirty="0" smtClean="0"/>
              <a:t>) Booster </a:t>
            </a:r>
            <a:r>
              <a:rPr lang="fr-FR" sz="1200" dirty="0" err="1" smtClean="0"/>
              <a:t>study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7626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WP4 RF </a:t>
            </a:r>
            <a:r>
              <a:rPr lang="fr-FR" dirty="0" err="1" smtClean="0">
                <a:latin typeface="+mn-lt"/>
              </a:rPr>
              <a:t>Systems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- France meeting # </a:t>
            </a:r>
            <a:r>
              <a:rPr lang="fr-FR" dirty="0" smtClean="0">
                <a:latin typeface="+mn-lt"/>
              </a:rPr>
              <a:t>2</a:t>
            </a:r>
            <a:endParaRPr lang="fr-FR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5" y="0"/>
            <a:ext cx="1440160" cy="8699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90044" y="665711"/>
            <a:ext cx="1800000" cy="632314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Task 4.1: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Cavity &amp; HOM design &amp; prototyping</a:t>
            </a:r>
            <a:endParaRPr lang="en-GB" sz="1200" b="1" kern="12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0883" y="843368"/>
            <a:ext cx="472779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200" b="1" dirty="0" smtClean="0">
                <a:latin typeface="+mn-lt"/>
              </a:rPr>
              <a:t>HOM </a:t>
            </a:r>
            <a:r>
              <a:rPr lang="fr-FR" sz="1200" b="1" dirty="0" err="1" smtClean="0">
                <a:latin typeface="+mn-lt"/>
              </a:rPr>
              <a:t>couplers</a:t>
            </a:r>
            <a:r>
              <a:rPr lang="fr-FR" sz="1200" b="1" dirty="0" smtClean="0">
                <a:latin typeface="+mn-lt"/>
              </a:rPr>
              <a:t> design</a:t>
            </a:r>
            <a:r>
              <a:rPr lang="fr-FR" sz="1200" dirty="0" smtClean="0">
                <a:latin typeface="+mn-lt"/>
              </a:rPr>
              <a:t> = main </a:t>
            </a:r>
            <a:r>
              <a:rPr lang="fr-FR" sz="1200" dirty="0" err="1" smtClean="0">
                <a:latin typeface="+mn-lt"/>
              </a:rPr>
              <a:t>subject</a:t>
            </a:r>
            <a:r>
              <a:rPr lang="fr-FR" sz="1200" dirty="0" smtClean="0">
                <a:latin typeface="+mn-lt"/>
              </a:rPr>
              <a:t> of the </a:t>
            </a:r>
            <a:r>
              <a:rPr lang="fr-FR" sz="1200" dirty="0" err="1" smtClean="0">
                <a:latin typeface="+mn-lt"/>
              </a:rPr>
              <a:t>thesis</a:t>
            </a:r>
            <a:r>
              <a:rPr lang="fr-FR" sz="1200" dirty="0" smtClean="0">
                <a:latin typeface="+mn-lt"/>
              </a:rPr>
              <a:t> of Carmelo </a:t>
            </a:r>
            <a:r>
              <a:rPr lang="fr-FR" sz="1200" dirty="0" err="1" smtClean="0">
                <a:latin typeface="+mn-lt"/>
              </a:rPr>
              <a:t>Barbagallo</a:t>
            </a:r>
            <a:endParaRPr lang="fr-FR" sz="1200" dirty="0" smtClean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1" y="1685110"/>
            <a:ext cx="2006834" cy="20274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93" y="1728047"/>
            <a:ext cx="3923540" cy="19340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164" y="1695117"/>
            <a:ext cx="2891994" cy="19004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002011" y="1464648"/>
            <a:ext cx="5184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b="1" dirty="0" smtClean="0">
                <a:latin typeface="+mn-lt"/>
              </a:rPr>
              <a:t>Wakefield simulations (</a:t>
            </a:r>
            <a:r>
              <a:rPr lang="fr-FR" sz="1200" b="1" dirty="0" err="1" smtClean="0">
                <a:latin typeface="+mn-lt"/>
              </a:rPr>
              <a:t>with</a:t>
            </a:r>
            <a:r>
              <a:rPr lang="fr-FR" sz="1200" b="1" dirty="0" smtClean="0">
                <a:latin typeface="+mn-lt"/>
              </a:rPr>
              <a:t> CST Studio)</a:t>
            </a:r>
            <a:endParaRPr lang="fr-FR" sz="1200" dirty="0" smtClean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75366" y="1398101"/>
            <a:ext cx="3432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b="1" dirty="0" smtClean="0">
                <a:latin typeface="+mn-lt"/>
              </a:rPr>
              <a:t>HOM coupler </a:t>
            </a:r>
            <a:r>
              <a:rPr lang="fr-FR" sz="1200" b="1" dirty="0" err="1" smtClean="0">
                <a:latin typeface="+mn-lt"/>
              </a:rPr>
              <a:t>optimization</a:t>
            </a:r>
            <a:r>
              <a:rPr lang="fr-FR" sz="1200" b="1" dirty="0" smtClean="0">
                <a:latin typeface="+mn-lt"/>
              </a:rPr>
              <a:t> of 3 </a:t>
            </a:r>
            <a:r>
              <a:rPr lang="fr-FR" sz="1200" b="1" dirty="0" err="1" smtClean="0">
                <a:latin typeface="+mn-lt"/>
              </a:rPr>
              <a:t>different</a:t>
            </a:r>
            <a:r>
              <a:rPr lang="fr-FR" sz="1200" b="1" dirty="0" smtClean="0">
                <a:latin typeface="+mn-lt"/>
              </a:rPr>
              <a:t> designs</a:t>
            </a:r>
            <a:endParaRPr lang="fr-FR" sz="1200" dirty="0" smtClean="0"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67" y="4078422"/>
            <a:ext cx="2634041" cy="169220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74" y="4240397"/>
            <a:ext cx="2702187" cy="14494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47512" y="3917171"/>
            <a:ext cx="3049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b="1" dirty="0" smtClean="0">
                <a:latin typeface="+mn-lt"/>
              </a:rPr>
              <a:t>First </a:t>
            </a:r>
            <a:r>
              <a:rPr lang="fr-FR" sz="1200" b="1" dirty="0">
                <a:latin typeface="+mn-lt"/>
              </a:rPr>
              <a:t>thermal simulations (</a:t>
            </a:r>
            <a:r>
              <a:rPr lang="fr-FR" sz="1200" b="1" dirty="0" err="1">
                <a:latin typeface="+mn-lt"/>
              </a:rPr>
              <a:t>with</a:t>
            </a:r>
            <a:r>
              <a:rPr lang="fr-FR" sz="1200" b="1" dirty="0">
                <a:latin typeface="+mn-lt"/>
              </a:rPr>
              <a:t> COSMOL)</a:t>
            </a:r>
            <a:endParaRPr lang="fr-FR" sz="1200" dirty="0"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3" y="4228537"/>
            <a:ext cx="3393740" cy="179668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61851" y="3882761"/>
            <a:ext cx="390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b="1" dirty="0" err="1" smtClean="0">
                <a:latin typeface="+mn-lt"/>
              </a:rPr>
              <a:t>Study</a:t>
            </a:r>
            <a:r>
              <a:rPr lang="fr-FR" sz="1200" b="1" dirty="0" smtClean="0">
                <a:latin typeface="+mn-lt"/>
              </a:rPr>
              <a:t> of 2 </a:t>
            </a:r>
            <a:r>
              <a:rPr lang="fr-FR" sz="1200" b="1" dirty="0" err="1" smtClean="0">
                <a:latin typeface="+mn-lt"/>
              </a:rPr>
              <a:t>damping</a:t>
            </a:r>
            <a:r>
              <a:rPr lang="fr-FR" sz="1200" b="1" dirty="0" smtClean="0">
                <a:latin typeface="+mn-lt"/>
              </a:rPr>
              <a:t> </a:t>
            </a:r>
            <a:r>
              <a:rPr lang="fr-FR" sz="1200" b="1" dirty="0" err="1" smtClean="0">
                <a:latin typeface="+mn-lt"/>
              </a:rPr>
              <a:t>schemes</a:t>
            </a:r>
            <a:r>
              <a:rPr lang="fr-FR" sz="1200" b="1" dirty="0" smtClean="0">
                <a:latin typeface="+mn-lt"/>
              </a:rPr>
              <a:t> </a:t>
            </a:r>
            <a:r>
              <a:rPr lang="fr-FR" sz="1200" b="1" u="sng" dirty="0" err="1" smtClean="0">
                <a:latin typeface="+mn-lt"/>
              </a:rPr>
              <a:t>with</a:t>
            </a:r>
            <a:r>
              <a:rPr lang="fr-FR" sz="1200" b="1" u="sng" dirty="0" smtClean="0">
                <a:latin typeface="+mn-lt"/>
              </a:rPr>
              <a:t> 4 HOM </a:t>
            </a:r>
            <a:r>
              <a:rPr lang="fr-FR" sz="1200" b="1" u="sng" dirty="0" err="1" smtClean="0">
                <a:latin typeface="+mn-lt"/>
              </a:rPr>
              <a:t>couplers</a:t>
            </a:r>
            <a:r>
              <a:rPr lang="fr-FR" sz="1200" b="1" u="sng" dirty="0" smtClean="0">
                <a:latin typeface="+mn-lt"/>
              </a:rPr>
              <a:t> </a:t>
            </a:r>
            <a:r>
              <a:rPr lang="fr-FR" sz="1200" b="1" dirty="0" smtClean="0">
                <a:latin typeface="+mn-lt"/>
              </a:rPr>
              <a:t>(</a:t>
            </a:r>
            <a:r>
              <a:rPr lang="fr-FR" sz="1200" b="1" dirty="0" err="1" smtClean="0">
                <a:latin typeface="+mn-lt"/>
              </a:rPr>
              <a:t>needed</a:t>
            </a:r>
            <a:r>
              <a:rPr lang="fr-FR" sz="1200" b="1" dirty="0" smtClean="0">
                <a:latin typeface="+mn-lt"/>
              </a:rPr>
              <a:t> </a:t>
            </a:r>
            <a:r>
              <a:rPr lang="fr-FR" sz="1200" b="1" dirty="0" err="1" smtClean="0">
                <a:latin typeface="+mn-lt"/>
              </a:rPr>
              <a:t>especially</a:t>
            </a:r>
            <a:r>
              <a:rPr lang="fr-FR" sz="1200" b="1" dirty="0" smtClean="0">
                <a:latin typeface="+mn-lt"/>
              </a:rPr>
              <a:t> for </a:t>
            </a:r>
            <a:r>
              <a:rPr lang="fr-FR" sz="1200" b="1" dirty="0" err="1" smtClean="0">
                <a:latin typeface="+mn-lt"/>
              </a:rPr>
              <a:t>dipole</a:t>
            </a:r>
            <a:r>
              <a:rPr lang="fr-FR" sz="1200" b="1" dirty="0" smtClean="0">
                <a:latin typeface="+mn-lt"/>
              </a:rPr>
              <a:t> HOM extraction)</a:t>
            </a:r>
          </a:p>
        </p:txBody>
      </p:sp>
    </p:spTree>
    <p:extLst>
      <p:ext uri="{BB962C8B-B14F-4D97-AF65-F5344CB8AC3E}">
        <p14:creationId xmlns:p14="http://schemas.microsoft.com/office/powerpoint/2010/main" val="146001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WP4 RF </a:t>
            </a:r>
            <a:r>
              <a:rPr lang="fr-FR" dirty="0" err="1" smtClean="0">
                <a:latin typeface="+mn-lt"/>
              </a:rPr>
              <a:t>Systems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- France meeting # </a:t>
            </a:r>
            <a:r>
              <a:rPr lang="fr-FR" dirty="0" smtClean="0">
                <a:latin typeface="+mn-lt"/>
              </a:rPr>
              <a:t>2</a:t>
            </a:r>
            <a:endParaRPr lang="fr-FR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5" y="0"/>
            <a:ext cx="1440160" cy="8699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48778" y="661256"/>
            <a:ext cx="1800000" cy="632314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Task 4.1: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Cavity &amp; HOM design &amp; prototyping</a:t>
            </a:r>
            <a:endParaRPr lang="en-GB" sz="1200" b="1" kern="1200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987" y="3484731"/>
            <a:ext cx="393570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200" b="1" dirty="0" err="1" smtClean="0">
                <a:latin typeface="+mn-lt"/>
              </a:rPr>
              <a:t>Prototyping</a:t>
            </a:r>
            <a:r>
              <a:rPr lang="fr-FR" sz="1200" b="1" dirty="0" smtClean="0">
                <a:latin typeface="+mn-lt"/>
              </a:rPr>
              <a:t> of Cu </a:t>
            </a:r>
            <a:r>
              <a:rPr lang="fr-FR" sz="1200" b="1" dirty="0" err="1" smtClean="0">
                <a:latin typeface="+mn-lt"/>
              </a:rPr>
              <a:t>cavities</a:t>
            </a:r>
            <a:r>
              <a:rPr lang="fr-FR" sz="1200" dirty="0" smtClean="0">
                <a:latin typeface="+mn-lt"/>
              </a:rPr>
              <a:t> for HOM </a:t>
            </a:r>
            <a:r>
              <a:rPr lang="fr-FR" sz="1200" dirty="0" err="1" smtClean="0">
                <a:latin typeface="+mn-lt"/>
              </a:rPr>
              <a:t>measurements</a:t>
            </a:r>
            <a:endParaRPr lang="fr-FR" sz="1200" dirty="0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038" y="3844042"/>
            <a:ext cx="7669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 smtClean="0">
                <a:latin typeface="+mn-lt"/>
              </a:rPr>
              <a:t>Goal: build two 801 MHz Cu cavities (1 </a:t>
            </a:r>
            <a:r>
              <a:rPr lang="en-GB" sz="1200" b="1" dirty="0" err="1" smtClean="0">
                <a:latin typeface="+mn-lt"/>
              </a:rPr>
              <a:t>monocell</a:t>
            </a:r>
            <a:r>
              <a:rPr lang="en-GB" sz="1200" b="1" dirty="0" smtClean="0">
                <a:latin typeface="+mn-lt"/>
              </a:rPr>
              <a:t> and 1 5-cell </a:t>
            </a:r>
            <a:r>
              <a:rPr lang="en-GB" sz="1200" b="1" dirty="0" err="1" smtClean="0">
                <a:latin typeface="+mn-lt"/>
              </a:rPr>
              <a:t>cav</a:t>
            </a:r>
            <a:r>
              <a:rPr lang="en-GB" sz="1200" b="1" dirty="0" smtClean="0">
                <a:latin typeface="+mn-lt"/>
              </a:rPr>
              <a:t>) to perform HOM measurements with prototypes HOM couplers. Fabrication/modifications done by JLAB. </a:t>
            </a:r>
          </a:p>
          <a:p>
            <a:pPr lvl="0"/>
            <a:endParaRPr lang="en-GB" sz="1200" b="1" dirty="0" smtClean="0">
              <a:latin typeface="+mn-lt"/>
            </a:endParaRPr>
          </a:p>
          <a:p>
            <a:pPr lvl="0"/>
            <a:r>
              <a:rPr lang="en-GB" sz="1200" b="1" dirty="0" err="1" smtClean="0">
                <a:latin typeface="+mn-lt"/>
              </a:rPr>
              <a:t>Monocell</a:t>
            </a:r>
            <a:r>
              <a:rPr lang="en-GB" sz="1200" b="1" dirty="0" smtClean="0">
                <a:latin typeface="+mn-lt"/>
              </a:rPr>
              <a:t> cavity: </a:t>
            </a:r>
            <a:r>
              <a:rPr lang="en-GB" sz="1200" dirty="0" smtClean="0">
                <a:latin typeface="+mn-lt"/>
              </a:rPr>
              <a:t>parts provided by CERN (1/2 cells and beam tubes). Modification needed of one beam tube to host the HOM port. ½ cells will be clamped. </a:t>
            </a:r>
            <a:r>
              <a:rPr lang="en-GB" sz="1200" u="sng" dirty="0" smtClean="0">
                <a:latin typeface="+mn-lt"/>
              </a:rPr>
              <a:t>Goal: cavity ready for mid-October ‘22 (Carmelo’s visit @ JLAB.)</a:t>
            </a:r>
          </a:p>
          <a:p>
            <a:pPr lvl="0"/>
            <a:endParaRPr lang="en-GB" sz="1200" b="1" dirty="0" smtClean="0">
              <a:latin typeface="+mn-lt"/>
            </a:endParaRPr>
          </a:p>
          <a:p>
            <a:r>
              <a:rPr lang="en-GB" sz="1200" b="1" dirty="0" smtClean="0">
                <a:latin typeface="+mn-lt"/>
              </a:rPr>
              <a:t>5-cell cavity: </a:t>
            </a:r>
            <a:r>
              <a:rPr lang="en-GB" sz="1200" dirty="0" smtClean="0">
                <a:latin typeface="+mn-lt"/>
              </a:rPr>
              <a:t>14 Cu plates ordered and sent to JLAB this week. Build a prototype identical to the </a:t>
            </a:r>
            <a:r>
              <a:rPr lang="en-GB" sz="1200" dirty="0" err="1" smtClean="0">
                <a:latin typeface="+mn-lt"/>
              </a:rPr>
              <a:t>Nb</a:t>
            </a:r>
            <a:r>
              <a:rPr lang="en-GB" sz="1200" dirty="0" smtClean="0">
                <a:latin typeface="+mn-lt"/>
              </a:rPr>
              <a:t> 5-cell already produced and tested. Study of the fabrication </a:t>
            </a:r>
            <a:r>
              <a:rPr lang="en-GB" sz="1200" dirty="0" err="1" smtClean="0">
                <a:latin typeface="+mn-lt"/>
              </a:rPr>
              <a:t>wil</a:t>
            </a:r>
            <a:r>
              <a:rPr lang="en-GB" sz="1200" dirty="0" smtClean="0">
                <a:latin typeface="+mn-lt"/>
              </a:rPr>
              <a:t> start soon (deep drawing &amp; welding of the cell, HOM ports and fundamental power coupler location...). </a:t>
            </a:r>
            <a:r>
              <a:rPr lang="en-GB" sz="1200" u="sng" dirty="0">
                <a:latin typeface="+mn-lt"/>
              </a:rPr>
              <a:t>Goal: cavity ready for </a:t>
            </a:r>
            <a:r>
              <a:rPr lang="en-GB" sz="1200" u="sng" dirty="0" smtClean="0">
                <a:latin typeface="+mn-lt"/>
              </a:rPr>
              <a:t>Feb/March ‘23 (2</a:t>
            </a:r>
            <a:r>
              <a:rPr lang="en-GB" sz="1200" u="sng" baseline="30000" dirty="0" smtClean="0">
                <a:latin typeface="+mn-lt"/>
              </a:rPr>
              <a:t>nd</a:t>
            </a:r>
            <a:r>
              <a:rPr lang="en-GB" sz="1200" u="sng" dirty="0" smtClean="0">
                <a:latin typeface="+mn-lt"/>
              </a:rPr>
              <a:t> Carmelo’s </a:t>
            </a:r>
            <a:r>
              <a:rPr lang="en-GB" sz="1200" u="sng" dirty="0">
                <a:latin typeface="+mn-lt"/>
              </a:rPr>
              <a:t>visit </a:t>
            </a:r>
            <a:r>
              <a:rPr lang="en-GB" sz="1200" u="sng" dirty="0" err="1" smtClean="0">
                <a:latin typeface="+mn-lt"/>
              </a:rPr>
              <a:t>palnned</a:t>
            </a:r>
            <a:r>
              <a:rPr lang="en-GB" sz="1200" u="sng" dirty="0" smtClean="0">
                <a:latin typeface="+mn-lt"/>
              </a:rPr>
              <a:t> @ </a:t>
            </a:r>
            <a:r>
              <a:rPr lang="en-GB" sz="1200" u="sng" dirty="0">
                <a:latin typeface="+mn-lt"/>
              </a:rPr>
              <a:t>JLAB.)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7309202" y="3564016"/>
            <a:ext cx="2936859" cy="2438893"/>
            <a:chOff x="7645073" y="841360"/>
            <a:chExt cx="2936859" cy="243889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038" y="1088559"/>
              <a:ext cx="1361153" cy="96116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6474" y="2300363"/>
              <a:ext cx="2915458" cy="91031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8666347" y="841360"/>
              <a:ext cx="1346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Monocell</a:t>
              </a:r>
              <a:r>
                <a:rPr lang="fr-FR" sz="1050" dirty="0" smtClean="0"/>
                <a:t> at CERN</a:t>
              </a:r>
              <a:endParaRPr lang="fr-FR" sz="105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645073" y="3026337"/>
              <a:ext cx="20425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5-cell </a:t>
              </a:r>
              <a:r>
                <a:rPr lang="fr-FR" sz="1050" dirty="0" err="1" smtClean="0"/>
                <a:t>with</a:t>
              </a:r>
              <a:r>
                <a:rPr lang="fr-FR" sz="1050" dirty="0" smtClean="0"/>
                <a:t> HOM and FPC ports</a:t>
              </a:r>
              <a:endParaRPr lang="fr-FR" sz="105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1360" y="845967"/>
            <a:ext cx="380599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200" b="1" dirty="0" err="1" smtClean="0">
                <a:latin typeface="+mn-lt"/>
              </a:rPr>
              <a:t>Prototyping</a:t>
            </a:r>
            <a:r>
              <a:rPr lang="fr-FR" sz="1200" b="1" dirty="0" smtClean="0">
                <a:latin typeface="+mn-lt"/>
              </a:rPr>
              <a:t> of HOM </a:t>
            </a:r>
            <a:r>
              <a:rPr lang="fr-FR" sz="1200" b="1" dirty="0" err="1" smtClean="0">
                <a:latin typeface="+mn-lt"/>
              </a:rPr>
              <a:t>couplers</a:t>
            </a:r>
            <a:r>
              <a:rPr lang="fr-FR" sz="1200" b="1" dirty="0" smtClean="0">
                <a:latin typeface="+mn-lt"/>
              </a:rPr>
              <a:t> </a:t>
            </a:r>
            <a:r>
              <a:rPr lang="fr-FR" sz="1200" dirty="0" err="1" smtClean="0">
                <a:latin typeface="+mn-lt"/>
              </a:rPr>
              <a:t>based</a:t>
            </a:r>
            <a:r>
              <a:rPr lang="fr-FR" sz="1200" dirty="0" smtClean="0">
                <a:latin typeface="+mn-lt"/>
              </a:rPr>
              <a:t> on </a:t>
            </a:r>
            <a:r>
              <a:rPr lang="fr-FR" sz="1200" dirty="0" err="1" smtClean="0">
                <a:latin typeface="+mn-lt"/>
              </a:rPr>
              <a:t>Carmelo’s</a:t>
            </a:r>
            <a:r>
              <a:rPr lang="fr-FR" sz="1200" dirty="0" smtClean="0">
                <a:latin typeface="+mn-lt"/>
              </a:rPr>
              <a:t> design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811" y="133067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 smtClean="0">
                <a:latin typeface="+mn-lt"/>
              </a:rPr>
              <a:t>Goal: build one DQW, one hook and one probe HOM coupler. Fabrication by CERN by 3D printing (polymer + Cu coating).</a:t>
            </a:r>
          </a:p>
          <a:p>
            <a:pPr lvl="0"/>
            <a:endParaRPr lang="en-GB" sz="1200" b="1" dirty="0" smtClean="0">
              <a:latin typeface="+mn-lt"/>
            </a:endParaRPr>
          </a:p>
          <a:p>
            <a:pPr lvl="0"/>
            <a:r>
              <a:rPr lang="en-GB" sz="1200" b="1" dirty="0" smtClean="0">
                <a:latin typeface="+mn-lt"/>
              </a:rPr>
              <a:t>3D printing of the Hook type HOM coupler: </a:t>
            </a:r>
            <a:r>
              <a:rPr lang="en-GB" sz="1200" dirty="0" smtClean="0">
                <a:latin typeface="+mn-lt"/>
              </a:rPr>
              <a:t>Step file sent on last Monday. First prototype planned within 2 weeks. Will be used on the </a:t>
            </a:r>
            <a:r>
              <a:rPr lang="en-GB" sz="1200" dirty="0" err="1" smtClean="0">
                <a:latin typeface="+mn-lt"/>
              </a:rPr>
              <a:t>monocell</a:t>
            </a:r>
            <a:r>
              <a:rPr lang="en-GB" sz="1200" dirty="0" smtClean="0">
                <a:latin typeface="+mn-lt"/>
              </a:rPr>
              <a:t> Cu cavity for the first measurements.</a:t>
            </a:r>
          </a:p>
          <a:p>
            <a:pPr lvl="0"/>
            <a:r>
              <a:rPr lang="en-GB" sz="1200" dirty="0" smtClean="0">
                <a:latin typeface="+mn-lt"/>
              </a:rPr>
              <a:t>Next prototype with the probe HOM coupler.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1261" y="2003666"/>
            <a:ext cx="5384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u="sng" dirty="0" smtClean="0"/>
              <a:t>Manufacturing process of the hook coupler</a:t>
            </a:r>
            <a:endParaRPr lang="en-US" sz="800" u="sng" dirty="0"/>
          </a:p>
          <a:p>
            <a:endParaRPr lang="en-US" sz="800" dirty="0"/>
          </a:p>
          <a:p>
            <a:r>
              <a:rPr lang="en-US" sz="800" dirty="0"/>
              <a:t>    Start point: Specification drawing with clear interfaces with the cavity and outside world (PERLE)</a:t>
            </a:r>
          </a:p>
          <a:p>
            <a:r>
              <a:rPr lang="en-US" sz="800" dirty="0"/>
              <a:t>    Design study: Cutting into subcomponent and Manufacturing drawing (CERN EN-MME)</a:t>
            </a:r>
          </a:p>
          <a:p>
            <a:r>
              <a:rPr lang="en-US" sz="800" dirty="0"/>
              <a:t>    Green light from the project on the proposal from MME (PERLE)</a:t>
            </a:r>
          </a:p>
          <a:p>
            <a:r>
              <a:rPr lang="en-US" sz="800" dirty="0"/>
              <a:t>    Manufacturing of the components in ACCURA25 (CERN Polymer Lab)</a:t>
            </a:r>
          </a:p>
          <a:p>
            <a:r>
              <a:rPr lang="en-US" sz="800" dirty="0"/>
              <a:t>    Metrology with high precision 3D Scan (CERN EN-MME)</a:t>
            </a:r>
          </a:p>
          <a:p>
            <a:r>
              <a:rPr lang="en-US" sz="800" dirty="0"/>
              <a:t>    Copper </a:t>
            </a:r>
            <a:r>
              <a:rPr lang="en-US" sz="800" dirty="0" smtClean="0"/>
              <a:t>coating (CERN </a:t>
            </a:r>
            <a:r>
              <a:rPr lang="en-US" sz="800" dirty="0"/>
              <a:t>TE-VSC)</a:t>
            </a:r>
          </a:p>
          <a:p>
            <a:r>
              <a:rPr lang="en-US" sz="800" dirty="0"/>
              <a:t>    Metrology (facultative, EN-MME)</a:t>
            </a:r>
          </a:p>
          <a:p>
            <a:r>
              <a:rPr lang="en-US" sz="800" dirty="0"/>
              <a:t>    Assembly (either conductive glue or mechanically  (CERN EN-MME and Polymer lab)</a:t>
            </a:r>
          </a:p>
          <a:p>
            <a:r>
              <a:rPr lang="en-US" sz="800" dirty="0"/>
              <a:t>    Final Metrology (EN-MME)</a:t>
            </a:r>
            <a:endParaRPr lang="fr-FR" sz="8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61259" y="1543044"/>
            <a:ext cx="2566510" cy="131686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9227597" y="868747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Hook</a:t>
            </a:r>
            <a:r>
              <a:rPr lang="fr-FR" sz="1050" dirty="0" smtClean="0"/>
              <a:t> HOM coupler</a:t>
            </a:r>
            <a:endParaRPr lang="fr-FR" sz="1050" dirty="0"/>
          </a:p>
        </p:txBody>
      </p:sp>
      <p:sp>
        <p:nvSpPr>
          <p:cNvPr id="21" name="Rectangle 20"/>
          <p:cNvSpPr/>
          <p:nvPr/>
        </p:nvSpPr>
        <p:spPr>
          <a:xfrm>
            <a:off x="189811" y="2454994"/>
            <a:ext cx="3808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>
                <a:latin typeface="+mn-lt"/>
              </a:rPr>
              <a:t>3D metal printing for the DQW coupler: </a:t>
            </a:r>
            <a:r>
              <a:rPr lang="en-GB" sz="1200" dirty="0">
                <a:latin typeface="+mn-lt"/>
              </a:rPr>
              <a:t>to be </a:t>
            </a:r>
            <a:r>
              <a:rPr lang="en-GB" sz="1200" dirty="0" smtClean="0">
                <a:latin typeface="+mn-lt"/>
              </a:rPr>
              <a:t>studied in October. Planned to be used with the 5-cell Cu cavity in Feb/March next year.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36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WP4 RF </a:t>
            </a:r>
            <a:r>
              <a:rPr lang="fr-FR" dirty="0" err="1" smtClean="0">
                <a:latin typeface="+mn-lt"/>
              </a:rPr>
              <a:t>Systems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- France meeting # </a:t>
            </a:r>
            <a:r>
              <a:rPr lang="fr-FR" dirty="0" smtClean="0">
                <a:latin typeface="+mn-lt"/>
              </a:rPr>
              <a:t>2</a:t>
            </a:r>
            <a:endParaRPr lang="fr-FR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5" y="0"/>
            <a:ext cx="1440160" cy="86994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713368" y="674528"/>
            <a:ext cx="1800000" cy="485309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4.3: </a:t>
            </a:r>
            <a:endParaRPr lang="en-GB" sz="1200" b="1" kern="1200" noProof="0" dirty="0">
              <a:solidFill>
                <a:schemeClr val="bg1"/>
              </a:solidFill>
            </a:endParaRP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Cryomodule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8195" y="778682"/>
            <a:ext cx="393570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200" b="1" dirty="0" err="1" smtClean="0">
                <a:latin typeface="+mn-lt"/>
              </a:rPr>
              <a:t>Study</a:t>
            </a:r>
            <a:r>
              <a:rPr lang="fr-FR" sz="1200" b="1" dirty="0" smtClean="0">
                <a:latin typeface="+mn-lt"/>
              </a:rPr>
              <a:t> of the SPL cryomodule compatibility for PERLE</a:t>
            </a:r>
            <a:endParaRPr lang="fr-FR" sz="1200" dirty="0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826" y="1473767"/>
            <a:ext cx="82593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 smtClean="0">
                <a:latin typeface="+mn-lt"/>
              </a:rPr>
              <a:t>Goal: can we reuse all components (</a:t>
            </a:r>
            <a:r>
              <a:rPr lang="en-GB" sz="1200" b="1" dirty="0">
                <a:latin typeface="+mn-lt"/>
              </a:rPr>
              <a:t>or part of) </a:t>
            </a:r>
            <a:r>
              <a:rPr lang="en-GB" sz="1200" b="1" dirty="0" smtClean="0">
                <a:latin typeface="+mn-lt"/>
              </a:rPr>
              <a:t>already produced within the framework of the former SPL project?</a:t>
            </a:r>
          </a:p>
          <a:p>
            <a:pPr lvl="0"/>
            <a:endParaRPr lang="en-GB" sz="1200" b="1" dirty="0" smtClean="0">
              <a:latin typeface="+mn-lt"/>
            </a:endParaRPr>
          </a:p>
          <a:p>
            <a:pPr lvl="0"/>
            <a:r>
              <a:rPr lang="en-GB" sz="1200" b="1" dirty="0" smtClean="0">
                <a:latin typeface="+mn-lt"/>
              </a:rPr>
              <a:t>Meeting in June to make a status </a:t>
            </a:r>
            <a:r>
              <a:rPr lang="en-GB" sz="1200" dirty="0" smtClean="0">
                <a:latin typeface="+mn-lt"/>
              </a:rPr>
              <a:t>on available and reusable or not reusable components + missing components.</a:t>
            </a:r>
          </a:p>
          <a:p>
            <a:pPr lvl="0"/>
            <a:r>
              <a:rPr lang="en-GB" sz="1200" dirty="0" smtClean="0">
                <a:latin typeface="+mn-lt"/>
              </a:rPr>
              <a:t>About components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Reusable parts are: vacuum vessel (with modifications) and part of the cryogenic lines, power couplers (with modifications)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r>
              <a:rPr lang="en-GB" sz="1200" dirty="0" smtClean="0">
                <a:latin typeface="+mn-lt"/>
              </a:rPr>
              <a:t>Missing components: tuning systems, all bellows, gate valves, thermal shield, magnetic shields, burst disks and safety systems</a:t>
            </a:r>
          </a:p>
          <a:p>
            <a:pPr lvl="0"/>
            <a:endParaRPr lang="en-GB" sz="1200" b="1" dirty="0" smtClean="0">
              <a:latin typeface="+mn-lt"/>
            </a:endParaRPr>
          </a:p>
          <a:p>
            <a:pPr lvl="0"/>
            <a:r>
              <a:rPr lang="en-GB" sz="1200" b="1" dirty="0" smtClean="0">
                <a:latin typeface="+mn-lt"/>
              </a:rPr>
              <a:t>Main issues (mostly due to the lack of space):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Implementation of additional gate valves needed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Additional cooling circuit for the HOM couplers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Implementation of the cold tuning systems (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 clash with the supporting system and HOM couplers of the cavities)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n-lt"/>
              </a:rPr>
              <a:t>Implementation of the HOM couplers (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1200" dirty="0">
                <a:latin typeface="+mn-lt"/>
                <a:sym typeface="Wingdings" panose="05000000000000000000" pitchFamily="2" charset="2"/>
              </a:rPr>
              <a:t>clash with 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the thermal shield, the </a:t>
            </a:r>
            <a:r>
              <a:rPr lang="en-GB" sz="1200" dirty="0">
                <a:latin typeface="+mn-lt"/>
                <a:sym typeface="Wingdings" panose="05000000000000000000" pitchFamily="2" charset="2"/>
              </a:rPr>
              <a:t>supporting system of the 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cavities and tuning system)</a:t>
            </a:r>
          </a:p>
          <a:p>
            <a:endParaRPr lang="en-GB" sz="1200" b="1" dirty="0"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sz="1200" b="1" dirty="0" smtClean="0">
                <a:latin typeface="+mn-lt"/>
                <a:sym typeface="Wingdings" panose="05000000000000000000" pitchFamily="2" charset="2"/>
              </a:rPr>
              <a:t>Study of a backup is needed 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based on an “ESS-like” cryomodule.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Bigger advantage : </a:t>
            </a:r>
            <a:r>
              <a:rPr lang="en-GB" sz="1200" dirty="0">
                <a:latin typeface="+mn-lt"/>
                <a:sym typeface="Wingdings" panose="05000000000000000000" pitchFamily="2" charset="2"/>
              </a:rPr>
              <a:t>more space </a:t>
            </a: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inside (+400mm in diameter) 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  <a:sym typeface="Wingdings" panose="05000000000000000000" pitchFamily="2" charset="2"/>
              </a:rPr>
              <a:t>Mo</a:t>
            </a:r>
            <a:r>
              <a:rPr lang="en-GB" sz="1200" dirty="0" smtClean="0">
                <a:latin typeface="+mn-lt"/>
              </a:rPr>
              <a:t>re </a:t>
            </a:r>
            <a:r>
              <a:rPr lang="en-GB" sz="1200" dirty="0">
                <a:latin typeface="+mn-lt"/>
              </a:rPr>
              <a:t>transversal space between cavities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</a:rPr>
              <a:t>No </a:t>
            </a:r>
            <a:r>
              <a:rPr lang="en-GB" sz="1200" dirty="0">
                <a:latin typeface="+mn-lt"/>
              </a:rPr>
              <a:t>supporting system between </a:t>
            </a:r>
            <a:r>
              <a:rPr lang="en-GB" sz="1200" dirty="0" smtClean="0">
                <a:latin typeface="+mn-lt"/>
              </a:rPr>
              <a:t>cavities</a:t>
            </a:r>
            <a:endParaRPr lang="en-GB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+mn-lt"/>
              </a:rPr>
              <a:t>Easy access </a:t>
            </a:r>
            <a:r>
              <a:rPr lang="en-GB" sz="1200" dirty="0" smtClean="0">
                <a:latin typeface="+mn-lt"/>
              </a:rPr>
              <a:t>to the </a:t>
            </a:r>
            <a:r>
              <a:rPr lang="en-GB" sz="1200" dirty="0">
                <a:latin typeface="+mn-lt"/>
              </a:rPr>
              <a:t>Tuning </a:t>
            </a:r>
            <a:r>
              <a:rPr lang="en-GB" sz="1200" dirty="0" smtClean="0">
                <a:latin typeface="+mn-lt"/>
              </a:rPr>
              <a:t>System (openings on the vacuum vessel)</a:t>
            </a:r>
            <a:endParaRPr lang="en-GB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+mn-lt"/>
              </a:rPr>
              <a:t>Blocking system for transportation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</a:rPr>
              <a:t>Design </a:t>
            </a:r>
            <a:r>
              <a:rPr lang="en-GB" sz="1200" dirty="0">
                <a:latin typeface="+mn-lt"/>
              </a:rPr>
              <a:t>validated (prototypes and </a:t>
            </a:r>
            <a:r>
              <a:rPr lang="en-GB" sz="1200" dirty="0" smtClean="0">
                <a:latin typeface="+mn-lt"/>
              </a:rPr>
              <a:t>some series cryomodules already </a:t>
            </a:r>
          </a:p>
          <a:p>
            <a:r>
              <a:rPr lang="en-GB" sz="1200" dirty="0" smtClean="0">
                <a:latin typeface="+mn-lt"/>
              </a:rPr>
              <a:t>tested at CEA and ESS)</a:t>
            </a:r>
            <a:endParaRPr lang="en-GB" sz="1200" dirty="0">
              <a:latin typeface="+mn-lt"/>
            </a:endParaRPr>
          </a:p>
          <a:p>
            <a:pPr marL="171450" indent="-171450">
              <a:buFontTx/>
              <a:buChar char="-"/>
            </a:pPr>
            <a:endParaRPr lang="en-GB" sz="120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3F39F0-BFCC-4CDD-8F16-9325C3AF82E0}"/>
              </a:ext>
            </a:extLst>
          </p:cNvPr>
          <p:cNvPicPr/>
          <p:nvPr>
            <p:extLst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779" y="3584560"/>
            <a:ext cx="1609790" cy="196546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770764" y="2410258"/>
            <a:ext cx="18722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SPL </a:t>
            </a:r>
            <a:r>
              <a:rPr lang="fr-FR" sz="1050" dirty="0" err="1" smtClean="0"/>
              <a:t>tuning</a:t>
            </a:r>
            <a:r>
              <a:rPr lang="fr-FR" sz="1050" dirty="0" smtClean="0"/>
              <a:t> system and HOM </a:t>
            </a:r>
            <a:r>
              <a:rPr lang="fr-FR" sz="1050" dirty="0" err="1" smtClean="0"/>
              <a:t>couplers</a:t>
            </a:r>
            <a:r>
              <a:rPr lang="fr-FR" sz="1050" dirty="0" smtClean="0"/>
              <a:t> (</a:t>
            </a:r>
            <a:r>
              <a:rPr lang="fr-FR" sz="1050" dirty="0" err="1" smtClean="0"/>
              <a:t>yellow</a:t>
            </a:r>
            <a:r>
              <a:rPr lang="fr-FR" sz="1050" dirty="0" smtClean="0"/>
              <a:t> parts) </a:t>
            </a:r>
            <a:r>
              <a:rPr lang="fr-FR" sz="1050" dirty="0" err="1" smtClean="0"/>
              <a:t>interference</a:t>
            </a:r>
            <a:endParaRPr lang="fr-FR" sz="105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DEF9B22-ADE4-46C4-9EF2-E4F7157DC248}"/>
              </a:ext>
            </a:extLst>
          </p:cNvPr>
          <p:cNvPicPr/>
          <p:nvPr>
            <p:extLst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937" y="1055681"/>
            <a:ext cx="1693516" cy="2082049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F7C0136B-A329-46DA-88D1-06EBB207810D}"/>
              </a:ext>
            </a:extLst>
          </p:cNvPr>
          <p:cNvSpPr/>
          <p:nvPr/>
        </p:nvSpPr>
        <p:spPr>
          <a:xfrm>
            <a:off x="8821206" y="1766589"/>
            <a:ext cx="337415" cy="33011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7C0136B-A329-46DA-88D1-06EBB207810D}"/>
              </a:ext>
            </a:extLst>
          </p:cNvPr>
          <p:cNvSpPr/>
          <p:nvPr/>
        </p:nvSpPr>
        <p:spPr>
          <a:xfrm>
            <a:off x="9961285" y="1774854"/>
            <a:ext cx="337415" cy="33011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7C0136B-A329-46DA-88D1-06EBB207810D}"/>
              </a:ext>
            </a:extLst>
          </p:cNvPr>
          <p:cNvSpPr/>
          <p:nvPr/>
        </p:nvSpPr>
        <p:spPr>
          <a:xfrm>
            <a:off x="9409987" y="2807614"/>
            <a:ext cx="337415" cy="330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7C0136B-A329-46DA-88D1-06EBB207810D}"/>
              </a:ext>
            </a:extLst>
          </p:cNvPr>
          <p:cNvSpPr/>
          <p:nvPr/>
        </p:nvSpPr>
        <p:spPr>
          <a:xfrm>
            <a:off x="9538160" y="4470529"/>
            <a:ext cx="337415" cy="330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546239" y="3181927"/>
            <a:ext cx="2096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solidFill>
                  <a:srgbClr val="FF0000"/>
                </a:solidFill>
              </a:rPr>
              <a:t>Interferences</a:t>
            </a:r>
            <a:r>
              <a:rPr lang="fr-FR" sz="1050" dirty="0" smtClean="0">
                <a:solidFill>
                  <a:srgbClr val="FF0000"/>
                </a:solidFill>
              </a:rPr>
              <a:t> of the HOM </a:t>
            </a:r>
            <a:r>
              <a:rPr lang="fr-FR" sz="1050" dirty="0" err="1" smtClean="0">
                <a:solidFill>
                  <a:srgbClr val="FF0000"/>
                </a:solidFill>
              </a:rPr>
              <a:t>couplers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inside</a:t>
            </a:r>
            <a:r>
              <a:rPr lang="fr-FR" sz="1050" dirty="0" smtClean="0">
                <a:solidFill>
                  <a:srgbClr val="FF0000"/>
                </a:solidFill>
              </a:rPr>
              <a:t> the cryomodule</a:t>
            </a:r>
            <a:endParaRPr lang="fr-FR" sz="1050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003063" y="4027172"/>
            <a:ext cx="3444026" cy="1786245"/>
            <a:chOff x="4676899" y="4035791"/>
            <a:chExt cx="3444026" cy="178624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899" y="4055646"/>
              <a:ext cx="3157761" cy="176639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751075" y="40357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SPL</a:t>
              </a:r>
              <a:endParaRPr lang="fr-FR" sz="1400" b="1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575583" y="4041000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ESS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0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WP4 RF </a:t>
            </a:r>
            <a:r>
              <a:rPr lang="fr-FR" dirty="0" err="1" smtClean="0">
                <a:latin typeface="+mn-lt"/>
              </a:rPr>
              <a:t>Systems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- France meeting # </a:t>
            </a:r>
            <a:r>
              <a:rPr lang="fr-FR" dirty="0" smtClean="0">
                <a:latin typeface="+mn-lt"/>
              </a:rPr>
              <a:t>2</a:t>
            </a:r>
            <a:endParaRPr lang="fr-FR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5" y="0"/>
            <a:ext cx="1440160" cy="86994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713368" y="674528"/>
            <a:ext cx="1800000" cy="485309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>
                <a:solidFill>
                  <a:schemeClr val="bg1"/>
                </a:solidFill>
              </a:rPr>
              <a:t>Task </a:t>
            </a:r>
            <a:r>
              <a:rPr lang="en-GB" sz="1200" b="1" kern="1200" noProof="0" dirty="0" smtClean="0">
                <a:solidFill>
                  <a:schemeClr val="bg1"/>
                </a:solidFill>
              </a:rPr>
              <a:t>4.7: </a:t>
            </a:r>
            <a:endParaRPr lang="en-GB" sz="1200" b="1" kern="1200" noProof="0" dirty="0">
              <a:solidFill>
                <a:schemeClr val="bg1"/>
              </a:solidFill>
            </a:endParaRP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noProof="0" dirty="0" smtClean="0">
                <a:solidFill>
                  <a:schemeClr val="bg1"/>
                </a:solidFill>
              </a:rPr>
              <a:t>Booster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8195" y="778682"/>
            <a:ext cx="393570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200" b="1" dirty="0" err="1" smtClean="0">
                <a:latin typeface="+mn-lt"/>
              </a:rPr>
              <a:t>Study</a:t>
            </a:r>
            <a:r>
              <a:rPr lang="fr-FR" sz="1200" b="1" dirty="0" smtClean="0">
                <a:latin typeface="+mn-lt"/>
              </a:rPr>
              <a:t> of the « AES «  booster compatibility for PERLE</a:t>
            </a:r>
            <a:endParaRPr lang="fr-FR" sz="1200" dirty="0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826" y="1473767"/>
            <a:ext cx="82593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 smtClean="0">
                <a:latin typeface="+mn-lt"/>
              </a:rPr>
              <a:t>Goal: can we reuse the module and its valve box (cavity packages must be changed because of the frequency)?</a:t>
            </a:r>
          </a:p>
          <a:p>
            <a:pPr lvl="0"/>
            <a:endParaRPr lang="en-GB" sz="1200" b="1" dirty="0">
              <a:latin typeface="+mn-lt"/>
            </a:endParaRPr>
          </a:p>
          <a:p>
            <a:pPr lvl="0"/>
            <a:r>
              <a:rPr lang="en-GB" sz="1200" dirty="0" smtClean="0">
                <a:latin typeface="+mn-lt"/>
              </a:rPr>
              <a:t>First meeting with JLAB yesterday. Need to do a little of “archaeology” to dig out the last CAD model... JLAB will send the CAD model and all useful documentation to IJLAB. </a:t>
            </a:r>
          </a:p>
          <a:p>
            <a:pPr lvl="0"/>
            <a:endParaRPr lang="en-GB" sz="1200" dirty="0">
              <a:latin typeface="+mn-lt"/>
            </a:endParaRPr>
          </a:p>
          <a:p>
            <a:pPr lvl="0"/>
            <a:r>
              <a:rPr lang="en-GB" sz="1200" dirty="0" smtClean="0">
                <a:latin typeface="+mn-lt"/>
              </a:rPr>
              <a:t>A lot of questions on: </a:t>
            </a:r>
            <a:r>
              <a:rPr lang="en-GB" sz="1200" dirty="0" err="1" smtClean="0">
                <a:latin typeface="+mn-lt"/>
              </a:rPr>
              <a:t>Cryo</a:t>
            </a:r>
            <a:r>
              <a:rPr lang="en-GB" sz="1200" dirty="0" smtClean="0">
                <a:latin typeface="+mn-lt"/>
              </a:rPr>
              <a:t> capacity...Alignment...Cost of refurbishing (including disassembly/reassembly, transportation, modifications on the vacuum vessel...)</a:t>
            </a:r>
          </a:p>
          <a:p>
            <a:endParaRPr lang="en-GB" sz="1200" dirty="0" smtClean="0">
              <a:latin typeface="+mn-lt"/>
              <a:sym typeface="Wingdings" panose="05000000000000000000" pitchFamily="2" charset="2"/>
            </a:endParaRPr>
          </a:p>
          <a:p>
            <a:r>
              <a:rPr lang="en-GB" sz="1200" dirty="0" smtClean="0">
                <a:latin typeface="+mn-lt"/>
                <a:sym typeface="Wingdings" panose="05000000000000000000" pitchFamily="2" charset="2"/>
              </a:rPr>
              <a:t>Need to schedule another meeting with AES people and Fay Hannon (if they are available)</a:t>
            </a:r>
          </a:p>
          <a:p>
            <a:r>
              <a:rPr lang="en-GB" sz="1200" dirty="0" smtClean="0">
                <a:latin typeface="+mn-lt"/>
                <a:sym typeface="Wingdings" panose="05000000000000000000" pitchFamily="2" charset="2"/>
              </a:rPr>
              <a:t>Need to know who is doing beam dynamics calculations...</a:t>
            </a:r>
            <a:endParaRPr lang="en-GB" sz="1200" dirty="0">
              <a:latin typeface="+mn-lt"/>
              <a:sym typeface="Wingdings" panose="05000000000000000000" pitchFamily="2" charset="2"/>
            </a:endParaRPr>
          </a:p>
          <a:p>
            <a:endParaRPr lang="en-GB" sz="1200" dirty="0"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16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37915" y="1661592"/>
            <a:ext cx="8424938" cy="432048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Thank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you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your</a:t>
            </a:r>
            <a:r>
              <a:rPr lang="fr-FR" dirty="0" smtClean="0">
                <a:solidFill>
                  <a:schemeClr val="tx1"/>
                </a:solidFill>
              </a:rPr>
              <a:t> attention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145009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16273</TotalTime>
  <Words>1253</Words>
  <Application>Microsoft Office PowerPoint</Application>
  <PresentationFormat>Personnalisé</PresentationFormat>
  <Paragraphs>148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1_modele-IJCLAb-powerpoint</vt:lpstr>
      <vt:lpstr>WP4 RF Systems</vt:lpstr>
      <vt:lpstr>WP4 RF Systems</vt:lpstr>
      <vt:lpstr>WP4 RF Systems</vt:lpstr>
      <vt:lpstr>WP4 RF Systems</vt:lpstr>
      <vt:lpstr>WP4 RF Systems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1633</cp:revision>
  <dcterms:created xsi:type="dcterms:W3CDTF">2011-03-09T16:37:49Z</dcterms:created>
  <dcterms:modified xsi:type="dcterms:W3CDTF">2022-09-27T15:43:42Z</dcterms:modified>
</cp:coreProperties>
</file>