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11"/>
  </p:notesMasterIdLst>
  <p:handoutMasterIdLst>
    <p:handoutMasterId r:id="rId12"/>
  </p:handoutMasterIdLst>
  <p:sldIdLst>
    <p:sldId id="280" r:id="rId2"/>
    <p:sldId id="281" r:id="rId3"/>
    <p:sldId id="319" r:id="rId4"/>
    <p:sldId id="303" r:id="rId5"/>
    <p:sldId id="293" r:id="rId6"/>
    <p:sldId id="304" r:id="rId7"/>
    <p:sldId id="320" r:id="rId8"/>
    <p:sldId id="302" r:id="rId9"/>
    <p:sldId id="296" r:id="rId1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6FF"/>
    <a:srgbClr val="FF9300"/>
    <a:srgbClr val="1E5DF8"/>
    <a:srgbClr val="00FDFF"/>
    <a:srgbClr val="D883FF"/>
    <a:srgbClr val="942093"/>
    <a:srgbClr val="FF8AD8"/>
    <a:srgbClr val="73FEFF"/>
    <a:srgbClr val="943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65"/>
    <p:restoredTop sz="94529"/>
  </p:normalViewPr>
  <p:slideViewPr>
    <p:cSldViewPr snapToGrid="0" snapToObjects="1">
      <p:cViewPr varScale="1">
        <p:scale>
          <a:sx n="94" d="100"/>
          <a:sy n="94" d="100"/>
        </p:scale>
        <p:origin x="50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4AC834A-B4A1-A54A-B126-0E0F08DE15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CCB32D-0658-7847-9382-DFF63D57B3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7B6BC-C4F8-1944-AC51-BE3A868C76AD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1833DD-6DD2-7144-9EE8-22C1FEC1209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78C626-B33A-2B4A-B69B-B561FBD152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32D8D-2B72-0E40-B1E2-4F932D2F69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592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8FAFD-5E3F-B844-8EA0-F2DF54750631}" type="datetimeFigureOut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AC2B8-2F57-674A-ACC1-154152F9EE9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571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1AC2B8-2F57-674A-ACC1-154152F9EE9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74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F51D83-3B9E-DA41-96A9-C47B4DF4E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9FBA52F-5D7B-1841-94CC-1BE985307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F0E644-CDF8-AB4B-80DD-56D4B49F6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D36BE-270B-4217-8CD1-3123261AFEB7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E0DF09-3B27-EE49-A76D-BB4B1D934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382034-7845-4443-B869-38DD66C5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714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420E6F-14B9-A84D-AEA5-A93CFC47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910370-DB02-D248-ABB2-893EC0358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B63137-D9BD-2243-94EB-42D7F26CD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1FED5-2E51-401D-9C66-4902D24459A1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17A787-8887-BA4C-8F9C-783FD8D41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01C305-E35F-AB46-AC2A-2C51D6BB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235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4BF337F-01FB-424B-BC4A-8DA73D49D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5C5ECC-B13F-AC44-BE50-9A3F8BC451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4BCA26-5889-F549-957B-CC88FDA4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D5D47-EBAA-433D-A85B-FA759D23075E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99124-94B8-CD47-B546-393A7DA1E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2C4F88E-8D2E-1B40-80F2-4740DD8DF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0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A2960-EE26-3848-962F-2CAFFFF9A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9ADD7A-276D-7942-B061-1F0ECDE4D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CDACE5-1CFA-6943-86C5-E27228B8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F80B8-4B40-4849-AD1A-C2C68631429E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ABB574-7E70-2D43-A994-7B6DF6E25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F77CB6-AE79-4F4C-B740-54BC796BA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06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84054E-BD6C-784B-BD8A-A3AB240F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619247-3B8C-094D-8F74-EE6FF86B9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8E54FF-BDB7-2144-B5BE-9DB3C968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D6B78-76BD-4B09-A945-3D1CC47C349A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F2E7BE-E7D2-BA46-8C14-C53DAD838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CC1762-FFB4-7E49-9053-BB9F477A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40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FB06E1-FDD1-DD4E-9052-6AE39367C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408CC0-B39E-9C40-9C7C-874AC1826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2F5AAF-403B-D44A-9709-9D1E7C8565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A08B0A6-4DC2-F346-9C29-AD7E6E417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90A58-2E52-4D7B-B622-655D47184603}" type="datetime1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268466-B471-E741-BB69-15A2B6ADF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459D6C-8574-4F49-9C3D-91EBE948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1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67D5E9-282E-3E4E-9C0C-DFCD7494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969974-B32D-3443-8592-F68BE9D0E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DA2D2A-45F4-B742-A6C3-75C2E7547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9F45F49-0141-9D4A-B907-CE09FF2AAA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EB5271A-0A40-824C-8CC3-B0771D9A6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7196DB-D09C-1E4E-BD1F-3B284CDD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1285D-6C57-4785-A65E-8DD844887748}" type="datetime1">
              <a:rPr lang="fr-FR" smtClean="0"/>
              <a:t>28/09/2022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06F8A18-34CF-7949-912A-1A048169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8939DE-7C96-6B48-BCF2-FC1987BC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191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9BADAB-A951-AA41-AC6B-25FA85BE4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E579D5-67E4-514B-8F6C-4B9F8D6DD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A4371-1911-4BF0-B153-507CC2F02899}" type="datetime1">
              <a:rPr lang="fr-FR" smtClean="0"/>
              <a:t>28/09/2022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FF6BE47-4E47-1144-A4CC-24AF0B70F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BD82A81-095A-124A-84B6-47449E0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252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51EAC2F-CFDA-D04E-8A41-BF27F3BF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06A98-FEB3-45F2-802D-A95DF92623CF}" type="datetime1">
              <a:rPr lang="fr-FR" smtClean="0"/>
              <a:t>28/09/2022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C8A9A4-EF61-0547-A677-C523999B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4991D2-AFA7-BF44-A3FB-E81EEF08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522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915F1-371B-0E4B-8CA1-76E66A7B1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B911FC-BF19-1045-86EC-DB4741220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399A886-A95D-3E4E-87C7-4DEEED757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38F71E0-6A8D-284F-9C70-62269AAD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74F0-2BF4-485A-99D5-D6533C80A232}" type="datetime1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0CCE31-7F82-D14C-8853-EA8018593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081B83-A729-474B-8C78-07B2B0F3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732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1A7F8-1E40-BC4F-ACBE-F30D71B40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063782-AC22-C14A-841D-ED07FB9C5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18FB12-E8AE-D24E-ACB8-0D89475A0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7CE935-3FFC-F241-9051-6B4CB0CCA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F8299-BFA0-44F3-AE3C-A37E91D42A16}" type="datetime1">
              <a:rPr lang="fr-FR" smtClean="0"/>
              <a:t>28/09/2022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D758A7-3753-2949-8348-3276F5C81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D8F963-DE12-114C-89AF-E32E7E7E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16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B218A96-CE5C-9145-952D-F8349965A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E1BB66-35D8-974D-A7B4-D67BC76AC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90B13-D96F-5947-86F2-E9E31F186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9D780-3CBD-4C24-985E-B66A31B61749}" type="datetime1">
              <a:rPr lang="fr-FR" smtClean="0"/>
              <a:t>28/09/2022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129D82-0A74-4543-8A2D-683923E00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AB717C-99E1-A343-A78C-891BA5DE0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0A119E-4602-D448-B887-C2A35710D6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820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image" Target="../media/image18.jpg"/><Relationship Id="rId7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Relationship Id="rId9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674EA-DBA2-9E44-8FB6-7624B472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92796"/>
            <a:ext cx="9144000" cy="2078037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432FF"/>
                </a:solidFill>
                <a:latin typeface="+mn-lt"/>
              </a:rPr>
              <a:t>WP3 -  DC GUN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159" y="274923"/>
            <a:ext cx="1402903" cy="9229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B51DB28-B142-9047-A9A6-B0E7385A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880" y="274923"/>
            <a:ext cx="1485484" cy="11215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AB310E-E73E-7447-8791-83E48AB137EB}"/>
              </a:ext>
            </a:extLst>
          </p:cNvPr>
          <p:cNvSpPr/>
          <p:nvPr/>
        </p:nvSpPr>
        <p:spPr>
          <a:xfrm>
            <a:off x="0" y="3327474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i="1" dirty="0" err="1">
                <a:solidFill>
                  <a:srgbClr val="0432FF"/>
                </a:solidFill>
              </a:rPr>
              <a:t>Task</a:t>
            </a:r>
            <a:r>
              <a:rPr lang="fr-FR" sz="2000" b="1" i="1" dirty="0">
                <a:solidFill>
                  <a:srgbClr val="0432FF"/>
                </a:solidFill>
              </a:rPr>
              <a:t> leader : M. </a:t>
            </a:r>
            <a:r>
              <a:rPr lang="fr-FR" sz="2000" b="1" i="1" dirty="0" err="1">
                <a:solidFill>
                  <a:srgbClr val="0432FF"/>
                </a:solidFill>
              </a:rPr>
              <a:t>Baylac</a:t>
            </a:r>
            <a:r>
              <a:rPr lang="fr-FR" sz="2000" b="1" i="1" dirty="0">
                <a:solidFill>
                  <a:srgbClr val="0432FF"/>
                </a:solidFill>
              </a:rPr>
              <a:t>, CNRS – LPSC, Grenoble - France  - B. </a:t>
            </a:r>
            <a:r>
              <a:rPr lang="fr-FR" sz="2000" b="1" i="1" dirty="0" err="1">
                <a:solidFill>
                  <a:srgbClr val="0432FF"/>
                </a:solidFill>
              </a:rPr>
              <a:t>Militsyn</a:t>
            </a:r>
            <a:r>
              <a:rPr lang="fr-FR" sz="2000" b="1" i="1" dirty="0">
                <a:solidFill>
                  <a:srgbClr val="0432FF"/>
                </a:solidFill>
              </a:rPr>
              <a:t>, STFC, </a:t>
            </a:r>
            <a:r>
              <a:rPr lang="fr-FR" sz="2000" b="1" i="1" dirty="0" err="1">
                <a:solidFill>
                  <a:srgbClr val="0432FF"/>
                </a:solidFill>
              </a:rPr>
              <a:t>Daresbury</a:t>
            </a:r>
            <a:r>
              <a:rPr lang="fr-FR" sz="2000" b="1" i="1" dirty="0">
                <a:solidFill>
                  <a:srgbClr val="0432FF"/>
                </a:solidFill>
              </a:rPr>
              <a:t> – UK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CDC574-CC3A-2F40-89B3-5E47EE821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274923"/>
            <a:ext cx="1243912" cy="103574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EA73405-F1D4-E64B-9AD0-873C04D618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68"/>
            <a:ext cx="3537443" cy="21368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" y="4314198"/>
            <a:ext cx="121919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/>
              <a:t>D. </a:t>
            </a:r>
            <a:r>
              <a:rPr lang="fr-FR" b="1" i="1" dirty="0" err="1"/>
              <a:t>Reynet</a:t>
            </a:r>
            <a:r>
              <a:rPr lang="fr-FR" b="1" i="1" dirty="0"/>
              <a:t>, W. </a:t>
            </a:r>
            <a:r>
              <a:rPr lang="fr-FR" b="1" i="1" dirty="0" err="1"/>
              <a:t>Kaabi</a:t>
            </a:r>
            <a:r>
              <a:rPr lang="fr-FR" b="1" i="1" dirty="0"/>
              <a:t> , A. Gallas, G. </a:t>
            </a:r>
            <a:r>
              <a:rPr lang="fr-FR" b="1" i="1" dirty="0" err="1"/>
              <a:t>Iaquaniello</a:t>
            </a:r>
            <a:r>
              <a:rPr lang="fr-FR" b="1" i="1" dirty="0"/>
              <a:t>, R. Marie, D. </a:t>
            </a:r>
            <a:r>
              <a:rPr lang="fr-FR" b="1" i="1" dirty="0" err="1"/>
              <a:t>Nutarelli</a:t>
            </a:r>
            <a:r>
              <a:rPr lang="fr-FR" b="1" i="1" dirty="0"/>
              <a:t>, K. Cassou, A. Martens, V. </a:t>
            </a:r>
            <a:r>
              <a:rPr lang="fr-FR" b="1" i="1" dirty="0" err="1"/>
              <a:t>Soskov</a:t>
            </a:r>
            <a:r>
              <a:rPr lang="fr-FR" b="1" i="1" dirty="0"/>
              <a:t> </a:t>
            </a:r>
          </a:p>
          <a:p>
            <a:pPr algn="ctr"/>
            <a:r>
              <a:rPr lang="fr-FR" b="1" i="1" dirty="0"/>
              <a:t>CNRS – </a:t>
            </a:r>
            <a:r>
              <a:rPr lang="fr-FR" b="1" i="1" dirty="0" err="1"/>
              <a:t>IJCLab</a:t>
            </a:r>
            <a:r>
              <a:rPr lang="fr-FR" b="1" i="1" dirty="0"/>
              <a:t>, Orsay - France </a:t>
            </a:r>
            <a:endParaRPr lang="fr-FR" dirty="0"/>
          </a:p>
          <a:p>
            <a:pPr algn="ctr"/>
            <a:endParaRPr lang="fr-FR" b="1" i="1" dirty="0"/>
          </a:p>
          <a:p>
            <a:pPr algn="ctr"/>
            <a:r>
              <a:rPr lang="fr-FR" b="1" i="1" dirty="0"/>
              <a:t>E. </a:t>
            </a:r>
            <a:r>
              <a:rPr lang="fr-FR" b="1" i="1" dirty="0" err="1"/>
              <a:t>Labussière</a:t>
            </a:r>
            <a:r>
              <a:rPr lang="fr-FR" b="1" i="1" dirty="0"/>
              <a:t>, CNRS – LPSC, Grenoble - France </a:t>
            </a:r>
            <a:endParaRPr lang="fr-FR" dirty="0"/>
          </a:p>
          <a:p>
            <a:pPr algn="ctr"/>
            <a:endParaRPr lang="fr-FR" b="1" i="1" dirty="0"/>
          </a:p>
          <a:p>
            <a:pPr algn="ctr"/>
            <a:r>
              <a:rPr lang="fr-FR" b="1" i="1" dirty="0"/>
              <a:t>B. </a:t>
            </a:r>
            <a:r>
              <a:rPr lang="fr-FR" b="1" i="1" dirty="0" err="1"/>
              <a:t>Fell</a:t>
            </a:r>
            <a:r>
              <a:rPr lang="fr-FR" b="1" i="1" dirty="0"/>
              <a:t>, L. Jones, K. </a:t>
            </a:r>
            <a:r>
              <a:rPr lang="fr-FR" b="1" i="1" dirty="0" err="1"/>
              <a:t>Middleman</a:t>
            </a:r>
            <a:r>
              <a:rPr lang="fr-FR" b="1" i="1" dirty="0"/>
              <a:t>, T. </a:t>
            </a:r>
            <a:r>
              <a:rPr lang="fr-FR" b="1" i="1" dirty="0" err="1"/>
              <a:t>Noakes</a:t>
            </a:r>
            <a:r>
              <a:rPr lang="fr-FR" b="1" i="1" dirty="0"/>
              <a:t>, R. Smith STFC, </a:t>
            </a:r>
            <a:r>
              <a:rPr lang="fr-FR" b="1" i="1" dirty="0" err="1"/>
              <a:t>Daresbury</a:t>
            </a:r>
            <a:r>
              <a:rPr lang="fr-FR" b="1" i="1" dirty="0"/>
              <a:t> – UK</a:t>
            </a:r>
            <a:endParaRPr lang="fr-FR" dirty="0"/>
          </a:p>
          <a:p>
            <a:pPr algn="ctr"/>
            <a:r>
              <a:rPr lang="fr-FR" b="1" i="1" dirty="0"/>
              <a:t>B. </a:t>
            </a:r>
            <a:r>
              <a:rPr lang="fr-FR" b="1" i="1" dirty="0" err="1"/>
              <a:t>Hounsell</a:t>
            </a:r>
            <a:r>
              <a:rPr lang="fr-FR" b="1" i="1" dirty="0"/>
              <a:t>, M. Klein, </a:t>
            </a:r>
            <a:r>
              <a:rPr lang="fr-FR" b="1" i="1" dirty="0" err="1"/>
              <a:t>University</a:t>
            </a:r>
            <a:r>
              <a:rPr lang="fr-FR" b="1" i="1" dirty="0"/>
              <a:t> of Liverpool (UK)</a:t>
            </a:r>
            <a:endParaRPr lang="fr-FR" dirty="0">
              <a:effectLst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570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83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  <a:latin typeface="+mn-lt"/>
              </a:rPr>
              <a:t>Perle installation at </a:t>
            </a:r>
            <a:r>
              <a:rPr lang="fr-FR" sz="4000" b="1" dirty="0" err="1">
                <a:solidFill>
                  <a:srgbClr val="0432FF"/>
                </a:solidFill>
                <a:latin typeface="+mn-lt"/>
              </a:rPr>
              <a:t>IJClab</a:t>
            </a:r>
            <a:r>
              <a:rPr lang="fr-FR" sz="4000" b="1" dirty="0">
                <a:solidFill>
                  <a:srgbClr val="0432FF"/>
                </a:solidFill>
                <a:latin typeface="+mn-lt"/>
              </a:rPr>
              <a:t>-Orsay</a:t>
            </a:r>
            <a:endParaRPr lang="fr-FR" sz="4000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1" y="1382145"/>
            <a:ext cx="11699788" cy="884806"/>
          </a:xfrm>
        </p:spPr>
        <p:txBody>
          <a:bodyPr>
            <a:normAutofit/>
          </a:bodyPr>
          <a:lstStyle/>
          <a:p>
            <a:r>
              <a:rPr lang="fr-FR" sz="2000" b="1" dirty="0"/>
              <a:t>The installation of PERLE </a:t>
            </a:r>
            <a:r>
              <a:rPr lang="fr-FR" sz="2000" b="1" dirty="0" err="1"/>
              <a:t>under</a:t>
            </a:r>
            <a:r>
              <a:rPr lang="fr-FR" sz="2000" b="1" dirty="0"/>
              <a:t> </a:t>
            </a:r>
            <a:r>
              <a:rPr lang="fr-FR" sz="2000" b="1" dirty="0" err="1"/>
              <a:t>study</a:t>
            </a:r>
            <a:r>
              <a:rPr lang="fr-FR" sz="2000" b="1" dirty="0"/>
              <a:t> in Super ACO building</a:t>
            </a:r>
            <a:endParaRPr lang="fr-FR" sz="1800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2B54663-D75E-9040-BBE1-610856973CA8}"/>
              </a:ext>
            </a:extLst>
          </p:cNvPr>
          <p:cNvGrpSpPr/>
          <p:nvPr/>
        </p:nvGrpSpPr>
        <p:grpSpPr>
          <a:xfrm>
            <a:off x="389887" y="1904718"/>
            <a:ext cx="5301233" cy="2411769"/>
            <a:chOff x="6457055" y="2196523"/>
            <a:chExt cx="5301233" cy="241176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6388B8C-2C63-914E-86B2-22D8D8B59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48" y="2196523"/>
              <a:ext cx="3801440" cy="2411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8A9BB7-C3AA-884A-86A3-E79D9C41D5F5}"/>
                </a:ext>
              </a:extLst>
            </p:cNvPr>
            <p:cNvSpPr/>
            <p:nvPr/>
          </p:nvSpPr>
          <p:spPr>
            <a:xfrm>
              <a:off x="9227646" y="3132549"/>
              <a:ext cx="407484" cy="2225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15641BF-6F85-E84A-BBA0-0E9718FE920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 flipV="1">
              <a:off x="9431389" y="3132549"/>
              <a:ext cx="71200" cy="155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A47CFF3-1E6F-6440-AE37-1F15E1B55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2588" y="3287743"/>
              <a:ext cx="1325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DDC23933-FB49-9E4F-ADD4-2458D607E821}"/>
                </a:ext>
              </a:extLst>
            </p:cNvPr>
            <p:cNvCxnSpPr>
              <a:cxnSpLocks/>
            </p:cNvCxnSpPr>
            <p:nvPr/>
          </p:nvCxnSpPr>
          <p:spPr>
            <a:xfrm>
              <a:off x="7488195" y="2813434"/>
              <a:ext cx="1852600" cy="4579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A1A204-C162-3542-BE45-FE7E012C1F5B}"/>
                </a:ext>
              </a:extLst>
            </p:cNvPr>
            <p:cNvSpPr/>
            <p:nvPr/>
          </p:nvSpPr>
          <p:spPr>
            <a:xfrm>
              <a:off x="6457055" y="2490268"/>
              <a:ext cx="120545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PERLE</a:t>
              </a:r>
            </a:p>
            <a:p>
              <a:r>
                <a:rPr lang="fr-FR" dirty="0">
                  <a:solidFill>
                    <a:srgbClr val="FF0000"/>
                  </a:solidFill>
                </a:rPr>
                <a:t>(</a:t>
              </a:r>
              <a:r>
                <a:rPr lang="fr-FR" dirty="0" err="1">
                  <a:solidFill>
                    <a:srgbClr val="FF0000"/>
                  </a:solidFill>
                </a:rPr>
                <a:t>superAco</a:t>
              </a:r>
              <a:r>
                <a:rPr lang="fr-FR" dirty="0">
                  <a:solidFill>
                    <a:srgbClr val="FF0000"/>
                  </a:solidFill>
                </a:rPr>
                <a:t>)</a:t>
              </a:r>
            </a:p>
          </p:txBody>
        </p:sp>
      </p:grpSp>
      <p:pic>
        <p:nvPicPr>
          <p:cNvPr id="1026" name="Picture 2" descr="D:\PERLE\Footprint images\F1-0525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111" y="1506191"/>
            <a:ext cx="5367191" cy="267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DC23933-FB49-9E4F-ADD4-2458D607E821}"/>
              </a:ext>
            </a:extLst>
          </p:cNvPr>
          <p:cNvCxnSpPr>
            <a:cxnSpLocks/>
          </p:cNvCxnSpPr>
          <p:nvPr/>
        </p:nvCxnSpPr>
        <p:spPr>
          <a:xfrm>
            <a:off x="3676100" y="2918341"/>
            <a:ext cx="243895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742741" y="4549222"/>
            <a:ext cx="1095889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>
                <a:cs typeface="Arial" pitchFamily="34" charset="0"/>
              </a:rPr>
              <a:t>I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dentification of main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constraints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: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fr-FR" sz="2000" dirty="0"/>
              <a:t>Square </a:t>
            </a:r>
            <a:r>
              <a:rPr lang="fr-FR" sz="2000" dirty="0" err="1"/>
              <a:t>meters</a:t>
            </a:r>
            <a:r>
              <a:rPr lang="fr-FR" sz="2000" dirty="0"/>
              <a:t> for </a:t>
            </a:r>
            <a:r>
              <a:rPr lang="fr-FR" sz="2000" dirty="0" err="1"/>
              <a:t>auxiliary</a:t>
            </a:r>
            <a:r>
              <a:rPr lang="fr-FR" sz="2000" dirty="0"/>
              <a:t> components (magnet power </a:t>
            </a:r>
            <a:r>
              <a:rPr lang="fr-FR" sz="2000" dirty="0" err="1"/>
              <a:t>supply</a:t>
            </a:r>
            <a:r>
              <a:rPr lang="fr-FR" sz="2000" dirty="0"/>
              <a:t>, RF </a:t>
            </a:r>
            <a:r>
              <a:rPr lang="fr-FR" sz="2000" dirty="0" err="1"/>
              <a:t>amplifiers</a:t>
            </a:r>
            <a:r>
              <a:rPr lang="fr-FR" sz="2000" dirty="0"/>
              <a:t>, </a:t>
            </a:r>
            <a:r>
              <a:rPr lang="fr-FR" sz="2000" dirty="0" err="1"/>
              <a:t>cryoplant</a:t>
            </a:r>
            <a:r>
              <a:rPr lang="fr-FR" sz="2000" dirty="0"/>
              <a:t>…)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Mass of components and mass of </a:t>
            </a:r>
            <a:r>
              <a:rPr lang="fr-FR" sz="2000" dirty="0" err="1"/>
              <a:t>concrete</a:t>
            </a:r>
            <a:r>
              <a:rPr lang="fr-FR" sz="2000" dirty="0"/>
              <a:t> </a:t>
            </a:r>
            <a:r>
              <a:rPr lang="fr-FR" sz="2000" dirty="0" err="1"/>
              <a:t>shielding</a:t>
            </a:r>
            <a:r>
              <a:rPr lang="fr-FR" sz="2000" dirty="0"/>
              <a:t> to compare to the </a:t>
            </a:r>
            <a:r>
              <a:rPr lang="fr-FR" sz="2000" dirty="0" err="1"/>
              <a:t>strength</a:t>
            </a:r>
            <a:r>
              <a:rPr lang="fr-FR" sz="2000" dirty="0"/>
              <a:t> of the </a:t>
            </a:r>
            <a:r>
              <a:rPr lang="fr-FR" sz="2000" dirty="0" err="1"/>
              <a:t>concrete</a:t>
            </a:r>
            <a:r>
              <a:rPr lang="fr-FR" sz="2000" dirty="0"/>
              <a:t> </a:t>
            </a:r>
            <a:r>
              <a:rPr lang="fr-FR" sz="2000" dirty="0" err="1"/>
              <a:t>slab</a:t>
            </a:r>
            <a:endParaRPr lang="fr-FR" sz="2000" dirty="0"/>
          </a:p>
          <a:p>
            <a:pPr lvl="0"/>
            <a:endParaRPr lang="fr-FR" altLang="fr-FR" sz="2000" dirty="0">
              <a:cs typeface="Arial" pitchFamily="34" charset="0"/>
            </a:endParaRPr>
          </a:p>
          <a:p>
            <a:pPr lvl="0"/>
            <a:r>
              <a:rPr lang="fr-FR" altLang="fr-FR" sz="2000" dirty="0">
                <a:cs typeface="Arial" pitchFamily="34" charset="0"/>
              </a:rPr>
              <a:t>and </a:t>
            </a:r>
            <a:r>
              <a:rPr lang="fr-FR" altLang="fr-FR" sz="2000" dirty="0" err="1">
                <a:cs typeface="Arial" pitchFamily="34" charset="0"/>
              </a:rPr>
              <a:t>needs</a:t>
            </a:r>
            <a:r>
              <a:rPr lang="fr-FR" altLang="fr-FR" sz="2000" dirty="0">
                <a:cs typeface="Arial" pitchFamily="34" charset="0"/>
              </a:rPr>
              <a:t> :</a:t>
            </a:r>
            <a:endParaRPr lang="fr-FR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FR" sz="2000" dirty="0"/>
              <a:t>Infrastructure for the machine (</a:t>
            </a:r>
            <a:r>
              <a:rPr lang="fr-FR" sz="2000" dirty="0" err="1"/>
              <a:t>electrical</a:t>
            </a:r>
            <a:r>
              <a:rPr lang="fr-FR" sz="2000" dirty="0"/>
              <a:t>, </a:t>
            </a:r>
            <a:r>
              <a:rPr lang="fr-FR" sz="2000" dirty="0" err="1"/>
              <a:t>cooling</a:t>
            </a:r>
            <a:r>
              <a:rPr lang="fr-FR" sz="2000" dirty="0"/>
              <a:t> water, </a:t>
            </a:r>
            <a:r>
              <a:rPr lang="fr-FR" sz="2000" dirty="0" err="1"/>
              <a:t>pressurized</a:t>
            </a:r>
            <a:r>
              <a:rPr lang="fr-FR" sz="2000" dirty="0"/>
              <a:t> air, </a:t>
            </a:r>
            <a:r>
              <a:rPr lang="fr-FR" sz="2000" dirty="0" err="1"/>
              <a:t>optical</a:t>
            </a:r>
            <a:r>
              <a:rPr lang="fr-FR" sz="2000" dirty="0"/>
              <a:t> </a:t>
            </a:r>
            <a:r>
              <a:rPr lang="fr-FR" sz="2000" dirty="0" err="1"/>
              <a:t>fiber</a:t>
            </a:r>
            <a:r>
              <a:rPr lang="fr-FR" sz="2000" dirty="0"/>
              <a:t>…).</a:t>
            </a:r>
          </a:p>
          <a:p>
            <a:endParaRPr lang="fr-FR" sz="2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2</a:t>
            </a:fld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 txBox="1">
            <a:spLocks/>
          </p:cNvSpPr>
          <p:nvPr/>
        </p:nvSpPr>
        <p:spPr>
          <a:xfrm>
            <a:off x="6342106" y="4262195"/>
            <a:ext cx="11699788" cy="884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dirty="0"/>
              <a:t>Perle </a:t>
            </a:r>
            <a:r>
              <a:rPr lang="fr-FR" sz="2000" b="1" dirty="0" err="1"/>
              <a:t>Footprint</a:t>
            </a:r>
            <a:r>
              <a:rPr lang="fr-FR" sz="2000" b="1" dirty="0"/>
              <a:t> in super ACO </a:t>
            </a:r>
            <a:endParaRPr lang="fr-FR" sz="1800" b="1" dirty="0"/>
          </a:p>
        </p:txBody>
      </p:sp>
    </p:spTree>
    <p:extLst>
      <p:ext uri="{BB962C8B-B14F-4D97-AF65-F5344CB8AC3E}">
        <p14:creationId xmlns:p14="http://schemas.microsoft.com/office/powerpoint/2010/main" val="3801218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56A235AC-4589-2044-AE2E-C9EBB613C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57" r="4035"/>
          <a:stretch/>
        </p:blipFill>
        <p:spPr>
          <a:xfrm>
            <a:off x="5740400" y="3604418"/>
            <a:ext cx="3292917" cy="17162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83" y="1"/>
            <a:ext cx="10515600" cy="933450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rgbClr val="0432FF"/>
                </a:solidFill>
                <a:latin typeface="+mn-lt"/>
              </a:rPr>
              <a:t>Gun installation at </a:t>
            </a:r>
            <a:r>
              <a:rPr lang="fr-FR" sz="4000" b="1" dirty="0" err="1">
                <a:solidFill>
                  <a:srgbClr val="0432FF"/>
                </a:solidFill>
                <a:latin typeface="+mn-lt"/>
              </a:rPr>
              <a:t>IJClab</a:t>
            </a:r>
            <a:r>
              <a:rPr lang="fr-FR" sz="4000" b="1" dirty="0">
                <a:solidFill>
                  <a:srgbClr val="0432FF"/>
                </a:solidFill>
                <a:latin typeface="+mn-lt"/>
              </a:rPr>
              <a:t> - Orsay</a:t>
            </a:r>
            <a:endParaRPr lang="fr-FR" sz="4000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8092D1-4323-6E49-A676-D8AF8A70E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01" y="1177653"/>
            <a:ext cx="11699788" cy="884806"/>
          </a:xfrm>
        </p:spPr>
        <p:txBody>
          <a:bodyPr>
            <a:normAutofit/>
          </a:bodyPr>
          <a:lstStyle/>
          <a:p>
            <a:r>
              <a:rPr lang="fr-FR" sz="2000" b="1" dirty="0"/>
              <a:t>The installation of gun </a:t>
            </a:r>
            <a:r>
              <a:rPr lang="fr-FR" sz="2000" b="1" dirty="0" err="1"/>
              <a:t>began</a:t>
            </a:r>
            <a:r>
              <a:rPr lang="fr-FR" sz="2000" b="1" dirty="0"/>
              <a:t> in </a:t>
            </a:r>
            <a:r>
              <a:rPr lang="fr-FR" sz="2000" b="1" dirty="0" err="1"/>
              <a:t>another</a:t>
            </a:r>
            <a:r>
              <a:rPr lang="fr-FR" sz="2000" b="1" dirty="0"/>
              <a:t> building : the Igloo </a:t>
            </a:r>
            <a:r>
              <a:rPr lang="fr-FR" sz="2000" dirty="0"/>
              <a:t>: gun </a:t>
            </a:r>
            <a:r>
              <a:rPr lang="fr-FR" sz="2000" dirty="0" err="1"/>
              <a:t>could</a:t>
            </a:r>
            <a:r>
              <a:rPr lang="fr-FR" sz="2000" dirty="0"/>
              <a:t> </a:t>
            </a:r>
            <a:r>
              <a:rPr lang="fr-FR" sz="2000" dirty="0" err="1"/>
              <a:t>be</a:t>
            </a:r>
            <a:r>
              <a:rPr lang="fr-FR" sz="2000" dirty="0"/>
              <a:t> </a:t>
            </a:r>
            <a:r>
              <a:rPr lang="fr-FR" sz="2000" dirty="0" err="1"/>
              <a:t>tested</a:t>
            </a:r>
            <a:r>
              <a:rPr lang="fr-FR" sz="2000" dirty="0"/>
              <a:t> </a:t>
            </a:r>
            <a:r>
              <a:rPr lang="fr-FR" sz="2000" dirty="0" err="1"/>
              <a:t>independently</a:t>
            </a:r>
            <a:r>
              <a:rPr lang="fr-FR" sz="2000" dirty="0"/>
              <a:t>  </a:t>
            </a:r>
          </a:p>
          <a:p>
            <a:endParaRPr lang="fr-FR" sz="2000" dirty="0"/>
          </a:p>
          <a:p>
            <a:endParaRPr lang="fr-FR" sz="2000" dirty="0"/>
          </a:p>
          <a:p>
            <a:pPr lvl="1"/>
            <a:endParaRPr lang="fr-FR" sz="1800" dirty="0"/>
          </a:p>
          <a:p>
            <a:pPr lvl="1"/>
            <a:endParaRPr lang="fr-FR" sz="1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2B54663-D75E-9040-BBE1-610856973CA8}"/>
              </a:ext>
            </a:extLst>
          </p:cNvPr>
          <p:cNvGrpSpPr/>
          <p:nvPr/>
        </p:nvGrpSpPr>
        <p:grpSpPr>
          <a:xfrm>
            <a:off x="85087" y="2050777"/>
            <a:ext cx="5301233" cy="3926214"/>
            <a:chOff x="6457055" y="2196523"/>
            <a:chExt cx="5301233" cy="392621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6388B8C-2C63-914E-86B2-22D8D8B59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848" y="2196523"/>
              <a:ext cx="3801440" cy="2411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14ECBFDD-0863-F04A-9487-919BBA39414C}"/>
                </a:ext>
              </a:extLst>
            </p:cNvPr>
            <p:cNvSpPr/>
            <p:nvPr/>
          </p:nvSpPr>
          <p:spPr>
            <a:xfrm>
              <a:off x="8961466" y="3311169"/>
              <a:ext cx="266180" cy="22254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8A9BB7-C3AA-884A-86A3-E79D9C41D5F5}"/>
                </a:ext>
              </a:extLst>
            </p:cNvPr>
            <p:cNvSpPr/>
            <p:nvPr/>
          </p:nvSpPr>
          <p:spPr>
            <a:xfrm>
              <a:off x="9227646" y="3132549"/>
              <a:ext cx="407484" cy="2225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F15641BF-6F85-E84A-BBA0-0E9718FE9201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 flipH="1" flipV="1">
              <a:off x="9431389" y="3132549"/>
              <a:ext cx="71200" cy="15519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EA47CFF3-1E6F-6440-AE37-1F15E1B55BB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2588" y="3287743"/>
              <a:ext cx="13254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CCB2D505-D2EE-C546-9228-E7720FC5D001}"/>
                </a:ext>
              </a:extLst>
            </p:cNvPr>
            <p:cNvCxnSpPr>
              <a:stCxn id="10" idx="0"/>
              <a:endCxn id="10" idx="4"/>
            </p:cNvCxnSpPr>
            <p:nvPr/>
          </p:nvCxnSpPr>
          <p:spPr>
            <a:xfrm>
              <a:off x="9094556" y="3311169"/>
              <a:ext cx="0" cy="22254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DDC23933-FB49-9E4F-ADD4-2458D607E821}"/>
                </a:ext>
              </a:extLst>
            </p:cNvPr>
            <p:cNvCxnSpPr>
              <a:cxnSpLocks/>
            </p:cNvCxnSpPr>
            <p:nvPr/>
          </p:nvCxnSpPr>
          <p:spPr>
            <a:xfrm>
              <a:off x="7488195" y="2813434"/>
              <a:ext cx="1852600" cy="4579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A1A204-C162-3542-BE45-FE7E012C1F5B}"/>
                </a:ext>
              </a:extLst>
            </p:cNvPr>
            <p:cNvSpPr/>
            <p:nvPr/>
          </p:nvSpPr>
          <p:spPr>
            <a:xfrm>
              <a:off x="6457055" y="2490268"/>
              <a:ext cx="1205458" cy="646331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PERLE</a:t>
              </a:r>
            </a:p>
            <a:p>
              <a:r>
                <a:rPr lang="fr-FR" dirty="0">
                  <a:solidFill>
                    <a:srgbClr val="FF0000"/>
                  </a:solidFill>
                </a:rPr>
                <a:t>(</a:t>
              </a:r>
              <a:r>
                <a:rPr lang="fr-FR" dirty="0" err="1">
                  <a:solidFill>
                    <a:srgbClr val="FF0000"/>
                  </a:solidFill>
                </a:rPr>
                <a:t>superAco</a:t>
              </a:r>
              <a:r>
                <a:rPr lang="fr-FR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F07D2F-8612-4E42-9CC9-B3C53932F2F5}"/>
                </a:ext>
              </a:extLst>
            </p:cNvPr>
            <p:cNvSpPr/>
            <p:nvPr/>
          </p:nvSpPr>
          <p:spPr>
            <a:xfrm>
              <a:off x="9755968" y="5753405"/>
              <a:ext cx="2002320" cy="36933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fr-FR" dirty="0" err="1">
                  <a:solidFill>
                    <a:srgbClr val="FF0000"/>
                  </a:solidFill>
                </a:rPr>
                <a:t>Photogun</a:t>
              </a:r>
              <a:r>
                <a:rPr lang="fr-FR" dirty="0">
                  <a:solidFill>
                    <a:srgbClr val="FF0000"/>
                  </a:solidFill>
                </a:rPr>
                <a:t> (Igloo)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7874176-9D4B-0E4C-AB6E-1EF8D7FF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48" t="8521" r="10793" b="37774"/>
          <a:stretch/>
        </p:blipFill>
        <p:spPr>
          <a:xfrm>
            <a:off x="408273" y="4605380"/>
            <a:ext cx="2975727" cy="1868402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DC23933-FB49-9E4F-ADD4-2458D607E821}"/>
              </a:ext>
            </a:extLst>
          </p:cNvPr>
          <p:cNvCxnSpPr>
            <a:cxnSpLocks/>
          </p:cNvCxnSpPr>
          <p:nvPr/>
        </p:nvCxnSpPr>
        <p:spPr>
          <a:xfrm flipH="1">
            <a:off x="2080058" y="3455390"/>
            <a:ext cx="567892" cy="158129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5518150" y="1983096"/>
            <a:ext cx="661035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The igloo </a:t>
            </a:r>
            <a:r>
              <a:rPr lang="fr-FR" sz="2000" dirty="0" err="1"/>
              <a:t>is</a:t>
            </a:r>
            <a:r>
              <a:rPr lang="fr-FR" sz="2000" dirty="0"/>
              <a:t> a </a:t>
            </a:r>
            <a:r>
              <a:rPr lang="fr-FR" sz="2000" dirty="0" err="1"/>
              <a:t>fully</a:t>
            </a:r>
            <a:r>
              <a:rPr lang="fr-FR" sz="2000" dirty="0"/>
              <a:t> </a:t>
            </a:r>
            <a:r>
              <a:rPr lang="fr-FR" sz="2000" dirty="0" err="1"/>
              <a:t>equiped</a:t>
            </a:r>
            <a:r>
              <a:rPr lang="fr-FR" sz="2000" dirty="0"/>
              <a:t> bunker (radioprotection, crane, </a:t>
            </a:r>
            <a:r>
              <a:rPr lang="fr-FR" sz="2000" dirty="0" err="1"/>
              <a:t>electrical</a:t>
            </a:r>
            <a:r>
              <a:rPr lang="fr-FR" sz="2000" dirty="0"/>
              <a:t> power, </a:t>
            </a:r>
            <a:r>
              <a:rPr lang="fr-FR" sz="2000" dirty="0" err="1"/>
              <a:t>compressed</a:t>
            </a:r>
            <a:r>
              <a:rPr lang="fr-FR" sz="2000" dirty="0"/>
              <a:t> air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err="1"/>
              <a:t>Dedicated</a:t>
            </a:r>
            <a:r>
              <a:rPr lang="fr-FR" sz="2000" dirty="0"/>
              <a:t> control room…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D1C6F574-58BD-0F4E-A4A5-77504DB01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300" y="3330343"/>
            <a:ext cx="2626862" cy="1970146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3</a:t>
            </a:fld>
            <a:endParaRPr lang="fr-FR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cs typeface="Arial" pitchFamily="34" charset="0"/>
              </a:rPr>
              <a:t>the implementation of the DC-GUN began in another building: the igloo</a:t>
            </a:r>
            <a:endParaRPr kumimoji="0" lang="fr-FR" altLang="fr-FR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1000" y="87654"/>
            <a:ext cx="11197783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+mn-lt"/>
              </a:rPr>
              <a:t>Summary of 7 months of work on the gun : Equipment transferred to the igloo</a:t>
            </a:r>
            <a:endParaRPr lang="en-US" b="1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020CB7C-F04C-6D41-9354-01A5912BE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2" y="1824601"/>
            <a:ext cx="3222170" cy="24166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80557A-E8FE-B149-9427-A2A851563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1" y="4304847"/>
            <a:ext cx="3222170" cy="24166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36D1276-FA6D-654E-BA61-A9DFE4C5E7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95" t="19653" r="10563"/>
          <a:stretch/>
        </p:blipFill>
        <p:spPr>
          <a:xfrm>
            <a:off x="3804879" y="1824601"/>
            <a:ext cx="8180103" cy="38074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3B1B5D-2282-1B44-B09A-F84F83BCB181}"/>
              </a:ext>
            </a:extLst>
          </p:cNvPr>
          <p:cNvSpPr/>
          <p:nvPr/>
        </p:nvSpPr>
        <p:spPr>
          <a:xfrm>
            <a:off x="4271004" y="6049843"/>
            <a:ext cx="2455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0432FF"/>
                </a:solidFill>
              </a:rPr>
              <a:t>March 2022</a:t>
            </a:r>
            <a:endParaRPr lang="fr-FR" sz="3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701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83" y="0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+mn-lt"/>
              </a:rPr>
              <a:t>High Voltage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vessel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installation</a:t>
            </a:r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FA30C1-3637-6046-A33B-02E4CDDCEAA1}"/>
              </a:ext>
            </a:extLst>
          </p:cNvPr>
          <p:cNvSpPr/>
          <p:nvPr/>
        </p:nvSpPr>
        <p:spPr>
          <a:xfrm>
            <a:off x="4606483" y="5593318"/>
            <a:ext cx="25314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 err="1">
                <a:solidFill>
                  <a:srgbClr val="0432FF"/>
                </a:solidFill>
              </a:rPr>
              <a:t>June</a:t>
            </a:r>
            <a:r>
              <a:rPr lang="fr-FR" sz="4400" b="1" dirty="0">
                <a:solidFill>
                  <a:srgbClr val="0432FF"/>
                </a:solidFill>
              </a:rPr>
              <a:t> 2022</a:t>
            </a:r>
            <a:endParaRPr lang="fr-FR" sz="4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9727183-10F5-7144-9E4D-AA00E67A2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63" y="1133107"/>
            <a:ext cx="2371534" cy="316204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AE9B6DE3-4A5B-9B4D-9C40-7575EAA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704" y="1133107"/>
            <a:ext cx="3057635" cy="40768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B77946F-86A9-EB4C-968A-F3853AE03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60" y="4182339"/>
            <a:ext cx="1969623" cy="262616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C5AF5729-87A3-B149-9AE7-0D9BC15F8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424" y="4182339"/>
            <a:ext cx="3444843" cy="258363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B440CDC-AF4E-DB4B-8572-27B00E013E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64" y="2660741"/>
            <a:ext cx="1969623" cy="26261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CB3E03B-4EC9-DE44-A8AE-E3DF118DB386}"/>
              </a:ext>
            </a:extLst>
          </p:cNvPr>
          <p:cNvSpPr/>
          <p:nvPr/>
        </p:nvSpPr>
        <p:spPr>
          <a:xfrm>
            <a:off x="2531334" y="2256359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Lift up</a:t>
            </a:r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189BB-95B6-2F45-9F7E-ECFA0C8E2886}"/>
              </a:ext>
            </a:extLst>
          </p:cNvPr>
          <p:cNvSpPr/>
          <p:nvPr/>
        </p:nvSpPr>
        <p:spPr>
          <a:xfrm>
            <a:off x="9129946" y="3789157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0432FF"/>
                </a:solidFill>
              </a:rPr>
              <a:t>Opening</a:t>
            </a:r>
            <a:r>
              <a:rPr lang="fr-FR" b="1" dirty="0">
                <a:solidFill>
                  <a:srgbClr val="0432FF"/>
                </a:solidFill>
              </a:rPr>
              <a:t> and </a:t>
            </a:r>
            <a:r>
              <a:rPr lang="fr-FR" b="1" dirty="0" err="1">
                <a:solidFill>
                  <a:srgbClr val="0432FF"/>
                </a:solidFill>
              </a:rPr>
              <a:t>cleaning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8132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877" y="0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+mn-lt"/>
              </a:rPr>
              <a:t>High Voltage Power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Supply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assembly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</a:t>
            </a:r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5BEE28-60DC-DE48-A5E5-20EE71D7F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" y="1325563"/>
            <a:ext cx="3208168" cy="42775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0EECD0A-1B8A-4B4D-8A2C-87D58EF2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435" y="1097981"/>
            <a:ext cx="3529127" cy="47055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F30056F-C98C-3B48-B400-552704FA0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880" y="1325563"/>
            <a:ext cx="3208168" cy="427755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BE8DB6F-2B45-9348-BA84-115CC40144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711" b="30532"/>
          <a:stretch/>
        </p:blipFill>
        <p:spPr>
          <a:xfrm>
            <a:off x="8793022" y="5507757"/>
            <a:ext cx="3342129" cy="12973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A2A065-8D3B-2043-8E6C-3F8CCCF58F73}"/>
              </a:ext>
            </a:extLst>
          </p:cNvPr>
          <p:cNvSpPr/>
          <p:nvPr/>
        </p:nvSpPr>
        <p:spPr>
          <a:xfrm>
            <a:off x="3935899" y="5724544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>
                <a:solidFill>
                  <a:srgbClr val="0432FF"/>
                </a:solidFill>
              </a:rPr>
              <a:t>July 2022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3DFDB18-8CC3-2E40-B117-C51D20F9B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8388" y="3825120"/>
            <a:ext cx="1453978" cy="121065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921C4FD-0E50-494D-AF9F-6C9E4BA41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2932" y="1257579"/>
            <a:ext cx="1485484" cy="112154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02912" y="5826948"/>
            <a:ext cx="569595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Mechanical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r>
              <a:rPr kumimoji="0" lang="fr-FR" altLang="fr-FR" sz="2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assembly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: OK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b="1" dirty="0" err="1">
                <a:cs typeface="Arial" pitchFamily="34" charset="0"/>
              </a:rPr>
              <a:t>Electrical</a:t>
            </a:r>
            <a:r>
              <a:rPr lang="fr-FR" altLang="fr-FR" sz="2000" b="1" dirty="0">
                <a:cs typeface="Arial" pitchFamily="34" charset="0"/>
              </a:rPr>
              <a:t> test : OK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  <a:endParaRPr lang="fr-FR" sz="2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200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CDDD6A-6318-C941-9A67-09D5B75CB2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64086" y="2527769"/>
            <a:ext cx="1402903" cy="92296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8030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A2A065-8D3B-2043-8E6C-3F8CCCF58F73}"/>
              </a:ext>
            </a:extLst>
          </p:cNvPr>
          <p:cNvSpPr/>
          <p:nvPr/>
        </p:nvSpPr>
        <p:spPr>
          <a:xfrm>
            <a:off x="5390049" y="5719227"/>
            <a:ext cx="40228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b="1" dirty="0" err="1">
                <a:solidFill>
                  <a:srgbClr val="0432FF"/>
                </a:solidFill>
              </a:rPr>
              <a:t>September</a:t>
            </a:r>
            <a:r>
              <a:rPr lang="fr-FR" sz="4400" b="1" dirty="0">
                <a:solidFill>
                  <a:srgbClr val="0432FF"/>
                </a:solidFill>
              </a:rPr>
              <a:t> 2022</a:t>
            </a:r>
          </a:p>
        </p:txBody>
      </p:sp>
      <p:sp>
        <p:nvSpPr>
          <p:cNvPr id="4" name="Rectangle 3"/>
          <p:cNvSpPr/>
          <p:nvPr/>
        </p:nvSpPr>
        <p:spPr>
          <a:xfrm>
            <a:off x="2349500" y="88921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rgbClr val="0432FF"/>
                </a:solidFill>
              </a:rPr>
              <a:t>Check of </a:t>
            </a:r>
            <a:r>
              <a:rPr lang="fr-FR" sz="4400" b="1" dirty="0">
                <a:solidFill>
                  <a:srgbClr val="0432FF"/>
                </a:solidFill>
                <a:ea typeface="+mj-ea"/>
                <a:cs typeface="+mj-cs"/>
              </a:rPr>
              <a:t>HV </a:t>
            </a:r>
            <a:r>
              <a:rPr lang="fr-FR" sz="4400" b="1" dirty="0" err="1">
                <a:solidFill>
                  <a:srgbClr val="0432FF"/>
                </a:solidFill>
                <a:ea typeface="+mj-ea"/>
                <a:cs typeface="+mj-cs"/>
              </a:rPr>
              <a:t>vessel</a:t>
            </a:r>
            <a:r>
              <a:rPr lang="fr-FR" sz="4400" b="1" dirty="0">
                <a:solidFill>
                  <a:srgbClr val="0432FF"/>
                </a:solidFill>
                <a:ea typeface="+mj-ea"/>
                <a:cs typeface="+mj-cs"/>
              </a:rPr>
              <a:t> </a:t>
            </a:r>
            <a:r>
              <a:rPr lang="fr-FR" sz="4400" b="1" dirty="0" err="1">
                <a:solidFill>
                  <a:srgbClr val="0432FF"/>
                </a:solidFill>
                <a:ea typeface="+mj-ea"/>
                <a:cs typeface="+mj-cs"/>
              </a:rPr>
              <a:t>tightness</a:t>
            </a:r>
            <a:endParaRPr lang="fr-F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7" y="1097980"/>
            <a:ext cx="4194583" cy="557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491" y="1097980"/>
            <a:ext cx="2369609" cy="314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941390" y="4404837"/>
            <a:ext cx="625639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fr-FR" altLang="fr-FR" dirty="0">
                <a:cs typeface="Arial" pitchFamily="34" charset="0"/>
              </a:rPr>
              <a:t>I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t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takes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time to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lower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the pressure</a:t>
            </a:r>
            <a:r>
              <a:rPr kumimoji="0" lang="fr-FR" altLang="fr-FR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(</a:t>
            </a:r>
            <a:r>
              <a:rPr kumimoji="0" lang="fr-FR" altLang="fr-FR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degassing</a:t>
            </a:r>
            <a:r>
              <a:rPr kumimoji="0" lang="fr-FR" altLang="fr-FR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of the </a:t>
            </a:r>
            <a:r>
              <a:rPr kumimoji="0" lang="fr-FR" altLang="fr-FR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columns</a:t>
            </a:r>
            <a:r>
              <a:rPr kumimoji="0" lang="fr-FR" altLang="fr-FR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)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Difficulty in starting leak detection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But no “big leak” 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dirty="0"/>
              <a:t>Admissible pressure to transfer SF6 into the tank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99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83" y="1"/>
            <a:ext cx="10515600" cy="102813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+mn-lt"/>
              </a:rPr>
              <a:t>High Voltage </a:t>
            </a:r>
            <a:r>
              <a:rPr lang="fr-FR" b="1" dirty="0" err="1">
                <a:solidFill>
                  <a:srgbClr val="0432FF"/>
                </a:solidFill>
                <a:latin typeface="+mn-lt"/>
              </a:rPr>
              <a:t>conditionning</a:t>
            </a:r>
            <a:r>
              <a:rPr lang="fr-FR" b="1" dirty="0">
                <a:solidFill>
                  <a:srgbClr val="0432FF"/>
                </a:solidFill>
                <a:latin typeface="+mn-lt"/>
              </a:rPr>
              <a:t>  </a:t>
            </a:r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84A133-569B-D347-867B-777F28399EFC}"/>
              </a:ext>
            </a:extLst>
          </p:cNvPr>
          <p:cNvSpPr/>
          <p:nvPr/>
        </p:nvSpPr>
        <p:spPr>
          <a:xfrm>
            <a:off x="63501" y="819688"/>
            <a:ext cx="121919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/>
              <a:t>SF6 system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Discussions </a:t>
            </a:r>
            <a:r>
              <a:rPr lang="fr-FR" sz="2000" dirty="0" err="1"/>
              <a:t>underway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vendor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Call for tender </a:t>
            </a:r>
            <a:r>
              <a:rPr lang="fr-FR" sz="2000" dirty="0" err="1"/>
              <a:t>expected</a:t>
            </a:r>
            <a:r>
              <a:rPr lang="fr-FR" sz="2000" dirty="0"/>
              <a:t> end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b="1" dirty="0" err="1"/>
              <a:t>Next</a:t>
            </a:r>
            <a:r>
              <a:rPr lang="fr-FR" sz="2000" b="1" dirty="0"/>
              <a:t> </a:t>
            </a:r>
            <a:r>
              <a:rPr lang="fr-FR" sz="2000" b="1" dirty="0" err="1"/>
              <a:t>steps</a:t>
            </a:r>
            <a:endParaRPr lang="fr-FR" sz="20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 err="1"/>
              <a:t>Preliminary</a:t>
            </a:r>
            <a:r>
              <a:rPr lang="fr-FR" sz="2000" dirty="0"/>
              <a:t> tests (</a:t>
            </a:r>
            <a:r>
              <a:rPr lang="fr-FR" sz="2000" dirty="0" err="1"/>
              <a:t>limited</a:t>
            </a:r>
            <a:r>
              <a:rPr lang="fr-FR" sz="2000" dirty="0"/>
              <a:t> at </a:t>
            </a:r>
            <a:r>
              <a:rPr lang="fr-FR" sz="2000" dirty="0" err="1"/>
              <a:t>low</a:t>
            </a:r>
            <a:r>
              <a:rPr lang="fr-FR" sz="2000" dirty="0"/>
              <a:t> voltage (up to 30 kV) by french </a:t>
            </a:r>
            <a:r>
              <a:rPr lang="fr-FR" sz="2000" dirty="0" err="1"/>
              <a:t>regulations</a:t>
            </a:r>
            <a:r>
              <a:rPr lang="fr-FR" sz="2000" dirty="0"/>
              <a:t>) in </a:t>
            </a:r>
            <a:r>
              <a:rPr lang="fr-FR" sz="2000" dirty="0" err="1"/>
              <a:t>November</a:t>
            </a:r>
            <a:endParaRPr lang="fr-FR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Permit </a:t>
            </a:r>
            <a:r>
              <a:rPr lang="fr-FR" sz="2000" dirty="0" err="1"/>
              <a:t>from</a:t>
            </a:r>
            <a:r>
              <a:rPr lang="fr-FR" sz="2000" dirty="0"/>
              <a:t> Nuclear </a:t>
            </a:r>
            <a:r>
              <a:rPr lang="fr-FR" sz="2000" dirty="0" err="1"/>
              <a:t>Safety</a:t>
            </a:r>
            <a:r>
              <a:rPr lang="fr-FR" sz="2000" dirty="0"/>
              <a:t> </a:t>
            </a:r>
            <a:r>
              <a:rPr lang="fr-FR" sz="2000" dirty="0" err="1"/>
              <a:t>Authorization</a:t>
            </a:r>
            <a:r>
              <a:rPr lang="fr-FR" sz="2000" dirty="0"/>
              <a:t> (ASN) </a:t>
            </a:r>
            <a:r>
              <a:rPr lang="fr-FR" sz="2000" dirty="0" err="1"/>
              <a:t>required</a:t>
            </a:r>
            <a:r>
              <a:rPr lang="fr-FR" sz="2000" dirty="0"/>
              <a:t> for </a:t>
            </a:r>
            <a:r>
              <a:rPr lang="fr-FR" sz="2000" dirty="0" err="1"/>
              <a:t>operation</a:t>
            </a:r>
            <a:r>
              <a:rPr lang="fr-FR" sz="2000" dirty="0"/>
              <a:t> at high voltage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sz="2000" dirty="0"/>
              <a:t>Nuclear </a:t>
            </a:r>
            <a:r>
              <a:rPr lang="fr-FR" sz="2000" dirty="0" err="1"/>
              <a:t>safety</a:t>
            </a:r>
            <a:r>
              <a:rPr lang="fr-FR" sz="2000" dirty="0"/>
              <a:t> file </a:t>
            </a:r>
            <a:r>
              <a:rPr lang="fr-FR" sz="2000" dirty="0" err="1"/>
              <a:t>being</a:t>
            </a:r>
            <a:r>
              <a:rPr lang="fr-FR" sz="2000" dirty="0"/>
              <a:t> </a:t>
            </a:r>
            <a:r>
              <a:rPr lang="fr-FR" sz="2000" dirty="0" err="1"/>
              <a:t>prepared</a:t>
            </a:r>
            <a:r>
              <a:rPr lang="fr-FR" sz="20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2000" dirty="0"/>
              <a:t>Permit </a:t>
            </a:r>
            <a:r>
              <a:rPr lang="fr-FR" sz="2000" dirty="0" err="1"/>
              <a:t>expected</a:t>
            </a:r>
            <a:r>
              <a:rPr lang="fr-FR" sz="2000" dirty="0"/>
              <a:t> by </a:t>
            </a:r>
            <a:r>
              <a:rPr lang="fr-FR" sz="2000" dirty="0" err="1"/>
              <a:t>mid</a:t>
            </a:r>
            <a:r>
              <a:rPr lang="fr-FR" sz="2000" dirty="0"/>
              <a:t> 2023 </a:t>
            </a:r>
            <a:r>
              <a:rPr lang="fr-FR" sz="2000" dirty="0">
                <a:sym typeface="Wingdings" pitchFamily="2" charset="2"/>
              </a:rPr>
              <a:t> </a:t>
            </a:r>
            <a:r>
              <a:rPr lang="fr-FR" sz="2000" b="1" dirty="0"/>
              <a:t>HV </a:t>
            </a:r>
            <a:r>
              <a:rPr lang="en-US" sz="2000" b="1" dirty="0"/>
              <a:t>conditioning</a:t>
            </a:r>
            <a:r>
              <a:rPr lang="fr-FR" sz="2000" b="1" dirty="0"/>
              <a:t> to </a:t>
            </a:r>
            <a:r>
              <a:rPr lang="fr-FR" sz="2000" b="1" dirty="0" err="1"/>
              <a:t>follow</a:t>
            </a:r>
            <a:endParaRPr lang="fr-FR" sz="2000" b="1" dirty="0"/>
          </a:p>
          <a:p>
            <a:endParaRPr lang="fr-FR" sz="2000" b="1" dirty="0"/>
          </a:p>
          <a:p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00616"/>
            <a:ext cx="1465813" cy="171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71" y="5431135"/>
            <a:ext cx="4728941" cy="135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4923304"/>
            <a:ext cx="960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Writing the specifications for the laser</a:t>
            </a:r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fr-FR" sz="2000" dirty="0"/>
              <a:t>Discussions </a:t>
            </a:r>
            <a:r>
              <a:rPr lang="fr-FR" sz="2000" dirty="0" err="1"/>
              <a:t>underway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vendor</a:t>
            </a:r>
            <a:endParaRPr lang="fr-FR" sz="2000" dirty="0"/>
          </a:p>
          <a:p>
            <a:pPr marL="2571750" lvl="5" indent="-285750">
              <a:buFont typeface="Arial" panose="020B0604020202020204" pitchFamily="34" charset="0"/>
              <a:buChar char="•"/>
            </a:pPr>
            <a:r>
              <a:rPr lang="fr-FR" sz="2000" dirty="0"/>
              <a:t>Call for tender </a:t>
            </a:r>
            <a:r>
              <a:rPr lang="fr-FR" sz="2000" dirty="0" err="1"/>
              <a:t>expected</a:t>
            </a:r>
            <a:r>
              <a:rPr lang="fr-FR" sz="2000" dirty="0"/>
              <a:t> end 2022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 txBox="1">
            <a:spLocks/>
          </p:cNvSpPr>
          <p:nvPr/>
        </p:nvSpPr>
        <p:spPr>
          <a:xfrm>
            <a:off x="682183" y="3958105"/>
            <a:ext cx="10515600" cy="1028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rgbClr val="0432FF"/>
                </a:solidFill>
                <a:latin typeface="+mn-lt"/>
              </a:rPr>
              <a:t>Laser</a:t>
            </a:r>
            <a:endParaRPr lang="fr-FR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727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7AE71F-A7C1-6145-8E32-F32BEE76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183" y="0"/>
            <a:ext cx="10515600" cy="1325563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432FF"/>
                </a:solidFill>
                <a:latin typeface="+mn-lt"/>
              </a:rPr>
              <a:t> Gun commissioning </a:t>
            </a:r>
            <a:endParaRPr lang="fr-FR" dirty="0">
              <a:latin typeface="+mn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4E259F-A035-DD4E-A558-E0B2C3A7786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3435" y="77905"/>
            <a:ext cx="1688697" cy="1020076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3444704-1CF3-B942-BB00-4C18F8348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" y="1231477"/>
            <a:ext cx="11988798" cy="4834741"/>
          </a:xfrm>
        </p:spPr>
        <p:txBody>
          <a:bodyPr>
            <a:noAutofit/>
          </a:bodyPr>
          <a:lstStyle/>
          <a:p>
            <a:r>
              <a:rPr lang="fr-FR" sz="2400" b="1" dirty="0">
                <a:sym typeface="Wingdings" pitchFamily="2" charset="2"/>
              </a:rPr>
              <a:t>Main </a:t>
            </a:r>
            <a:r>
              <a:rPr lang="fr-FR" sz="2400" b="1" dirty="0" err="1">
                <a:sym typeface="Wingdings" pitchFamily="2" charset="2"/>
              </a:rPr>
              <a:t>steps</a:t>
            </a:r>
            <a:r>
              <a:rPr lang="fr-FR" sz="2400" b="1" dirty="0">
                <a:sym typeface="Wingdings" pitchFamily="2" charset="2"/>
              </a:rPr>
              <a:t> &amp; </a:t>
            </a:r>
            <a:r>
              <a:rPr lang="fr-FR" sz="2400" b="1" dirty="0" err="1">
                <a:sym typeface="Wingdings" pitchFamily="2" charset="2"/>
              </a:rPr>
              <a:t>schedule</a:t>
            </a:r>
            <a:endParaRPr lang="fr-FR" sz="2400" b="1" dirty="0">
              <a:sym typeface="Wingdings" pitchFamily="2" charset="2"/>
            </a:endParaRPr>
          </a:p>
          <a:p>
            <a:pPr marL="0" indent="0">
              <a:buNone/>
            </a:pPr>
            <a:r>
              <a:rPr lang="fr-FR" sz="2400" b="1" dirty="0">
                <a:sym typeface="Wingdings" pitchFamily="2" charset="2"/>
              </a:rPr>
              <a:t> </a:t>
            </a:r>
          </a:p>
          <a:p>
            <a:pPr lvl="1"/>
            <a:r>
              <a:rPr lang="fr-FR" sz="2000" dirty="0">
                <a:sym typeface="Wingdings" pitchFamily="2" charset="2"/>
              </a:rPr>
              <a:t>Gun </a:t>
            </a:r>
            <a:r>
              <a:rPr lang="fr-FR" sz="2000" dirty="0" err="1">
                <a:sym typeface="Wingdings" pitchFamily="2" charset="2"/>
              </a:rPr>
              <a:t>fully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assembled</a:t>
            </a:r>
            <a:r>
              <a:rPr lang="fr-FR" sz="2000" dirty="0">
                <a:sym typeface="Wingdings" pitchFamily="2" charset="2"/>
              </a:rPr>
              <a:t>, </a:t>
            </a:r>
            <a:r>
              <a:rPr lang="fr-FR" sz="2000" dirty="0" err="1">
                <a:sym typeface="Wingdings" pitchFamily="2" charset="2"/>
              </a:rPr>
              <a:t>under</a:t>
            </a:r>
            <a:r>
              <a:rPr lang="fr-FR" sz="2000" dirty="0">
                <a:sym typeface="Wingdings" pitchFamily="2" charset="2"/>
              </a:rPr>
              <a:t> vacuum and </a:t>
            </a:r>
            <a:r>
              <a:rPr lang="fr-FR" sz="2000" dirty="0" err="1">
                <a:sym typeface="Wingdings" pitchFamily="2" charset="2"/>
              </a:rPr>
              <a:t>operational</a:t>
            </a:r>
            <a:endParaRPr lang="fr-FR" sz="2000" dirty="0">
              <a:sym typeface="Wingdings" pitchFamily="2" charset="2"/>
            </a:endParaRPr>
          </a:p>
          <a:p>
            <a:pPr lvl="1"/>
            <a:r>
              <a:rPr lang="fr-FR" sz="2000" dirty="0" err="1">
                <a:sym typeface="Wingdings" pitchFamily="2" charset="2"/>
              </a:rPr>
              <a:t>procurement</a:t>
            </a:r>
            <a:r>
              <a:rPr lang="fr-FR" sz="2000" dirty="0">
                <a:sym typeface="Wingdings" pitchFamily="2" charset="2"/>
              </a:rPr>
              <a:t> of the SF6 system </a:t>
            </a:r>
          </a:p>
          <a:p>
            <a:pPr lvl="1"/>
            <a:r>
              <a:rPr lang="fr-FR" sz="2000" dirty="0" err="1">
                <a:sym typeface="Wingdings" pitchFamily="2" charset="2"/>
              </a:rPr>
              <a:t>procurement</a:t>
            </a:r>
            <a:r>
              <a:rPr lang="fr-FR" sz="2000" dirty="0">
                <a:sym typeface="Wingdings" pitchFamily="2" charset="2"/>
              </a:rPr>
              <a:t> and installation of the Laser and the </a:t>
            </a:r>
            <a:r>
              <a:rPr lang="fr-FR" sz="2000" dirty="0" err="1">
                <a:sym typeface="Wingdings" pitchFamily="2" charset="2"/>
              </a:rPr>
              <a:t>optical</a:t>
            </a:r>
            <a:r>
              <a:rPr lang="fr-FR" sz="2000" dirty="0">
                <a:sym typeface="Wingdings" pitchFamily="2" charset="2"/>
              </a:rPr>
              <a:t> system 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lvl="1"/>
            <a:r>
              <a:rPr lang="fr-FR" sz="2000" dirty="0" err="1">
                <a:sym typeface="Wingdings" pitchFamily="2" charset="2"/>
              </a:rPr>
              <a:t>Obtain</a:t>
            </a:r>
            <a:r>
              <a:rPr lang="fr-FR" sz="2000" dirty="0">
                <a:sym typeface="Wingdings" pitchFamily="2" charset="2"/>
              </a:rPr>
              <a:t> permit </a:t>
            </a:r>
            <a:r>
              <a:rPr lang="fr-FR" sz="2000" dirty="0" err="1">
                <a:sym typeface="Wingdings" pitchFamily="2" charset="2"/>
              </a:rPr>
              <a:t>from</a:t>
            </a:r>
            <a:r>
              <a:rPr lang="fr-FR" sz="2000" dirty="0">
                <a:sym typeface="Wingdings" pitchFamily="2" charset="2"/>
              </a:rPr>
              <a:t> the French nuclear </a:t>
            </a:r>
            <a:r>
              <a:rPr lang="fr-FR" sz="2000" dirty="0" err="1">
                <a:sym typeface="Wingdings" pitchFamily="2" charset="2"/>
              </a:rPr>
              <a:t>safety</a:t>
            </a:r>
            <a:r>
              <a:rPr lang="fr-FR" sz="2000" dirty="0">
                <a:sym typeface="Wingdings" pitchFamily="2" charset="2"/>
              </a:rPr>
              <a:t> </a:t>
            </a:r>
            <a:r>
              <a:rPr lang="fr-FR" sz="2000" dirty="0" err="1">
                <a:sym typeface="Wingdings" pitchFamily="2" charset="2"/>
              </a:rPr>
              <a:t>authority</a:t>
            </a:r>
            <a:r>
              <a:rPr lang="fr-FR" sz="2000" dirty="0">
                <a:sym typeface="Wingdings" pitchFamily="2" charset="2"/>
              </a:rPr>
              <a:t> (ASN)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lvl="1"/>
            <a:r>
              <a:rPr lang="fr-FR" sz="2000" dirty="0">
                <a:sym typeface="Wingdings" pitchFamily="2" charset="2"/>
              </a:rPr>
              <a:t>HV </a:t>
            </a:r>
            <a:r>
              <a:rPr lang="fr-FR" sz="2000" dirty="0" err="1">
                <a:sym typeface="Wingdings" pitchFamily="2" charset="2"/>
              </a:rPr>
              <a:t>conditoning</a:t>
            </a:r>
            <a:r>
              <a:rPr lang="fr-FR" sz="2000" dirty="0">
                <a:sym typeface="Wingdings" pitchFamily="2" charset="2"/>
              </a:rPr>
              <a:t> for </a:t>
            </a:r>
            <a:r>
              <a:rPr lang="fr-FR" sz="2000" dirty="0" err="1">
                <a:sym typeface="Wingdings" pitchFamily="2" charset="2"/>
              </a:rPr>
              <a:t>operation</a:t>
            </a:r>
            <a:r>
              <a:rPr lang="fr-FR" sz="2000" dirty="0">
                <a:sym typeface="Wingdings" pitchFamily="2" charset="2"/>
              </a:rPr>
              <a:t> at 350 kV 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lvl="1"/>
            <a:r>
              <a:rPr lang="fr-FR" sz="2000" dirty="0">
                <a:sym typeface="Wingdings" pitchFamily="2" charset="2"/>
              </a:rPr>
              <a:t>Initial </a:t>
            </a:r>
            <a:r>
              <a:rPr lang="fr-FR" sz="2000" dirty="0" err="1">
                <a:sym typeface="Wingdings" pitchFamily="2" charset="2"/>
              </a:rPr>
              <a:t>functional</a:t>
            </a:r>
            <a:r>
              <a:rPr lang="fr-FR" sz="2000" dirty="0">
                <a:sym typeface="Wingdings" pitchFamily="2" charset="2"/>
              </a:rPr>
              <a:t> tests </a:t>
            </a:r>
            <a:r>
              <a:rPr lang="fr-FR" sz="2000" dirty="0" err="1">
                <a:sym typeface="Wingdings" pitchFamily="2" charset="2"/>
              </a:rPr>
              <a:t>with</a:t>
            </a:r>
            <a:r>
              <a:rPr lang="fr-FR" sz="2000" dirty="0">
                <a:sym typeface="Wingdings" pitchFamily="2" charset="2"/>
              </a:rPr>
              <a:t> a </a:t>
            </a:r>
            <a:r>
              <a:rPr lang="fr-FR" sz="2000" dirty="0" err="1">
                <a:sym typeface="Wingdings" pitchFamily="2" charset="2"/>
              </a:rPr>
              <a:t>robust</a:t>
            </a:r>
            <a:r>
              <a:rPr lang="fr-FR" sz="2000" dirty="0">
                <a:sym typeface="Wingdings" pitchFamily="2" charset="2"/>
              </a:rPr>
              <a:t> photocathode (vent-</a:t>
            </a:r>
            <a:r>
              <a:rPr lang="fr-FR" sz="2000" dirty="0" err="1">
                <a:sym typeface="Wingdings" pitchFamily="2" charset="2"/>
              </a:rPr>
              <a:t>bake</a:t>
            </a:r>
            <a:r>
              <a:rPr lang="fr-FR" sz="2000" dirty="0">
                <a:sym typeface="Wingdings" pitchFamily="2" charset="2"/>
              </a:rPr>
              <a:t> gun)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fr-FR" sz="2400" b="1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fr-FR" sz="2400" b="1" dirty="0">
                <a:solidFill>
                  <a:srgbClr val="FF0000"/>
                </a:solidFill>
              </a:rPr>
              <a:t>Goal : first </a:t>
            </a:r>
            <a:r>
              <a:rPr lang="fr-FR" sz="2400" b="1" dirty="0" err="1">
                <a:solidFill>
                  <a:srgbClr val="FF0000"/>
                </a:solidFill>
              </a:rPr>
              <a:t>functional</a:t>
            </a:r>
            <a:r>
              <a:rPr lang="fr-FR" sz="2400" b="1" dirty="0">
                <a:solidFill>
                  <a:srgbClr val="FF0000"/>
                </a:solidFill>
              </a:rPr>
              <a:t> test (</a:t>
            </a:r>
            <a:r>
              <a:rPr lang="fr-FR" sz="2400" b="1" dirty="0" err="1">
                <a:solidFill>
                  <a:srgbClr val="FF0000"/>
                </a:solidFill>
              </a:rPr>
              <a:t>electrons</a:t>
            </a:r>
            <a:r>
              <a:rPr lang="fr-FR" sz="2400" b="1" dirty="0">
                <a:solidFill>
                  <a:srgbClr val="FF0000"/>
                </a:solidFill>
              </a:rPr>
              <a:t> on a </a:t>
            </a:r>
            <a:r>
              <a:rPr lang="fr-FR" sz="2400" b="1" dirty="0" err="1">
                <a:solidFill>
                  <a:srgbClr val="FF0000"/>
                </a:solidFill>
              </a:rPr>
              <a:t>viewer</a:t>
            </a:r>
            <a:r>
              <a:rPr lang="fr-FR" sz="2400" b="1" dirty="0">
                <a:solidFill>
                  <a:srgbClr val="FF0000"/>
                </a:solidFill>
              </a:rPr>
              <a:t>) by </a:t>
            </a:r>
            <a:r>
              <a:rPr lang="fr-FR" sz="2400" b="1" dirty="0" err="1">
                <a:solidFill>
                  <a:srgbClr val="FF0000"/>
                </a:solidFill>
              </a:rPr>
              <a:t>early</a:t>
            </a:r>
            <a:r>
              <a:rPr lang="fr-FR" sz="2400" b="1" dirty="0">
                <a:solidFill>
                  <a:srgbClr val="FF0000"/>
                </a:solidFill>
              </a:rPr>
              <a:t> 2024 </a:t>
            </a:r>
          </a:p>
          <a:p>
            <a:pPr lvl="1"/>
            <a:endParaRPr lang="fr-FR" sz="2000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fr-FR" sz="1800" dirty="0">
                <a:sym typeface="Wingdings" pitchFamily="2" charset="2"/>
              </a:rPr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3EBA60-B583-CD4B-845C-507BA1D981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308"/>
          <a:stretch/>
        </p:blipFill>
        <p:spPr>
          <a:xfrm>
            <a:off x="7622301" y="1702841"/>
            <a:ext cx="4474449" cy="2913610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A119E-4602-D448-B887-C2A35710D6D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05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9565</TotalTime>
  <Words>517</Words>
  <Application>Microsoft Office PowerPoint</Application>
  <PresentationFormat>Grand écran</PresentationFormat>
  <Paragraphs>94</Paragraphs>
  <Slides>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Arial Unicode MS</vt:lpstr>
      <vt:lpstr>Calibri</vt:lpstr>
      <vt:lpstr>Calibri Light</vt:lpstr>
      <vt:lpstr>Wingdings</vt:lpstr>
      <vt:lpstr>Thème Office</vt:lpstr>
      <vt:lpstr>WP3 -  DC GUN</vt:lpstr>
      <vt:lpstr>Perle installation at IJClab-Orsay</vt:lpstr>
      <vt:lpstr>Gun installation at IJClab - Orsay</vt:lpstr>
      <vt:lpstr>Summary of 7 months of work on the gun : Equipment transferred to the igloo</vt:lpstr>
      <vt:lpstr>High Voltage vessel installation</vt:lpstr>
      <vt:lpstr>High Voltage Power Supply assembly </vt:lpstr>
      <vt:lpstr>Présentation PowerPoint</vt:lpstr>
      <vt:lpstr>High Voltage conditionning  </vt:lpstr>
      <vt:lpstr> Gun commissioning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Denis REYNET</cp:lastModifiedBy>
  <cp:revision>526</cp:revision>
  <cp:lastPrinted>2022-04-20T10:40:16Z</cp:lastPrinted>
  <dcterms:created xsi:type="dcterms:W3CDTF">2022-01-19T11:13:57Z</dcterms:created>
  <dcterms:modified xsi:type="dcterms:W3CDTF">2022-09-28T11:56:34Z</dcterms:modified>
</cp:coreProperties>
</file>