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9"/>
  </p:notesMasterIdLst>
  <p:sldIdLst>
    <p:sldId id="261" r:id="rId2"/>
    <p:sldId id="267" r:id="rId3"/>
    <p:sldId id="262" r:id="rId4"/>
    <p:sldId id="263" r:id="rId5"/>
    <p:sldId id="268" r:id="rId6"/>
    <p:sldId id="266" r:id="rId7"/>
    <p:sldId id="265" r:id="rId8"/>
  </p:sldIdLst>
  <p:sldSz cx="10772775" cy="6059488"/>
  <p:notesSz cx="6858000" cy="9144000"/>
  <p:defaultTextStyle>
    <a:defPPr>
      <a:defRPr lang="fr-FR"/>
    </a:defPPr>
    <a:lvl1pPr algn="l" defTabSz="1004888" rtl="0" fontAlgn="base">
      <a:spcBef>
        <a:spcPct val="0"/>
      </a:spcBef>
      <a:spcAft>
        <a:spcPct val="0"/>
      </a:spcAft>
      <a:defRPr sz="2000" kern="1200">
        <a:solidFill>
          <a:schemeClr val="tx1"/>
        </a:solidFill>
        <a:latin typeface="Arial" charset="0"/>
        <a:ea typeface="+mn-ea"/>
        <a:cs typeface="Arial" charset="0"/>
      </a:defRPr>
    </a:lvl1pPr>
    <a:lvl2pPr marL="501650" indent="-44450" algn="l" defTabSz="1004888" rtl="0" fontAlgn="base">
      <a:spcBef>
        <a:spcPct val="0"/>
      </a:spcBef>
      <a:spcAft>
        <a:spcPct val="0"/>
      </a:spcAft>
      <a:defRPr sz="2000" kern="1200">
        <a:solidFill>
          <a:schemeClr val="tx1"/>
        </a:solidFill>
        <a:latin typeface="Arial" charset="0"/>
        <a:ea typeface="+mn-ea"/>
        <a:cs typeface="Arial" charset="0"/>
      </a:defRPr>
    </a:lvl2pPr>
    <a:lvl3pPr marL="1004888" indent="-90488" algn="l" defTabSz="1004888" rtl="0" fontAlgn="base">
      <a:spcBef>
        <a:spcPct val="0"/>
      </a:spcBef>
      <a:spcAft>
        <a:spcPct val="0"/>
      </a:spcAft>
      <a:defRPr sz="2000" kern="1200">
        <a:solidFill>
          <a:schemeClr val="tx1"/>
        </a:solidFill>
        <a:latin typeface="Arial" charset="0"/>
        <a:ea typeface="+mn-ea"/>
        <a:cs typeface="Arial" charset="0"/>
      </a:defRPr>
    </a:lvl3pPr>
    <a:lvl4pPr marL="1508125" indent="-136525" algn="l" defTabSz="1004888" rtl="0" fontAlgn="base">
      <a:spcBef>
        <a:spcPct val="0"/>
      </a:spcBef>
      <a:spcAft>
        <a:spcPct val="0"/>
      </a:spcAft>
      <a:defRPr sz="2000" kern="1200">
        <a:solidFill>
          <a:schemeClr val="tx1"/>
        </a:solidFill>
        <a:latin typeface="Arial" charset="0"/>
        <a:ea typeface="+mn-ea"/>
        <a:cs typeface="Arial" charset="0"/>
      </a:defRPr>
    </a:lvl4pPr>
    <a:lvl5pPr marL="2009775" indent="-180975" algn="l" defTabSz="10048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09">
          <p15:clr>
            <a:srgbClr val="A4A3A4"/>
          </p15:clr>
        </p15:guide>
        <p15:guide id="2" pos="33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487"/>
    <a:srgbClr val="00294B"/>
    <a:srgbClr val="FF6700"/>
    <a:srgbClr val="E05314"/>
    <a:srgbClr val="6600CC"/>
    <a:srgbClr val="511F74"/>
    <a:srgbClr val="7A286A"/>
    <a:srgbClr val="DF8A2D"/>
    <a:srgbClr val="F392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2" autoAdjust="0"/>
    <p:restoredTop sz="96291" autoAdjust="0"/>
  </p:normalViewPr>
  <p:slideViewPr>
    <p:cSldViewPr>
      <p:cViewPr varScale="1">
        <p:scale>
          <a:sx n="120" d="100"/>
          <a:sy n="120" d="100"/>
        </p:scale>
        <p:origin x="966" y="90"/>
      </p:cViewPr>
      <p:guideLst>
        <p:guide orient="horz" pos="1909"/>
        <p:guide pos="3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055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05537" fontAlgn="auto">
              <a:spcBef>
                <a:spcPts val="0"/>
              </a:spcBef>
              <a:spcAft>
                <a:spcPts val="0"/>
              </a:spcAft>
              <a:defRPr sz="1200">
                <a:latin typeface="+mn-lt"/>
                <a:cs typeface="+mn-cs"/>
              </a:defRPr>
            </a:lvl1pPr>
          </a:lstStyle>
          <a:p>
            <a:pPr>
              <a:defRPr/>
            </a:pPr>
            <a:fld id="{DA0983F0-3B2B-4346-9D34-6FF74AEF7015}" type="datetimeFigureOut">
              <a:rPr lang="fr-FR"/>
              <a:pPr>
                <a:defRPr/>
              </a:pPr>
              <a:t>27/09/2022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055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05537" fontAlgn="auto">
              <a:spcBef>
                <a:spcPts val="0"/>
              </a:spcBef>
              <a:spcAft>
                <a:spcPts val="0"/>
              </a:spcAft>
              <a:defRPr sz="1200">
                <a:latin typeface="+mn-lt"/>
                <a:cs typeface="+mn-cs"/>
              </a:defRPr>
            </a:lvl1pPr>
          </a:lstStyle>
          <a:p>
            <a:pPr>
              <a:defRPr/>
            </a:pPr>
            <a:fld id="{C3BC699F-DBFB-4FA7-9A20-949047200EDB}" type="slidenum">
              <a:rPr lang="fr-FR"/>
              <a:pPr>
                <a:defRPr/>
              </a:pPr>
              <a:t>‹N°›</a:t>
            </a:fld>
            <a:endParaRPr lang="fr-FR"/>
          </a:p>
        </p:txBody>
      </p:sp>
    </p:spTree>
    <p:extLst>
      <p:ext uri="{BB962C8B-B14F-4D97-AF65-F5344CB8AC3E}">
        <p14:creationId xmlns:p14="http://schemas.microsoft.com/office/powerpoint/2010/main" val="2153952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logo-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19025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lide-2-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4"/>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170707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number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1173918" y="149425"/>
            <a:ext cx="8424938" cy="432048"/>
          </a:xfrm>
        </p:spPr>
        <p:txBody>
          <a:bodyPr>
            <a:normAutofit/>
          </a:bodyPr>
          <a:lstStyle>
            <a:lvl1pPr algn="ctr">
              <a:defRPr sz="2400" b="1">
                <a:solidFill>
                  <a:schemeClr val="bg1"/>
                </a:solidFill>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21256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ijclab">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2" name="Titre 1"/>
          <p:cNvSpPr>
            <a:spLocks noGrp="1"/>
          </p:cNvSpPr>
          <p:nvPr>
            <p:ph type="title"/>
          </p:nvPr>
        </p:nvSpPr>
        <p:spPr>
          <a:xfrm>
            <a:off x="2290043" y="149425"/>
            <a:ext cx="8208911"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42332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fili-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7"/>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3606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290044" y="149425"/>
            <a:ext cx="5688632" cy="432048"/>
          </a:xfrm>
        </p:spPr>
        <p:txBody>
          <a:bodyPr>
            <a:normAutofit/>
          </a:bodyPr>
          <a:lstStyle>
            <a:lvl1pPr>
              <a:defRPr lang="fr-FR" sz="2400" b="1" kern="1200" dirty="0" smtClean="0">
                <a:solidFill>
                  <a:srgbClr val="00294B"/>
                </a:solidFill>
                <a:latin typeface="+mj-lt"/>
                <a:ea typeface="+mj-ea"/>
                <a:cs typeface="+mj-cs"/>
              </a:defRPr>
            </a:lvl1pPr>
          </a:lstStyle>
          <a:p>
            <a:r>
              <a:rPr lang="fr-FR" dirty="0"/>
              <a:t>Modifiez le style du titre</a:t>
            </a:r>
          </a:p>
        </p:txBody>
      </p:sp>
    </p:spTree>
    <p:extLst>
      <p:ext uri="{BB962C8B-B14F-4D97-AF65-F5344CB8AC3E}">
        <p14:creationId xmlns:p14="http://schemas.microsoft.com/office/powerpoint/2010/main" val="680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lide-2-fili-tutelle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 y="0"/>
            <a:ext cx="10772420"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2591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lide-2-fili">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6"/>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28361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lide-2">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8"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1706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lide-2-fili-smal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 y="0"/>
            <a:ext cx="10772417" cy="6059485"/>
          </a:xfrm>
          <a:prstGeom prst="rect">
            <a:avLst/>
          </a:prstGeom>
        </p:spPr>
      </p:pic>
      <p:sp>
        <p:nvSpPr>
          <p:cNvPr id="2" name="Titre 1"/>
          <p:cNvSpPr>
            <a:spLocks noGrp="1"/>
          </p:cNvSpPr>
          <p:nvPr>
            <p:ph type="title"/>
          </p:nvPr>
        </p:nvSpPr>
        <p:spPr>
          <a:xfrm>
            <a:off x="2290044" y="149425"/>
            <a:ext cx="5688632" cy="432048"/>
          </a:xfrm>
        </p:spPr>
        <p:txBody>
          <a:bodyPr>
            <a:normAutofit/>
          </a:bodyPr>
          <a:lstStyle>
            <a:lvl1pPr>
              <a:defRPr sz="2400" b="1">
                <a:solidFill>
                  <a:srgbClr val="00294B"/>
                </a:solidFill>
              </a:defRPr>
            </a:lvl1pPr>
          </a:lstStyle>
          <a:p>
            <a:r>
              <a:rPr lang="fr-FR" dirty="0"/>
              <a:t>Modifiez le style du titre</a:t>
            </a:r>
          </a:p>
        </p:txBody>
      </p:sp>
      <p:sp>
        <p:nvSpPr>
          <p:cNvPr id="3" name="Espace réservé du texte 2"/>
          <p:cNvSpPr>
            <a:spLocks noGrp="1"/>
          </p:cNvSpPr>
          <p:nvPr>
            <p:ph type="body" idx="1"/>
          </p:nvPr>
        </p:nvSpPr>
        <p:spPr>
          <a:xfrm>
            <a:off x="741363" y="1485900"/>
            <a:ext cx="4557712"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741363" y="2212975"/>
            <a:ext cx="4557712" cy="3255963"/>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453063" y="1485900"/>
            <a:ext cx="4579937" cy="727075"/>
          </a:xfrm>
        </p:spPr>
        <p:txBody>
          <a:bodyPr anchor="b"/>
          <a:lstStyle>
            <a:lvl1pPr marL="0" indent="0">
              <a:buNone/>
              <a:defRPr sz="2400" b="1">
                <a:solidFill>
                  <a:srgbClr val="0029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hasCustomPrompt="1"/>
          </p:nvPr>
        </p:nvSpPr>
        <p:spPr>
          <a:xfrm>
            <a:off x="5453063" y="2212975"/>
            <a:ext cx="4579937" cy="3255963"/>
          </a:xfrm>
        </p:spPr>
        <p:txBody>
          <a:bodyPr/>
          <a:lstStyle>
            <a:lvl1pPr marL="228600" indent="-228600">
              <a:defRPr lang="fr-FR" sz="2800" kern="1200" dirty="0" smtClean="0">
                <a:solidFill>
                  <a:srgbClr val="FF6700"/>
                </a:solidFill>
                <a:latin typeface="+mn-lt"/>
                <a:ea typeface="+mn-ea"/>
                <a:cs typeface="+mn-cs"/>
              </a:defRPr>
            </a:lvl1pPr>
            <a:lvl2pPr marL="685800" indent="-228600">
              <a:defRPr lang="fr-FR" sz="2400" kern="1200" dirty="0" smtClean="0">
                <a:solidFill>
                  <a:srgbClr val="00294B"/>
                </a:solidFill>
                <a:latin typeface="+mn-lt"/>
                <a:ea typeface="+mn-ea"/>
                <a:cs typeface="+mn-cs"/>
              </a:defRPr>
            </a:lvl2pPr>
            <a:lvl3pPr marL="1143000" indent="-228600">
              <a:defRPr lang="fr-FR" sz="2000"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fr-FR" dirty="0"/>
              <a:t>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marL="1143000" lvl="2" indent="-228600" algn="l" defTabSz="914400" rtl="0" eaLnBrk="1" latinLnBrk="0" hangingPunct="1">
              <a:lnSpc>
                <a:spcPct val="90000"/>
              </a:lnSpc>
              <a:spcBef>
                <a:spcPts val="500"/>
              </a:spcBef>
              <a:buFont typeface="Arial" panose="020B0604020202020204" pitchFamily="34" charset="0"/>
              <a:buChar char="•"/>
            </a:pPr>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201812" y="5714820"/>
            <a:ext cx="2411556" cy="322263"/>
          </a:xfrm>
        </p:spPr>
        <p:txBody>
          <a:bodyPr/>
          <a:lstStyle>
            <a:lvl1pPr>
              <a:defRPr>
                <a:solidFill>
                  <a:schemeClr val="bg1"/>
                </a:solidFill>
              </a:defRPr>
            </a:lvl1pPr>
          </a:lstStyle>
          <a:p>
            <a:r>
              <a:rPr lang="fr-FR"/>
              <a:t>01/03/2020</a:t>
            </a:r>
            <a:endParaRPr lang="fr-FR" dirty="0"/>
          </a:p>
        </p:txBody>
      </p:sp>
      <p:sp>
        <p:nvSpPr>
          <p:cNvPr id="8" name="Espace réservé du pied de page 7"/>
          <p:cNvSpPr>
            <a:spLocks noGrp="1"/>
          </p:cNvSpPr>
          <p:nvPr>
            <p:ph type="ftr" sz="quarter" idx="11"/>
          </p:nvPr>
        </p:nvSpPr>
        <p:spPr>
          <a:xfrm>
            <a:off x="2938116" y="5714820"/>
            <a:ext cx="4896544" cy="322263"/>
          </a:xfrm>
        </p:spPr>
        <p:txBody>
          <a:bodyPr/>
          <a:lstStyle>
            <a:lvl1pPr>
              <a:defRPr>
                <a:solidFill>
                  <a:schemeClr val="bg1"/>
                </a:solidFill>
              </a:defRPr>
            </a:lvl1pPr>
          </a:lstStyle>
          <a:p>
            <a:r>
              <a:rPr lang="fr-FR" dirty="0"/>
              <a:t>Mon exposé - Lieu - Titre</a:t>
            </a:r>
          </a:p>
        </p:txBody>
      </p:sp>
      <p:sp>
        <p:nvSpPr>
          <p:cNvPr id="9" name="Espace réservé du numéro de diapositive 8"/>
          <p:cNvSpPr>
            <a:spLocks noGrp="1"/>
          </p:cNvSpPr>
          <p:nvPr>
            <p:ph type="sldNum" sz="quarter" idx="12"/>
          </p:nvPr>
        </p:nvSpPr>
        <p:spPr>
          <a:xfrm>
            <a:off x="8159407" y="5714820"/>
            <a:ext cx="2422525" cy="322263"/>
          </a:xfrm>
        </p:spPr>
        <p:txBody>
          <a:bodyPr/>
          <a:lstStyle>
            <a:lvl1pPr>
              <a:defRPr>
                <a:solidFill>
                  <a:schemeClr val="bg1"/>
                </a:solidFill>
              </a:defRPr>
            </a:lvl1pPr>
          </a:lstStyle>
          <a:p>
            <a:fld id="{77E71596-5F9D-49C5-9701-16B3CA54319D}" type="slidenum">
              <a:rPr lang="fr-FR" smtClean="0"/>
              <a:pPr/>
              <a:t>‹N°›</a:t>
            </a:fld>
            <a:endParaRPr lang="fr-FR" dirty="0"/>
          </a:p>
        </p:txBody>
      </p:sp>
    </p:spTree>
    <p:extLst>
      <p:ext uri="{BB962C8B-B14F-4D97-AF65-F5344CB8AC3E}">
        <p14:creationId xmlns:p14="http://schemas.microsoft.com/office/powerpoint/2010/main" val="33561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41363" y="322263"/>
            <a:ext cx="9290050" cy="11715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41363" y="1612900"/>
            <a:ext cx="9290050" cy="384492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41363" y="5616575"/>
            <a:ext cx="2422525" cy="32226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01/03/2020</a:t>
            </a:r>
          </a:p>
        </p:txBody>
      </p:sp>
      <p:sp>
        <p:nvSpPr>
          <p:cNvPr id="5" name="Espace réservé du pied de page 4"/>
          <p:cNvSpPr>
            <a:spLocks noGrp="1"/>
          </p:cNvSpPr>
          <p:nvPr>
            <p:ph type="ftr" sz="quarter" idx="3"/>
          </p:nvPr>
        </p:nvSpPr>
        <p:spPr>
          <a:xfrm>
            <a:off x="3568700" y="5616575"/>
            <a:ext cx="3635375" cy="32226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Mon exposé - Lieu - Titre</a:t>
            </a:r>
          </a:p>
        </p:txBody>
      </p:sp>
      <p:sp>
        <p:nvSpPr>
          <p:cNvPr id="6" name="Espace réservé du numéro de diapositive 5"/>
          <p:cNvSpPr>
            <a:spLocks noGrp="1"/>
          </p:cNvSpPr>
          <p:nvPr>
            <p:ph type="sldNum" sz="quarter" idx="4"/>
          </p:nvPr>
        </p:nvSpPr>
        <p:spPr>
          <a:xfrm>
            <a:off x="7608888" y="5616575"/>
            <a:ext cx="2422525" cy="322263"/>
          </a:xfrm>
          <a:prstGeom prst="rect">
            <a:avLst/>
          </a:prstGeom>
        </p:spPr>
        <p:txBody>
          <a:bodyPr vert="horz" lIns="91440" tIns="45720" rIns="91440" bIns="45720" rtlCol="0" anchor="ctr"/>
          <a:lstStyle>
            <a:lvl1pPr algn="r">
              <a:defRPr sz="1200">
                <a:solidFill>
                  <a:schemeClr val="tx1">
                    <a:tint val="75000"/>
                  </a:schemeClr>
                </a:solidFill>
              </a:defRPr>
            </a:lvl1pPr>
          </a:lstStyle>
          <a:p>
            <a:fld id="{77E71596-5F9D-49C5-9701-16B3CA54319D}" type="slidenum">
              <a:rPr lang="fr-FR" smtClean="0"/>
              <a:t>‹N°›</a:t>
            </a:fld>
            <a:endParaRPr lang="fr-FR"/>
          </a:p>
        </p:txBody>
      </p:sp>
    </p:spTree>
    <p:extLst>
      <p:ext uri="{BB962C8B-B14F-4D97-AF65-F5344CB8AC3E}">
        <p14:creationId xmlns:p14="http://schemas.microsoft.com/office/powerpoint/2010/main" val="3316465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1" r:id="rId3"/>
    <p:sldLayoutId id="2147483708" r:id="rId4"/>
    <p:sldLayoutId id="2147483709" r:id="rId5"/>
    <p:sldLayoutId id="2147483702" r:id="rId6"/>
    <p:sldLayoutId id="2147483703" r:id="rId7"/>
    <p:sldLayoutId id="2147483704" r:id="rId8"/>
    <p:sldLayoutId id="2147483710" r:id="rId9"/>
    <p:sldLayoutId id="214748371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tiff"/><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tiff"/><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1.tiff"/><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1</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5" name="Espace réservé du texte 4">
            <a:extLst>
              <a:ext uri="{FF2B5EF4-FFF2-40B4-BE49-F238E27FC236}">
                <a16:creationId xmlns:a16="http://schemas.microsoft.com/office/drawing/2014/main" id="{F1DECDD8-9AB7-43EB-B174-0C5EAAD816E3}"/>
              </a:ext>
            </a:extLst>
          </p:cNvPr>
          <p:cNvSpPr>
            <a:spLocks noGrp="1"/>
          </p:cNvSpPr>
          <p:nvPr>
            <p:ph type="body" idx="1"/>
          </p:nvPr>
        </p:nvSpPr>
        <p:spPr>
          <a:xfrm>
            <a:off x="381831" y="1517576"/>
            <a:ext cx="10009112" cy="3024336"/>
          </a:xfrm>
        </p:spPr>
        <p:txBody>
          <a:bodyPr>
            <a:normAutofit/>
          </a:bodyPr>
          <a:lstStyle/>
          <a:p>
            <a:pPr>
              <a:lnSpc>
                <a:spcPct val="100000"/>
              </a:lnSpc>
            </a:pPr>
            <a:r>
              <a:rPr lang="fr-FR" dirty="0"/>
              <a:t>État d’avancement au 28/09/2022 :</a:t>
            </a:r>
          </a:p>
          <a:p>
            <a:pPr marL="342900" indent="-342900">
              <a:buFontTx/>
              <a:buChar char="-"/>
            </a:pPr>
            <a:r>
              <a:rPr lang="fr-FR" dirty="0"/>
              <a:t>Partie DC Gun dans IGLOO : le dossier ASN est en cours de finalisation pour un envoi prévu courant octobre 2022 / liste des actions à réaliser pour la sécurisation de l’installation (sécurité laser)</a:t>
            </a:r>
          </a:p>
          <a:p>
            <a:pPr marL="342900" indent="-342900">
              <a:buFontTx/>
              <a:buChar char="-"/>
            </a:pPr>
            <a:r>
              <a:rPr lang="fr-FR" dirty="0"/>
              <a:t>Partie machine complète (à Super Aco ?) : travail sur le régime administratif de l’installation avec rencontre avec l’ASN à planifier / travail sur des scénarii de fuites en fonctionnement et incidentelles afin de dimensionner le blindage / travail sur l’arrêt faisceau déjà réalisé </a:t>
            </a:r>
          </a:p>
        </p:txBody>
      </p:sp>
      <p:sp>
        <p:nvSpPr>
          <p:cNvPr id="3" name="ZoneTexte 2">
            <a:extLst>
              <a:ext uri="{FF2B5EF4-FFF2-40B4-BE49-F238E27FC236}">
                <a16:creationId xmlns:a16="http://schemas.microsoft.com/office/drawing/2014/main" id="{7EC2F63A-9D83-44D6-B5DE-A17EFBAE84DD}"/>
              </a:ext>
            </a:extLst>
          </p:cNvPr>
          <p:cNvSpPr txBox="1"/>
          <p:nvPr/>
        </p:nvSpPr>
        <p:spPr>
          <a:xfrm>
            <a:off x="2074019" y="762238"/>
            <a:ext cx="6238054" cy="400110"/>
          </a:xfrm>
          <a:prstGeom prst="rect">
            <a:avLst/>
          </a:prstGeom>
          <a:noFill/>
        </p:spPr>
        <p:txBody>
          <a:bodyPr wrap="none" rtlCol="0">
            <a:spAutoFit/>
          </a:bodyPr>
          <a:lstStyle/>
          <a:p>
            <a:r>
              <a:rPr lang="fr-FR" i="1" dirty="0">
                <a:solidFill>
                  <a:srgbClr val="FF6700"/>
                </a:solidFill>
                <a:latin typeface="+mn-lt"/>
              </a:rPr>
              <a:t>Participants : F. RAZAFIMAMONJY, S. WURTH, SPR </a:t>
            </a:r>
            <a:r>
              <a:rPr lang="fr-FR" i="1" dirty="0" err="1">
                <a:solidFill>
                  <a:srgbClr val="FF6700"/>
                </a:solidFill>
                <a:latin typeface="+mn-lt"/>
              </a:rPr>
              <a:t>IJCLab</a:t>
            </a:r>
            <a:endParaRPr lang="fr-FR" i="1" dirty="0">
              <a:solidFill>
                <a:srgbClr val="FF6700"/>
              </a:solidFill>
              <a:latin typeface="+mn-lt"/>
            </a:endParaRPr>
          </a:p>
        </p:txBody>
      </p:sp>
    </p:spTree>
    <p:extLst>
      <p:ext uri="{BB962C8B-B14F-4D97-AF65-F5344CB8AC3E}">
        <p14:creationId xmlns:p14="http://schemas.microsoft.com/office/powerpoint/2010/main" val="402631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3" name="Espace réservé du texte 2"/>
          <p:cNvSpPr>
            <a:spLocks noGrp="1"/>
          </p:cNvSpPr>
          <p:nvPr>
            <p:ph type="body" idx="1"/>
          </p:nvPr>
        </p:nvSpPr>
        <p:spPr>
          <a:xfrm>
            <a:off x="1173919" y="440379"/>
            <a:ext cx="9865096" cy="1944215"/>
          </a:xfrm>
        </p:spPr>
        <p:txBody>
          <a:bodyPr>
            <a:normAutofit/>
          </a:bodyPr>
          <a:lstStyle/>
          <a:p>
            <a:pPr marL="285750" indent="-285750" fontAlgn="auto">
              <a:spcAft>
                <a:spcPts val="0"/>
              </a:spcAft>
              <a:buFont typeface="Courier New" panose="02070309020205020404" pitchFamily="49" charset="0"/>
              <a:buChar char="o"/>
            </a:pPr>
            <a:r>
              <a:rPr lang="fr-FR" sz="2000" dirty="0"/>
              <a:t>Implantation du canon DC GUN dans l’IGLOO (bât 209C)</a:t>
            </a:r>
            <a:endParaRPr lang="fr-FR" sz="1800" b="0" dirty="0"/>
          </a:p>
          <a:p>
            <a:pPr marL="742950" lvl="1" indent="-285750">
              <a:buFont typeface="Wingdings" pitchFamily="2" charset="2"/>
              <a:buChar char="§"/>
            </a:pPr>
            <a:r>
              <a:rPr lang="fr-FR" dirty="0"/>
              <a:t>Inventaire et évaluation des risques : les principaux</a:t>
            </a:r>
          </a:p>
          <a:p>
            <a:pPr marL="742950" lvl="1" indent="-285750">
              <a:buFont typeface="Wingdings" pitchFamily="2" charset="2"/>
              <a:buChar char="§"/>
            </a:pPr>
            <a:endParaRPr lang="fr-FR" dirty="0"/>
          </a:p>
          <a:p>
            <a:pPr lvl="1"/>
            <a:endParaRPr lang="fr-FR" dirty="0"/>
          </a:p>
          <a:p>
            <a:pPr lvl="1"/>
            <a:endParaRPr lang="fr-FR" dirty="0"/>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2</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pic>
        <p:nvPicPr>
          <p:cNvPr id="14" name="Image 13" descr="radioactif.gif">
            <a:extLst>
              <a:ext uri="{FF2B5EF4-FFF2-40B4-BE49-F238E27FC236}">
                <a16:creationId xmlns:a16="http://schemas.microsoft.com/office/drawing/2014/main" id="{6D69A2C6-CA2B-4C79-AF67-701950D97E53}"/>
              </a:ext>
            </a:extLst>
          </p:cNvPr>
          <p:cNvPicPr>
            <a:picLocks noChangeAspect="1"/>
          </p:cNvPicPr>
          <p:nvPr/>
        </p:nvPicPr>
        <p:blipFill>
          <a:blip r:embed="rId3" cstate="print"/>
          <a:stretch>
            <a:fillRect/>
          </a:stretch>
        </p:blipFill>
        <p:spPr>
          <a:xfrm>
            <a:off x="1427809" y="1412486"/>
            <a:ext cx="998696" cy="857250"/>
          </a:xfrm>
          <a:prstGeom prst="rect">
            <a:avLst/>
          </a:prstGeom>
        </p:spPr>
      </p:pic>
      <p:pic>
        <p:nvPicPr>
          <p:cNvPr id="15" name="Image 14" descr="laser.gif">
            <a:extLst>
              <a:ext uri="{FF2B5EF4-FFF2-40B4-BE49-F238E27FC236}">
                <a16:creationId xmlns:a16="http://schemas.microsoft.com/office/drawing/2014/main" id="{A8DE2698-79B8-4783-955C-ECE0B8DCFEDE}"/>
              </a:ext>
            </a:extLst>
          </p:cNvPr>
          <p:cNvPicPr>
            <a:picLocks noChangeAspect="1"/>
          </p:cNvPicPr>
          <p:nvPr/>
        </p:nvPicPr>
        <p:blipFill>
          <a:blip r:embed="rId4" cstate="print"/>
          <a:stretch>
            <a:fillRect/>
          </a:stretch>
        </p:blipFill>
        <p:spPr>
          <a:xfrm>
            <a:off x="2458793" y="1412486"/>
            <a:ext cx="998696" cy="857250"/>
          </a:xfrm>
          <a:prstGeom prst="rect">
            <a:avLst/>
          </a:prstGeom>
        </p:spPr>
      </p:pic>
      <p:pic>
        <p:nvPicPr>
          <p:cNvPr id="16" name="Image 15">
            <a:extLst>
              <a:ext uri="{FF2B5EF4-FFF2-40B4-BE49-F238E27FC236}">
                <a16:creationId xmlns:a16="http://schemas.microsoft.com/office/drawing/2014/main" id="{7439AB96-DD63-4686-99EF-4B2DB57B8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7004" y="1439833"/>
            <a:ext cx="832144" cy="832144"/>
          </a:xfrm>
          <a:prstGeom prst="rect">
            <a:avLst/>
          </a:prstGeom>
        </p:spPr>
      </p:pic>
      <p:pic>
        <p:nvPicPr>
          <p:cNvPr id="17" name="Image 16">
            <a:extLst>
              <a:ext uri="{FF2B5EF4-FFF2-40B4-BE49-F238E27FC236}">
                <a16:creationId xmlns:a16="http://schemas.microsoft.com/office/drawing/2014/main" id="{BDC08446-63C7-4EF7-A3F6-62482535F4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0146" y="1458395"/>
            <a:ext cx="765432" cy="765432"/>
          </a:xfrm>
          <a:prstGeom prst="rect">
            <a:avLst/>
          </a:prstGeom>
        </p:spPr>
      </p:pic>
      <p:pic>
        <p:nvPicPr>
          <p:cNvPr id="18" name="Image 17">
            <a:extLst>
              <a:ext uri="{FF2B5EF4-FFF2-40B4-BE49-F238E27FC236}">
                <a16:creationId xmlns:a16="http://schemas.microsoft.com/office/drawing/2014/main" id="{EED8E824-2D10-47DC-A72D-63DA6F2512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9352" y="1439833"/>
            <a:ext cx="769504" cy="769504"/>
          </a:xfrm>
          <a:prstGeom prst="rect">
            <a:avLst/>
          </a:prstGeom>
        </p:spPr>
      </p:pic>
      <p:pic>
        <p:nvPicPr>
          <p:cNvPr id="19" name="Image 18">
            <a:extLst>
              <a:ext uri="{FF2B5EF4-FFF2-40B4-BE49-F238E27FC236}">
                <a16:creationId xmlns:a16="http://schemas.microsoft.com/office/drawing/2014/main" id="{051F08AF-CBE8-4AE8-A1D6-CF8C93AF41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8080" y="1425102"/>
            <a:ext cx="867641" cy="867641"/>
          </a:xfrm>
          <a:prstGeom prst="rect">
            <a:avLst/>
          </a:prstGeom>
        </p:spPr>
      </p:pic>
      <p:pic>
        <p:nvPicPr>
          <p:cNvPr id="20" name="Image 19">
            <a:extLst>
              <a:ext uri="{FF2B5EF4-FFF2-40B4-BE49-F238E27FC236}">
                <a16:creationId xmlns:a16="http://schemas.microsoft.com/office/drawing/2014/main" id="{05C5708D-77A4-4109-BD33-F3E180B97A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7489" y="1317592"/>
            <a:ext cx="1047038" cy="1047038"/>
          </a:xfrm>
          <a:prstGeom prst="rect">
            <a:avLst/>
          </a:prstGeom>
        </p:spPr>
      </p:pic>
      <p:pic>
        <p:nvPicPr>
          <p:cNvPr id="21" name="Image 20">
            <a:extLst>
              <a:ext uri="{FF2B5EF4-FFF2-40B4-BE49-F238E27FC236}">
                <a16:creationId xmlns:a16="http://schemas.microsoft.com/office/drawing/2014/main" id="{84EB2507-58A8-4D23-B4C8-F0FBFB651B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2737" y="1433020"/>
            <a:ext cx="836716" cy="836716"/>
          </a:xfrm>
          <a:prstGeom prst="rect">
            <a:avLst/>
          </a:prstGeom>
        </p:spPr>
      </p:pic>
      <p:pic>
        <p:nvPicPr>
          <p:cNvPr id="22" name="Image 21">
            <a:extLst>
              <a:ext uri="{FF2B5EF4-FFF2-40B4-BE49-F238E27FC236}">
                <a16:creationId xmlns:a16="http://schemas.microsoft.com/office/drawing/2014/main" id="{FDC62357-AF8E-4CA9-8BB9-C9686B8058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8473" y="1397763"/>
            <a:ext cx="941877" cy="941877"/>
          </a:xfrm>
          <a:prstGeom prst="rect">
            <a:avLst/>
          </a:prstGeom>
        </p:spPr>
      </p:pic>
      <p:sp>
        <p:nvSpPr>
          <p:cNvPr id="4" name="Rectangle 3">
            <a:extLst>
              <a:ext uri="{FF2B5EF4-FFF2-40B4-BE49-F238E27FC236}">
                <a16:creationId xmlns:a16="http://schemas.microsoft.com/office/drawing/2014/main" id="{F552AE36-5DBE-4087-9D16-4207AE32C3C0}"/>
              </a:ext>
            </a:extLst>
          </p:cNvPr>
          <p:cNvSpPr/>
          <p:nvPr/>
        </p:nvSpPr>
        <p:spPr>
          <a:xfrm>
            <a:off x="3658195" y="2453680"/>
            <a:ext cx="7152232" cy="3170099"/>
          </a:xfrm>
          <a:prstGeom prst="rect">
            <a:avLst/>
          </a:prstGeom>
        </p:spPr>
        <p:txBody>
          <a:bodyPr wrap="square">
            <a:spAutoFit/>
          </a:bodyPr>
          <a:lstStyle/>
          <a:p>
            <a:pPr marL="742950" lvl="1" indent="-285750" fontAlgn="auto">
              <a:spcAft>
                <a:spcPts val="0"/>
              </a:spcAft>
              <a:buFont typeface="Wingdings" pitchFamily="2" charset="2"/>
              <a:buChar char="§"/>
            </a:pPr>
            <a:r>
              <a:rPr lang="fr-FR" b="1" dirty="0">
                <a:latin typeface="+mn-lt"/>
                <a:cs typeface="Arial" panose="020B0604020202020204" pitchFamily="34" charset="0"/>
              </a:rPr>
              <a:t>Il s’agit d’un générateur électrique émettant des rayons X =&gt; instruction d’un dossier auprès de l’Autorité de Sûreté Nucléaire</a:t>
            </a:r>
          </a:p>
          <a:p>
            <a:pPr marL="742950" lvl="1" indent="-285750" fontAlgn="auto">
              <a:spcAft>
                <a:spcPts val="0"/>
              </a:spcAft>
              <a:buFont typeface="Wingdings" pitchFamily="2" charset="2"/>
              <a:buChar char="§"/>
            </a:pPr>
            <a:r>
              <a:rPr lang="fr-FR" b="1" dirty="0">
                <a:latin typeface="+mn-lt"/>
                <a:cs typeface="Arial" panose="020B0604020202020204" pitchFamily="34" charset="0"/>
              </a:rPr>
              <a:t>Un dossier doit permettre d’apporter les éléments justificatifs et documentaires nécessaires afin de garantir que l’appareil est détenu et utilisé dans de bonnes conditions et d’assurer la radioprotection des travailleurs et du « public » = collègues</a:t>
            </a:r>
          </a:p>
          <a:p>
            <a:pPr marL="742950" lvl="1" indent="-285750" fontAlgn="auto">
              <a:spcAft>
                <a:spcPts val="0"/>
              </a:spcAft>
              <a:buFont typeface="Wingdings" pitchFamily="2" charset="2"/>
              <a:buChar char="§"/>
            </a:pPr>
            <a:r>
              <a:rPr lang="fr-FR" b="1" dirty="0">
                <a:latin typeface="+mn-lt"/>
                <a:cs typeface="Arial" panose="020B0604020202020204" pitchFamily="34" charset="0"/>
              </a:rPr>
              <a:t>Instruction du dossier avec les collègues concernés (canon, BE, </a:t>
            </a:r>
            <a:r>
              <a:rPr lang="fr-FR" b="1" dirty="0" err="1">
                <a:latin typeface="+mn-lt"/>
                <a:cs typeface="Arial" panose="020B0604020202020204" pitchFamily="34" charset="0"/>
              </a:rPr>
              <a:t>laseristes</a:t>
            </a:r>
            <a:r>
              <a:rPr lang="fr-FR" b="1" dirty="0">
                <a:latin typeface="+mn-lt"/>
                <a:cs typeface="Arial" panose="020B0604020202020204" pitchFamily="34" charset="0"/>
              </a:rPr>
              <a:t>)</a:t>
            </a:r>
          </a:p>
        </p:txBody>
      </p:sp>
      <p:pic>
        <p:nvPicPr>
          <p:cNvPr id="23" name="Image 22">
            <a:extLst>
              <a:ext uri="{FF2B5EF4-FFF2-40B4-BE49-F238E27FC236}">
                <a16:creationId xmlns:a16="http://schemas.microsoft.com/office/drawing/2014/main" id="{078878CF-2299-4CDA-9C2A-7C8DE34104DB}"/>
              </a:ext>
            </a:extLst>
          </p:cNvPr>
          <p:cNvPicPr>
            <a:picLocks noChangeAspect="1"/>
          </p:cNvPicPr>
          <p:nvPr/>
        </p:nvPicPr>
        <p:blipFill>
          <a:blip r:embed="rId12"/>
          <a:stretch>
            <a:fillRect/>
          </a:stretch>
        </p:blipFill>
        <p:spPr>
          <a:xfrm>
            <a:off x="1137583" y="2284729"/>
            <a:ext cx="2505806" cy="3671829"/>
          </a:xfrm>
          <a:prstGeom prst="rect">
            <a:avLst/>
          </a:prstGeom>
        </p:spPr>
      </p:pic>
    </p:spTree>
    <p:extLst>
      <p:ext uri="{BB962C8B-B14F-4D97-AF65-F5344CB8AC3E}">
        <p14:creationId xmlns:p14="http://schemas.microsoft.com/office/powerpoint/2010/main" val="20616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3</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982930" y="611908"/>
            <a:ext cx="9732049" cy="135468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Implantation du canon DC GUN dans l’IGLOO (bât 209C)</a:t>
            </a:r>
            <a:endParaRPr lang="fr-FR" sz="1800" b="0" dirty="0"/>
          </a:p>
          <a:p>
            <a:pPr marL="742950" lvl="1" indent="-285750" fontAlgn="auto">
              <a:spcAft>
                <a:spcPts val="0"/>
              </a:spcAft>
              <a:buFont typeface="Wingdings" pitchFamily="2" charset="2"/>
              <a:buChar char="§"/>
            </a:pPr>
            <a:r>
              <a:rPr lang="fr-FR" sz="1600" dirty="0"/>
              <a:t>Définition de systèmes de sécurité à mettre à place (interlocks)</a:t>
            </a:r>
          </a:p>
          <a:p>
            <a:pPr marL="742950" lvl="1" indent="-285750" fontAlgn="auto">
              <a:spcAft>
                <a:spcPts val="0"/>
              </a:spcAft>
              <a:buFont typeface="Wingdings" pitchFamily="2" charset="2"/>
              <a:buChar char="§"/>
            </a:pPr>
            <a:r>
              <a:rPr lang="fr-FR" sz="1600" dirty="0"/>
              <a:t>Réalisation de calculs de radioprotection pour évaluer les doses, valider les blindages radiologiques et définir le zonage radiologique</a:t>
            </a:r>
          </a:p>
          <a:p>
            <a:pPr lvl="1" fontAlgn="auto">
              <a:spcAft>
                <a:spcPts val="0"/>
              </a:spcAft>
            </a:pPr>
            <a:endParaRPr lang="fr-FR" sz="1400" dirty="0"/>
          </a:p>
        </p:txBody>
      </p:sp>
      <p:pic>
        <p:nvPicPr>
          <p:cNvPr id="5" name="Image 4">
            <a:extLst>
              <a:ext uri="{FF2B5EF4-FFF2-40B4-BE49-F238E27FC236}">
                <a16:creationId xmlns:a16="http://schemas.microsoft.com/office/drawing/2014/main" id="{4B6A96DE-1CC8-437E-BD1C-9298DA94F2F6}"/>
              </a:ext>
            </a:extLst>
          </p:cNvPr>
          <p:cNvPicPr>
            <a:picLocks noChangeAspect="1"/>
          </p:cNvPicPr>
          <p:nvPr/>
        </p:nvPicPr>
        <p:blipFill>
          <a:blip r:embed="rId3"/>
          <a:stretch>
            <a:fillRect/>
          </a:stretch>
        </p:blipFill>
        <p:spPr>
          <a:xfrm>
            <a:off x="224050" y="1661593"/>
            <a:ext cx="6661762" cy="3596951"/>
          </a:xfrm>
          <a:prstGeom prst="rect">
            <a:avLst/>
          </a:prstGeom>
        </p:spPr>
      </p:pic>
      <p:sp>
        <p:nvSpPr>
          <p:cNvPr id="6" name="ZoneTexte 5">
            <a:extLst>
              <a:ext uri="{FF2B5EF4-FFF2-40B4-BE49-F238E27FC236}">
                <a16:creationId xmlns:a16="http://schemas.microsoft.com/office/drawing/2014/main" id="{8A3D5913-F9C5-453F-AE42-0822C55BA8E7}"/>
              </a:ext>
            </a:extLst>
          </p:cNvPr>
          <p:cNvSpPr txBox="1"/>
          <p:nvPr/>
        </p:nvSpPr>
        <p:spPr>
          <a:xfrm>
            <a:off x="7014684" y="2566285"/>
            <a:ext cx="3038011" cy="369332"/>
          </a:xfrm>
          <a:prstGeom prst="rect">
            <a:avLst/>
          </a:prstGeom>
          <a:noFill/>
        </p:spPr>
        <p:txBody>
          <a:bodyPr wrap="none" rtlCol="0">
            <a:spAutoFit/>
          </a:bodyPr>
          <a:lstStyle/>
          <a:p>
            <a:r>
              <a:rPr lang="fr-FR" sz="1800" b="1" dirty="0">
                <a:solidFill>
                  <a:schemeClr val="accent1"/>
                </a:solidFill>
              </a:rPr>
              <a:t>5 cm Pb @ 500 keV/20 mA</a:t>
            </a:r>
          </a:p>
        </p:txBody>
      </p:sp>
      <p:pic>
        <p:nvPicPr>
          <p:cNvPr id="27" name="Image 26">
            <a:extLst>
              <a:ext uri="{FF2B5EF4-FFF2-40B4-BE49-F238E27FC236}">
                <a16:creationId xmlns:a16="http://schemas.microsoft.com/office/drawing/2014/main" id="{2DF5C2D3-5ECD-4F47-B3EA-A6B3ED00B73D}"/>
              </a:ext>
            </a:extLst>
          </p:cNvPr>
          <p:cNvPicPr>
            <a:picLocks noChangeAspect="1"/>
          </p:cNvPicPr>
          <p:nvPr/>
        </p:nvPicPr>
        <p:blipFill>
          <a:blip r:embed="rId4"/>
          <a:stretch>
            <a:fillRect/>
          </a:stretch>
        </p:blipFill>
        <p:spPr>
          <a:xfrm>
            <a:off x="5639351" y="3158403"/>
            <a:ext cx="5075628" cy="2289177"/>
          </a:xfrm>
          <a:prstGeom prst="rect">
            <a:avLst/>
          </a:prstGeom>
        </p:spPr>
      </p:pic>
      <p:sp>
        <p:nvSpPr>
          <p:cNvPr id="15" name="Ellipse 14">
            <a:extLst>
              <a:ext uri="{FF2B5EF4-FFF2-40B4-BE49-F238E27FC236}">
                <a16:creationId xmlns:a16="http://schemas.microsoft.com/office/drawing/2014/main" id="{671C9B69-1133-4DAB-BB14-3B889F309919}"/>
              </a:ext>
            </a:extLst>
          </p:cNvPr>
          <p:cNvSpPr/>
          <p:nvPr/>
        </p:nvSpPr>
        <p:spPr>
          <a:xfrm>
            <a:off x="8626747" y="4613920"/>
            <a:ext cx="705867"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7BAF56BE-B68E-489B-BF96-645CC14B9300}"/>
              </a:ext>
            </a:extLst>
          </p:cNvPr>
          <p:cNvCxnSpPr>
            <a:cxnSpLocks/>
          </p:cNvCxnSpPr>
          <p:nvPr/>
        </p:nvCxnSpPr>
        <p:spPr>
          <a:xfrm>
            <a:off x="8776618" y="2901085"/>
            <a:ext cx="203062" cy="163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49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4</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993899" y="3029744"/>
            <a:ext cx="10092089" cy="187909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Implantation du canon DC GUN dans l’IGLOO (bât 209C)</a:t>
            </a:r>
            <a:endParaRPr lang="fr-FR" sz="1800" b="0" dirty="0"/>
          </a:p>
          <a:p>
            <a:pPr marL="742950" lvl="1" indent="-285750" fontAlgn="auto">
              <a:spcAft>
                <a:spcPts val="0"/>
              </a:spcAft>
              <a:buFont typeface="Wingdings" pitchFamily="2" charset="2"/>
              <a:buChar char="§"/>
            </a:pPr>
            <a:r>
              <a:rPr lang="fr-FR" sz="1600" dirty="0"/>
              <a:t>Définition des points d’interaction et des paramètres « faisceau » afin de vérifier toutes les hypothèses de fuites de rayonnements envisagées</a:t>
            </a:r>
          </a:p>
          <a:p>
            <a:pPr marL="742950" lvl="1" indent="-285750" fontAlgn="auto">
              <a:spcAft>
                <a:spcPts val="0"/>
              </a:spcAft>
              <a:buFont typeface="Wingdings" pitchFamily="2" charset="2"/>
              <a:buChar char="§"/>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lvl="1" fontAlgn="auto">
              <a:spcAft>
                <a:spcPts val="0"/>
              </a:spcAft>
            </a:pPr>
            <a:endParaRPr lang="fr-FR" sz="1400" dirty="0"/>
          </a:p>
          <a:p>
            <a:pPr marL="742950" lvl="1" indent="-285750" fontAlgn="auto">
              <a:spcAft>
                <a:spcPts val="0"/>
              </a:spcAft>
              <a:buFont typeface="Wingdings" pitchFamily="2" charset="2"/>
              <a:buChar char="§"/>
            </a:pPr>
            <a:r>
              <a:rPr lang="fr-FR" sz="1600" dirty="0"/>
              <a:t>Finalisation des pièces justificatives pour le dossier ASN (cf. page suivante)</a:t>
            </a:r>
          </a:p>
          <a:p>
            <a:pPr lvl="1" fontAlgn="auto">
              <a:spcAft>
                <a:spcPts val="0"/>
              </a:spcAft>
            </a:pPr>
            <a:endParaRPr lang="fr-FR" sz="1400" dirty="0"/>
          </a:p>
        </p:txBody>
      </p:sp>
      <p:pic>
        <p:nvPicPr>
          <p:cNvPr id="13" name="Content Placeholder 8" descr="Diagram&#10;&#10;Description automatically generated">
            <a:extLst>
              <a:ext uri="{FF2B5EF4-FFF2-40B4-BE49-F238E27FC236}">
                <a16:creationId xmlns:a16="http://schemas.microsoft.com/office/drawing/2014/main" id="{67BA7C9B-8A2A-4CA5-8E7C-7D8F5162599A}"/>
              </a:ext>
            </a:extLst>
          </p:cNvPr>
          <p:cNvPicPr>
            <a:picLocks noChangeAspect="1"/>
          </p:cNvPicPr>
          <p:nvPr/>
        </p:nvPicPr>
        <p:blipFill>
          <a:blip r:embed="rId3"/>
          <a:stretch>
            <a:fillRect/>
          </a:stretch>
        </p:blipFill>
        <p:spPr>
          <a:xfrm>
            <a:off x="1663630" y="1543989"/>
            <a:ext cx="6190347" cy="2411257"/>
          </a:xfrm>
          <a:prstGeom prst="rect">
            <a:avLst/>
          </a:prstGeom>
        </p:spPr>
      </p:pic>
      <p:sp>
        <p:nvSpPr>
          <p:cNvPr id="14" name="Rectangle 13">
            <a:extLst>
              <a:ext uri="{FF2B5EF4-FFF2-40B4-BE49-F238E27FC236}">
                <a16:creationId xmlns:a16="http://schemas.microsoft.com/office/drawing/2014/main" id="{38737A92-0E3E-4BFE-8F19-9358C0A58457}"/>
              </a:ext>
            </a:extLst>
          </p:cNvPr>
          <p:cNvSpPr/>
          <p:nvPr/>
        </p:nvSpPr>
        <p:spPr>
          <a:xfrm>
            <a:off x="3298155" y="3905638"/>
            <a:ext cx="3636701" cy="224776"/>
          </a:xfrm>
          <a:prstGeom prst="rect">
            <a:avLst/>
          </a:prstGeom>
        </p:spPr>
        <p:txBody>
          <a:bodyPr wrap="none">
            <a:spAutoFit/>
          </a:bodyPr>
          <a:lstStyle/>
          <a:p>
            <a:r>
              <a:rPr lang="fr-FR" sz="1200" i="1" dirty="0">
                <a:solidFill>
                  <a:srgbClr val="0432FF"/>
                </a:solidFill>
              </a:rPr>
              <a:t>B. </a:t>
            </a:r>
            <a:r>
              <a:rPr lang="fr-FR" sz="1200" i="1" dirty="0" err="1">
                <a:solidFill>
                  <a:srgbClr val="0432FF"/>
                </a:solidFill>
              </a:rPr>
              <a:t>Militsyn</a:t>
            </a:r>
            <a:r>
              <a:rPr lang="fr-FR" sz="1200" i="1" dirty="0">
                <a:solidFill>
                  <a:srgbClr val="0432FF"/>
                </a:solidFill>
              </a:rPr>
              <a:t>, PERLE collaboration meeting, </a:t>
            </a:r>
            <a:r>
              <a:rPr lang="fr-FR" sz="1200" i="1" dirty="0" err="1">
                <a:solidFill>
                  <a:srgbClr val="0432FF"/>
                </a:solidFill>
              </a:rPr>
              <a:t>January</a:t>
            </a:r>
            <a:r>
              <a:rPr lang="fr-FR" sz="1200" i="1" dirty="0">
                <a:solidFill>
                  <a:srgbClr val="0432FF"/>
                </a:solidFill>
              </a:rPr>
              <a:t> 2022 </a:t>
            </a:r>
            <a:endParaRPr lang="fr-FR" sz="1200" i="1" dirty="0"/>
          </a:p>
        </p:txBody>
      </p:sp>
      <p:sp>
        <p:nvSpPr>
          <p:cNvPr id="3" name="Étoile : 5 branches 2">
            <a:extLst>
              <a:ext uri="{FF2B5EF4-FFF2-40B4-BE49-F238E27FC236}">
                <a16:creationId xmlns:a16="http://schemas.microsoft.com/office/drawing/2014/main" id="{13C580D0-1D4D-4A93-B3E0-6E0E3BA5A5B1}"/>
              </a:ext>
            </a:extLst>
          </p:cNvPr>
          <p:cNvSpPr/>
          <p:nvPr/>
        </p:nvSpPr>
        <p:spPr>
          <a:xfrm>
            <a:off x="1739177" y="1939777"/>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C064712A-6F5F-4B09-86DD-0E410B43D7E4}"/>
              </a:ext>
            </a:extLst>
          </p:cNvPr>
          <p:cNvSpPr/>
          <p:nvPr/>
        </p:nvSpPr>
        <p:spPr>
          <a:xfrm>
            <a:off x="2062501" y="3342064"/>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 5 branches 15">
            <a:extLst>
              <a:ext uri="{FF2B5EF4-FFF2-40B4-BE49-F238E27FC236}">
                <a16:creationId xmlns:a16="http://schemas.microsoft.com/office/drawing/2014/main" id="{BF113778-CBC9-4C97-AFFF-07AA16AF2A07}"/>
              </a:ext>
            </a:extLst>
          </p:cNvPr>
          <p:cNvSpPr/>
          <p:nvPr/>
        </p:nvSpPr>
        <p:spPr>
          <a:xfrm>
            <a:off x="2829392" y="2975965"/>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032A72D7-A9A4-4F8A-A895-1959B270ECD0}"/>
              </a:ext>
            </a:extLst>
          </p:cNvPr>
          <p:cNvSpPr/>
          <p:nvPr/>
        </p:nvSpPr>
        <p:spPr>
          <a:xfrm>
            <a:off x="4270587" y="2807082"/>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C60BF369-FBCE-442E-883A-512683C986B8}"/>
              </a:ext>
            </a:extLst>
          </p:cNvPr>
          <p:cNvSpPr/>
          <p:nvPr/>
        </p:nvSpPr>
        <p:spPr>
          <a:xfrm>
            <a:off x="5215751" y="2745261"/>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51167097-3947-4B1D-B3D0-35CCA7A5757D}"/>
              </a:ext>
            </a:extLst>
          </p:cNvPr>
          <p:cNvSpPr/>
          <p:nvPr/>
        </p:nvSpPr>
        <p:spPr>
          <a:xfrm>
            <a:off x="5872325" y="2414966"/>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 5 branches 19">
            <a:extLst>
              <a:ext uri="{FF2B5EF4-FFF2-40B4-BE49-F238E27FC236}">
                <a16:creationId xmlns:a16="http://schemas.microsoft.com/office/drawing/2014/main" id="{F3809851-87BA-41A3-996D-76A183C865A8}"/>
              </a:ext>
            </a:extLst>
          </p:cNvPr>
          <p:cNvSpPr/>
          <p:nvPr/>
        </p:nvSpPr>
        <p:spPr>
          <a:xfrm>
            <a:off x="6215112" y="3085836"/>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BD9EE684-AA4B-4B7F-9695-CAA6C475E98C}"/>
              </a:ext>
            </a:extLst>
          </p:cNvPr>
          <p:cNvSpPr/>
          <p:nvPr/>
        </p:nvSpPr>
        <p:spPr>
          <a:xfrm>
            <a:off x="6538515" y="1633083"/>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E9D376BD-9677-4FE8-AA04-3799A6A2E529}"/>
              </a:ext>
            </a:extLst>
          </p:cNvPr>
          <p:cNvSpPr/>
          <p:nvPr/>
        </p:nvSpPr>
        <p:spPr>
          <a:xfrm>
            <a:off x="7265983" y="2864514"/>
            <a:ext cx="550867" cy="4895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toile : 5 branches 23">
            <a:extLst>
              <a:ext uri="{FF2B5EF4-FFF2-40B4-BE49-F238E27FC236}">
                <a16:creationId xmlns:a16="http://schemas.microsoft.com/office/drawing/2014/main" id="{D9DE4E9E-F84D-4663-80C5-073E058D48BE}"/>
              </a:ext>
            </a:extLst>
          </p:cNvPr>
          <p:cNvSpPr/>
          <p:nvPr/>
        </p:nvSpPr>
        <p:spPr>
          <a:xfrm>
            <a:off x="9189264" y="1387608"/>
            <a:ext cx="550867" cy="489507"/>
          </a:xfrm>
          <a:prstGeom prst="star5">
            <a:avLst>
              <a:gd name="adj" fmla="val 1909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D9857DF-DD97-4B2B-82AC-23FFDBBA9D4E}"/>
              </a:ext>
            </a:extLst>
          </p:cNvPr>
          <p:cNvSpPr txBox="1"/>
          <p:nvPr/>
        </p:nvSpPr>
        <p:spPr>
          <a:xfrm>
            <a:off x="8804613" y="2297036"/>
            <a:ext cx="1592925" cy="1754326"/>
          </a:xfrm>
          <a:prstGeom prst="rect">
            <a:avLst/>
          </a:prstGeom>
          <a:noFill/>
        </p:spPr>
        <p:txBody>
          <a:bodyPr wrap="square" rtlCol="0">
            <a:spAutoFit/>
          </a:bodyPr>
          <a:lstStyle/>
          <a:p>
            <a:r>
              <a:rPr lang="fr-FR" sz="1800" dirty="0">
                <a:solidFill>
                  <a:srgbClr val="456487"/>
                </a:solidFill>
              </a:rPr>
              <a:t>« Claquage »</a:t>
            </a:r>
          </a:p>
          <a:p>
            <a:r>
              <a:rPr lang="fr-FR" sz="1800" dirty="0">
                <a:solidFill>
                  <a:srgbClr val="456487"/>
                </a:solidFill>
              </a:rPr>
              <a:t>Ou perte faisceau totale ou partielle à considérer</a:t>
            </a:r>
          </a:p>
        </p:txBody>
      </p:sp>
      <p:sp>
        <p:nvSpPr>
          <p:cNvPr id="5" name="Flèche : bas 4">
            <a:extLst>
              <a:ext uri="{FF2B5EF4-FFF2-40B4-BE49-F238E27FC236}">
                <a16:creationId xmlns:a16="http://schemas.microsoft.com/office/drawing/2014/main" id="{FBDFFB10-B786-4085-A7D4-1A1E5C862F6E}"/>
              </a:ext>
            </a:extLst>
          </p:cNvPr>
          <p:cNvSpPr/>
          <p:nvPr/>
        </p:nvSpPr>
        <p:spPr>
          <a:xfrm>
            <a:off x="9284280" y="1979958"/>
            <a:ext cx="360837" cy="342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6946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5</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pic>
        <p:nvPicPr>
          <p:cNvPr id="12" name="Image 11">
            <a:extLst>
              <a:ext uri="{FF2B5EF4-FFF2-40B4-BE49-F238E27FC236}">
                <a16:creationId xmlns:a16="http://schemas.microsoft.com/office/drawing/2014/main" id="{0CA9D4E6-F525-4982-9595-D5B2358F0BE6}"/>
              </a:ext>
            </a:extLst>
          </p:cNvPr>
          <p:cNvPicPr/>
          <p:nvPr/>
        </p:nvPicPr>
        <p:blipFill>
          <a:blip r:embed="rId3">
            <a:extLst>
              <a:ext uri="{28A0092B-C50C-407E-A947-70E740481C1C}">
                <a14:useLocalDpi xmlns:a14="http://schemas.microsoft.com/office/drawing/2010/main" val="0"/>
              </a:ext>
            </a:extLst>
          </a:blip>
          <a:stretch>
            <a:fillRect/>
          </a:stretch>
        </p:blipFill>
        <p:spPr>
          <a:xfrm>
            <a:off x="1616776" y="953763"/>
            <a:ext cx="7746476" cy="4677238"/>
          </a:xfrm>
          <a:prstGeom prst="rect">
            <a:avLst/>
          </a:prstGeom>
        </p:spPr>
      </p:pic>
      <p:sp>
        <p:nvSpPr>
          <p:cNvPr id="6" name="Rectangle 5">
            <a:extLst>
              <a:ext uri="{FF2B5EF4-FFF2-40B4-BE49-F238E27FC236}">
                <a16:creationId xmlns:a16="http://schemas.microsoft.com/office/drawing/2014/main" id="{1FBB93F3-6F86-46E3-B6B7-7697BCCFB791}"/>
              </a:ext>
            </a:extLst>
          </p:cNvPr>
          <p:cNvSpPr/>
          <p:nvPr/>
        </p:nvSpPr>
        <p:spPr>
          <a:xfrm>
            <a:off x="1409523" y="625545"/>
            <a:ext cx="7073207" cy="369332"/>
          </a:xfrm>
          <a:prstGeom prst="rect">
            <a:avLst/>
          </a:prstGeom>
        </p:spPr>
        <p:txBody>
          <a:bodyPr wrap="square">
            <a:spAutoFit/>
          </a:bodyPr>
          <a:lstStyle/>
          <a:p>
            <a:pPr marL="285750" indent="-285750" fontAlgn="auto">
              <a:spcAft>
                <a:spcPts val="0"/>
              </a:spcAft>
              <a:buFont typeface="Courier New" panose="02070309020205020404" pitchFamily="49" charset="0"/>
              <a:buChar char="o"/>
            </a:pPr>
            <a:r>
              <a:rPr lang="fr-FR" sz="1800" b="1" dirty="0">
                <a:solidFill>
                  <a:srgbClr val="00294B"/>
                </a:solidFill>
                <a:latin typeface="+mn-lt"/>
                <a:cs typeface="Arial" panose="020B0604020202020204" pitchFamily="34" charset="0"/>
              </a:rPr>
              <a:t>Implantation du canon DC GUN dans l’IGLOO (bât 209C)</a:t>
            </a:r>
          </a:p>
        </p:txBody>
      </p:sp>
    </p:spTree>
    <p:extLst>
      <p:ext uri="{BB962C8B-B14F-4D97-AF65-F5344CB8AC3E}">
        <p14:creationId xmlns:p14="http://schemas.microsoft.com/office/powerpoint/2010/main" val="4222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6</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2" name="Espace réservé du texte 2">
            <a:extLst>
              <a:ext uri="{FF2B5EF4-FFF2-40B4-BE49-F238E27FC236}">
                <a16:creationId xmlns:a16="http://schemas.microsoft.com/office/drawing/2014/main" id="{D7FE9606-D933-434E-AA59-F593F4B4E15E}"/>
              </a:ext>
            </a:extLst>
          </p:cNvPr>
          <p:cNvSpPr txBox="1">
            <a:spLocks/>
          </p:cNvSpPr>
          <p:nvPr/>
        </p:nvSpPr>
        <p:spPr>
          <a:xfrm>
            <a:off x="1065908" y="1301552"/>
            <a:ext cx="9577064" cy="187909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Pour l’ensemble de la machine…</a:t>
            </a:r>
            <a:endParaRPr lang="fr-FR" sz="1600" b="0" dirty="0"/>
          </a:p>
          <a:p>
            <a:pPr marL="742950" lvl="1" indent="-285750" fontAlgn="auto">
              <a:spcAft>
                <a:spcPts val="0"/>
              </a:spcAft>
              <a:buFont typeface="Wingdings" pitchFamily="2" charset="2"/>
              <a:buChar char="§"/>
            </a:pPr>
            <a:r>
              <a:rPr lang="fr-FR" sz="1400" i="1" dirty="0"/>
              <a:t>Nous pouvons nous appuyer sur une étude réalisée en 2018-2019 par nos collègues de l’</a:t>
            </a:r>
            <a:r>
              <a:rPr lang="fr-FR" sz="1400" i="1" dirty="0" err="1"/>
              <a:t>iRSD</a:t>
            </a:r>
            <a:r>
              <a:rPr lang="fr-FR" sz="1400" i="1" dirty="0"/>
              <a:t> : </a:t>
            </a:r>
          </a:p>
          <a:p>
            <a:pPr lvl="1" fontAlgn="auto">
              <a:spcAft>
                <a:spcPts val="0"/>
              </a:spcAft>
            </a:pPr>
            <a:r>
              <a:rPr lang="fr-FR" sz="1400" i="1" dirty="0" err="1"/>
              <a:t>Ingéniérie</a:t>
            </a:r>
            <a:r>
              <a:rPr lang="fr-FR" sz="1400" i="1" dirty="0"/>
              <a:t> Radioprotection Sûreté Démantèlement (UAR 3364)</a:t>
            </a:r>
          </a:p>
          <a:p>
            <a:pPr marL="742950" lvl="1" indent="-285750" fontAlgn="auto">
              <a:spcAft>
                <a:spcPts val="0"/>
              </a:spcAft>
              <a:buFont typeface="Wingdings" pitchFamily="2" charset="2"/>
              <a:buChar char="§"/>
            </a:pPr>
            <a:r>
              <a:rPr lang="fr-FR" sz="1400" i="1" dirty="0"/>
              <a:t>Cette étude avait pour but de définir le régime administratif de l’installation et notamment vis-à-vis des critères Installation Nucléaire de Base (INB)</a:t>
            </a:r>
          </a:p>
          <a:p>
            <a:pPr marL="742950" lvl="1" indent="-285750" fontAlgn="auto">
              <a:spcAft>
                <a:spcPts val="0"/>
              </a:spcAft>
              <a:buFont typeface="Wingdings" pitchFamily="2" charset="2"/>
              <a:buChar char="§"/>
            </a:pPr>
            <a:r>
              <a:rPr lang="fr-FR" sz="1400" i="1" dirty="0"/>
              <a:t>Les accélérateurs d’électrons sont classés INB s’ils remplissent simultanément les deux conditions : </a:t>
            </a:r>
          </a:p>
          <a:p>
            <a:pPr lvl="1" fontAlgn="auto">
              <a:spcAft>
                <a:spcPts val="0"/>
              </a:spcAft>
            </a:pPr>
            <a:r>
              <a:rPr lang="fr-FR" sz="1400" i="1" dirty="0"/>
              <a:t>      - L’énergie pouvant être communiquée aux électrons est supérieure à 50 MeV</a:t>
            </a:r>
          </a:p>
          <a:p>
            <a:pPr lvl="1" fontAlgn="auto">
              <a:spcAft>
                <a:spcPts val="0"/>
              </a:spcAft>
            </a:pPr>
            <a:r>
              <a:rPr lang="fr-FR" sz="1400" i="1" dirty="0"/>
              <a:t>      - La puissance correspondante du faisceau d’électrons est supérieure à 1 kW</a:t>
            </a:r>
          </a:p>
          <a:p>
            <a:pPr marL="742950" lvl="1" indent="-285750" fontAlgn="auto">
              <a:spcAft>
                <a:spcPts val="0"/>
              </a:spcAft>
              <a:buFont typeface="Wingdings" panose="05000000000000000000" pitchFamily="2" charset="2"/>
              <a:buChar char="§"/>
            </a:pPr>
            <a:r>
              <a:rPr lang="fr-FR" sz="1400" i="1" dirty="0"/>
              <a:t>L’</a:t>
            </a:r>
            <a:r>
              <a:rPr lang="fr-FR" sz="1400" i="1" dirty="0" err="1"/>
              <a:t>iRSD</a:t>
            </a:r>
            <a:r>
              <a:rPr lang="fr-FR" sz="1400" i="1" dirty="0"/>
              <a:t> a étudié divers scénarii et a conclu qu’il n’était pas possible de dépasser les deux critères, y compris dans des conditions « incidentelles »</a:t>
            </a:r>
          </a:p>
        </p:txBody>
      </p:sp>
      <p:sp>
        <p:nvSpPr>
          <p:cNvPr id="23" name="Espace réservé du texte 2">
            <a:extLst>
              <a:ext uri="{FF2B5EF4-FFF2-40B4-BE49-F238E27FC236}">
                <a16:creationId xmlns:a16="http://schemas.microsoft.com/office/drawing/2014/main" id="{1795D799-BEA7-44C5-96D2-53D0F0E91CA8}"/>
              </a:ext>
            </a:extLst>
          </p:cNvPr>
          <p:cNvSpPr txBox="1">
            <a:spLocks/>
          </p:cNvSpPr>
          <p:nvPr/>
        </p:nvSpPr>
        <p:spPr>
          <a:xfrm>
            <a:off x="1061634" y="4613920"/>
            <a:ext cx="10092089" cy="81525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Cet important travail est à poursuivre : avec l’étude de pertes de faisceau en fonctionnement sans forcément de scénario d’incident, </a:t>
            </a:r>
            <a:r>
              <a:rPr lang="fr-FR" sz="1800" dirty="0">
                <a:solidFill>
                  <a:srgbClr val="FF0000"/>
                </a:solidFill>
              </a:rPr>
              <a:t>la question du régime administratif de l’installation apparaît primordiale pour la suite</a:t>
            </a:r>
            <a:r>
              <a:rPr lang="fr-FR" sz="1800" dirty="0"/>
              <a:t>.</a:t>
            </a:r>
          </a:p>
          <a:p>
            <a:pPr marL="742950" lvl="1" indent="-285750" fontAlgn="auto">
              <a:spcAft>
                <a:spcPts val="0"/>
              </a:spcAft>
              <a:buFont typeface="Wingdings" panose="05000000000000000000" pitchFamily="2" charset="2"/>
              <a:buChar char="§"/>
            </a:pPr>
            <a:r>
              <a:rPr lang="fr-FR" sz="1600" dirty="0">
                <a:solidFill>
                  <a:schemeClr val="tx1"/>
                </a:solidFill>
              </a:rPr>
              <a:t>Spécificité des ERL (on ne peut pas « se permettre » de perdre une portion de faisceau)</a:t>
            </a:r>
          </a:p>
          <a:p>
            <a:pPr marL="742950" lvl="1" indent="-285750" fontAlgn="auto">
              <a:spcAft>
                <a:spcPts val="0"/>
              </a:spcAft>
              <a:buFont typeface="Wingdings" panose="05000000000000000000" pitchFamily="2" charset="2"/>
              <a:buChar char="§"/>
            </a:pPr>
            <a:r>
              <a:rPr lang="fr-FR" sz="1600" dirty="0"/>
              <a:t>Déterminer le temps de réaction pour que la chaîne des actions de sécurité/interlock se réalise</a:t>
            </a:r>
            <a:endParaRPr lang="fr-FR" sz="1600" dirty="0">
              <a:solidFill>
                <a:schemeClr val="tx1"/>
              </a:solidFill>
            </a:endParaRPr>
          </a:p>
          <a:p>
            <a:pPr marL="742950" lvl="1" indent="-285750" fontAlgn="auto">
              <a:spcAft>
                <a:spcPts val="0"/>
              </a:spcAft>
              <a:buFont typeface="Wingdings" panose="05000000000000000000" pitchFamily="2" charset="2"/>
              <a:buChar char="§"/>
            </a:pPr>
            <a:r>
              <a:rPr lang="fr-FR" sz="1600" dirty="0">
                <a:solidFill>
                  <a:schemeClr val="tx1"/>
                </a:solidFill>
              </a:rPr>
              <a:t>Pertes en fonctionnement et accidentelles en fonction du temps de réaction </a:t>
            </a:r>
          </a:p>
          <a:p>
            <a:pPr marL="742950" lvl="1" indent="-285750" fontAlgn="auto">
              <a:spcAft>
                <a:spcPts val="0"/>
              </a:spcAft>
              <a:buFont typeface="Wingdings" panose="05000000000000000000" pitchFamily="2" charset="2"/>
              <a:buChar char="§"/>
            </a:pPr>
            <a:r>
              <a:rPr lang="fr-FR" sz="1600" dirty="0">
                <a:solidFill>
                  <a:schemeClr val="tx1"/>
                </a:solidFill>
              </a:rPr>
              <a:t>Préparation arguments : Informations sur « </a:t>
            </a:r>
            <a:r>
              <a:rPr lang="fr-FR" sz="1600" dirty="0" err="1">
                <a:solidFill>
                  <a:schemeClr val="tx1"/>
                </a:solidFill>
              </a:rPr>
              <a:t>beam</a:t>
            </a:r>
            <a:r>
              <a:rPr lang="fr-FR" sz="1600" dirty="0">
                <a:solidFill>
                  <a:schemeClr val="tx1"/>
                </a:solidFill>
              </a:rPr>
              <a:t> </a:t>
            </a:r>
            <a:r>
              <a:rPr lang="fr-FR" sz="1600" dirty="0" err="1">
                <a:solidFill>
                  <a:schemeClr val="tx1"/>
                </a:solidFill>
              </a:rPr>
              <a:t>loss</a:t>
            </a:r>
            <a:r>
              <a:rPr lang="fr-FR" sz="1600" dirty="0">
                <a:solidFill>
                  <a:schemeClr val="tx1"/>
                </a:solidFill>
              </a:rPr>
              <a:t> monitors » et bas niveaux RF</a:t>
            </a:r>
          </a:p>
          <a:p>
            <a:pPr lvl="1" fontAlgn="auto">
              <a:spcAft>
                <a:spcPts val="0"/>
              </a:spcAft>
            </a:pPr>
            <a:endParaRPr lang="fr-FR" sz="1400" dirty="0"/>
          </a:p>
        </p:txBody>
      </p:sp>
    </p:spTree>
    <p:extLst>
      <p:ext uri="{BB962C8B-B14F-4D97-AF65-F5344CB8AC3E}">
        <p14:creationId xmlns:p14="http://schemas.microsoft.com/office/powerpoint/2010/main" val="358193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n-lt"/>
              </a:rPr>
              <a:t>Nouvelles du WP9 : Prévention des risques</a:t>
            </a:r>
          </a:p>
        </p:txBody>
      </p:sp>
      <p:sp>
        <p:nvSpPr>
          <p:cNvPr id="7" name="Espace réservé de la date 6"/>
          <p:cNvSpPr>
            <a:spLocks noGrp="1"/>
          </p:cNvSpPr>
          <p:nvPr>
            <p:ph type="dt" sz="half" idx="10"/>
          </p:nvPr>
        </p:nvSpPr>
        <p:spPr/>
        <p:txBody>
          <a:bodyPr/>
          <a:lstStyle/>
          <a:p>
            <a:r>
              <a:rPr lang="fr-FR" dirty="0"/>
              <a:t>28/09/2022</a:t>
            </a:r>
          </a:p>
        </p:txBody>
      </p:sp>
      <p:sp>
        <p:nvSpPr>
          <p:cNvPr id="9" name="Espace réservé du numéro de diapositive 8"/>
          <p:cNvSpPr>
            <a:spLocks noGrp="1"/>
          </p:cNvSpPr>
          <p:nvPr>
            <p:ph type="sldNum" sz="quarter" idx="12"/>
          </p:nvPr>
        </p:nvSpPr>
        <p:spPr/>
        <p:txBody>
          <a:bodyPr/>
          <a:lstStyle/>
          <a:p>
            <a:fld id="{77E71596-5F9D-49C5-9701-16B3CA54319D}" type="slidenum">
              <a:rPr lang="fr-FR" smtClean="0"/>
              <a:pPr/>
              <a:t>7</a:t>
            </a:fld>
            <a:endParaRPr lang="fr-FR" dirty="0"/>
          </a:p>
        </p:txBody>
      </p:sp>
      <p:sp>
        <p:nvSpPr>
          <p:cNvPr id="11" name="Espace réservé du pied de page 7">
            <a:extLst>
              <a:ext uri="{FF2B5EF4-FFF2-40B4-BE49-F238E27FC236}">
                <a16:creationId xmlns:a16="http://schemas.microsoft.com/office/drawing/2014/main" id="{6CCBA6E2-8E71-3848-AF27-2014123C6BF6}"/>
              </a:ext>
            </a:extLst>
          </p:cNvPr>
          <p:cNvSpPr>
            <a:spLocks noGrp="1"/>
          </p:cNvSpPr>
          <p:nvPr>
            <p:ph type="ftr" sz="quarter" idx="11"/>
          </p:nvPr>
        </p:nvSpPr>
        <p:spPr/>
        <p:txBody>
          <a:bodyPr/>
          <a:lstStyle/>
          <a:p>
            <a:r>
              <a:rPr lang="fr-FR" dirty="0"/>
              <a:t>Suivi du WP9</a:t>
            </a:r>
          </a:p>
        </p:txBody>
      </p:sp>
      <p:pic>
        <p:nvPicPr>
          <p:cNvPr id="10" name="Image 9">
            <a:extLst>
              <a:ext uri="{FF2B5EF4-FFF2-40B4-BE49-F238E27FC236}">
                <a16:creationId xmlns:a16="http://schemas.microsoft.com/office/drawing/2014/main" id="{CD53165E-9093-BB4E-A34D-900E955C1D72}"/>
              </a:ext>
            </a:extLst>
          </p:cNvPr>
          <p:cNvPicPr>
            <a:picLocks noChangeAspect="1"/>
          </p:cNvPicPr>
          <p:nvPr/>
        </p:nvPicPr>
        <p:blipFill>
          <a:blip r:embed="rId2"/>
          <a:stretch>
            <a:fillRect/>
          </a:stretch>
        </p:blipFill>
        <p:spPr>
          <a:xfrm>
            <a:off x="9332615" y="0"/>
            <a:ext cx="1440160" cy="869944"/>
          </a:xfrm>
          <a:prstGeom prst="rect">
            <a:avLst/>
          </a:prstGeom>
        </p:spPr>
      </p:pic>
      <p:sp>
        <p:nvSpPr>
          <p:cNvPr id="13" name="Espace réservé du texte 2">
            <a:extLst>
              <a:ext uri="{FF2B5EF4-FFF2-40B4-BE49-F238E27FC236}">
                <a16:creationId xmlns:a16="http://schemas.microsoft.com/office/drawing/2014/main" id="{54666838-B2BD-BB4C-B71C-9E9BAEB01772}"/>
              </a:ext>
            </a:extLst>
          </p:cNvPr>
          <p:cNvSpPr txBox="1">
            <a:spLocks/>
          </p:cNvSpPr>
          <p:nvPr/>
        </p:nvSpPr>
        <p:spPr>
          <a:xfrm>
            <a:off x="993899" y="869504"/>
            <a:ext cx="9865096" cy="121425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2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fontAlgn="auto">
              <a:spcAft>
                <a:spcPts val="0"/>
              </a:spcAft>
              <a:buFont typeface="Courier New" panose="02070309020205020404" pitchFamily="49" charset="0"/>
              <a:buChar char="o"/>
            </a:pPr>
            <a:r>
              <a:rPr lang="fr-FR" sz="1800" dirty="0"/>
              <a:t>Calculs de dimensionnements de blindages pour l’accélérateur complet</a:t>
            </a:r>
          </a:p>
          <a:p>
            <a:pPr marL="742950" lvl="1" indent="-285750" fontAlgn="auto">
              <a:spcAft>
                <a:spcPts val="0"/>
              </a:spcAft>
              <a:buFont typeface="Wingdings" pitchFamily="2" charset="2"/>
              <a:buChar char="§"/>
            </a:pPr>
            <a:r>
              <a:rPr lang="fr-FR" sz="1400" dirty="0"/>
              <a:t>Ici aussi il faudra un dossier ASN plus conséquent concernant un accélérateur de particules</a:t>
            </a:r>
          </a:p>
          <a:p>
            <a:pPr marL="742950" lvl="1" indent="-285750" fontAlgn="auto">
              <a:spcAft>
                <a:spcPts val="0"/>
              </a:spcAft>
              <a:buFont typeface="Wingdings" pitchFamily="2" charset="2"/>
              <a:buChar char="§"/>
            </a:pPr>
            <a:r>
              <a:rPr lang="fr-FR" sz="1400" dirty="0"/>
              <a:t>Pour l’heure : besoin de connaître les contraintes de charge au sol, calculs en cours à partir d’hypothèses issues de la bibliographie pour les scénarios de fuite (dimensionnement casemate entre 1 et 2 m de béton) et pour le dispositif destiné à arrêter le faisceau (E = 7 MeV, i = 20 mA), premiers calculs un dispositif d’environ 5 t pour une emprise d’1 m²</a:t>
            </a:r>
          </a:p>
          <a:p>
            <a:pPr marL="742950" lvl="1" indent="-285750" fontAlgn="auto">
              <a:spcAft>
                <a:spcPts val="0"/>
              </a:spcAft>
              <a:buFont typeface="Wingdings" pitchFamily="2" charset="2"/>
              <a:buChar char="§"/>
            </a:pPr>
            <a:r>
              <a:rPr lang="fr-FR" sz="1400" dirty="0">
                <a:solidFill>
                  <a:srgbClr val="456487"/>
                </a:solidFill>
              </a:rPr>
              <a:t>Besoin de connaître l’implantation finale pour poursuivre la modélisation du site et les calculs</a:t>
            </a:r>
          </a:p>
        </p:txBody>
      </p:sp>
      <p:pic>
        <p:nvPicPr>
          <p:cNvPr id="5" name="Image 4">
            <a:extLst>
              <a:ext uri="{FF2B5EF4-FFF2-40B4-BE49-F238E27FC236}">
                <a16:creationId xmlns:a16="http://schemas.microsoft.com/office/drawing/2014/main" id="{022B93C5-6078-4461-8670-C0073A71F1DE}"/>
              </a:ext>
            </a:extLst>
          </p:cNvPr>
          <p:cNvPicPr>
            <a:picLocks noChangeAspect="1"/>
          </p:cNvPicPr>
          <p:nvPr/>
        </p:nvPicPr>
        <p:blipFill>
          <a:blip r:embed="rId3"/>
          <a:stretch>
            <a:fillRect/>
          </a:stretch>
        </p:blipFill>
        <p:spPr>
          <a:xfrm>
            <a:off x="3318537" y="2346512"/>
            <a:ext cx="3147970" cy="1619653"/>
          </a:xfrm>
          <a:prstGeom prst="rect">
            <a:avLst/>
          </a:prstGeom>
        </p:spPr>
      </p:pic>
      <p:pic>
        <p:nvPicPr>
          <p:cNvPr id="12" name="Image 11">
            <a:extLst>
              <a:ext uri="{FF2B5EF4-FFF2-40B4-BE49-F238E27FC236}">
                <a16:creationId xmlns:a16="http://schemas.microsoft.com/office/drawing/2014/main" id="{D0EB31AE-68E6-4325-84CB-C5E4776CC2F3}"/>
              </a:ext>
            </a:extLst>
          </p:cNvPr>
          <p:cNvPicPr>
            <a:picLocks noChangeAspect="1"/>
          </p:cNvPicPr>
          <p:nvPr/>
        </p:nvPicPr>
        <p:blipFill>
          <a:blip r:embed="rId4"/>
          <a:stretch>
            <a:fillRect/>
          </a:stretch>
        </p:blipFill>
        <p:spPr>
          <a:xfrm>
            <a:off x="3318537" y="4037856"/>
            <a:ext cx="3147970" cy="1607515"/>
          </a:xfrm>
          <a:prstGeom prst="rect">
            <a:avLst/>
          </a:prstGeom>
        </p:spPr>
      </p:pic>
      <p:pic>
        <p:nvPicPr>
          <p:cNvPr id="16" name="Image 15">
            <a:extLst>
              <a:ext uri="{FF2B5EF4-FFF2-40B4-BE49-F238E27FC236}">
                <a16:creationId xmlns:a16="http://schemas.microsoft.com/office/drawing/2014/main" id="{B37884CB-28CC-4C53-A273-CA849FF930A2}"/>
              </a:ext>
            </a:extLst>
          </p:cNvPr>
          <p:cNvPicPr>
            <a:picLocks noChangeAspect="1"/>
          </p:cNvPicPr>
          <p:nvPr/>
        </p:nvPicPr>
        <p:blipFill>
          <a:blip r:embed="rId5"/>
          <a:stretch>
            <a:fillRect/>
          </a:stretch>
        </p:blipFill>
        <p:spPr>
          <a:xfrm>
            <a:off x="129803" y="2357533"/>
            <a:ext cx="3149537" cy="1608315"/>
          </a:xfrm>
          <a:prstGeom prst="rect">
            <a:avLst/>
          </a:prstGeom>
        </p:spPr>
      </p:pic>
      <p:pic>
        <p:nvPicPr>
          <p:cNvPr id="17" name="Image 16">
            <a:extLst>
              <a:ext uri="{FF2B5EF4-FFF2-40B4-BE49-F238E27FC236}">
                <a16:creationId xmlns:a16="http://schemas.microsoft.com/office/drawing/2014/main" id="{536204E7-4B81-4779-9791-A0392A351B90}"/>
              </a:ext>
            </a:extLst>
          </p:cNvPr>
          <p:cNvPicPr>
            <a:picLocks noChangeAspect="1"/>
          </p:cNvPicPr>
          <p:nvPr/>
        </p:nvPicPr>
        <p:blipFill>
          <a:blip r:embed="rId6"/>
          <a:stretch>
            <a:fillRect/>
          </a:stretch>
        </p:blipFill>
        <p:spPr>
          <a:xfrm>
            <a:off x="129803" y="4037856"/>
            <a:ext cx="3147970" cy="1607515"/>
          </a:xfrm>
          <a:prstGeom prst="rect">
            <a:avLst/>
          </a:prstGeom>
        </p:spPr>
      </p:pic>
      <p:pic>
        <p:nvPicPr>
          <p:cNvPr id="14" name="Image 13">
            <a:extLst>
              <a:ext uri="{FF2B5EF4-FFF2-40B4-BE49-F238E27FC236}">
                <a16:creationId xmlns:a16="http://schemas.microsoft.com/office/drawing/2014/main" id="{BA0DE38C-68B2-4586-BAA2-BFEAC72E57E4}"/>
              </a:ext>
            </a:extLst>
          </p:cNvPr>
          <p:cNvPicPr/>
          <p:nvPr/>
        </p:nvPicPr>
        <p:blipFill>
          <a:blip r:embed="rId7"/>
          <a:stretch>
            <a:fillRect/>
          </a:stretch>
        </p:blipFill>
        <p:spPr>
          <a:xfrm>
            <a:off x="6220737" y="2050995"/>
            <a:ext cx="4067651" cy="1925479"/>
          </a:xfrm>
          <a:prstGeom prst="rect">
            <a:avLst/>
          </a:prstGeom>
        </p:spPr>
      </p:pic>
      <p:pic>
        <p:nvPicPr>
          <p:cNvPr id="15" name="Image10">
            <a:extLst>
              <a:ext uri="{FF2B5EF4-FFF2-40B4-BE49-F238E27FC236}">
                <a16:creationId xmlns:a16="http://schemas.microsoft.com/office/drawing/2014/main" id="{9EC4F921-3E2D-4E83-AEB1-151D568DBD5F}"/>
              </a:ext>
            </a:extLst>
          </p:cNvPr>
          <p:cNvPicPr/>
          <p:nvPr/>
        </p:nvPicPr>
        <p:blipFill>
          <a:blip r:embed="rId8"/>
          <a:stretch>
            <a:fillRect/>
          </a:stretch>
        </p:blipFill>
        <p:spPr bwMode="auto">
          <a:xfrm>
            <a:off x="6224905" y="3965848"/>
            <a:ext cx="3888105" cy="2049304"/>
          </a:xfrm>
          <a:prstGeom prst="rect">
            <a:avLst/>
          </a:prstGeom>
        </p:spPr>
      </p:pic>
      <p:sp>
        <p:nvSpPr>
          <p:cNvPr id="3" name="ZoneTexte 2">
            <a:extLst>
              <a:ext uri="{FF2B5EF4-FFF2-40B4-BE49-F238E27FC236}">
                <a16:creationId xmlns:a16="http://schemas.microsoft.com/office/drawing/2014/main" id="{AF1632D7-DCF6-4B6C-8BCA-92C8D201E6D6}"/>
              </a:ext>
            </a:extLst>
          </p:cNvPr>
          <p:cNvSpPr txBox="1"/>
          <p:nvPr/>
        </p:nvSpPr>
        <p:spPr>
          <a:xfrm>
            <a:off x="6927116" y="4739352"/>
            <a:ext cx="1771639" cy="738664"/>
          </a:xfrm>
          <a:prstGeom prst="rect">
            <a:avLst/>
          </a:prstGeom>
          <a:noFill/>
        </p:spPr>
        <p:txBody>
          <a:bodyPr wrap="none" rtlCol="0">
            <a:spAutoFit/>
          </a:bodyPr>
          <a:lstStyle/>
          <a:p>
            <a:r>
              <a:rPr lang="fr-FR" sz="1400" dirty="0"/>
              <a:t>Fuite 500 MeV/2 µA</a:t>
            </a:r>
          </a:p>
          <a:p>
            <a:r>
              <a:rPr lang="fr-FR" sz="1400" dirty="0"/>
              <a:t>Sans blindage</a:t>
            </a:r>
          </a:p>
          <a:p>
            <a:r>
              <a:rPr lang="fr-FR" sz="1400" dirty="0">
                <a:solidFill>
                  <a:srgbClr val="FF0000"/>
                </a:solidFill>
              </a:rPr>
              <a:t>Limite INB</a:t>
            </a:r>
          </a:p>
        </p:txBody>
      </p:sp>
      <p:sp>
        <p:nvSpPr>
          <p:cNvPr id="18" name="ZoneTexte 17">
            <a:extLst>
              <a:ext uri="{FF2B5EF4-FFF2-40B4-BE49-F238E27FC236}">
                <a16:creationId xmlns:a16="http://schemas.microsoft.com/office/drawing/2014/main" id="{3D1AC04C-1070-4939-8232-9E2CACD7760F}"/>
              </a:ext>
            </a:extLst>
          </p:cNvPr>
          <p:cNvSpPr txBox="1"/>
          <p:nvPr/>
        </p:nvSpPr>
        <p:spPr>
          <a:xfrm>
            <a:off x="7140824" y="2813720"/>
            <a:ext cx="1269899" cy="523220"/>
          </a:xfrm>
          <a:prstGeom prst="rect">
            <a:avLst/>
          </a:prstGeom>
          <a:noFill/>
        </p:spPr>
        <p:txBody>
          <a:bodyPr wrap="none" rtlCol="0">
            <a:spAutoFit/>
          </a:bodyPr>
          <a:lstStyle/>
          <a:p>
            <a:r>
              <a:rPr lang="fr-FR" sz="1400" dirty="0"/>
              <a:t>7 MeV/20 mA</a:t>
            </a:r>
          </a:p>
          <a:p>
            <a:r>
              <a:rPr lang="fr-FR" sz="1400" dirty="0"/>
              <a:t>Beam dump</a:t>
            </a:r>
          </a:p>
        </p:txBody>
      </p:sp>
    </p:spTree>
    <p:extLst>
      <p:ext uri="{BB962C8B-B14F-4D97-AF65-F5344CB8AC3E}">
        <p14:creationId xmlns:p14="http://schemas.microsoft.com/office/powerpoint/2010/main" val="3432708706"/>
      </p:ext>
    </p:extLst>
  </p:cSld>
  <p:clrMapOvr>
    <a:masterClrMapping/>
  </p:clrMapOvr>
</p:sld>
</file>

<file path=ppt/theme/theme1.xml><?xml version="1.0" encoding="utf-8"?>
<a:theme xmlns:a="http://schemas.openxmlformats.org/drawingml/2006/main" name="1_modele-IJCLAb-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25262</TotalTime>
  <Words>750</Words>
  <Application>Microsoft Office PowerPoint</Application>
  <PresentationFormat>Personnalisé</PresentationFormat>
  <Paragraphs>82</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Courier New</vt:lpstr>
      <vt:lpstr>Wingdings</vt:lpstr>
      <vt:lpstr>1_modele-IJCLAb-powerpoint</vt:lpstr>
      <vt:lpstr>Nouvelles du WP9 : Prévention des risques</vt:lpstr>
      <vt:lpstr>Nouvelles du WP9 : Prévention des risques</vt:lpstr>
      <vt:lpstr>Nouvelles du WP9 : Prévention des risques</vt:lpstr>
      <vt:lpstr>Nouvelles du WP9 : Prévention des risques</vt:lpstr>
      <vt:lpstr>Nouvelles du WP9 : Prévention des risques</vt:lpstr>
      <vt:lpstr>Nouvelles du WP9 : Prévention des risques</vt:lpstr>
      <vt:lpstr>Nouvelles du WP9 : Prévention des risques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Luc Petizon</dc:creator>
  <cp:lastModifiedBy>Wurth</cp:lastModifiedBy>
  <cp:revision>1595</cp:revision>
  <dcterms:created xsi:type="dcterms:W3CDTF">2011-03-09T16:37:49Z</dcterms:created>
  <dcterms:modified xsi:type="dcterms:W3CDTF">2022-09-27T16:00:55Z</dcterms:modified>
</cp:coreProperties>
</file>