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6"/>
  </p:notesMasterIdLst>
  <p:sldIdLst>
    <p:sldId id="259" r:id="rId2"/>
    <p:sldId id="260" r:id="rId3"/>
    <p:sldId id="262" r:id="rId4"/>
    <p:sldId id="264" r:id="rId5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4472C4"/>
    <a:srgbClr val="456487"/>
    <a:srgbClr val="FF6700"/>
    <a:srgbClr val="E05314"/>
    <a:srgbClr val="6600CC"/>
    <a:srgbClr val="511F74"/>
    <a:srgbClr val="7A286A"/>
    <a:srgbClr val="DF8A2D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2" autoAdjust="0"/>
    <p:restoredTop sz="96291" autoAdjust="0"/>
  </p:normalViewPr>
  <p:slideViewPr>
    <p:cSldViewPr>
      <p:cViewPr varScale="1">
        <p:scale>
          <a:sx n="172" d="100"/>
          <a:sy n="172" d="100"/>
        </p:scale>
        <p:origin x="882" y="14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D53165E-9093-BB4E-A34D-900E955C1D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2851" y="0"/>
            <a:ext cx="1209924" cy="7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D53165E-9093-BB4E-A34D-900E955C1D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2851" y="0"/>
            <a:ext cx="1209924" cy="7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+mn-lt"/>
              </a:rPr>
              <a:t>Work</a:t>
            </a:r>
            <a:r>
              <a:rPr lang="fr-FR" dirty="0" smtClean="0">
                <a:latin typeface="+mn-lt"/>
              </a:rPr>
              <a:t> Package 2 : Accelerator Design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46227" y="1567812"/>
            <a:ext cx="6229200" cy="3992116"/>
          </a:xfrm>
        </p:spPr>
        <p:txBody>
          <a:bodyPr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Task leader : </a:t>
            </a:r>
            <a:r>
              <a:rPr lang="en-US" sz="1600" dirty="0" err="1" smtClean="0"/>
              <a:t>IJCLab</a:t>
            </a:r>
            <a:r>
              <a:rPr lang="en-US" sz="1600" dirty="0" smtClean="0"/>
              <a:t> : Luc Perrot / </a:t>
            </a:r>
            <a:r>
              <a:rPr lang="en-US" sz="1600" dirty="0" err="1" smtClean="0"/>
              <a:t>Jlab</a:t>
            </a:r>
            <a:r>
              <a:rPr lang="en-US" sz="1600" dirty="0" smtClean="0"/>
              <a:t> : Alex </a:t>
            </a:r>
            <a:r>
              <a:rPr lang="en-US" sz="1600" dirty="0" err="1" smtClean="0"/>
              <a:t>Bogacz</a:t>
            </a:r>
            <a:endParaRPr lang="en-US" sz="1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err="1" smtClean="0"/>
              <a:t>IJCLab</a:t>
            </a:r>
            <a:r>
              <a:rPr lang="en-US" sz="1800" dirty="0" smtClean="0"/>
              <a:t> members on WP2</a:t>
            </a:r>
          </a:p>
          <a:p>
            <a:pPr marL="741600" indent="-2844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Alex </a:t>
            </a:r>
            <a:r>
              <a:rPr lang="en-US" sz="1500" b="0" dirty="0" err="1" smtClean="0">
                <a:solidFill>
                  <a:schemeClr val="tx1"/>
                </a:solidFill>
              </a:rPr>
              <a:t>Fomin</a:t>
            </a:r>
            <a:r>
              <a:rPr lang="en-US" sz="1500" b="0" dirty="0" smtClean="0">
                <a:solidFill>
                  <a:schemeClr val="tx1"/>
                </a:solidFill>
              </a:rPr>
              <a:t>, IN2P3 Post-doc, since February 2022, 100%</a:t>
            </a:r>
          </a:p>
          <a:p>
            <a:pPr marL="741600" indent="-2844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 b="0" dirty="0" err="1" smtClean="0">
                <a:solidFill>
                  <a:schemeClr val="tx1"/>
                </a:solidFill>
              </a:rPr>
              <a:t>Rasha</a:t>
            </a:r>
            <a:r>
              <a:rPr lang="en-US" sz="1500" b="0" dirty="0" smtClean="0">
                <a:solidFill>
                  <a:schemeClr val="tx1"/>
                </a:solidFill>
              </a:rPr>
              <a:t> </a:t>
            </a:r>
            <a:r>
              <a:rPr lang="en-US" sz="1500" b="0" dirty="0" err="1" smtClean="0">
                <a:solidFill>
                  <a:schemeClr val="tx1"/>
                </a:solidFill>
              </a:rPr>
              <a:t>Abukeshek</a:t>
            </a:r>
            <a:r>
              <a:rPr lang="en-US" sz="1500" b="0" dirty="0" smtClean="0">
                <a:solidFill>
                  <a:schemeClr val="tx1"/>
                </a:solidFill>
              </a:rPr>
              <a:t>, </a:t>
            </a:r>
            <a:r>
              <a:rPr lang="en-US" sz="1500" b="0" dirty="0" err="1" smtClean="0">
                <a:solidFill>
                  <a:schemeClr val="tx1"/>
                </a:solidFill>
              </a:rPr>
              <a:t>UPSay</a:t>
            </a:r>
            <a:r>
              <a:rPr lang="en-US" sz="1500" b="0" dirty="0" err="1">
                <a:solidFill>
                  <a:schemeClr val="tx1"/>
                </a:solidFill>
              </a:rPr>
              <a:t>-</a:t>
            </a:r>
            <a:r>
              <a:rPr lang="en-US" sz="1500" b="0" dirty="0" err="1" smtClean="0">
                <a:solidFill>
                  <a:schemeClr val="tx1"/>
                </a:solidFill>
              </a:rPr>
              <a:t>IJCLab</a:t>
            </a:r>
            <a:r>
              <a:rPr lang="en-US" sz="1500" b="0" dirty="0" smtClean="0">
                <a:solidFill>
                  <a:schemeClr val="tx1"/>
                </a:solidFill>
              </a:rPr>
              <a:t> PhD, WP2 &amp; </a:t>
            </a:r>
            <a:r>
              <a:rPr lang="en-US" sz="1500" b="0" dirty="0">
                <a:solidFill>
                  <a:schemeClr val="tx1"/>
                </a:solidFill>
              </a:rPr>
              <a:t>WP6, 100</a:t>
            </a:r>
            <a:r>
              <a:rPr lang="en-US" sz="1500" b="0" dirty="0" smtClean="0">
                <a:solidFill>
                  <a:schemeClr val="tx1"/>
                </a:solidFill>
              </a:rPr>
              <a:t>%</a:t>
            </a:r>
          </a:p>
          <a:p>
            <a:pPr marL="741600" indent="-2844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Julien Michaud, CNRS researcher, from November 2022, 100%</a:t>
            </a:r>
          </a:p>
          <a:p>
            <a:pPr marL="741600" indent="-2844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 b="0" dirty="0" err="1" smtClean="0">
                <a:solidFill>
                  <a:schemeClr val="tx1"/>
                </a:solidFill>
              </a:rPr>
              <a:t>Coline</a:t>
            </a:r>
            <a:r>
              <a:rPr lang="en-US" sz="1500" b="0" dirty="0" smtClean="0">
                <a:solidFill>
                  <a:schemeClr val="tx1"/>
                </a:solidFill>
              </a:rPr>
              <a:t> </a:t>
            </a:r>
            <a:r>
              <a:rPr lang="en-US" sz="1500" b="0" dirty="0" err="1" smtClean="0">
                <a:solidFill>
                  <a:schemeClr val="tx1"/>
                </a:solidFill>
              </a:rPr>
              <a:t>Guyot</a:t>
            </a:r>
            <a:r>
              <a:rPr lang="en-US" sz="1500" b="0" dirty="0" smtClean="0">
                <a:solidFill>
                  <a:schemeClr val="tx1"/>
                </a:solidFill>
              </a:rPr>
              <a:t>, </a:t>
            </a:r>
            <a:r>
              <a:rPr lang="en-US" sz="1500" b="0" dirty="0" err="1" smtClean="0">
                <a:solidFill>
                  <a:schemeClr val="tx1"/>
                </a:solidFill>
              </a:rPr>
              <a:t>UPSay-IJCLab</a:t>
            </a:r>
            <a:r>
              <a:rPr lang="en-US" sz="1500" b="0" dirty="0" smtClean="0">
                <a:solidFill>
                  <a:schemeClr val="tx1"/>
                </a:solidFill>
              </a:rPr>
              <a:t> PhD, 50% (</a:t>
            </a:r>
            <a:r>
              <a:rPr lang="en-US" sz="1500" b="0" dirty="0" err="1" smtClean="0">
                <a:solidFill>
                  <a:schemeClr val="tx1"/>
                </a:solidFill>
              </a:rPr>
              <a:t>Christelle</a:t>
            </a:r>
            <a:r>
              <a:rPr lang="en-US" sz="1500" b="0" dirty="0" smtClean="0">
                <a:solidFill>
                  <a:schemeClr val="tx1"/>
                </a:solidFill>
              </a:rPr>
              <a:t> </a:t>
            </a:r>
            <a:r>
              <a:rPr lang="en-US" sz="1500" b="0" dirty="0" err="1" smtClean="0">
                <a:solidFill>
                  <a:schemeClr val="tx1"/>
                </a:solidFill>
              </a:rPr>
              <a:t>Bruni</a:t>
            </a:r>
            <a:r>
              <a:rPr lang="en-US" sz="1500" b="0" dirty="0" smtClean="0">
                <a:solidFill>
                  <a:schemeClr val="tx1"/>
                </a:solidFill>
              </a:rPr>
              <a:t>, CNRS)</a:t>
            </a:r>
            <a:endParaRPr lang="en-US" sz="12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/>
              <a:t>Partners to </a:t>
            </a:r>
            <a:r>
              <a:rPr lang="en-US" sz="1600" dirty="0"/>
              <a:t>WP2</a:t>
            </a:r>
          </a:p>
          <a:p>
            <a:pPr marL="741600" indent="-2844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Bertrand </a:t>
            </a:r>
            <a:r>
              <a:rPr lang="en-US" sz="1500" b="0" dirty="0" err="1" smtClean="0">
                <a:solidFill>
                  <a:schemeClr val="tx1"/>
                </a:solidFill>
              </a:rPr>
              <a:t>Jacquot</a:t>
            </a:r>
            <a:r>
              <a:rPr lang="en-US" sz="1500" b="0" dirty="0" smtClean="0">
                <a:solidFill>
                  <a:schemeClr val="tx1"/>
                </a:solidFill>
              </a:rPr>
              <a:t>, CNRS GANIL-SPIRAL2, </a:t>
            </a:r>
            <a:r>
              <a:rPr lang="en-US" sz="1500" b="0" dirty="0">
                <a:solidFill>
                  <a:schemeClr val="tx1"/>
                </a:solidFill>
              </a:rPr>
              <a:t>30</a:t>
            </a:r>
            <a:r>
              <a:rPr lang="en-US" sz="1500" b="0" dirty="0" smtClean="0">
                <a:solidFill>
                  <a:schemeClr val="tx1"/>
                </a:solidFill>
              </a:rPr>
              <a:t>% for WP2</a:t>
            </a:r>
            <a:endParaRPr lang="en-US" sz="1500" b="0" dirty="0">
              <a:solidFill>
                <a:schemeClr val="tx1"/>
              </a:solidFill>
            </a:endParaRPr>
          </a:p>
          <a:p>
            <a:pPr marL="741600" indent="-2844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 b="0" dirty="0" err="1" smtClean="0">
                <a:solidFill>
                  <a:schemeClr val="tx1"/>
                </a:solidFill>
              </a:rPr>
              <a:t>Hadil</a:t>
            </a:r>
            <a:r>
              <a:rPr lang="en-US" sz="1500" b="0" dirty="0" smtClean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Abualrob</a:t>
            </a:r>
            <a:r>
              <a:rPr lang="en-US" sz="1500" b="0" dirty="0">
                <a:solidFill>
                  <a:schemeClr val="tx1"/>
                </a:solidFill>
              </a:rPr>
              <a:t>, prof. An-</a:t>
            </a:r>
            <a:r>
              <a:rPr lang="en-US" sz="1500" b="0" dirty="0" err="1">
                <a:solidFill>
                  <a:schemeClr val="tx1"/>
                </a:solidFill>
              </a:rPr>
              <a:t>Najah</a:t>
            </a:r>
            <a:r>
              <a:rPr lang="en-US" sz="1500" b="0" dirty="0">
                <a:solidFill>
                  <a:schemeClr val="tx1"/>
                </a:solidFill>
              </a:rPr>
              <a:t> National </a:t>
            </a:r>
            <a:r>
              <a:rPr lang="en-US" sz="1500" b="0" dirty="0" smtClean="0">
                <a:solidFill>
                  <a:schemeClr val="tx1"/>
                </a:solidFill>
              </a:rPr>
              <a:t>Univ. (Palestine), WP6 lead.</a:t>
            </a:r>
            <a:endParaRPr lang="en-US" sz="1500" b="0" dirty="0">
              <a:solidFill>
                <a:schemeClr val="tx1"/>
              </a:solidFill>
            </a:endParaRPr>
          </a:p>
          <a:p>
            <a:pPr marL="741600" indent="-2844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 b="0" dirty="0" err="1">
                <a:solidFill>
                  <a:schemeClr val="tx1"/>
                </a:solidFill>
              </a:rPr>
              <a:t>Rodolphe</a:t>
            </a:r>
            <a:r>
              <a:rPr lang="en-US" sz="1500" b="0" dirty="0">
                <a:solidFill>
                  <a:schemeClr val="tx1"/>
                </a:solidFill>
              </a:rPr>
              <a:t> Marie, </a:t>
            </a:r>
            <a:r>
              <a:rPr lang="en-US" sz="1500" b="0" dirty="0" err="1" smtClean="0">
                <a:solidFill>
                  <a:schemeClr val="tx1"/>
                </a:solidFill>
              </a:rPr>
              <a:t>IJCLab</a:t>
            </a:r>
            <a:r>
              <a:rPr lang="en-US" sz="1500" b="0" dirty="0" smtClean="0">
                <a:solidFill>
                  <a:schemeClr val="tx1"/>
                </a:solidFill>
              </a:rPr>
              <a:t> </a:t>
            </a:r>
            <a:r>
              <a:rPr lang="en-US" sz="1500" b="0" dirty="0">
                <a:solidFill>
                  <a:schemeClr val="tx1"/>
                </a:solidFill>
              </a:rPr>
              <a:t>workshop, </a:t>
            </a:r>
            <a:r>
              <a:rPr lang="en-US" sz="1500" b="0" dirty="0" smtClean="0">
                <a:solidFill>
                  <a:schemeClr val="tx1"/>
                </a:solidFill>
              </a:rPr>
              <a:t>mechanic</a:t>
            </a:r>
          </a:p>
          <a:p>
            <a:pPr marL="741600" indent="-2844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Connor Monaghan, PhD </a:t>
            </a:r>
            <a:r>
              <a:rPr lang="en-US" sz="1500" b="0" dirty="0">
                <a:solidFill>
                  <a:schemeClr val="tx1"/>
                </a:solidFill>
              </a:rPr>
              <a:t>at Liverpool University, October 2022</a:t>
            </a:r>
          </a:p>
          <a:p>
            <a:pPr marL="741600" indent="-2844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Robert </a:t>
            </a:r>
            <a:r>
              <a:rPr lang="en-US" sz="1500" b="0" dirty="0" err="1" smtClean="0">
                <a:solidFill>
                  <a:schemeClr val="tx1"/>
                </a:solidFill>
              </a:rPr>
              <a:t>Apsimon</a:t>
            </a:r>
            <a:r>
              <a:rPr lang="en-US" sz="1500" b="0" dirty="0" smtClean="0">
                <a:solidFill>
                  <a:schemeClr val="tx1"/>
                </a:solidFill>
              </a:rPr>
              <a:t>, Cockcroft Institute (UK)</a:t>
            </a:r>
          </a:p>
          <a:p>
            <a:pPr marL="741600" indent="-2844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chemeClr val="tx1"/>
                </a:solidFill>
              </a:rPr>
              <a:t>Peter Williams, STFC Daresbury (UK)</a:t>
            </a:r>
            <a:endParaRPr lang="en-US" sz="2000" b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28/10/2022</a:t>
            </a:r>
            <a:endParaRPr lang="fr-FR" dirty="0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CCBA6E2-8E71-3848-AF27-2014123C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WP2 – </a:t>
            </a:r>
            <a:r>
              <a:rPr lang="fr-FR" dirty="0" err="1" smtClean="0"/>
              <a:t>accelerator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grpSp>
        <p:nvGrpSpPr>
          <p:cNvPr id="8" name="Groupe 7"/>
          <p:cNvGrpSpPr>
            <a:grpSpLocks noChangeAspect="1"/>
          </p:cNvGrpSpPr>
          <p:nvPr/>
        </p:nvGrpSpPr>
        <p:grpSpPr>
          <a:xfrm>
            <a:off x="1959538" y="822156"/>
            <a:ext cx="6019137" cy="590764"/>
            <a:chOff x="1042492" y="1470616"/>
            <a:chExt cx="6771751" cy="664631"/>
          </a:xfrm>
        </p:grpSpPr>
        <p:sp>
          <p:nvSpPr>
            <p:cNvPr id="29" name="ZoneTexte 28"/>
            <p:cNvSpPr txBox="1"/>
            <p:nvPr/>
          </p:nvSpPr>
          <p:spPr>
            <a:xfrm>
              <a:off x="1042492" y="1470616"/>
              <a:ext cx="2349339" cy="6646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kern="1200" noProof="0" dirty="0">
                  <a:solidFill>
                    <a:schemeClr val="tx1"/>
                  </a:solidFill>
                </a:rPr>
                <a:t>WP2</a:t>
              </a:r>
              <a:r>
                <a:rPr lang="en-GB" sz="1200" b="1" kern="1200" noProof="0" dirty="0" smtClean="0">
                  <a:solidFill>
                    <a:schemeClr val="tx1"/>
                  </a:solidFill>
                </a:rPr>
                <a:t>: Accelerator Design</a:t>
              </a:r>
              <a:endParaRPr lang="en-GB" sz="1200" b="1" kern="1200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602913" y="1527692"/>
              <a:ext cx="1321063" cy="563328"/>
            </a:xfrm>
            <a:prstGeom prst="rect">
              <a:avLst/>
            </a:prstGeom>
            <a:solidFill>
              <a:srgbClr val="4472C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noProof="0" dirty="0">
                  <a:solidFill>
                    <a:schemeClr val="bg1"/>
                  </a:solidFill>
                </a:rPr>
                <a:t>Task 2.1: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noProof="0" dirty="0">
                  <a:solidFill>
                    <a:schemeClr val="bg1"/>
                  </a:solidFill>
                </a:rPr>
                <a:t>Lattice and optics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054679" y="1527692"/>
              <a:ext cx="1321063" cy="563328"/>
            </a:xfrm>
            <a:prstGeom prst="rect">
              <a:avLst/>
            </a:prstGeom>
            <a:solidFill>
              <a:srgbClr val="4472C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noProof="0" dirty="0">
                  <a:solidFill>
                    <a:schemeClr val="bg1"/>
                  </a:solidFill>
                </a:rPr>
                <a:t>Task 2.2: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noProof="0" dirty="0">
                  <a:solidFill>
                    <a:schemeClr val="bg1"/>
                  </a:solidFill>
                </a:rPr>
                <a:t>Beam Dynamics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493180" y="1527692"/>
              <a:ext cx="1321063" cy="563328"/>
            </a:xfrm>
            <a:prstGeom prst="rect">
              <a:avLst/>
            </a:prstGeom>
            <a:solidFill>
              <a:schemeClr val="accent5">
                <a:hueOff val="0"/>
                <a:satOff val="0"/>
                <a:lumOff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noProof="0" dirty="0">
                  <a:solidFill>
                    <a:schemeClr val="bg1"/>
                  </a:solidFill>
                </a:rPr>
                <a:t>Task 2.3</a:t>
              </a:r>
              <a:r>
                <a:rPr lang="en-GB" sz="1200" kern="1200" noProof="0" dirty="0" smtClean="0">
                  <a:solidFill>
                    <a:schemeClr val="bg1"/>
                  </a:solidFill>
                </a:rPr>
                <a:t>: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noProof="0" dirty="0" smtClean="0">
                  <a:solidFill>
                    <a:schemeClr val="bg1"/>
                  </a:solidFill>
                </a:rPr>
                <a:t>PERLE Footprint</a:t>
              </a:r>
              <a:endParaRPr lang="en-GB" sz="1200" kern="1200" noProof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719430" y="1877616"/>
            <a:ext cx="2704320" cy="3240360"/>
            <a:chOff x="719430" y="1877616"/>
            <a:chExt cx="2704320" cy="3240360"/>
          </a:xfrm>
        </p:grpSpPr>
        <p:grpSp>
          <p:nvGrpSpPr>
            <p:cNvPr id="6" name="Groupe 5"/>
            <p:cNvGrpSpPr/>
            <p:nvPr/>
          </p:nvGrpSpPr>
          <p:grpSpPr>
            <a:xfrm>
              <a:off x="719430" y="2241216"/>
              <a:ext cx="2704320" cy="2876760"/>
              <a:chOff x="6834960" y="1737000"/>
              <a:chExt cx="2704320" cy="2876760"/>
            </a:xfrm>
          </p:grpSpPr>
          <p:sp>
            <p:nvSpPr>
              <p:cNvPr id="30" name="CustomShape 3"/>
              <p:cNvSpPr/>
              <p:nvPr/>
            </p:nvSpPr>
            <p:spPr>
              <a:xfrm>
                <a:off x="6852600" y="1835280"/>
                <a:ext cx="1005840" cy="502920"/>
              </a:xfrm>
              <a:prstGeom prst="rect">
                <a:avLst/>
              </a:prstGeom>
              <a:solidFill>
                <a:srgbClr val="FF67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320" tIns="4320" rIns="4320" bIns="4320" anchor="ctr"/>
              <a:lstStyle/>
              <a:p>
                <a:pPr algn="ctr">
                  <a:lnSpc>
                    <a:spcPct val="90000"/>
                  </a:lnSpc>
                  <a:spcAft>
                    <a:spcPts val="349"/>
                  </a:spcAft>
                </a:pPr>
                <a:r>
                  <a:rPr lang="fr-FR" sz="1000" b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Injection line</a:t>
                </a:r>
                <a:endParaRPr lang="fr-FR" sz="1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31" name="CustomShape 4"/>
              <p:cNvSpPr/>
              <p:nvPr/>
            </p:nvSpPr>
            <p:spPr>
              <a:xfrm>
                <a:off x="8129160" y="1737000"/>
                <a:ext cx="1410120" cy="6991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36000" tIns="36000" rIns="36000" bIns="36000" anchor="ctr"/>
              <a:lstStyle/>
              <a:p>
                <a:pPr marL="171360" indent="-171000" algn="just">
                  <a:lnSpc>
                    <a:spcPct val="90000"/>
                  </a:lnSpc>
                  <a:spcAft>
                    <a:spcPts val="315"/>
                  </a:spcAft>
                  <a:buClr>
                    <a:srgbClr val="000000"/>
                  </a:buClr>
                  <a:buFont typeface="Arial"/>
                  <a:buChar char="•"/>
                </a:pPr>
                <a:r>
                  <a:rPr lang="fr-FR" sz="9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Source</a:t>
                </a:r>
                <a:endParaRPr lang="fr-FR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71360" indent="-171000" algn="just">
                  <a:lnSpc>
                    <a:spcPct val="90000"/>
                  </a:lnSpc>
                  <a:spcAft>
                    <a:spcPts val="315"/>
                  </a:spcAft>
                  <a:buClr>
                    <a:srgbClr val="000000"/>
                  </a:buClr>
                  <a:buFont typeface="Arial"/>
                  <a:buChar char="•"/>
                </a:pPr>
                <a:r>
                  <a:rPr lang="fr-FR" sz="9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booster</a:t>
                </a:r>
                <a:endParaRPr lang="fr-FR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71360" indent="-171000" algn="just">
                  <a:lnSpc>
                    <a:spcPct val="90000"/>
                  </a:lnSpc>
                  <a:spcAft>
                    <a:spcPts val="315"/>
                  </a:spcAft>
                  <a:buClr>
                    <a:srgbClr val="000000"/>
                  </a:buClr>
                  <a:buFont typeface="Arial"/>
                  <a:buChar char="•"/>
                </a:pPr>
                <a:r>
                  <a:rPr lang="fr-FR" sz="9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buncher</a:t>
                </a:r>
                <a:endParaRPr lang="fr-FR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71360" indent="-171000" algn="just">
                  <a:lnSpc>
                    <a:spcPct val="90000"/>
                  </a:lnSpc>
                  <a:spcAft>
                    <a:spcPts val="315"/>
                  </a:spcAft>
                  <a:buClr>
                    <a:srgbClr val="000000"/>
                  </a:buClr>
                  <a:buFont typeface="Arial"/>
                  <a:buChar char="•"/>
                </a:pPr>
                <a:r>
                  <a:rPr lang="fr-FR" sz="9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Connection section</a:t>
                </a:r>
                <a:endParaRPr lang="fr-FR" sz="9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32" name="CustomShape 5"/>
              <p:cNvSpPr/>
              <p:nvPr/>
            </p:nvSpPr>
            <p:spPr>
              <a:xfrm>
                <a:off x="6834960" y="2580840"/>
                <a:ext cx="1005840" cy="502920"/>
              </a:xfrm>
              <a:prstGeom prst="rect">
                <a:avLst/>
              </a:prstGeom>
              <a:solidFill>
                <a:srgbClr val="FF67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320" tIns="4320" rIns="4320" bIns="4320" anchor="ctr"/>
              <a:lstStyle/>
              <a:p>
                <a:pPr algn="ctr">
                  <a:lnSpc>
                    <a:spcPct val="90000"/>
                  </a:lnSpc>
                  <a:spcAft>
                    <a:spcPts val="349"/>
                  </a:spcAft>
                </a:pPr>
                <a:r>
                  <a:rPr lang="fr-FR" sz="10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Main ERL</a:t>
                </a:r>
                <a:endParaRPr lang="fr-FR" sz="10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33" name="CustomShape 6"/>
              <p:cNvSpPr/>
              <p:nvPr/>
            </p:nvSpPr>
            <p:spPr>
              <a:xfrm>
                <a:off x="8129160" y="2646360"/>
                <a:ext cx="1410120" cy="3715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36000" tIns="36000" rIns="36000" bIns="36000" anchor="ctr"/>
              <a:lstStyle/>
              <a:p>
                <a:pPr marL="171360" indent="-171000" algn="just">
                  <a:lnSpc>
                    <a:spcPct val="90000"/>
                  </a:lnSpc>
                  <a:spcAft>
                    <a:spcPts val="315"/>
                  </a:spcAft>
                  <a:buClr>
                    <a:srgbClr val="000000"/>
                  </a:buClr>
                  <a:buFont typeface="Arial"/>
                  <a:buChar char="•"/>
                </a:pPr>
                <a:r>
                  <a:rPr lang="fr-FR"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LINAC</a:t>
                </a:r>
                <a:endParaRPr lang="fr-FR" sz="9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71360" indent="-171000" algn="just">
                  <a:lnSpc>
                    <a:spcPct val="90000"/>
                  </a:lnSpc>
                  <a:spcAft>
                    <a:spcPts val="315"/>
                  </a:spcAft>
                  <a:buClr>
                    <a:srgbClr val="000000"/>
                  </a:buClr>
                  <a:buFont typeface="Arial"/>
                  <a:buChar char="•"/>
                </a:pPr>
                <a:r>
                  <a:rPr lang="fr-FR"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Arcs</a:t>
                </a:r>
                <a:endParaRPr lang="fr-FR" sz="9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34" name="CustomShape 7"/>
              <p:cNvSpPr/>
              <p:nvPr/>
            </p:nvSpPr>
            <p:spPr>
              <a:xfrm>
                <a:off x="6852600" y="3371040"/>
                <a:ext cx="1005840" cy="502920"/>
              </a:xfrm>
              <a:prstGeom prst="rect">
                <a:avLst/>
              </a:prstGeom>
              <a:solidFill>
                <a:srgbClr val="FF67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320" tIns="4320" rIns="4320" bIns="4320" anchor="ctr"/>
              <a:lstStyle/>
              <a:p>
                <a:pPr algn="ctr">
                  <a:lnSpc>
                    <a:spcPct val="90000"/>
                  </a:lnSpc>
                  <a:spcAft>
                    <a:spcPts val="349"/>
                  </a:spcAft>
                </a:pPr>
                <a:r>
                  <a:rPr lang="fr-FR" sz="10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Extraction lines</a:t>
                </a:r>
                <a:endParaRPr lang="fr-FR" sz="10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35" name="CustomShape 8"/>
              <p:cNvSpPr/>
              <p:nvPr/>
            </p:nvSpPr>
            <p:spPr>
              <a:xfrm>
                <a:off x="8129160" y="3354480"/>
                <a:ext cx="1410120" cy="5360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36000" tIns="36000" rIns="36000" bIns="36000" anchor="ctr"/>
              <a:lstStyle/>
              <a:p>
                <a:pPr marL="171360" indent="-171000" algn="just">
                  <a:lnSpc>
                    <a:spcPct val="90000"/>
                  </a:lnSpc>
                  <a:spcAft>
                    <a:spcPts val="315"/>
                  </a:spcAft>
                  <a:buClr>
                    <a:srgbClr val="000000"/>
                  </a:buClr>
                  <a:buFont typeface="Arial"/>
                  <a:buChar char="•"/>
                </a:pPr>
                <a:r>
                  <a:rPr lang="fr-FR"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Extraction section</a:t>
                </a:r>
                <a:endParaRPr lang="fr-FR" sz="9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71360" indent="-171000" algn="just">
                  <a:lnSpc>
                    <a:spcPct val="90000"/>
                  </a:lnSpc>
                  <a:spcAft>
                    <a:spcPts val="315"/>
                  </a:spcAft>
                  <a:buClr>
                    <a:srgbClr val="000000"/>
                  </a:buClr>
                  <a:buFont typeface="Arial"/>
                  <a:buChar char="•"/>
                </a:pPr>
                <a:r>
                  <a:rPr lang="fr-FR"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Junction line to users</a:t>
                </a:r>
                <a:endParaRPr lang="fr-FR" sz="9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71360" indent="-171000" algn="just">
                  <a:lnSpc>
                    <a:spcPct val="90000"/>
                  </a:lnSpc>
                  <a:spcAft>
                    <a:spcPts val="315"/>
                  </a:spcAft>
                  <a:buClr>
                    <a:srgbClr val="000000"/>
                  </a:buClr>
                  <a:buFont typeface="Arial"/>
                  <a:buChar char="•"/>
                </a:pPr>
                <a:r>
                  <a:rPr lang="fr-FR"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Junction line to dump</a:t>
                </a:r>
                <a:endParaRPr lang="fr-FR" sz="9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36" name="CustomShape 9"/>
              <p:cNvSpPr/>
              <p:nvPr/>
            </p:nvSpPr>
            <p:spPr>
              <a:xfrm>
                <a:off x="6852600" y="4110840"/>
                <a:ext cx="1005840" cy="502920"/>
              </a:xfrm>
              <a:prstGeom prst="rect">
                <a:avLst/>
              </a:prstGeom>
              <a:solidFill>
                <a:srgbClr val="FF67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4320" tIns="4320" rIns="4320" bIns="4320" anchor="ctr"/>
              <a:lstStyle/>
              <a:p>
                <a:pPr algn="ctr">
                  <a:lnSpc>
                    <a:spcPct val="90000"/>
                  </a:lnSpc>
                  <a:spcAft>
                    <a:spcPts val="349"/>
                  </a:spcAft>
                </a:pPr>
                <a:r>
                  <a:rPr lang="fr-FR" sz="10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Full design</a:t>
                </a:r>
                <a:endParaRPr lang="fr-FR" sz="10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37" name="CustomShape 10"/>
              <p:cNvSpPr/>
              <p:nvPr/>
            </p:nvSpPr>
            <p:spPr>
              <a:xfrm>
                <a:off x="8129160" y="4176360"/>
                <a:ext cx="1410120" cy="3715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36000" tIns="36000" rIns="36000" bIns="36000" anchor="ctr"/>
              <a:lstStyle/>
              <a:p>
                <a:pPr marL="171360" indent="-171000" algn="just">
                  <a:lnSpc>
                    <a:spcPct val="90000"/>
                  </a:lnSpc>
                  <a:spcAft>
                    <a:spcPts val="315"/>
                  </a:spcAft>
                  <a:buClr>
                    <a:srgbClr val="000000"/>
                  </a:buClr>
                  <a:buFont typeface="Arial"/>
                  <a:buChar char="•"/>
                </a:pPr>
                <a:r>
                  <a:rPr lang="fr-FR"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Optics / beam dynamic</a:t>
                </a:r>
                <a:endParaRPr lang="fr-FR" sz="9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71360" indent="-171000" algn="just">
                  <a:lnSpc>
                    <a:spcPct val="90000"/>
                  </a:lnSpc>
                  <a:spcAft>
                    <a:spcPts val="315"/>
                  </a:spcAft>
                  <a:buClr>
                    <a:srgbClr val="000000"/>
                  </a:buClr>
                  <a:buFont typeface="Arial"/>
                  <a:buChar char="•"/>
                </a:pPr>
                <a:r>
                  <a:rPr lang="fr-FR" sz="9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Footprint</a:t>
                </a:r>
                <a:endParaRPr lang="fr-FR" sz="9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sp>
            <p:nvSpPr>
              <p:cNvPr id="38" name="Line 11"/>
              <p:cNvSpPr/>
              <p:nvPr/>
            </p:nvSpPr>
            <p:spPr>
              <a:xfrm flipH="1">
                <a:off x="7858800" y="2085480"/>
                <a:ext cx="282960" cy="180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9" name="Line 12"/>
              <p:cNvSpPr/>
              <p:nvPr/>
            </p:nvSpPr>
            <p:spPr>
              <a:xfrm flipH="1">
                <a:off x="7854480" y="2831400"/>
                <a:ext cx="282960" cy="180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0" name="Line 13"/>
              <p:cNvSpPr/>
              <p:nvPr/>
            </p:nvSpPr>
            <p:spPr>
              <a:xfrm flipH="1">
                <a:off x="7861680" y="3621600"/>
                <a:ext cx="282960" cy="180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1" name="Line 14"/>
              <p:cNvSpPr/>
              <p:nvPr/>
            </p:nvSpPr>
            <p:spPr>
              <a:xfrm flipH="1">
                <a:off x="7848360" y="4361400"/>
                <a:ext cx="282960" cy="180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2" name="ZoneTexte 11"/>
            <p:cNvSpPr txBox="1"/>
            <p:nvPr/>
          </p:nvSpPr>
          <p:spPr>
            <a:xfrm>
              <a:off x="1433337" y="1877616"/>
              <a:ext cx="1072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latin typeface="+mj-lt"/>
                </a:rPr>
                <a:t>Sub-systems</a:t>
              </a:r>
              <a:endParaRPr lang="fr-FR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6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+mn-lt"/>
              </a:rPr>
              <a:t>Work</a:t>
            </a:r>
            <a:r>
              <a:rPr lang="fr-FR" dirty="0" smtClean="0">
                <a:latin typeface="+mn-lt"/>
              </a:rPr>
              <a:t> Package 2 : Accelerator Design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99820" y="1006525"/>
            <a:ext cx="4557712" cy="727075"/>
          </a:xfrm>
        </p:spPr>
        <p:txBody>
          <a:bodyPr anchor="t" anchorCtr="0">
            <a:noAutofit/>
          </a:bodyPr>
          <a:lstStyle/>
          <a:p>
            <a:pPr marL="0" lvl="1" algn="ctr"/>
            <a:r>
              <a:rPr lang="en-US" sz="1200" b="0" dirty="0" smtClean="0"/>
              <a:t>Longitudinal beam dynamic from 7MeV to 82MeV with field-map &amp; calculation tool</a:t>
            </a:r>
          </a:p>
          <a:p>
            <a:pPr marL="0" lvl="1" algn="ctr"/>
            <a:r>
              <a:rPr lang="en-US" sz="1100" b="0" dirty="0" err="1" smtClean="0"/>
              <a:t>Coline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Guyot</a:t>
            </a:r>
            <a:r>
              <a:rPr lang="en-US" sz="1100" b="0" dirty="0" smtClean="0"/>
              <a:t> work</a:t>
            </a:r>
            <a:endParaRPr lang="en-US" sz="1200" b="0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28/10/2022</a:t>
            </a:r>
            <a:endParaRPr lang="fr-FR" dirty="0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CCBA6E2-8E71-3848-AF27-2014123C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WP2 – </a:t>
            </a:r>
            <a:r>
              <a:rPr lang="fr-FR" dirty="0" err="1" smtClean="0"/>
              <a:t>accelerator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1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797497"/>
            <a:ext cx="6164263" cy="1440160"/>
          </a:xfrm>
        </p:spPr>
        <p:txBody>
          <a:bodyPr anchor="t" anchorCtr="0">
            <a:noAutofit/>
          </a:bodyPr>
          <a:lstStyle/>
          <a:p>
            <a:pPr marL="0" lvl="2" indent="-3600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</a:rPr>
              <a:t>From last collaboration meeting</a:t>
            </a:r>
          </a:p>
          <a:p>
            <a:pPr marL="360000" lvl="1" indent="-180000">
              <a:buFont typeface="Arial" panose="020B0604020202020204" pitchFamily="34" charset="0"/>
              <a:buChar char="•"/>
            </a:pPr>
            <a:r>
              <a:rPr lang="en-US" sz="1200" dirty="0" smtClean="0"/>
              <a:t>Full knowledge of the 500 MeV ERL design</a:t>
            </a:r>
          </a:p>
          <a:p>
            <a:pPr marL="360000" lvl="1" indent="-180000">
              <a:buFont typeface="Arial" panose="020B0604020202020204" pitchFamily="34" charset="0"/>
              <a:buChar char="•"/>
            </a:pPr>
            <a:r>
              <a:rPr lang="en-US" sz="1200" dirty="0" smtClean="0"/>
              <a:t>250 MeV ERL studies</a:t>
            </a:r>
          </a:p>
          <a:p>
            <a:pPr marL="360000" lvl="1" indent="-180000">
              <a:buFont typeface="Arial" panose="020B0604020202020204" pitchFamily="34" charset="0"/>
              <a:buChar char="•"/>
            </a:pPr>
            <a:r>
              <a:rPr lang="en-US" sz="1200" dirty="0" smtClean="0"/>
              <a:t>First longitudinal studies on the way to mitigation of collective effects</a:t>
            </a:r>
          </a:p>
          <a:p>
            <a:pPr marL="360000" lvl="1" indent="-180000">
              <a:buFont typeface="Arial" panose="020B0604020202020204" pitchFamily="34" charset="0"/>
              <a:buChar char="•"/>
            </a:pPr>
            <a:r>
              <a:rPr lang="en-US" sz="1200" dirty="0" smtClean="0"/>
              <a:t>Feeling pattern solutions studies</a:t>
            </a:r>
          </a:p>
          <a:p>
            <a:pPr marL="360000" lvl="1" indent="-180000">
              <a:buFont typeface="Arial" panose="020B0604020202020204" pitchFamily="34" charset="0"/>
              <a:buChar char="•"/>
            </a:pPr>
            <a:r>
              <a:rPr lang="en-US" sz="1200" dirty="0" smtClean="0"/>
              <a:t>Interaction points possibilities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2309664"/>
            <a:ext cx="5472113" cy="1273175"/>
          </a:xfrm>
        </p:spPr>
        <p:txBody>
          <a:bodyPr anchor="t" anchorCtr="0">
            <a:noAutofit/>
          </a:bodyPr>
          <a:lstStyle/>
          <a:p>
            <a:pPr marL="0" lvl="1" indent="-360000">
              <a:buFont typeface="Wingdings" panose="05000000000000000000" pitchFamily="2" charset="2"/>
              <a:buChar char="Ø"/>
            </a:pPr>
            <a:r>
              <a:rPr lang="en-US" sz="1400" b="0" dirty="0" smtClean="0">
                <a:solidFill>
                  <a:srgbClr val="FF0000"/>
                </a:solidFill>
              </a:rPr>
              <a:t>From 250 MeV to 500 MeV stage</a:t>
            </a:r>
          </a:p>
          <a:p>
            <a:pPr marL="360000" lvl="1" indent="0">
              <a:buNone/>
            </a:pPr>
            <a:r>
              <a:rPr lang="en-US" sz="1200" b="0" dirty="0" smtClean="0">
                <a:solidFill>
                  <a:srgbClr val="FF0000"/>
                </a:solidFill>
              </a:rPr>
              <a:t>Alex </a:t>
            </a:r>
            <a:r>
              <a:rPr lang="en-US" sz="1200" b="0" dirty="0" err="1" smtClean="0">
                <a:solidFill>
                  <a:srgbClr val="FF0000"/>
                </a:solidFill>
              </a:rPr>
              <a:t>Fomin</a:t>
            </a:r>
            <a:r>
              <a:rPr lang="en-US" sz="1200" b="0" dirty="0" smtClean="0">
                <a:solidFill>
                  <a:srgbClr val="FF0000"/>
                </a:solidFill>
              </a:rPr>
              <a:t> work (see talk + ERL2022 poster)</a:t>
            </a:r>
          </a:p>
          <a:p>
            <a:pPr marL="360000" lvl="1" indent="-180000">
              <a:buFont typeface="Arial" panose="020B0604020202020204" pitchFamily="34" charset="0"/>
              <a:buChar char="•"/>
            </a:pPr>
            <a:r>
              <a:rPr lang="en-US" sz="1200" b="0" dirty="0" smtClean="0"/>
              <a:t>Is it 2 different machines specially from integration &amp; costing ?</a:t>
            </a:r>
          </a:p>
          <a:p>
            <a:pPr marL="360000" lvl="1" indent="-180000">
              <a:buFont typeface="Arial" panose="020B0604020202020204" pitchFamily="34" charset="0"/>
              <a:buChar char="•"/>
            </a:pPr>
            <a:r>
              <a:rPr lang="en-US" sz="1200" b="0" dirty="0" smtClean="0"/>
              <a:t>We decide to flip the machine : simpler for IP regions (valid for 250 &amp; 500 MeV)</a:t>
            </a:r>
          </a:p>
          <a:p>
            <a:pPr marL="360000" lvl="1" indent="-180000">
              <a:buFont typeface="Arial" panose="020B0604020202020204" pitchFamily="34" charset="0"/>
              <a:buChar char="•"/>
            </a:pPr>
            <a:r>
              <a:rPr lang="en-US" sz="1200" b="0" dirty="0" smtClean="0"/>
              <a:t>250 MeV is it fine for beam physics with 6 passes ?</a:t>
            </a:r>
          </a:p>
          <a:p>
            <a:pPr marL="360000" lvl="1" indent="-180000">
              <a:buFont typeface="Arial" panose="020B0604020202020204" pitchFamily="34" charset="0"/>
              <a:buChar char="•"/>
            </a:pPr>
            <a:r>
              <a:rPr lang="en-US" sz="1200" b="0" dirty="0" smtClean="0"/>
              <a:t>250 MeV seems fine for applications/users (ex. DESTIN project)</a:t>
            </a:r>
          </a:p>
          <a:p>
            <a:pPr marL="360000" lvl="1" indent="-180000">
              <a:buFont typeface="Arial" panose="020B0604020202020204" pitchFamily="34" charset="0"/>
              <a:buChar char="•"/>
            </a:pPr>
            <a:r>
              <a:rPr lang="en-US" sz="1200" b="0" dirty="0" smtClean="0"/>
              <a:t>Only One feeling Pattern will be choose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33" y="1602324"/>
            <a:ext cx="2538046" cy="180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020" y="1605003"/>
            <a:ext cx="2721532" cy="180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4" y="4037856"/>
            <a:ext cx="4371958" cy="162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367" y="4074040"/>
            <a:ext cx="4659548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+mn-lt"/>
              </a:rPr>
              <a:t>Work</a:t>
            </a:r>
            <a:r>
              <a:rPr lang="fr-FR" dirty="0" smtClean="0">
                <a:latin typeface="+mn-lt"/>
              </a:rPr>
              <a:t> Package 2 : Accelerator Design</a:t>
            </a:r>
            <a:endParaRPr lang="fr-FR" dirty="0">
              <a:latin typeface="+mn-lt"/>
            </a:endParaRP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"/>
          </p:nvPr>
        </p:nvSpPr>
        <p:spPr>
          <a:xfrm>
            <a:off x="273820" y="832420"/>
            <a:ext cx="7056783" cy="4573588"/>
          </a:xfrm>
        </p:spPr>
        <p:txBody>
          <a:bodyPr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TDR </a:t>
            </a:r>
            <a:r>
              <a:rPr lang="en-US" sz="2000" dirty="0" smtClean="0"/>
              <a:t>objectives : full accelerator design and crucial topics</a:t>
            </a:r>
          </a:p>
          <a:p>
            <a:pPr marL="432000" lvl="1" indent="-17964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Fix the optimal filling pattern</a:t>
            </a:r>
          </a:p>
          <a:p>
            <a:pPr marL="432000" lvl="1" indent="-17964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Injection line and merger </a:t>
            </a: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final design</a:t>
            </a:r>
          </a:p>
          <a:p>
            <a:pPr marL="432000" lvl="1" indent="-17964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Diagnostics types, location and specification</a:t>
            </a:r>
          </a:p>
          <a:p>
            <a:pPr marL="432000" lvl="1" indent="-17964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Interaction point specifications</a:t>
            </a:r>
          </a:p>
          <a:p>
            <a:pPr marL="432000" lvl="1" indent="-17964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Nonlinear </a:t>
            </a:r>
            <a:r>
              <a:rPr lang="en-US" sz="1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aberrations corrections with multipole magnets</a:t>
            </a:r>
          </a:p>
          <a:p>
            <a:pPr marL="432000" lvl="1" indent="-17964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Momentum acceptance and longitudinal match</a:t>
            </a:r>
          </a:p>
          <a:p>
            <a:pPr marL="432000" lvl="1" indent="-17964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Start-to-End simulation with CSR &amp; micro-bunching</a:t>
            </a:r>
          </a:p>
          <a:p>
            <a:pPr marL="432000" lvl="1" indent="-17964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Beam Break-up Instability studies</a:t>
            </a:r>
          </a:p>
          <a:p>
            <a:pPr marL="432000" lvl="1" indent="-17964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Space-charge studies from injection to ERL</a:t>
            </a:r>
          </a:p>
          <a:p>
            <a:pPr marL="432000" lvl="1" indent="-17964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Multi-particle tracking studies, error effects and halo formation</a:t>
            </a:r>
          </a:p>
          <a:p>
            <a:pPr marL="432000" lvl="1" indent="-17964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Impedance analysis and </a:t>
            </a:r>
            <a:r>
              <a:rPr lang="en-US" sz="1400" b="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wakefield</a:t>
            </a: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effect mitigation</a:t>
            </a:r>
          </a:p>
          <a:p>
            <a:pPr marL="432000" lvl="1" indent="-17964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1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Particle cloud</a:t>
            </a:r>
          </a:p>
          <a:p>
            <a:pPr marL="342000" lvl="1" indent="-34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We </a:t>
            </a:r>
            <a:r>
              <a:rPr lang="en-US" dirty="0"/>
              <a:t>have now human </a:t>
            </a:r>
            <a:r>
              <a:rPr lang="en-US" dirty="0" smtClean="0"/>
              <a:t>resources </a:t>
            </a:r>
            <a:r>
              <a:rPr lang="en-US" dirty="0"/>
              <a:t>to reach the TDR </a:t>
            </a:r>
            <a:r>
              <a:rPr lang="en-US" dirty="0" smtClean="0"/>
              <a:t>objectives</a:t>
            </a:r>
            <a:endParaRPr lang="fr-FR" sz="1400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28/10/2022</a:t>
            </a:r>
            <a:endParaRPr lang="fr-FR" dirty="0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CCBA6E2-8E71-3848-AF27-2014123C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WP2 – </a:t>
            </a:r>
            <a:r>
              <a:rPr lang="fr-FR" dirty="0" err="1" smtClean="0"/>
              <a:t>accelerator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050F347-B15F-40E3-89A9-F92104CC1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" t="15218" r="5533" b="18648"/>
          <a:stretch/>
        </p:blipFill>
        <p:spPr>
          <a:xfrm>
            <a:off x="6106467" y="2093640"/>
            <a:ext cx="4077900" cy="19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WP2 – </a:t>
            </a:r>
            <a:r>
              <a:rPr lang="fr-FR" dirty="0" err="1"/>
              <a:t>accelerator</a:t>
            </a:r>
            <a:r>
              <a:rPr lang="fr-FR" dirty="0"/>
              <a:t> </a:t>
            </a:r>
            <a:r>
              <a:rPr lang="fr-FR" dirty="0" smtClean="0"/>
              <a:t>Design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WP2 – </a:t>
            </a:r>
            <a:r>
              <a:rPr lang="fr-FR" dirty="0" err="1"/>
              <a:t>accelerator</a:t>
            </a:r>
            <a:r>
              <a:rPr lang="fr-FR" dirty="0"/>
              <a:t> </a:t>
            </a:r>
            <a:r>
              <a:rPr lang="fr-FR" dirty="0" smtClean="0"/>
              <a:t>Design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640879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15814</TotalTime>
  <Words>434</Words>
  <Application>Microsoft Office PowerPoint</Application>
  <PresentationFormat>Personnalisé</PresentationFormat>
  <Paragraphs>81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1_modele-IJCLAb-powerpoint</vt:lpstr>
      <vt:lpstr>Work Package 2 : Accelerator Design</vt:lpstr>
      <vt:lpstr>Work Package 2 : Accelerator Design</vt:lpstr>
      <vt:lpstr>Work Package 2 : Accelerator Design</vt:lpstr>
      <vt:lpstr>WP2 – accelerator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Luc Perrot</cp:lastModifiedBy>
  <cp:revision>1603</cp:revision>
  <dcterms:created xsi:type="dcterms:W3CDTF">2011-03-09T16:37:49Z</dcterms:created>
  <dcterms:modified xsi:type="dcterms:W3CDTF">2022-09-27T16:24:18Z</dcterms:modified>
</cp:coreProperties>
</file>