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74" r:id="rId2"/>
    <p:sldId id="286" r:id="rId3"/>
    <p:sldId id="287" r:id="rId4"/>
    <p:sldId id="288" r:id="rId5"/>
    <p:sldId id="292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8" autoAdjust="0"/>
    <p:restoredTop sz="50000" autoAdjust="0"/>
  </p:normalViewPr>
  <p:slideViewPr>
    <p:cSldViewPr>
      <p:cViewPr varScale="1">
        <p:scale>
          <a:sx n="119" d="100"/>
          <a:sy n="119" d="100"/>
        </p:scale>
        <p:origin x="584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1F222-2C31-CF4C-9FD2-A4B39F067B66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445-810D-7345-9591-DF1EE9B3AE82}" type="datetime1">
              <a:rPr lang="en-US" smtClean="0"/>
              <a:t>9/28/22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9E57-29DA-404B-824E-B84D7FC3E71C}" type="datetime1">
              <a:rPr lang="en-US" smtClean="0"/>
              <a:t>9/28/22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5243-76F8-254E-A411-0F287D299538}" type="datetime1">
              <a:rPr lang="en-US" smtClean="0"/>
              <a:t>9/28/22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9530-5702-8D44-8B2F-849F48F0BDFD}" type="datetime1">
              <a:rPr lang="en-US" smtClean="0"/>
              <a:t>9/28/22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850D3-7E95-A848-AB07-742D4F47B0BC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1" y="0"/>
            <a:ext cx="1209924" cy="7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333620-E0A8-FA4C-B4A2-A8ABC521F800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52427B-3091-FE45-A955-FE59D2A7FAC6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9C8E81-18ED-5046-969A-C3BC9AFA0ED0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E9B913-F6CE-D744-B9C1-7DA0EAFDB0CF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6589B8-1691-234B-AA04-CFDAC8F5404D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59EFC-7A44-E740-A50D-0ED624118AA3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5372-DB2E-9F46-A2D9-131B11A1CF75}" type="datetime1">
              <a:rPr lang="en-US" smtClean="0"/>
              <a:t>9/28/22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9F13-AA49-8840-8E7E-67A95347872F}" type="datetime1">
              <a:rPr lang="en-US" smtClean="0"/>
              <a:t>9/28/22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BC6F-9D37-774A-9018-368D44B10645}" type="datetime1">
              <a:rPr lang="en-US" smtClean="0"/>
              <a:t>9/28/22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France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091307" y="1902860"/>
            <a:ext cx="7560840" cy="2253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5"/>
                </a:solidFill>
              </a:rPr>
              <a:t>Work Package 6: Magnets and power supplies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Hadil Abualrob</a:t>
            </a:r>
          </a:p>
          <a:p>
            <a:pPr marL="0" indent="0" algn="ctr">
              <a:buNone/>
            </a:pPr>
            <a:r>
              <a:rPr lang="en-US" sz="2800" dirty="0"/>
              <a:t>September 28</a:t>
            </a:r>
            <a:r>
              <a:rPr lang="en-US" sz="2800" baseline="30000" dirty="0"/>
              <a:t>th</a:t>
            </a:r>
            <a:r>
              <a:rPr lang="en-US" sz="2800" dirty="0"/>
              <a:t> 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4D32-7D7C-D947-AC74-6A4B01D8806B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15">
            <a:extLst>
              <a:ext uri="{FF2B5EF4-FFF2-40B4-BE49-F238E27FC236}">
                <a16:creationId xmlns:a16="http://schemas.microsoft.com/office/drawing/2014/main" id="{55035A8E-A188-8945-BAF3-4739D6E10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38" y="764309"/>
            <a:ext cx="1485418" cy="8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38A6-624C-3E4E-8654-35405A98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WP6: magnets and power supplies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6F14D-DE62-4A4D-A2FC-D476DAF6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770" y="1295434"/>
            <a:ext cx="4557712" cy="727075"/>
          </a:xfrm>
        </p:spPr>
        <p:txBody>
          <a:bodyPr/>
          <a:lstStyle/>
          <a:p>
            <a:r>
              <a:rPr lang="en-US" dirty="0"/>
              <a:t>Tasks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0249F-1234-B14F-BCA2-B3B0FCF76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8770" y="2022509"/>
            <a:ext cx="4557712" cy="2457605"/>
          </a:xfrm>
        </p:spPr>
        <p:txBody>
          <a:bodyPr>
            <a:normAutofit/>
          </a:bodyPr>
          <a:lstStyle/>
          <a:p>
            <a:r>
              <a:rPr lang="en-US" sz="1600" dirty="0"/>
              <a:t>Task 1: magnetic design and optimization (in progress)</a:t>
            </a:r>
          </a:p>
          <a:p>
            <a:r>
              <a:rPr lang="en-US" sz="1600" dirty="0"/>
              <a:t>Task 2: prototyping and measurements (hands on the magnetic measurement bench)</a:t>
            </a:r>
          </a:p>
          <a:p>
            <a:r>
              <a:rPr lang="en-US" sz="1600" dirty="0"/>
              <a:t>Task 3: power supplies (Ned HR)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EEB0C-C9E2-E241-894F-D4EB1E649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399" y="645928"/>
            <a:ext cx="4579937" cy="727075"/>
          </a:xfrm>
        </p:spPr>
        <p:txBody>
          <a:bodyPr/>
          <a:lstStyle/>
          <a:p>
            <a:r>
              <a:rPr lang="en-US" sz="2000" dirty="0"/>
              <a:t>Members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B9D29-66ED-0B45-8556-4A76B73C0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399" y="1373003"/>
            <a:ext cx="4896544" cy="1633539"/>
          </a:xfrm>
        </p:spPr>
        <p:txBody>
          <a:bodyPr>
            <a:normAutofit/>
          </a:bodyPr>
          <a:lstStyle/>
          <a:p>
            <a:r>
              <a:rPr lang="en-US" sz="1600" dirty="0"/>
              <a:t>Hadil Abualrob: WP leader (since May 22)</a:t>
            </a:r>
          </a:p>
          <a:p>
            <a:r>
              <a:rPr lang="en-US" sz="1600" dirty="0" err="1"/>
              <a:t>Rasha</a:t>
            </a:r>
            <a:r>
              <a:rPr lang="en-US" sz="1600" dirty="0"/>
              <a:t> </a:t>
            </a:r>
            <a:r>
              <a:rPr lang="en-US" sz="1600" dirty="0" err="1"/>
              <a:t>Abukeshek</a:t>
            </a:r>
            <a:r>
              <a:rPr lang="en-US" sz="1600" dirty="0"/>
              <a:t>: PhD student (intern since April 2022)</a:t>
            </a:r>
          </a:p>
          <a:p>
            <a:r>
              <a:rPr lang="en-US" sz="1600" dirty="0"/>
              <a:t>Saleh </a:t>
            </a:r>
            <a:r>
              <a:rPr lang="en-US" sz="1600" dirty="0" err="1"/>
              <a:t>Abuali</a:t>
            </a:r>
            <a:r>
              <a:rPr lang="en-US" sz="1600" dirty="0"/>
              <a:t>: Mechatronics engineering (since July 2022)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9DC66-D489-AC40-9744-264E4007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AC18-B63B-7142-88C0-F4DF352F18ED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21B26-5099-B342-9EE9-7594B51D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82656-3F37-A944-8A40-BC126ED9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DFC2C6-40D4-DD48-B84A-64EC0943D37A}"/>
              </a:ext>
            </a:extLst>
          </p:cNvPr>
          <p:cNvSpPr txBox="1">
            <a:spLocks/>
          </p:cNvSpPr>
          <p:nvPr/>
        </p:nvSpPr>
        <p:spPr>
          <a:xfrm>
            <a:off x="234253" y="2530140"/>
            <a:ext cx="4896543" cy="727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Interlinks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5EFE05C-111D-A240-9123-D2A165961884}"/>
              </a:ext>
            </a:extLst>
          </p:cNvPr>
          <p:cNvSpPr txBox="1">
            <a:spLocks/>
          </p:cNvSpPr>
          <p:nvPr/>
        </p:nvSpPr>
        <p:spPr>
          <a:xfrm>
            <a:off x="199460" y="3148006"/>
            <a:ext cx="4896543" cy="293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dirty="0" err="1"/>
              <a:t>IJCLab</a:t>
            </a:r>
            <a:r>
              <a:rPr lang="en-US" sz="1600" dirty="0"/>
              <a:t>:</a:t>
            </a:r>
          </a:p>
          <a:p>
            <a:pPr marL="457200" lvl="1" indent="0" fontAlgn="auto">
              <a:spcAft>
                <a:spcPts val="0"/>
              </a:spcAft>
              <a:buNone/>
            </a:pPr>
            <a:r>
              <a:rPr lang="en-US" sz="1600" dirty="0"/>
              <a:t>WP2: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/>
              <a:t>Luc Perrot: WP leader 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/>
              <a:t>Alex </a:t>
            </a:r>
            <a:r>
              <a:rPr lang="en-US" sz="1600" dirty="0" err="1"/>
              <a:t>Fomin</a:t>
            </a:r>
            <a:r>
              <a:rPr lang="en-US" sz="1600" dirty="0"/>
              <a:t>: Post doc</a:t>
            </a:r>
          </a:p>
          <a:p>
            <a:pPr marL="457200" lvl="1" indent="0" fontAlgn="auto">
              <a:spcAft>
                <a:spcPts val="0"/>
              </a:spcAft>
              <a:buNone/>
            </a:pPr>
            <a:r>
              <a:rPr lang="en-US" sz="1600" dirty="0"/>
              <a:t>For the magnetic measurement: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/>
              <a:t> Jean Noel Cayla: Technician 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/>
              <a:t>Alexandre </a:t>
            </a:r>
            <a:r>
              <a:rPr lang="en-US" sz="1600" dirty="0" err="1"/>
              <a:t>Gonnin</a:t>
            </a:r>
            <a:r>
              <a:rPr lang="en-US" sz="1600" dirty="0"/>
              <a:t>: Mechanical Engineer </a:t>
            </a:r>
          </a:p>
          <a:p>
            <a:pPr fontAlgn="auto">
              <a:spcAft>
                <a:spcPts val="0"/>
              </a:spcAft>
            </a:pPr>
            <a:r>
              <a:rPr lang="en-US" sz="1600" dirty="0" err="1"/>
              <a:t>JLab</a:t>
            </a:r>
            <a:r>
              <a:rPr lang="en-US" sz="1600" dirty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/>
              <a:t>Jay </a:t>
            </a:r>
            <a:r>
              <a:rPr lang="en-US" sz="1800" dirty="0" err="1"/>
              <a:t>Benecsh</a:t>
            </a:r>
            <a:endParaRPr lang="en-US" sz="1600" dirty="0"/>
          </a:p>
          <a:p>
            <a:pPr lvl="1" fontAlgn="auto">
              <a:spcAft>
                <a:spcPts val="0"/>
              </a:spcAft>
            </a:pPr>
            <a:endParaRPr lang="en-US" sz="1600" dirty="0"/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7575-96B8-9C49-ABBD-2332CAAD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magnetic design and optimization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96EC6-EF7A-D043-9463-B335372A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953F-B846-A54C-8680-6DAAF3D9EFE2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02831-2DC2-474E-BC20-F07C1D5F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70EBE-DC5B-4448-AE21-D2188726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4F314622-DCB7-514F-836B-4C2E889DC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4"/>
          <a:stretch/>
        </p:blipFill>
        <p:spPr>
          <a:xfrm>
            <a:off x="-55962" y="661611"/>
            <a:ext cx="3522103" cy="2394089"/>
          </a:xfrm>
          <a:prstGeom prst="rect">
            <a:avLst/>
          </a:prstGeom>
        </p:spPr>
      </p:pic>
      <p:graphicFrame>
        <p:nvGraphicFramePr>
          <p:cNvPr id="11" name="Tableau 17">
            <a:extLst>
              <a:ext uri="{FF2B5EF4-FFF2-40B4-BE49-F238E27FC236}">
                <a16:creationId xmlns:a16="http://schemas.microsoft.com/office/drawing/2014/main" id="{3E907051-2768-1648-B0C1-0AB19A6A0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71447"/>
              </p:ext>
            </p:extLst>
          </p:nvPr>
        </p:nvGraphicFramePr>
        <p:xfrm>
          <a:off x="720913" y="2766707"/>
          <a:ext cx="2429911" cy="3109244"/>
        </p:xfrm>
        <a:graphic>
          <a:graphicData uri="http://schemas.openxmlformats.org/drawingml/2006/table">
            <a:tbl>
              <a:tblPr firstRow="1" bandRow="1"/>
              <a:tblGrid>
                <a:gridCol w="1438015">
                  <a:extLst>
                    <a:ext uri="{9D8B030D-6E8A-4147-A177-3AD203B41FA5}">
                      <a16:colId xmlns:a16="http://schemas.microsoft.com/office/drawing/2014/main" val="2453741466"/>
                    </a:ext>
                  </a:extLst>
                </a:gridCol>
                <a:gridCol w="991896">
                  <a:extLst>
                    <a:ext uri="{9D8B030D-6E8A-4147-A177-3AD203B41FA5}">
                      <a16:colId xmlns:a16="http://schemas.microsoft.com/office/drawing/2014/main" val="1288870455"/>
                    </a:ext>
                  </a:extLst>
                </a:gridCol>
              </a:tblGrid>
              <a:tr h="518444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Parameter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Value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69263"/>
                  </a:ext>
                </a:extLst>
              </a:tr>
              <a:tr h="296254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68062"/>
                  </a:ext>
                </a:extLst>
              </a:tr>
              <a:tr h="296254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Height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60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36603"/>
                  </a:ext>
                </a:extLst>
              </a:tr>
              <a:tr h="296254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63324"/>
                  </a:ext>
                </a:extLst>
              </a:tr>
              <a:tr h="296254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Aperture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97783"/>
                  </a:ext>
                </a:extLst>
              </a:tr>
              <a:tr h="296254">
                <a:tc>
                  <a:txBody>
                    <a:bodyPr/>
                    <a:lstStyle/>
                    <a:p>
                      <a:r>
                        <a:rPr lang="en-US" sz="1600" dirty="0"/>
                        <a:t>Pole width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55071"/>
                  </a:ext>
                </a:extLst>
              </a:tr>
              <a:tr h="296254">
                <a:tc>
                  <a:txBody>
                    <a:bodyPr/>
                    <a:lstStyle/>
                    <a:p>
                      <a:r>
                        <a:rPr lang="en-US" sz="1600" dirty="0"/>
                        <a:t>Pole height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5.25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60405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Pole blend radius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 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83077"/>
                  </a:ext>
                </a:extLst>
              </a:tr>
            </a:tbl>
          </a:graphicData>
        </a:graphic>
      </p:graphicFrame>
      <p:pic>
        <p:nvPicPr>
          <p:cNvPr id="12" name="Image 8">
            <a:extLst>
              <a:ext uri="{FF2B5EF4-FFF2-40B4-BE49-F238E27FC236}">
                <a16:creationId xmlns:a16="http://schemas.microsoft.com/office/drawing/2014/main" id="{5D2CFABA-BCAC-A843-8412-323D4DD5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69" y="1031525"/>
            <a:ext cx="2926108" cy="2394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64C879BD-1C3A-9B4F-A0F5-EE8CC7D423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87107"/>
                  </p:ext>
                </p:extLst>
              </p:nvPr>
            </p:nvGraphicFramePr>
            <p:xfrm>
              <a:off x="7868329" y="2228570"/>
              <a:ext cx="2411556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800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182756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26872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4641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turns/coil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20 (2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dirty="0"/>
                            <a:t>10)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4641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No. of coils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1111"/>
                              </a:solidFill>
                            </a:rPr>
                            <a:t>3</a:t>
                          </a:r>
                          <a:r>
                            <a:rPr lang="en-US" sz="1600" dirty="0"/>
                            <a:t> (series connection)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848110"/>
                      </a:ext>
                    </a:extLst>
                  </a:tr>
                  <a:tr h="46416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Coil cross section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20.25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4641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Current density 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2.882 </a:t>
                          </a:r>
                          <a:r>
                            <a:rPr lang="en-US" sz="1600" dirty="0"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26872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Pole tip field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0.685 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5830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64C879BD-1C3A-9B4F-A0F5-EE8CC7D423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87107"/>
                  </p:ext>
                </p:extLst>
              </p:nvPr>
            </p:nvGraphicFramePr>
            <p:xfrm>
              <a:off x="7868329" y="2228570"/>
              <a:ext cx="2411556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800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182756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turns/coil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4255" t="-58696" b="-3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No. of coils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1111"/>
                              </a:solidFill>
                            </a:rPr>
                            <a:t>3</a:t>
                          </a:r>
                          <a:r>
                            <a:rPr lang="en-US" sz="1600" dirty="0"/>
                            <a:t> (series connection)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8481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Coil cross section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4255" t="-258696" b="-1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Current density 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4255" t="-358696" b="-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Pole tip field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0.685 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58300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9372C9A-62CB-644D-9068-C4930547F9C0}"/>
              </a:ext>
            </a:extLst>
          </p:cNvPr>
          <p:cNvSpPr txBox="1"/>
          <p:nvPr/>
        </p:nvSpPr>
        <p:spPr>
          <a:xfrm>
            <a:off x="3466141" y="3985150"/>
            <a:ext cx="4368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by R. </a:t>
            </a:r>
            <a:r>
              <a:rPr lang="en-US" dirty="0" err="1"/>
              <a:t>Abukeshek</a:t>
            </a:r>
            <a:r>
              <a:rPr lang="en-US" dirty="0"/>
              <a:t> for the 500 MeV machine</a:t>
            </a:r>
          </a:p>
          <a:p>
            <a:r>
              <a:rPr lang="en-US" dirty="0"/>
              <a:t>M2 GI intern (April-September 2022)</a:t>
            </a:r>
          </a:p>
        </p:txBody>
      </p:sp>
    </p:spTree>
    <p:extLst>
      <p:ext uri="{BB962C8B-B14F-4D97-AF65-F5344CB8AC3E}">
        <p14:creationId xmlns:p14="http://schemas.microsoft.com/office/powerpoint/2010/main" val="42165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E2F7-F78D-5149-864F-792DDE99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prototyping and measurement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BFD20-390F-CF4C-B8A6-EFECDFD28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8824" y="4901952"/>
            <a:ext cx="9255125" cy="1080120"/>
          </a:xfrm>
        </p:spPr>
        <p:txBody>
          <a:bodyPr/>
          <a:lstStyle/>
          <a:p>
            <a:r>
              <a:rPr lang="en-US" sz="2000" dirty="0"/>
              <a:t>Operational stretched wire bench is available at the </a:t>
            </a:r>
            <a:r>
              <a:rPr lang="en-US" sz="2000" dirty="0" err="1"/>
              <a:t>IJCLab</a:t>
            </a:r>
            <a:endParaRPr lang="en-US" sz="2000" dirty="0"/>
          </a:p>
          <a:p>
            <a:r>
              <a:rPr lang="en-US" sz="2000" dirty="0"/>
              <a:t>Strong connection with Synchrotron SOLEIL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AA1C0-F517-794A-B5A6-6A5F0332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1F79-C32A-6446-A28E-C8FAF0C446B0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0E50F-9837-1948-B59A-AE57C856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3D678-6051-5043-ACB6-FB2344CF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4BDE42-3091-FA45-9871-4E9565E797CB}"/>
              </a:ext>
            </a:extLst>
          </p:cNvPr>
          <p:cNvGrpSpPr/>
          <p:nvPr/>
        </p:nvGrpSpPr>
        <p:grpSpPr>
          <a:xfrm>
            <a:off x="3314257" y="725965"/>
            <a:ext cx="3409957" cy="2015747"/>
            <a:chOff x="0" y="0"/>
            <a:chExt cx="11095813" cy="69525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F43204-2502-E344-952B-4CA4DBC1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3" r="5936"/>
            <a:stretch>
              <a:fillRect/>
            </a:stretch>
          </p:blipFill>
          <p:spPr>
            <a:xfrm>
              <a:off x="169298" y="193844"/>
              <a:ext cx="10745035" cy="6585749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1E8A3D-258D-D54D-9715-DC8547861850}"/>
                </a:ext>
              </a:extLst>
            </p:cNvPr>
            <p:cNvGrpSpPr/>
            <p:nvPr/>
          </p:nvGrpSpPr>
          <p:grpSpPr>
            <a:xfrm>
              <a:off x="0" y="0"/>
              <a:ext cx="11095813" cy="6952561"/>
              <a:chOff x="0" y="0"/>
              <a:chExt cx="3588765" cy="2248696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96E2499-2C6A-BF4E-929B-812953FB7BEA}"/>
                  </a:ext>
                </a:extLst>
              </p:cNvPr>
              <p:cNvSpPr/>
              <p:nvPr/>
            </p:nvSpPr>
            <p:spPr>
              <a:xfrm>
                <a:off x="0" y="0"/>
                <a:ext cx="3588765" cy="2248696"/>
              </a:xfrm>
              <a:custGeom>
                <a:avLst/>
                <a:gdLst/>
                <a:ahLst/>
                <a:cxnLst/>
                <a:rect l="l" t="t" r="r" b="b"/>
                <a:pathLst>
                  <a:path w="3588765" h="2248696">
                    <a:moveTo>
                      <a:pt x="3464305" y="59690"/>
                    </a:moveTo>
                    <a:cubicBezTo>
                      <a:pt x="3499865" y="59690"/>
                      <a:pt x="3529075" y="88900"/>
                      <a:pt x="3529075" y="124460"/>
                    </a:cubicBezTo>
                    <a:lnTo>
                      <a:pt x="3529075" y="2124236"/>
                    </a:lnTo>
                    <a:cubicBezTo>
                      <a:pt x="3529075" y="2159796"/>
                      <a:pt x="3499865" y="2189006"/>
                      <a:pt x="3464305" y="2189006"/>
                    </a:cubicBezTo>
                    <a:lnTo>
                      <a:pt x="124460" y="2189006"/>
                    </a:lnTo>
                    <a:cubicBezTo>
                      <a:pt x="88900" y="2189006"/>
                      <a:pt x="59690" y="2159796"/>
                      <a:pt x="59690" y="212423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464305" y="59690"/>
                    </a:lnTo>
                    <a:moveTo>
                      <a:pt x="346430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124236"/>
                    </a:lnTo>
                    <a:cubicBezTo>
                      <a:pt x="0" y="2192816"/>
                      <a:pt x="55880" y="2248696"/>
                      <a:pt x="124460" y="2248696"/>
                    </a:cubicBezTo>
                    <a:lnTo>
                      <a:pt x="3464305" y="2248696"/>
                    </a:lnTo>
                    <a:cubicBezTo>
                      <a:pt x="3532886" y="2248696"/>
                      <a:pt x="3588765" y="2192816"/>
                      <a:pt x="3588765" y="2124236"/>
                    </a:cubicBezTo>
                    <a:lnTo>
                      <a:pt x="3588765" y="124460"/>
                    </a:lnTo>
                    <a:cubicBezTo>
                      <a:pt x="3588765" y="55880"/>
                      <a:pt x="3532886" y="0"/>
                      <a:pt x="3464305" y="0"/>
                    </a:cubicBezTo>
                    <a:close/>
                  </a:path>
                </a:pathLst>
              </a:custGeom>
              <a:solidFill>
                <a:srgbClr val="223A67"/>
              </a:solidFill>
            </p:spPr>
          </p:sp>
        </p:grp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E27B6CFB-6A59-4F4A-87E9-5B12B83EB5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36" t="27415" r="15611" b="17599"/>
          <a:stretch>
            <a:fillRect/>
          </a:stretch>
        </p:blipFill>
        <p:spPr>
          <a:xfrm>
            <a:off x="570324" y="2315113"/>
            <a:ext cx="3691550" cy="2219066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A6EE7257-537C-3345-8653-DA52F269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63" r="26691"/>
          <a:stretch>
            <a:fillRect/>
          </a:stretch>
        </p:blipFill>
        <p:spPr>
          <a:xfrm rot="5400000">
            <a:off x="3218104" y="2411267"/>
            <a:ext cx="1480821" cy="1288514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F2B99B7-1B3F-FF4C-AB03-983C7C0437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089" r="25680" b="15346"/>
          <a:stretch>
            <a:fillRect/>
          </a:stretch>
        </p:blipFill>
        <p:spPr>
          <a:xfrm>
            <a:off x="6557746" y="2102138"/>
            <a:ext cx="4199190" cy="23380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23833E-CC4A-4040-9848-2FD75E5BB51B}"/>
              </a:ext>
            </a:extLst>
          </p:cNvPr>
          <p:cNvSpPr txBox="1"/>
          <p:nvPr/>
        </p:nvSpPr>
        <p:spPr>
          <a:xfrm>
            <a:off x="7834660" y="1562201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Functionality analysis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AB885-D1D9-9743-BAC2-C1BDCEEBEC27}"/>
              </a:ext>
            </a:extLst>
          </p:cNvPr>
          <p:cNvSpPr txBox="1"/>
          <p:nvPr/>
        </p:nvSpPr>
        <p:spPr>
          <a:xfrm>
            <a:off x="262640" y="1723732"/>
            <a:ext cx="291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Measurement of the spare magnets of Thom-X</a:t>
            </a:r>
          </a:p>
        </p:txBody>
      </p:sp>
    </p:spTree>
    <p:extLst>
      <p:ext uri="{BB962C8B-B14F-4D97-AF65-F5344CB8AC3E}">
        <p14:creationId xmlns:p14="http://schemas.microsoft.com/office/powerpoint/2010/main" val="16126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939D-2871-7F45-943E-486CF96E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plan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50AAC-5985-FA45-BAD5-BD3564CE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869504"/>
            <a:ext cx="4557712" cy="727075"/>
          </a:xfrm>
        </p:spPr>
        <p:txBody>
          <a:bodyPr/>
          <a:lstStyle/>
          <a:p>
            <a:r>
              <a:rPr lang="en-US" dirty="0"/>
              <a:t>Plan for TDR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8513B-EFDB-7D42-86DA-28781BB1B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1596579"/>
            <a:ext cx="4557712" cy="325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Magnets optimization</a:t>
            </a:r>
          </a:p>
          <a:p>
            <a:pPr lvl="1"/>
            <a:r>
              <a:rPr lang="en-US" dirty="0"/>
              <a:t>B-com </a:t>
            </a:r>
          </a:p>
          <a:p>
            <a:pPr lvl="1"/>
            <a:r>
              <a:rPr lang="en-US" dirty="0" err="1"/>
              <a:t>Qudrupoles</a:t>
            </a:r>
            <a:endParaRPr lang="en-US" dirty="0"/>
          </a:p>
          <a:p>
            <a:pPr lvl="1"/>
            <a:r>
              <a:rPr lang="en-US" dirty="0"/>
              <a:t>Sextuples</a:t>
            </a:r>
          </a:p>
          <a:p>
            <a:pPr lvl="1"/>
            <a:r>
              <a:rPr lang="en-US" dirty="0"/>
              <a:t>Need for other magnets (multipoles, steerers)?</a:t>
            </a:r>
          </a:p>
          <a:p>
            <a:pPr lvl="1"/>
            <a:r>
              <a:rPr lang="en-US" dirty="0"/>
              <a:t>Mechanical pieces design</a:t>
            </a:r>
          </a:p>
          <a:p>
            <a:r>
              <a:rPr lang="en-US" dirty="0"/>
              <a:t>Power supplies (HR?)</a:t>
            </a:r>
          </a:p>
          <a:p>
            <a:r>
              <a:rPr lang="en-US" dirty="0"/>
              <a:t>Adaptability for the 500 MeV and the 250 MeV machines? Or consider a total upgrade?</a:t>
            </a:r>
          </a:p>
          <a:p>
            <a:r>
              <a:rPr lang="en-US" dirty="0"/>
              <a:t>Include prototyping and measurement?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9C20-CEF4-7743-A6D8-4074359A7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063" y="869504"/>
            <a:ext cx="4579937" cy="727075"/>
          </a:xfrm>
        </p:spPr>
        <p:txBody>
          <a:bodyPr/>
          <a:lstStyle/>
          <a:p>
            <a:r>
              <a:rPr lang="en-US" dirty="0"/>
              <a:t>What is needed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BA9D8-4042-D147-9B1E-FE40529AF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063" y="1596579"/>
            <a:ext cx="4579937" cy="325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Time scale/task</a:t>
            </a:r>
          </a:p>
          <a:p>
            <a:r>
              <a:rPr lang="en-US" dirty="0"/>
              <a:t>Human resources/task</a:t>
            </a:r>
          </a:p>
          <a:p>
            <a:r>
              <a:rPr lang="en-US" dirty="0"/>
              <a:t>Budget plan:</a:t>
            </a:r>
          </a:p>
          <a:p>
            <a:pPr lvl="1"/>
            <a:r>
              <a:rPr lang="en-US" dirty="0"/>
              <a:t>B-com magnets in priority</a:t>
            </a:r>
          </a:p>
          <a:p>
            <a:pPr lvl="1"/>
            <a:r>
              <a:rPr lang="en-US" dirty="0"/>
              <a:t>Agree on an industrial provider</a:t>
            </a:r>
          </a:p>
          <a:p>
            <a:pPr lvl="1"/>
            <a:r>
              <a:rPr lang="en-US" dirty="0"/>
              <a:t>On-site visits for potential providers</a:t>
            </a:r>
          </a:p>
          <a:p>
            <a:pPr lvl="1"/>
            <a:r>
              <a:rPr lang="en-US" dirty="0"/>
              <a:t>Quotation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E7FAA-79AD-3F44-9A7E-445A6DA2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50D3-7E95-A848-AB07-742D4F47B0BC}" type="datetime1">
              <a:rPr lang="en-US" smtClean="0"/>
              <a:t>9/28/22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EB28A-5570-3442-9F83-F6B1C6D9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2C470-8D12-2048-8AB1-E72F5FF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D4D37-CB4B-8043-90C6-2E73BD4999D2}"/>
              </a:ext>
            </a:extLst>
          </p:cNvPr>
          <p:cNvSpPr txBox="1"/>
          <p:nvPr/>
        </p:nvSpPr>
        <p:spPr>
          <a:xfrm>
            <a:off x="6266867" y="399182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depends on the 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88225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18744</TotalTime>
  <Words>346</Words>
  <Application>Microsoft Macintosh PowerPoint</Application>
  <PresentationFormat>Custom</PresentationFormat>
  <Paragraphs>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Masque IJCLab standard</vt:lpstr>
      <vt:lpstr>PowerPoint Presentation</vt:lpstr>
      <vt:lpstr>WP6: magnets and power supplies</vt:lpstr>
      <vt:lpstr>Task 1: magnetic design and optimization </vt:lpstr>
      <vt:lpstr>Task 2: prototyping and measurement</vt:lpstr>
      <vt:lpstr>Tentative 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abualrob hadil</cp:lastModifiedBy>
  <cp:revision>1718</cp:revision>
  <dcterms:created xsi:type="dcterms:W3CDTF">2011-03-09T16:37:49Z</dcterms:created>
  <dcterms:modified xsi:type="dcterms:W3CDTF">2022-09-28T12:27:32Z</dcterms:modified>
</cp:coreProperties>
</file>