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28" r:id="rId3"/>
    <p:sldId id="429" r:id="rId4"/>
    <p:sldId id="427" r:id="rId5"/>
    <p:sldId id="423" r:id="rId6"/>
    <p:sldId id="430" r:id="rId7"/>
    <p:sldId id="396" r:id="rId8"/>
    <p:sldId id="431" r:id="rId9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106"/>
    <a:srgbClr val="3366CC"/>
    <a:srgbClr val="000099"/>
    <a:srgbClr val="A3F9FB"/>
    <a:srgbClr val="52BAF3"/>
    <a:srgbClr val="ED6C0F"/>
    <a:srgbClr val="0000FF"/>
    <a:srgbClr val="ED4033"/>
    <a:srgbClr val="FCAAB0"/>
    <a:srgbClr val="4068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4" autoAdjust="0"/>
    <p:restoredTop sz="96374" autoAdjust="0"/>
  </p:normalViewPr>
  <p:slideViewPr>
    <p:cSldViewPr snapToGrid="0" snapToObjects="1">
      <p:cViewPr varScale="1">
        <p:scale>
          <a:sx n="111" d="100"/>
          <a:sy n="111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314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18DD4-0F7F-5140-A383-868739932F3D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FE47A-7706-AD4A-9A5D-D2568D9C1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911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AEBE0-4031-724D-83CE-49E4E6FDC85D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C304E-78C1-AC4B-90CB-C410081E4E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97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17917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0" y="1800719"/>
            <a:ext cx="6096000" cy="13996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40523" y="236846"/>
            <a:ext cx="9144000" cy="12559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06571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15/01/2019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HCERES evaluation – Accelerator Physics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E48F-A7D6-8A4D-99CA-582EB3456AD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0" y="4712679"/>
            <a:ext cx="12192000" cy="2145323"/>
          </a:xfrm>
          <a:prstGeom prst="rect">
            <a:avLst/>
          </a:prstGeom>
          <a:solidFill>
            <a:srgbClr val="ED6C0F"/>
          </a:solidFill>
          <a:ln>
            <a:solidFill>
              <a:srgbClr val="ED6C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59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tro-slide-p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53F09FEE-9BFE-4A29-9593-A9534D35AF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" y="0"/>
            <a:ext cx="12191823" cy="6857901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234343" y="6467913"/>
            <a:ext cx="2741673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591738" y="169116"/>
            <a:ext cx="6438063" cy="488983"/>
          </a:xfrm>
        </p:spPr>
        <p:txBody>
          <a:bodyPr>
            <a:normAutofit/>
          </a:bodyPr>
          <a:lstStyle>
            <a:lvl1pPr>
              <a:defRPr lang="fr-FR" sz="2716" b="1" kern="1200" dirty="0" smtClean="0">
                <a:solidFill>
                  <a:srgbClr val="00294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09/28</a:t>
            </a:r>
            <a:r>
              <a:rPr lang="fr-FR" baseline="30000" dirty="0"/>
              <a:t>th</a:t>
            </a:r>
            <a:r>
              <a:rPr lang="fr-FR" dirty="0"/>
              <a:t>/2020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PERLE – WP5 </a:t>
            </a:r>
            <a:r>
              <a:rPr lang="fr-FR" dirty="0" err="1"/>
              <a:t>Cryogenics</a:t>
            </a:r>
            <a:endParaRPr lang="fr-FR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C061D635-3192-4E73-9AF4-6D8934744DF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5600" y="827215"/>
            <a:ext cx="11506200" cy="5349748"/>
          </a:xfrm>
        </p:spPr>
        <p:txBody>
          <a:bodyPr anchor="t"/>
          <a:lstStyle>
            <a:lvl1pPr marL="1879600" indent="368300">
              <a:lnSpc>
                <a:spcPct val="100000"/>
              </a:lnSpc>
              <a:buFont typeface="Wingdings" panose="05000000000000000000" pitchFamily="2" charset="2"/>
              <a:buChar char="v"/>
              <a:defRPr>
                <a:solidFill>
                  <a:srgbClr val="002060"/>
                </a:solidFill>
              </a:defRPr>
            </a:lvl1pPr>
            <a:lvl2pPr marL="685800" indent="-228600">
              <a:lnSpc>
                <a:spcPct val="100000"/>
              </a:lnSpc>
              <a:buSzPct val="100000"/>
              <a:buFont typeface="Wingdings" panose="05000000000000000000" pitchFamily="2" charset="2"/>
              <a:buChar char="Ø"/>
              <a:defRPr>
                <a:solidFill>
                  <a:srgbClr val="ED6C0F"/>
                </a:solidFill>
              </a:defRPr>
            </a:lvl2pPr>
            <a:lvl3pPr marL="1143000" indent="-228600">
              <a:lnSpc>
                <a:spcPct val="100000"/>
              </a:lnSpc>
              <a:buSzPct val="150000"/>
              <a:buFont typeface="Arial" panose="020B0604020202020204" pitchFamily="34" charset="0"/>
              <a:buChar char="•"/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 marL="1600200" indent="-228600">
              <a:lnSpc>
                <a:spcPct val="100000"/>
              </a:lnSpc>
              <a:buFont typeface="Courier New" panose="02070309020205020404" pitchFamily="49" charset="0"/>
              <a:buChar char="o"/>
              <a:defRPr/>
            </a:lvl4pPr>
            <a:lvl5pPr marL="2057400" indent="-228600">
              <a:lnSpc>
                <a:spcPct val="100000"/>
              </a:lnSpc>
              <a:buFont typeface="Wingdings" panose="05000000000000000000" pitchFamily="2" charset="2"/>
              <a:buChar char="ü"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FAD521-DB0A-444F-871B-860E8C35B456}"/>
              </a:ext>
            </a:extLst>
          </p:cNvPr>
          <p:cNvSpPr/>
          <p:nvPr userDrawn="1"/>
        </p:nvSpPr>
        <p:spPr>
          <a:xfrm>
            <a:off x="3149600" y="827215"/>
            <a:ext cx="6642100" cy="5615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A2911A0-B2B0-468F-8F3A-3EBE558BB2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78614" y="-37699"/>
            <a:ext cx="1213209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58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" y="0"/>
            <a:ext cx="12191596" cy="6857997"/>
          </a:xfrm>
          <a:prstGeom prst="rect">
            <a:avLst/>
          </a:prstGeom>
        </p:spPr>
      </p:pic>
      <p:sp>
        <p:nvSpPr>
          <p:cNvPr id="18" name="Espace réservé du numéro de diapositive 8">
            <a:extLst>
              <a:ext uri="{FF2B5EF4-FFF2-40B4-BE49-F238E27FC236}">
                <a16:creationId xmlns:a16="http://schemas.microsoft.com/office/drawing/2014/main" id="{B39808F0-68B1-409A-84E1-60363470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343" y="6467913"/>
            <a:ext cx="2741673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5542148F-7FF7-438D-8FD3-22B06C662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1738" y="169116"/>
            <a:ext cx="6438063" cy="488983"/>
          </a:xfrm>
        </p:spPr>
        <p:txBody>
          <a:bodyPr>
            <a:normAutofit/>
          </a:bodyPr>
          <a:lstStyle>
            <a:lvl1pPr>
              <a:defRPr lang="fr-FR" sz="2716" b="1" kern="1200" dirty="0" smtClean="0">
                <a:solidFill>
                  <a:srgbClr val="00294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0" name="Espace réservé de la date 6">
            <a:extLst>
              <a:ext uri="{FF2B5EF4-FFF2-40B4-BE49-F238E27FC236}">
                <a16:creationId xmlns:a16="http://schemas.microsoft.com/office/drawing/2014/main" id="{F6E291FC-DA38-4F18-9BD5-71357E93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06/04</a:t>
            </a:r>
            <a:r>
              <a:rPr lang="fr-FR" baseline="30000" dirty="0"/>
              <a:t>th</a:t>
            </a:r>
            <a:r>
              <a:rPr lang="fr-FR" dirty="0"/>
              <a:t>/2020</a:t>
            </a:r>
          </a:p>
        </p:txBody>
      </p:sp>
      <p:sp>
        <p:nvSpPr>
          <p:cNvPr id="21" name="Espace réservé du pied de page 7">
            <a:extLst>
              <a:ext uri="{FF2B5EF4-FFF2-40B4-BE49-F238E27FC236}">
                <a16:creationId xmlns:a16="http://schemas.microsoft.com/office/drawing/2014/main" id="{8894206C-FB3D-4EC1-80C6-0168759F2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PERLE Collaboration Meeting – Orsay </a:t>
            </a:r>
          </a:p>
        </p:txBody>
      </p:sp>
      <p:sp>
        <p:nvSpPr>
          <p:cNvPr id="22" name="Espace réservé du contenu 2">
            <a:extLst>
              <a:ext uri="{FF2B5EF4-FFF2-40B4-BE49-F238E27FC236}">
                <a16:creationId xmlns:a16="http://schemas.microsoft.com/office/drawing/2014/main" id="{565EBF68-1323-440C-8F40-330AB0B5F13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5600" y="827215"/>
            <a:ext cx="11506200" cy="5349748"/>
          </a:xfrm>
        </p:spPr>
        <p:txBody>
          <a:bodyPr anchor="t"/>
          <a:lstStyle>
            <a:lvl1pPr marL="1879600" indent="368300">
              <a:buFont typeface="Wingdings" panose="05000000000000000000" pitchFamily="2" charset="2"/>
              <a:buChar char="v"/>
              <a:defRPr>
                <a:solidFill>
                  <a:srgbClr val="002060"/>
                </a:solidFill>
              </a:defRPr>
            </a:lvl1pPr>
            <a:lvl2pPr marL="685800" indent="-228600">
              <a:buSzPct val="100000"/>
              <a:buFont typeface="Wingdings" panose="05000000000000000000" pitchFamily="2" charset="2"/>
              <a:buChar char="Ø"/>
              <a:defRPr>
                <a:solidFill>
                  <a:srgbClr val="ED6C0F"/>
                </a:solidFill>
              </a:defRPr>
            </a:lvl2pPr>
            <a:lvl3pPr marL="1143000" indent="-228600">
              <a:buSzPct val="150000"/>
              <a:buFont typeface="Arial" panose="020B0604020202020204" pitchFamily="34" charset="0"/>
              <a:buChar char="•"/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 marL="1600200" indent="-228600">
              <a:buFont typeface="Courier New" panose="02070309020205020404" pitchFamily="49" charset="0"/>
              <a:buChar char="o"/>
              <a:defRPr/>
            </a:lvl4pPr>
            <a:lvl5pPr marL="2057400" indent="-228600">
              <a:buFont typeface="Wingdings" panose="05000000000000000000" pitchFamily="2" charset="2"/>
              <a:buChar char="ü"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61441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762004"/>
          </a:xfrm>
          <a:prstGeom prst="rect">
            <a:avLst/>
          </a:prstGeom>
          <a:solidFill>
            <a:srgbClr val="ED6C0F"/>
          </a:solidFill>
          <a:ln>
            <a:solidFill>
              <a:srgbClr val="ED6C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861" y="94199"/>
            <a:ext cx="10122945" cy="600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0200" y="786451"/>
            <a:ext cx="11531600" cy="53905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/>
            </a:lvl1pPr>
            <a:lvl2pPr marL="685800" indent="-228600">
              <a:buSzPct val="100000"/>
              <a:buFont typeface="Wingdings" panose="05000000000000000000" pitchFamily="2" charset="2"/>
              <a:buChar char="Ø"/>
              <a:defRPr/>
            </a:lvl2pPr>
            <a:lvl3pPr marL="1143000" indent="-228600">
              <a:buSzPct val="150000"/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Courier New" panose="02070309020205020404" pitchFamily="49" charset="0"/>
              <a:buChar char="o"/>
              <a:defRPr/>
            </a:lvl4pPr>
            <a:lvl5pPr marL="2057400" indent="-228600">
              <a:buFont typeface="Wingdings" panose="05000000000000000000" pitchFamily="2" charset="2"/>
              <a:buChar char="ü"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r>
              <a:rPr lang="fr-FR" dirty="0"/>
              <a:t>06/04</a:t>
            </a:r>
            <a:r>
              <a:rPr lang="fr-FR" baseline="30000" dirty="0"/>
              <a:t>th</a:t>
            </a:r>
            <a:r>
              <a:rPr lang="fr-FR" dirty="0"/>
              <a:t>/2020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48800" y="6492877"/>
            <a:ext cx="2743200" cy="365125"/>
          </a:xfrm>
        </p:spPr>
        <p:txBody>
          <a:bodyPr/>
          <a:lstStyle/>
          <a:p>
            <a:fld id="{F41BE48F-A7D6-8A4D-99CA-582EB3456AD8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492876"/>
            <a:ext cx="4114800" cy="365125"/>
          </a:xfrm>
        </p:spPr>
        <p:txBody>
          <a:bodyPr/>
          <a:lstStyle/>
          <a:p>
            <a:r>
              <a:rPr lang="fr-FR" dirty="0"/>
              <a:t>PERLE Collaboration Meeting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3" y="24447"/>
            <a:ext cx="1025566" cy="7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4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ro-slide-p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" y="0"/>
            <a:ext cx="12191598" cy="6857998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032" y="1681711"/>
            <a:ext cx="5158153" cy="822888"/>
          </a:xfrm>
        </p:spPr>
        <p:txBody>
          <a:bodyPr anchor="b"/>
          <a:lstStyle>
            <a:lvl1pPr marL="0" indent="0">
              <a:buNone/>
              <a:defRPr sz="2716" b="1">
                <a:solidFill>
                  <a:srgbClr val="00294B"/>
                </a:solidFill>
              </a:defRPr>
            </a:lvl1pPr>
            <a:lvl2pPr marL="517413" indent="0">
              <a:buNone/>
              <a:defRPr sz="2263" b="1"/>
            </a:lvl2pPr>
            <a:lvl3pPr marL="1034826" indent="0">
              <a:buNone/>
              <a:defRPr sz="2037" b="1"/>
            </a:lvl3pPr>
            <a:lvl4pPr marL="1552240" indent="0">
              <a:buNone/>
              <a:defRPr sz="1811" b="1"/>
            </a:lvl4pPr>
            <a:lvl5pPr marL="2069653" indent="0">
              <a:buNone/>
              <a:defRPr sz="1811" b="1"/>
            </a:lvl5pPr>
            <a:lvl6pPr marL="2587066" indent="0">
              <a:buNone/>
              <a:defRPr sz="1811" b="1"/>
            </a:lvl6pPr>
            <a:lvl7pPr marL="3104479" indent="0">
              <a:buNone/>
              <a:defRPr sz="1811" b="1"/>
            </a:lvl7pPr>
            <a:lvl8pPr marL="3621893" indent="0">
              <a:buNone/>
              <a:defRPr sz="1811" b="1"/>
            </a:lvl8pPr>
            <a:lvl9pPr marL="4139306" indent="0">
              <a:buNone/>
              <a:defRPr sz="1811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839032" y="2504599"/>
            <a:ext cx="5158153" cy="3685030"/>
          </a:xfrm>
        </p:spPr>
        <p:txBody>
          <a:bodyPr/>
          <a:lstStyle>
            <a:lvl1pPr>
              <a:defRPr>
                <a:solidFill>
                  <a:srgbClr val="FF6700"/>
                </a:solidFill>
              </a:defRPr>
            </a:lvl1pPr>
            <a:lvl2pPr>
              <a:defRPr>
                <a:solidFill>
                  <a:srgbClr val="00294B"/>
                </a:solidFill>
              </a:defRPr>
            </a:lvl2pPr>
            <a:lvl3pPr>
              <a:defRPr>
                <a:solidFill>
                  <a:srgbClr val="456487"/>
                </a:solidFill>
              </a:defRPr>
            </a:lvl3pPr>
            <a:lvl4pPr>
              <a:defRPr>
                <a:solidFill>
                  <a:srgbClr val="456487"/>
                </a:solidFill>
              </a:defRPr>
            </a:lvl4pPr>
            <a:lvl5pPr>
              <a:defRPr>
                <a:solidFill>
                  <a:srgbClr val="456487"/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1460" y="1681711"/>
            <a:ext cx="5183306" cy="822888"/>
          </a:xfrm>
        </p:spPr>
        <p:txBody>
          <a:bodyPr anchor="b"/>
          <a:lstStyle>
            <a:lvl1pPr marL="0" indent="0">
              <a:buNone/>
              <a:defRPr sz="2716" b="1">
                <a:solidFill>
                  <a:srgbClr val="00294B"/>
                </a:solidFill>
              </a:defRPr>
            </a:lvl1pPr>
            <a:lvl2pPr marL="517413" indent="0">
              <a:buNone/>
              <a:defRPr sz="2263" b="1"/>
            </a:lvl2pPr>
            <a:lvl3pPr marL="1034826" indent="0">
              <a:buNone/>
              <a:defRPr sz="2037" b="1"/>
            </a:lvl3pPr>
            <a:lvl4pPr marL="1552240" indent="0">
              <a:buNone/>
              <a:defRPr sz="1811" b="1"/>
            </a:lvl4pPr>
            <a:lvl5pPr marL="2069653" indent="0">
              <a:buNone/>
              <a:defRPr sz="1811" b="1"/>
            </a:lvl5pPr>
            <a:lvl6pPr marL="2587066" indent="0">
              <a:buNone/>
              <a:defRPr sz="1811" b="1"/>
            </a:lvl6pPr>
            <a:lvl7pPr marL="3104479" indent="0">
              <a:buNone/>
              <a:defRPr sz="1811" b="1"/>
            </a:lvl7pPr>
            <a:lvl8pPr marL="3621893" indent="0">
              <a:buNone/>
              <a:defRPr sz="1811" b="1"/>
            </a:lvl8pPr>
            <a:lvl9pPr marL="4139306" indent="0">
              <a:buNone/>
              <a:defRPr sz="1811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71460" y="2504599"/>
            <a:ext cx="5183306" cy="3685030"/>
          </a:xfrm>
        </p:spPr>
        <p:txBody>
          <a:bodyPr/>
          <a:lstStyle>
            <a:lvl1pPr marL="258707" indent="-258707">
              <a:defRPr lang="fr-FR" sz="3169" kern="1200" dirty="0" smtClean="0">
                <a:solidFill>
                  <a:srgbClr val="FF6700"/>
                </a:solidFill>
                <a:latin typeface="+mn-lt"/>
                <a:ea typeface="+mn-ea"/>
                <a:cs typeface="+mn-cs"/>
              </a:defRPr>
            </a:lvl1pPr>
            <a:lvl2pPr marL="776120" indent="-258707">
              <a:defRPr lang="fr-FR" sz="2716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2pPr>
            <a:lvl3pPr marL="1293533" indent="-258707">
              <a:defRPr lang="fr-FR" sz="2263" kern="1200" dirty="0" smtClean="0">
                <a:solidFill>
                  <a:srgbClr val="456487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rgbClr val="456487"/>
                </a:solidFill>
              </a:defRPr>
            </a:lvl4pPr>
            <a:lvl5pPr>
              <a:defRPr>
                <a:solidFill>
                  <a:srgbClr val="456487"/>
                </a:solidFill>
              </a:defRPr>
            </a:lvl5pPr>
          </a:lstStyle>
          <a:p>
            <a:pPr marL="258707" lvl="0" indent="-258707" algn="l" defTabSz="1034826" rtl="0" eaLnBrk="1" latinLnBrk="0" hangingPunct="1">
              <a:lnSpc>
                <a:spcPct val="90000"/>
              </a:lnSpc>
              <a:spcBef>
                <a:spcPts val="1132"/>
              </a:spcBef>
              <a:buFont typeface="Arial" panose="020B0604020202020204" pitchFamily="34" charset="0"/>
              <a:buChar char="•"/>
            </a:pPr>
            <a:r>
              <a:rPr lang="fr-FR" dirty="0"/>
              <a:t>Modifier les styles du texte du masque</a:t>
            </a:r>
          </a:p>
          <a:p>
            <a:pPr marL="776120" lvl="1" indent="-258707" algn="l" defTabSz="1034826" rtl="0" eaLnBrk="1" latinLnBrk="0" hangingPunct="1">
              <a:lnSpc>
                <a:spcPct val="90000"/>
              </a:lnSpc>
              <a:spcBef>
                <a:spcPts val="566"/>
              </a:spcBef>
              <a:buFont typeface="Arial" panose="020B0604020202020204" pitchFamily="34" charset="0"/>
              <a:buChar char="•"/>
            </a:pPr>
            <a:r>
              <a:rPr lang="fr-FR" dirty="0"/>
              <a:t>Deuxième niveau</a:t>
            </a:r>
          </a:p>
          <a:p>
            <a:pPr marL="1293533" lvl="2" indent="-258707" algn="l" defTabSz="1034826" rtl="0" eaLnBrk="1" latinLnBrk="0" hangingPunct="1">
              <a:lnSpc>
                <a:spcPct val="90000"/>
              </a:lnSpc>
              <a:spcBef>
                <a:spcPts val="566"/>
              </a:spcBef>
              <a:buFont typeface="Arial" panose="020B0604020202020204" pitchFamily="34" charset="0"/>
              <a:buChar char="•"/>
            </a:pPr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234343" y="6467913"/>
            <a:ext cx="2741673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591738" y="169116"/>
            <a:ext cx="6438063" cy="488983"/>
          </a:xfrm>
        </p:spPr>
        <p:txBody>
          <a:bodyPr>
            <a:normAutofit/>
          </a:bodyPr>
          <a:lstStyle>
            <a:lvl1pPr>
              <a:defRPr lang="fr-FR" sz="2716" b="1" kern="1200" dirty="0" smtClean="0">
                <a:solidFill>
                  <a:srgbClr val="00294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01/03/2020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Mon exposé - Lieu - Titre</a:t>
            </a:r>
          </a:p>
        </p:txBody>
      </p:sp>
    </p:spTree>
    <p:extLst>
      <p:ext uri="{BB962C8B-B14F-4D97-AF65-F5344CB8AC3E}">
        <p14:creationId xmlns:p14="http://schemas.microsoft.com/office/powerpoint/2010/main" val="123431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06/04</a:t>
            </a:r>
            <a:r>
              <a:rPr lang="fr-FR" baseline="30000" dirty="0"/>
              <a:t>th</a:t>
            </a:r>
            <a:r>
              <a:rPr lang="fr-FR" dirty="0"/>
              <a:t>/2020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PERLE Collaboration Meeting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E48F-A7D6-8A4D-99CA-582EB3456A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59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-logo-p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" y="0"/>
            <a:ext cx="12191596" cy="685799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28572" y="169116"/>
            <a:ext cx="9534855" cy="488983"/>
          </a:xfrm>
        </p:spPr>
        <p:txBody>
          <a:bodyPr>
            <a:normAutofit/>
          </a:bodyPr>
          <a:lstStyle>
            <a:lvl1pPr algn="ctr">
              <a:defRPr sz="2716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01/03/2020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Mon exposé - Lieu - Titre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234343" y="6467913"/>
            <a:ext cx="2741673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684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692696"/>
          </a:xfrm>
          <a:prstGeom prst="rect">
            <a:avLst/>
          </a:prstGeom>
          <a:solidFill>
            <a:srgbClr val="56628C"/>
          </a:solidFill>
          <a:ln>
            <a:noFill/>
          </a:ln>
          <a:effectLst>
            <a:glow rad="127000">
              <a:srgbClr val="56628C">
                <a:alpha val="40000"/>
              </a:srgbClr>
            </a:glow>
            <a:reflection stA="45000"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-3260" y="6467683"/>
            <a:ext cx="12192000" cy="390317"/>
          </a:xfrm>
          <a:prstGeom prst="rect">
            <a:avLst/>
          </a:prstGeom>
          <a:solidFill>
            <a:srgbClr val="56628C"/>
          </a:solidFill>
          <a:ln>
            <a:noFill/>
          </a:ln>
          <a:effectLst>
            <a:glow rad="127000">
              <a:srgbClr val="56628C">
                <a:alpha val="40000"/>
              </a:srgbClr>
            </a:glow>
            <a:reflection stA="45000"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r-FR" sz="1800" dirty="0"/>
          </a:p>
        </p:txBody>
      </p:sp>
      <p:sp>
        <p:nvSpPr>
          <p:cNvPr id="6" name="Espace réservé du titre 1"/>
          <p:cNvSpPr>
            <a:spLocks noGrp="1"/>
          </p:cNvSpPr>
          <p:nvPr>
            <p:ph type="title"/>
          </p:nvPr>
        </p:nvSpPr>
        <p:spPr>
          <a:xfrm>
            <a:off x="1295467" y="-27384"/>
            <a:ext cx="10896533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4354312" y="6650245"/>
            <a:ext cx="7011097" cy="0"/>
          </a:xfrm>
          <a:prstGeom prst="line">
            <a:avLst/>
          </a:prstGeom>
          <a:ln w="19050">
            <a:solidFill>
              <a:schemeClr val="bg1"/>
            </a:solidFill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pied de page 4"/>
          <p:cNvSpPr txBox="1">
            <a:spLocks/>
          </p:cNvSpPr>
          <p:nvPr userDrawn="1"/>
        </p:nvSpPr>
        <p:spPr>
          <a:xfrm>
            <a:off x="444869" y="6467684"/>
            <a:ext cx="43069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aseline="0" dirty="0"/>
              <a:t>SLHIPP7 –</a:t>
            </a:r>
            <a:r>
              <a:rPr lang="fr-FR" sz="1200" dirty="0" err="1"/>
              <a:t>June</a:t>
            </a:r>
            <a:r>
              <a:rPr lang="fr-FR" sz="1200" dirty="0"/>
              <a:t> 09</a:t>
            </a:r>
            <a:r>
              <a:rPr lang="fr-FR" sz="1200" baseline="30000" dirty="0"/>
              <a:t>th</a:t>
            </a:r>
          </a:p>
        </p:txBody>
      </p:sp>
      <p:sp>
        <p:nvSpPr>
          <p:cNvPr id="19" name="Espace réservé du numéro de diapositive 5"/>
          <p:cNvSpPr txBox="1">
            <a:spLocks/>
          </p:cNvSpPr>
          <p:nvPr userDrawn="1"/>
        </p:nvSpPr>
        <p:spPr>
          <a:xfrm>
            <a:off x="9299872" y="646768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F43006-22BA-4B65-9153-CA4D1108557C}" type="slidenum">
              <a:rPr lang="fr-FR" sz="1200" smtClean="0"/>
              <a:pPr/>
              <a:t>‹N°›</a:t>
            </a:fld>
            <a:endParaRPr lang="fr-FR" sz="1200" dirty="0"/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239349" y="692696"/>
            <a:ext cx="11952651" cy="5774986"/>
          </a:xfrm>
        </p:spPr>
        <p:txBody>
          <a:bodyPr lIns="18000" rIns="18000" bIns="18000"/>
          <a:lstStyle>
            <a:lvl1pPr marL="342900" indent="-342900">
              <a:buFontTx/>
              <a:buBlip>
                <a:blip r:embed="rId2"/>
              </a:buBlip>
              <a:defRPr sz="2000" b="1">
                <a:solidFill>
                  <a:srgbClr val="C3004A"/>
                </a:solidFill>
              </a:defRPr>
            </a:lvl1pPr>
            <a:lvl2pPr marL="630238" indent="-274638">
              <a:spcBef>
                <a:spcPts val="300"/>
              </a:spcBef>
              <a:buFontTx/>
              <a:buBlip>
                <a:blip r:embed="rId3"/>
              </a:buBlip>
              <a:defRPr sz="2000">
                <a:solidFill>
                  <a:srgbClr val="7030A0"/>
                </a:solidFill>
              </a:defRPr>
            </a:lvl2pPr>
            <a:lvl3pPr marL="985838" indent="-182563">
              <a:spcBef>
                <a:spcPts val="0"/>
              </a:spcBef>
              <a:buFont typeface="Wingdings" pitchFamily="2" charset="2"/>
              <a:buChar char="ü"/>
              <a:defRPr sz="1800"/>
            </a:lvl3pPr>
            <a:lvl4pPr marL="1258888" indent="-185738">
              <a:defRPr sz="1600"/>
            </a:lvl4pPr>
          </a:lstStyle>
          <a:p>
            <a:pPr lvl="0"/>
            <a:r>
              <a:rPr lang="en-US" noProof="0" dirty="0" err="1"/>
              <a:t>Modifiez</a:t>
            </a:r>
            <a:r>
              <a:rPr lang="en-US" noProof="0" dirty="0"/>
              <a:t>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/>
              <a:t>re</a:t>
            </a:r>
          </a:p>
          <a:p>
            <a:pPr lvl="3"/>
            <a:endParaRPr lang="en-US" noProof="0" dirty="0"/>
          </a:p>
        </p:txBody>
      </p:sp>
      <p:pic>
        <p:nvPicPr>
          <p:cNvPr id="11" name="Image 10" descr="logoipn.png"/>
          <p:cNvPicPr>
            <a:picLocks noChangeAspect="1"/>
          </p:cNvPicPr>
          <p:nvPr userDrawn="1"/>
        </p:nvPicPr>
        <p:blipFill rotWithShape="1"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328" y="84753"/>
            <a:ext cx="1226384" cy="540000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13220" y="84753"/>
            <a:ext cx="741091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3" descr="C:\Users\reynet\Desktop\Ligne Spoke 4.png"/>
          <p:cNvPicPr>
            <a:picLocks noChangeAspect="1" noChangeArrowheads="1"/>
          </p:cNvPicPr>
          <p:nvPr userDrawn="1"/>
        </p:nvPicPr>
        <p:blipFill rotWithShape="1"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1213697" y="126003"/>
            <a:ext cx="2304257" cy="457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30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15/01/2019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HCERES evaluation – Accelerator Physics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BE48F-A7D6-8A4D-99CA-582EB3456A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15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7" r:id="rId3"/>
    <p:sldLayoutId id="2147483650" r:id="rId4"/>
    <p:sldLayoutId id="2147483656" r:id="rId5"/>
    <p:sldLayoutId id="2147483655" r:id="rId6"/>
    <p:sldLayoutId id="2147483658" r:id="rId7"/>
    <p:sldLayoutId id="2147483660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endParaRPr lang="fr-FR" sz="4000" dirty="0">
              <a:solidFill>
                <a:schemeClr val="tx1"/>
              </a:solidFill>
            </a:endParaRPr>
          </a:p>
          <a:p>
            <a:pPr indent="0">
              <a:buNone/>
            </a:pPr>
            <a:endParaRPr lang="fr-FR" sz="4000" dirty="0">
              <a:solidFill>
                <a:schemeClr val="tx1"/>
              </a:solidFill>
            </a:endParaRPr>
          </a:p>
          <a:p>
            <a:pPr indent="-1430338">
              <a:buNone/>
            </a:pPr>
            <a:r>
              <a:rPr lang="fr-FR" sz="4000" dirty="0"/>
              <a:t>Work Package 5 : </a:t>
            </a:r>
            <a:r>
              <a:rPr lang="fr-FR" sz="4000" dirty="0" err="1"/>
              <a:t>Cryogenics</a:t>
            </a:r>
            <a:endParaRPr lang="fr-FR" sz="4000" dirty="0">
              <a:solidFill>
                <a:schemeClr val="tx1"/>
              </a:solidFill>
            </a:endParaRPr>
          </a:p>
          <a:p>
            <a:pPr indent="-1430338">
              <a:buNone/>
            </a:pPr>
            <a:endParaRPr lang="fr-FR" sz="4000" dirty="0">
              <a:solidFill>
                <a:schemeClr val="tx1"/>
              </a:solidFill>
            </a:endParaRPr>
          </a:p>
          <a:p>
            <a:pPr indent="-1430338">
              <a:buNone/>
            </a:pPr>
            <a:r>
              <a:rPr lang="fr-FR" sz="2000" b="1" dirty="0">
                <a:solidFill>
                  <a:schemeClr val="tx1"/>
                </a:solidFill>
              </a:rPr>
              <a:t>P. DUTHIL</a:t>
            </a:r>
          </a:p>
          <a:p>
            <a:pPr indent="-1430338">
              <a:buNone/>
            </a:pPr>
            <a:r>
              <a:rPr lang="fr-FR" sz="2000" b="1" dirty="0">
                <a:solidFill>
                  <a:schemeClr val="tx1"/>
                </a:solidFill>
              </a:rPr>
              <a:t>H. SAUGNAC</a:t>
            </a:r>
          </a:p>
          <a:p>
            <a:pPr indent="-1430338">
              <a:buNone/>
            </a:pPr>
            <a:r>
              <a:rPr lang="fr-FR" sz="2000" b="1" dirty="0">
                <a:solidFill>
                  <a:schemeClr val="tx1"/>
                </a:solidFill>
              </a:rPr>
              <a:t>M. PIERENS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9678838" y="6440970"/>
            <a:ext cx="2513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>
                <a:solidFill>
                  <a:schemeClr val="bg1"/>
                </a:solidFill>
              </a:rPr>
              <a:t>September</a:t>
            </a:r>
            <a:r>
              <a:rPr lang="fr-FR" sz="2000" dirty="0">
                <a:solidFill>
                  <a:schemeClr val="bg1"/>
                </a:solidFill>
              </a:rPr>
              <a:t> 28</a:t>
            </a:r>
            <a:r>
              <a:rPr lang="fr-FR" sz="2000" baseline="30000" dirty="0">
                <a:solidFill>
                  <a:schemeClr val="bg1"/>
                </a:solidFill>
              </a:rPr>
              <a:t>th</a:t>
            </a:r>
            <a:r>
              <a:rPr lang="fr-FR" sz="2000" dirty="0">
                <a:solidFill>
                  <a:schemeClr val="bg1"/>
                </a:solidFill>
              </a:rPr>
              <a:t> 2022</a:t>
            </a:r>
          </a:p>
        </p:txBody>
      </p:sp>
      <p:sp>
        <p:nvSpPr>
          <p:cNvPr id="4" name="AutoShape 2" descr="http://wpwww.ijclab.in2p3.fr/portail-ijclab/wp-content/uploads/sites/12/2020/01/logo-provisoire@0.5x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4" descr="http://wpwww.ijclab.in2p3.fr/portail-ijclab/wp-content/uploads/sites/12/2020/01/logo-provisoire@0.5x.png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233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C37BB31-05C6-4766-9F36-99B73B19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527ECC4-2E2E-492E-BC23-F294D32E3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/>
              <a:t>Work Package 5 : </a:t>
            </a:r>
            <a:r>
              <a:rPr lang="fr-FR" sz="3200" dirty="0" err="1"/>
              <a:t>Cryogenics</a:t>
            </a:r>
            <a:r>
              <a:rPr lang="fr-FR" sz="3200" dirty="0"/>
              <a:t> - </a:t>
            </a:r>
            <a:r>
              <a:rPr lang="fr-FR" sz="3200" dirty="0" err="1"/>
              <a:t>Status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35C279-79AC-412C-87B8-81442BC23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Context</a:t>
            </a:r>
          </a:p>
          <a:p>
            <a:pPr lvl="1"/>
            <a:r>
              <a:rPr lang="en-GB" dirty="0"/>
              <a:t>What to cool down:</a:t>
            </a:r>
          </a:p>
          <a:p>
            <a:pPr lvl="2"/>
            <a:r>
              <a:rPr lang="en-GB" dirty="0"/>
              <a:t>1 accelerating device = SRF elliptical cavity (f~ 802 MHz)  </a:t>
            </a:r>
          </a:p>
          <a:p>
            <a:pPr lvl="2"/>
            <a:r>
              <a:rPr lang="en-GB" dirty="0"/>
              <a:t>1 feeding device = RF power coupler</a:t>
            </a:r>
          </a:p>
          <a:p>
            <a:pPr lvl="2"/>
            <a:r>
              <a:rPr lang="en-GB" dirty="0"/>
              <a:t>2 or 4 (TBC) HOM couplers (and probes)</a:t>
            </a:r>
          </a:p>
          <a:p>
            <a:pPr marL="914400" lvl="2" indent="0">
              <a:buNone/>
            </a:pPr>
            <a:r>
              <a:rPr lang="en-GB" dirty="0"/>
              <a:t>= {RF package}</a:t>
            </a:r>
          </a:p>
          <a:p>
            <a:pPr lvl="1"/>
            <a:r>
              <a:rPr lang="en-GB" dirty="0"/>
              <a:t>Distributed in 3 sets:</a:t>
            </a:r>
          </a:p>
          <a:p>
            <a:pPr lvl="2"/>
            <a:r>
              <a:rPr lang="en-GB" dirty="0"/>
              <a:t>1 Booster (injection chain)</a:t>
            </a:r>
          </a:p>
          <a:p>
            <a:pPr lvl="3"/>
            <a:r>
              <a:rPr lang="en-GB" dirty="0"/>
              <a:t> 5 RF packages </a:t>
            </a:r>
          </a:p>
          <a:p>
            <a:pPr lvl="2"/>
            <a:r>
              <a:rPr lang="en-GB" dirty="0"/>
              <a:t>1+1 CMs (accelerating chain): </a:t>
            </a:r>
          </a:p>
          <a:p>
            <a:pPr lvl="3"/>
            <a:r>
              <a:rPr lang="en-GB" dirty="0"/>
              <a:t>4 RF packages</a:t>
            </a:r>
          </a:p>
          <a:p>
            <a:pPr lvl="2"/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  <p:sp>
        <p:nvSpPr>
          <p:cNvPr id="5" name="Espace réservé du numéro de diapositive 8">
            <a:extLst>
              <a:ext uri="{FF2B5EF4-FFF2-40B4-BE49-F238E27FC236}">
                <a16:creationId xmlns:a16="http://schemas.microsoft.com/office/drawing/2014/main" id="{9D68EB64-0B28-4ADD-B94A-C293690E89D9}"/>
              </a:ext>
            </a:extLst>
          </p:cNvPr>
          <p:cNvSpPr txBox="1">
            <a:spLocks/>
          </p:cNvSpPr>
          <p:nvPr/>
        </p:nvSpPr>
        <p:spPr>
          <a:xfrm>
            <a:off x="9234343" y="6467913"/>
            <a:ext cx="2741673" cy="364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7E71596-5F9D-49C5-9701-16B3CA54319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Espace réservé de la date 6">
            <a:extLst>
              <a:ext uri="{FF2B5EF4-FFF2-40B4-BE49-F238E27FC236}">
                <a16:creationId xmlns:a16="http://schemas.microsoft.com/office/drawing/2014/main" id="{0DC94D48-D7C0-48C4-B31E-C292E3EA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09/28</a:t>
            </a:r>
            <a:r>
              <a:rPr lang="fr-FR" baseline="30000" dirty="0"/>
              <a:t>th</a:t>
            </a:r>
            <a:r>
              <a:rPr lang="fr-FR" dirty="0"/>
              <a:t>/2020</a:t>
            </a:r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7D6A06FE-51E2-4163-B2EC-B49E2AC2E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PERLE – WP5 </a:t>
            </a:r>
            <a:r>
              <a:rPr lang="fr-FR" dirty="0" err="1"/>
              <a:t>Cryogenics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86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C37BB31-05C6-4766-9F36-99B73B19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527ECC4-2E2E-492E-BC23-F294D32E3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/>
              <a:t>Work Package 5 : </a:t>
            </a:r>
            <a:r>
              <a:rPr lang="fr-FR" sz="3200" dirty="0" err="1"/>
              <a:t>Cryogenics</a:t>
            </a:r>
            <a:r>
              <a:rPr lang="fr-FR" sz="3200" dirty="0"/>
              <a:t> - </a:t>
            </a:r>
            <a:r>
              <a:rPr lang="fr-FR" sz="3200" dirty="0" err="1"/>
              <a:t>Status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35C279-79AC-412C-87B8-81442BC23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Updated heat loads:</a:t>
            </a:r>
          </a:p>
          <a:p>
            <a:pPr lvl="1"/>
            <a:r>
              <a:rPr lang="en-GB" dirty="0"/>
              <a:t>Dynamic heat loads (due to RF) coarse estimate:</a:t>
            </a:r>
          </a:p>
          <a:p>
            <a:pPr lvl="2"/>
            <a:r>
              <a:rPr lang="en-GB" dirty="0"/>
              <a:t>100 W per SRF cavity (!)</a:t>
            </a:r>
          </a:p>
          <a:p>
            <a:pPr lvl="2"/>
            <a:r>
              <a:rPr lang="en-GB" dirty="0"/>
              <a:t>~400 W @ 2 K per CM </a:t>
            </a:r>
          </a:p>
          <a:p>
            <a:pPr lvl="2"/>
            <a:r>
              <a:rPr lang="en-GB" dirty="0"/>
              <a:t>? for the booster </a:t>
            </a:r>
          </a:p>
          <a:p>
            <a:pPr lvl="1"/>
            <a:r>
              <a:rPr lang="en-GB" dirty="0"/>
              <a:t>PERLE’s cooling needs (isothermal heat load @2 K only): ~1 kW</a:t>
            </a:r>
          </a:p>
          <a:p>
            <a:pPr lvl="2"/>
            <a:r>
              <a:rPr lang="en-GB" dirty="0"/>
              <a:t>For comparison, PERLE’s 2 K heat loads </a:t>
            </a:r>
          </a:p>
          <a:p>
            <a:pPr lvl="3"/>
            <a:r>
              <a:rPr lang="en-GB" dirty="0"/>
              <a:t>= 2x heat loads currently considered for MINERVA (</a:t>
            </a:r>
            <a:r>
              <a:rPr lang="en-GB" dirty="0" err="1"/>
              <a:t>MyRRHa</a:t>
            </a:r>
            <a:r>
              <a:rPr lang="en-GB" dirty="0"/>
              <a:t>) (~100 m long </a:t>
            </a:r>
            <a:r>
              <a:rPr lang="en-GB" dirty="0" err="1"/>
              <a:t>linac</a:t>
            </a:r>
            <a:r>
              <a:rPr lang="en-GB" dirty="0"/>
              <a:t>); </a:t>
            </a:r>
          </a:p>
          <a:p>
            <a:pPr lvl="3"/>
            <a:r>
              <a:rPr lang="en-GB" dirty="0"/>
              <a:t>= 1/3 of European Spallation source installed cooling power (~400 m long </a:t>
            </a:r>
            <a:r>
              <a:rPr lang="en-GB" dirty="0" err="1"/>
              <a:t>linac</a:t>
            </a:r>
            <a:r>
              <a:rPr lang="en-GB" dirty="0"/>
              <a:t>);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9F67EB-7399-4435-A1A4-06BDAA629204}"/>
              </a:ext>
            </a:extLst>
          </p:cNvPr>
          <p:cNvSpPr/>
          <p:nvPr/>
        </p:nvSpPr>
        <p:spPr>
          <a:xfrm>
            <a:off x="796026" y="4452032"/>
            <a:ext cx="8051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/>
            <a:r>
              <a:rPr lang="en-GB" dirty="0"/>
              <a:t>→ medium scale cooling system is needed (with large turndown capability)</a:t>
            </a:r>
            <a:endParaRPr lang="fr-FR" dirty="0"/>
          </a:p>
        </p:txBody>
      </p:sp>
      <p:sp>
        <p:nvSpPr>
          <p:cNvPr id="6" name="Espace réservé du numéro de diapositive 8">
            <a:extLst>
              <a:ext uri="{FF2B5EF4-FFF2-40B4-BE49-F238E27FC236}">
                <a16:creationId xmlns:a16="http://schemas.microsoft.com/office/drawing/2014/main" id="{787BAFE0-9553-4869-AD9F-19C90BA8DA22}"/>
              </a:ext>
            </a:extLst>
          </p:cNvPr>
          <p:cNvSpPr txBox="1">
            <a:spLocks/>
          </p:cNvSpPr>
          <p:nvPr/>
        </p:nvSpPr>
        <p:spPr>
          <a:xfrm>
            <a:off x="9234343" y="6467913"/>
            <a:ext cx="2741673" cy="364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7E71596-5F9D-49C5-9701-16B3CA54319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62DD6F-3FD1-4FA3-9C7E-52C6F72A1C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09/28</a:t>
            </a:r>
            <a:r>
              <a:rPr lang="fr-FR" baseline="30000" dirty="0"/>
              <a:t>th</a:t>
            </a:r>
            <a:r>
              <a:rPr lang="fr-FR" dirty="0"/>
              <a:t>/2020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B53A46-5BB6-4DEC-8FEA-82A1F0DF0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PERLE – WP5 </a:t>
            </a:r>
            <a:r>
              <a:rPr lang="fr-FR" dirty="0" err="1"/>
              <a:t>Cryogenics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924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C37BB31-05C6-4766-9F36-99B73B19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527ECC4-2E2E-492E-BC23-F294D32E3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/>
              <a:t>Work Package 5 : </a:t>
            </a:r>
            <a:r>
              <a:rPr lang="fr-FR" sz="3200" dirty="0" err="1"/>
              <a:t>Cryogenics</a:t>
            </a:r>
            <a:r>
              <a:rPr lang="fr-FR" sz="3200" dirty="0"/>
              <a:t> - </a:t>
            </a:r>
            <a:r>
              <a:rPr lang="fr-FR" sz="3200" dirty="0" err="1"/>
              <a:t>Status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35C279-79AC-412C-87B8-81442BC23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827214"/>
            <a:ext cx="11506200" cy="556495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TDR objectives:</a:t>
            </a:r>
          </a:p>
          <a:p>
            <a:pPr lvl="1"/>
            <a:r>
              <a:rPr lang="en-GB" dirty="0"/>
              <a:t>Define the cryogenic architecture :</a:t>
            </a:r>
          </a:p>
          <a:p>
            <a:pPr lvl="2"/>
            <a:r>
              <a:rPr lang="en-GB" dirty="0"/>
              <a:t>User chain: what to cool, how and when</a:t>
            </a:r>
          </a:p>
          <a:p>
            <a:pPr lvl="2"/>
            <a:r>
              <a:rPr lang="en-GB" dirty="0"/>
              <a:t>Cooling power production chain: what to produce, how, where and when</a:t>
            </a:r>
          </a:p>
          <a:p>
            <a:pPr lvl="2"/>
            <a:r>
              <a:rPr lang="en-GB" dirty="0"/>
              <a:t>Cooling power distribution chain: how to cool down </a:t>
            </a:r>
          </a:p>
          <a:p>
            <a:pPr lvl="2"/>
            <a:r>
              <a:rPr lang="en-GB" dirty="0"/>
              <a:t>Asses the cryogenic operational modes of PERLE machine (modelling)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Propose a preliminary design of the cryogenic distribution system :</a:t>
            </a:r>
          </a:p>
          <a:p>
            <a:pPr lvl="2"/>
            <a:r>
              <a:rPr lang="en-GB" dirty="0"/>
              <a:t>Provide preliminary sizing</a:t>
            </a:r>
          </a:p>
          <a:p>
            <a:pPr lvl="2"/>
            <a:r>
              <a:rPr lang="en-GB" dirty="0"/>
              <a:t>Propose a preliminary engineering study: </a:t>
            </a:r>
            <a:r>
              <a:rPr lang="en-US" dirty="0"/>
              <a:t>design, building, installation and commissioning of the system</a:t>
            </a:r>
          </a:p>
          <a:p>
            <a:pPr lvl="2"/>
            <a:r>
              <a:rPr lang="en-GB" dirty="0"/>
              <a:t>Update project costs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Specify the </a:t>
            </a:r>
            <a:r>
              <a:rPr lang="en-GB" dirty="0" err="1"/>
              <a:t>cryoplant</a:t>
            </a:r>
            <a:r>
              <a:rPr lang="en-GB" dirty="0"/>
              <a:t> (in view of a call for tender after the TDR)</a:t>
            </a:r>
          </a:p>
          <a:p>
            <a:pPr lvl="2"/>
            <a:r>
              <a:rPr lang="en-GB" dirty="0"/>
              <a:t>Fluids and powers</a:t>
            </a:r>
          </a:p>
          <a:p>
            <a:pPr lvl="2"/>
            <a:r>
              <a:rPr lang="en-GB" dirty="0"/>
              <a:t>Operation modes</a:t>
            </a:r>
          </a:p>
          <a:p>
            <a:pPr lvl="2"/>
            <a:r>
              <a:rPr lang="en-GB" dirty="0"/>
              <a:t>Installation phases</a:t>
            </a:r>
          </a:p>
          <a:p>
            <a:pPr marL="914400" lvl="2" indent="0">
              <a:buNone/>
            </a:pPr>
            <a:r>
              <a:rPr lang="en-GB" dirty="0"/>
              <a:t>…</a:t>
            </a:r>
          </a:p>
        </p:txBody>
      </p:sp>
      <p:sp>
        <p:nvSpPr>
          <p:cNvPr id="5" name="Espace réservé du numéro de diapositive 8">
            <a:extLst>
              <a:ext uri="{FF2B5EF4-FFF2-40B4-BE49-F238E27FC236}">
                <a16:creationId xmlns:a16="http://schemas.microsoft.com/office/drawing/2014/main" id="{89CD0A9F-9256-4803-8A4A-8140AD86BEF3}"/>
              </a:ext>
            </a:extLst>
          </p:cNvPr>
          <p:cNvSpPr txBox="1">
            <a:spLocks/>
          </p:cNvSpPr>
          <p:nvPr/>
        </p:nvSpPr>
        <p:spPr>
          <a:xfrm>
            <a:off x="9234343" y="6467913"/>
            <a:ext cx="2741673" cy="364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7E71596-5F9D-49C5-9701-16B3CA54319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Espace réservé de la date 6">
            <a:extLst>
              <a:ext uri="{FF2B5EF4-FFF2-40B4-BE49-F238E27FC236}">
                <a16:creationId xmlns:a16="http://schemas.microsoft.com/office/drawing/2014/main" id="{C0C079D5-D54C-4BB1-BD70-3D47A09DB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09/28</a:t>
            </a:r>
            <a:r>
              <a:rPr lang="fr-FR" baseline="30000" dirty="0"/>
              <a:t>th</a:t>
            </a:r>
            <a:r>
              <a:rPr lang="fr-FR" dirty="0"/>
              <a:t>/2020</a:t>
            </a:r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CC5FC472-2401-4569-8DAE-CA57FFF6D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PERLE – WP5 </a:t>
            </a:r>
            <a:r>
              <a:rPr lang="fr-FR" dirty="0" err="1"/>
              <a:t>Cryogenics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68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5527ECC4-2E2E-492E-BC23-F294D32E3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/>
              <a:t>Work Package 5 : Cryogenics</a:t>
            </a:r>
            <a:endParaRPr lang="fr-FR" dirty="0"/>
          </a:p>
        </p:txBody>
      </p:sp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A48E4125-A258-4A08-A7A6-E35F856A7D88}"/>
              </a:ext>
            </a:extLst>
          </p:cNvPr>
          <p:cNvSpPr txBox="1">
            <a:spLocks/>
          </p:cNvSpPr>
          <p:nvPr/>
        </p:nvSpPr>
        <p:spPr>
          <a:xfrm>
            <a:off x="5867460" y="2547311"/>
            <a:ext cx="4640690" cy="258121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1879600" indent="3683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v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100000"/>
              <a:buFont typeface="Wingdings" panose="05000000000000000000" pitchFamily="2" charset="2"/>
              <a:buChar char="Ø"/>
              <a:defRPr sz="2400" kern="1200">
                <a:solidFill>
                  <a:srgbClr val="ED6C0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150000"/>
              <a:buFont typeface="Arial" panose="020B0604020202020204" pitchFamily="34" charset="0"/>
              <a:buChar char="•"/>
              <a:defRPr sz="20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800" dirty="0"/>
              <a:t>WP6 </a:t>
            </a:r>
            <a:r>
              <a:rPr lang="en-US" sz="1800" dirty="0" err="1"/>
              <a:t>IJCLab</a:t>
            </a:r>
            <a:r>
              <a:rPr lang="en-US" sz="1800" dirty="0"/>
              <a:t> members:</a:t>
            </a:r>
          </a:p>
          <a:p>
            <a:pPr marL="741600" indent="-2844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Patxi DUTHIL, </a:t>
            </a:r>
            <a:r>
              <a:rPr lang="en-US" sz="1500" dirty="0" err="1">
                <a:solidFill>
                  <a:schemeClr val="tx1"/>
                </a:solidFill>
              </a:rPr>
              <a:t>Cryo</a:t>
            </a:r>
            <a:r>
              <a:rPr lang="en-US" sz="1500" dirty="0">
                <a:solidFill>
                  <a:schemeClr val="tx1"/>
                </a:solidFill>
              </a:rPr>
              <a:t> Group </a:t>
            </a:r>
          </a:p>
          <a:p>
            <a:pPr marL="741600" indent="-2844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Hervé SAUGNAC, </a:t>
            </a:r>
            <a:r>
              <a:rPr lang="en-US" sz="1500" dirty="0" err="1">
                <a:solidFill>
                  <a:schemeClr val="tx1"/>
                </a:solidFill>
              </a:rPr>
              <a:t>Cryo</a:t>
            </a:r>
            <a:r>
              <a:rPr lang="en-US" sz="1500" dirty="0">
                <a:solidFill>
                  <a:schemeClr val="tx1"/>
                </a:solidFill>
              </a:rPr>
              <a:t> Group</a:t>
            </a:r>
          </a:p>
          <a:p>
            <a:pPr marL="741600" indent="-2844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Matthieu PIERENS, </a:t>
            </a:r>
            <a:r>
              <a:rPr lang="en-US" sz="1500" dirty="0" err="1">
                <a:solidFill>
                  <a:schemeClr val="tx1"/>
                </a:solidFill>
              </a:rPr>
              <a:t>Cryo</a:t>
            </a:r>
            <a:r>
              <a:rPr lang="en-US" sz="1500" dirty="0">
                <a:solidFill>
                  <a:schemeClr val="tx1"/>
                </a:solidFill>
              </a:rPr>
              <a:t> Group</a:t>
            </a:r>
          </a:p>
          <a:p>
            <a:pPr marL="741600" indent="-2844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Design office</a:t>
            </a:r>
            <a:endParaRPr lang="en-US" sz="1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600" dirty="0"/>
              <a:t>WP6 Partners:</a:t>
            </a:r>
          </a:p>
          <a:p>
            <a:pPr marL="741600" indent="-2844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Jean-Pierre THERMEAU, APC-IN2P3 (CNRS)</a:t>
            </a:r>
          </a:p>
          <a:p>
            <a:pPr marL="741600" indent="-284400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5C9D1645-4FD1-4B4A-9033-4B3F7C5DC354}"/>
              </a:ext>
            </a:extLst>
          </p:cNvPr>
          <p:cNvGrpSpPr/>
          <p:nvPr/>
        </p:nvGrpSpPr>
        <p:grpSpPr>
          <a:xfrm>
            <a:off x="695344" y="2236316"/>
            <a:ext cx="3547249" cy="3883687"/>
            <a:chOff x="695344" y="2236316"/>
            <a:chExt cx="3547249" cy="3883687"/>
          </a:xfrm>
        </p:grpSpPr>
        <p:sp>
          <p:nvSpPr>
            <p:cNvPr id="13" name="CustomShape 3">
              <a:extLst>
                <a:ext uri="{FF2B5EF4-FFF2-40B4-BE49-F238E27FC236}">
                  <a16:creationId xmlns:a16="http://schemas.microsoft.com/office/drawing/2014/main" id="{8139F3A4-F9B7-4886-B6BB-FD07DE5A8490}"/>
                </a:ext>
              </a:extLst>
            </p:cNvPr>
            <p:cNvSpPr/>
            <p:nvPr/>
          </p:nvSpPr>
          <p:spPr>
            <a:xfrm>
              <a:off x="728789" y="2719097"/>
              <a:ext cx="1005840" cy="502920"/>
            </a:xfrm>
            <a:prstGeom prst="rect">
              <a:avLst/>
            </a:prstGeom>
            <a:solidFill>
              <a:srgbClr val="FF67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4320" tIns="4320" rIns="4320" bIns="4320" anchor="ctr"/>
            <a:lstStyle/>
            <a:p>
              <a:pPr algn="ctr">
                <a:lnSpc>
                  <a:spcPct val="90000"/>
                </a:lnSpc>
                <a:spcAft>
                  <a:spcPts val="349"/>
                </a:spcAft>
              </a:pPr>
              <a:r>
                <a:rPr lang="fr-FR" sz="1100" b="1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CRYOPLANT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4" name="CustomShape 4">
              <a:extLst>
                <a:ext uri="{FF2B5EF4-FFF2-40B4-BE49-F238E27FC236}">
                  <a16:creationId xmlns:a16="http://schemas.microsoft.com/office/drawing/2014/main" id="{4140595F-1763-497D-B38C-B73CA7D2DB35}"/>
                </a:ext>
              </a:extLst>
            </p:cNvPr>
            <p:cNvSpPr/>
            <p:nvPr/>
          </p:nvSpPr>
          <p:spPr>
            <a:xfrm>
              <a:off x="2013629" y="2557473"/>
              <a:ext cx="2221765" cy="81021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6000" tIns="36000" rIns="36000" bIns="36000" anchor="ctr"/>
            <a:lstStyle/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Refrigerator</a:t>
              </a:r>
              <a:r>
                <a:rPr lang="fr-FR" sz="1100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(Cold Box)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Cycle </a:t>
              </a: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compressors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Cryogenic</a:t>
              </a:r>
              <a:r>
                <a:rPr lang="fr-FR" sz="11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purifier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Pure </a:t>
              </a: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gas</a:t>
              </a:r>
              <a:r>
                <a:rPr lang="fr-FR" sz="11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</a:t>
              </a: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storage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Gas </a:t>
              </a:r>
              <a:r>
                <a:rPr lang="fr-FR" sz="1100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analysing</a:t>
              </a:r>
              <a:r>
                <a:rPr lang="fr-FR" sz="1100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system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5" name="CustomShape 5">
              <a:extLst>
                <a:ext uri="{FF2B5EF4-FFF2-40B4-BE49-F238E27FC236}">
                  <a16:creationId xmlns:a16="http://schemas.microsoft.com/office/drawing/2014/main" id="{CA76B6FF-7109-4607-8EAD-AC4E6CEC2906}"/>
                </a:ext>
              </a:extLst>
            </p:cNvPr>
            <p:cNvSpPr/>
            <p:nvPr/>
          </p:nvSpPr>
          <p:spPr>
            <a:xfrm>
              <a:off x="718709" y="3500148"/>
              <a:ext cx="1005840" cy="757934"/>
            </a:xfrm>
            <a:prstGeom prst="rect">
              <a:avLst/>
            </a:prstGeom>
            <a:solidFill>
              <a:srgbClr val="FF67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4320" tIns="4320" rIns="4320" bIns="4320" anchor="ctr"/>
            <a:lstStyle/>
            <a:p>
              <a:pPr algn="ctr">
                <a:lnSpc>
                  <a:spcPct val="90000"/>
                </a:lnSpc>
                <a:spcAft>
                  <a:spcPts val="349"/>
                </a:spcAft>
              </a:pPr>
              <a:r>
                <a:rPr lang="fr-FR" sz="1100" b="1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HELIUM RECOVERY, PURIFICATION AND STORAGE SYSTEM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6" name="CustomShape 6">
              <a:extLst>
                <a:ext uri="{FF2B5EF4-FFF2-40B4-BE49-F238E27FC236}">
                  <a16:creationId xmlns:a16="http://schemas.microsoft.com/office/drawing/2014/main" id="{57BDF8D0-C282-45FA-8121-AF11BE6489C1}"/>
                </a:ext>
              </a:extLst>
            </p:cNvPr>
            <p:cNvSpPr/>
            <p:nvPr/>
          </p:nvSpPr>
          <p:spPr>
            <a:xfrm>
              <a:off x="2020829" y="3471398"/>
              <a:ext cx="2221764" cy="83461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6000" tIns="36000" rIns="36000" bIns="36000" anchor="ctr"/>
            <a:lstStyle/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Purification system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Helium</a:t>
              </a:r>
              <a:r>
                <a:rPr lang="fr-FR" sz="1100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</a:t>
              </a:r>
              <a:r>
                <a:rPr lang="fr-FR" sz="1100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recovery</a:t>
              </a:r>
              <a:r>
                <a:rPr lang="fr-FR" sz="1100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system</a:t>
              </a: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Liquid</a:t>
              </a:r>
              <a:r>
                <a:rPr lang="fr-FR" sz="11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</a:t>
              </a: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helium</a:t>
              </a:r>
              <a:r>
                <a:rPr lang="fr-FR" sz="11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</a:t>
              </a: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storage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Liquid</a:t>
              </a:r>
              <a:r>
                <a:rPr lang="fr-FR" sz="1100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</a:t>
              </a:r>
              <a:r>
                <a:rPr lang="fr-FR" sz="1100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nitrogen</a:t>
              </a:r>
              <a:r>
                <a:rPr lang="fr-FR" sz="1100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</a:t>
              </a:r>
              <a:r>
                <a:rPr lang="fr-FR" sz="1100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storage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7" name="CustomShape 7">
              <a:extLst>
                <a:ext uri="{FF2B5EF4-FFF2-40B4-BE49-F238E27FC236}">
                  <a16:creationId xmlns:a16="http://schemas.microsoft.com/office/drawing/2014/main" id="{E86549C6-0173-4135-811E-C6EA1A3C95F2}"/>
                </a:ext>
              </a:extLst>
            </p:cNvPr>
            <p:cNvSpPr/>
            <p:nvPr/>
          </p:nvSpPr>
          <p:spPr>
            <a:xfrm>
              <a:off x="728789" y="4571882"/>
              <a:ext cx="1005840" cy="502920"/>
            </a:xfrm>
            <a:prstGeom prst="rect">
              <a:avLst/>
            </a:prstGeom>
            <a:solidFill>
              <a:srgbClr val="FF67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4320" tIns="4320" rIns="4320" bIns="4320" anchor="ctr"/>
            <a:lstStyle/>
            <a:p>
              <a:pPr algn="ctr">
                <a:lnSpc>
                  <a:spcPct val="90000"/>
                </a:lnSpc>
                <a:spcAft>
                  <a:spcPts val="349"/>
                </a:spcAft>
              </a:pPr>
              <a:r>
                <a:rPr lang="fr-FR" sz="1100" b="1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CRYOGENIC DISTRIBUTION SYSTEM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8" name="CustomShape 8">
              <a:extLst>
                <a:ext uri="{FF2B5EF4-FFF2-40B4-BE49-F238E27FC236}">
                  <a16:creationId xmlns:a16="http://schemas.microsoft.com/office/drawing/2014/main" id="{B2E477AF-C3E6-45D4-92EE-06E63A982717}"/>
                </a:ext>
              </a:extLst>
            </p:cNvPr>
            <p:cNvSpPr/>
            <p:nvPr/>
          </p:nvSpPr>
          <p:spPr>
            <a:xfrm>
              <a:off x="2005349" y="4465916"/>
              <a:ext cx="2237244" cy="69057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6000" tIns="36000" rIns="36000" bIns="36000" anchor="ctr"/>
            <a:lstStyle/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Cryogenic</a:t>
              </a:r>
              <a:r>
                <a:rPr lang="fr-FR" sz="11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Distribution Lines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Valves Boxes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Auxiliary</a:t>
              </a:r>
              <a:r>
                <a:rPr lang="fr-FR" sz="11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</a:t>
              </a: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lines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End Box (TBC)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9" name="CustomShape 9">
              <a:extLst>
                <a:ext uri="{FF2B5EF4-FFF2-40B4-BE49-F238E27FC236}">
                  <a16:creationId xmlns:a16="http://schemas.microsoft.com/office/drawing/2014/main" id="{A2C7D719-A91F-43F6-A880-41FD31D30403}"/>
                </a:ext>
              </a:extLst>
            </p:cNvPr>
            <p:cNvSpPr/>
            <p:nvPr/>
          </p:nvSpPr>
          <p:spPr>
            <a:xfrm>
              <a:off x="728789" y="5417352"/>
              <a:ext cx="1005840" cy="502920"/>
            </a:xfrm>
            <a:prstGeom prst="rect">
              <a:avLst/>
            </a:prstGeom>
            <a:solidFill>
              <a:srgbClr val="FF67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4320" tIns="4320" rIns="4320" bIns="4320" anchor="ctr"/>
            <a:lstStyle/>
            <a:p>
              <a:pPr algn="ctr">
                <a:lnSpc>
                  <a:spcPct val="90000"/>
                </a:lnSpc>
                <a:spcAft>
                  <a:spcPts val="349"/>
                </a:spcAft>
              </a:pPr>
              <a:r>
                <a:rPr lang="fr-FR" sz="1100" b="1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CONTROL &amp; COMMAND SYSTEM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20" name="CustomShape 10">
              <a:extLst>
                <a:ext uri="{FF2B5EF4-FFF2-40B4-BE49-F238E27FC236}">
                  <a16:creationId xmlns:a16="http://schemas.microsoft.com/office/drawing/2014/main" id="{14A073AF-03F9-4369-8302-3901AEB74597}"/>
                </a:ext>
              </a:extLst>
            </p:cNvPr>
            <p:cNvSpPr/>
            <p:nvPr/>
          </p:nvSpPr>
          <p:spPr>
            <a:xfrm>
              <a:off x="2013629" y="5240651"/>
              <a:ext cx="2213484" cy="87935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6000" tIns="36000" rIns="36000" bIns="36000" anchor="ctr"/>
            <a:lstStyle/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Sensors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PLC</a:t>
              </a: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Signal </a:t>
              </a:r>
              <a:r>
                <a:rPr lang="fr-FR" sz="1100" b="0" strike="noStrike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coniitioners</a:t>
              </a:r>
              <a:endParaRPr lang="fr-FR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Cables</a:t>
              </a:r>
              <a:r>
                <a:rPr lang="fr-FR" sz="1100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 and signal </a:t>
              </a:r>
              <a:r>
                <a:rPr lang="fr-FR" sz="1100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routing</a:t>
              </a:r>
              <a:endParaRPr lang="fr-FR" sz="1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endParaRPr>
            </a:p>
            <a:p>
              <a:pPr marL="171360" indent="-171000" algn="just">
                <a:lnSpc>
                  <a:spcPct val="90000"/>
                </a:lnSpc>
                <a:spcAft>
                  <a:spcPts val="200"/>
                </a:spcAft>
                <a:buClr>
                  <a:srgbClr val="000000"/>
                </a:buClr>
                <a:buFont typeface="Arial"/>
                <a:buChar char="•"/>
              </a:pPr>
              <a:r>
                <a:rPr lang="fr-FR" sz="1100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C&amp;C architecture and </a:t>
              </a:r>
              <a:r>
                <a:rPr lang="fr-FR" sz="1100" spc="-1" dirty="0" err="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Calibri"/>
                </a:rPr>
                <a:t>modelling</a:t>
              </a:r>
              <a:endParaRPr lang="fr-FR" sz="1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endParaRPr>
            </a:p>
          </p:txBody>
        </p:sp>
        <p:sp>
          <p:nvSpPr>
            <p:cNvPr id="21" name="Line 11">
              <a:extLst>
                <a:ext uri="{FF2B5EF4-FFF2-40B4-BE49-F238E27FC236}">
                  <a16:creationId xmlns:a16="http://schemas.microsoft.com/office/drawing/2014/main" id="{C38669FA-7D92-4E2E-B4D5-47CCC9C56A3A}"/>
                </a:ext>
              </a:extLst>
            </p:cNvPr>
            <p:cNvSpPr/>
            <p:nvPr/>
          </p:nvSpPr>
          <p:spPr>
            <a:xfrm flipH="1">
              <a:off x="1734989" y="2969297"/>
              <a:ext cx="282960" cy="0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" name="Line 12">
              <a:extLst>
                <a:ext uri="{FF2B5EF4-FFF2-40B4-BE49-F238E27FC236}">
                  <a16:creationId xmlns:a16="http://schemas.microsoft.com/office/drawing/2014/main" id="{87EBA676-800A-4BEC-BF96-32BC82784201}"/>
                </a:ext>
              </a:extLst>
            </p:cNvPr>
            <p:cNvSpPr/>
            <p:nvPr/>
          </p:nvSpPr>
          <p:spPr>
            <a:xfrm flipH="1">
              <a:off x="1730669" y="3879115"/>
              <a:ext cx="282960" cy="0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3" name="Line 13">
              <a:extLst>
                <a:ext uri="{FF2B5EF4-FFF2-40B4-BE49-F238E27FC236}">
                  <a16:creationId xmlns:a16="http://schemas.microsoft.com/office/drawing/2014/main" id="{293237FA-D22B-43F1-9967-7AB60A6464D2}"/>
                </a:ext>
              </a:extLst>
            </p:cNvPr>
            <p:cNvSpPr/>
            <p:nvPr/>
          </p:nvSpPr>
          <p:spPr>
            <a:xfrm flipH="1">
              <a:off x="1737869" y="4815965"/>
              <a:ext cx="282960" cy="0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FR" dirty="0"/>
            </a:p>
          </p:txBody>
        </p:sp>
        <p:sp>
          <p:nvSpPr>
            <p:cNvPr id="24" name="Line 14">
              <a:extLst>
                <a:ext uri="{FF2B5EF4-FFF2-40B4-BE49-F238E27FC236}">
                  <a16:creationId xmlns:a16="http://schemas.microsoft.com/office/drawing/2014/main" id="{08FB4F7B-013D-4E2B-AAEA-57971A45232C}"/>
                </a:ext>
              </a:extLst>
            </p:cNvPr>
            <p:cNvSpPr/>
            <p:nvPr/>
          </p:nvSpPr>
          <p:spPr>
            <a:xfrm flipH="1">
              <a:off x="1724549" y="5667912"/>
              <a:ext cx="282960" cy="0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4215CAB3-6D4A-4469-8B80-C0084194C1DE}"/>
                </a:ext>
              </a:extLst>
            </p:cNvPr>
            <p:cNvSpPr txBox="1"/>
            <p:nvPr/>
          </p:nvSpPr>
          <p:spPr>
            <a:xfrm>
              <a:off x="695344" y="2236316"/>
              <a:ext cx="449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latin typeface="+mj-lt"/>
                </a:rPr>
                <a:t>PBS</a:t>
              </a:r>
            </a:p>
          </p:txBody>
        </p:sp>
      </p:grpSp>
      <p:sp>
        <p:nvSpPr>
          <p:cNvPr id="28" name="Espace réservé du contenu 3">
            <a:extLst>
              <a:ext uri="{FF2B5EF4-FFF2-40B4-BE49-F238E27FC236}">
                <a16:creationId xmlns:a16="http://schemas.microsoft.com/office/drawing/2014/main" id="{63EF8238-BBA3-43F3-94F5-7BD21794C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827215"/>
            <a:ext cx="11506200" cy="616737"/>
          </a:xfrm>
        </p:spPr>
        <p:txBody>
          <a:bodyPr>
            <a:normAutofit/>
          </a:bodyPr>
          <a:lstStyle/>
          <a:p>
            <a:r>
              <a:rPr lang="en-GB" sz="2600" dirty="0"/>
              <a:t>WP organization for the TDR:</a:t>
            </a:r>
          </a:p>
          <a:p>
            <a:pPr marL="457200" lvl="1" indent="0">
              <a:buNone/>
            </a:pPr>
            <a:endParaRPr lang="en-GB" sz="2600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15F704E-F0AF-4A5E-93B8-C5FAEC93A3F4}"/>
              </a:ext>
            </a:extLst>
          </p:cNvPr>
          <p:cNvGrpSpPr/>
          <p:nvPr/>
        </p:nvGrpSpPr>
        <p:grpSpPr>
          <a:xfrm>
            <a:off x="2368075" y="1528116"/>
            <a:ext cx="9380095" cy="590764"/>
            <a:chOff x="2368075" y="1528116"/>
            <a:chExt cx="9380095" cy="590764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5D406108-2F96-4F97-8748-9F57DA061480}"/>
                </a:ext>
              </a:extLst>
            </p:cNvPr>
            <p:cNvSpPr txBox="1"/>
            <p:nvPr/>
          </p:nvSpPr>
          <p:spPr>
            <a:xfrm>
              <a:off x="3191277" y="1528116"/>
              <a:ext cx="2088233" cy="59076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noProof="0" dirty="0">
                  <a:solidFill>
                    <a:schemeClr val="tx1"/>
                  </a:solidFill>
                </a:rPr>
                <a:t>WP5: Cryogenics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49DB512-8C70-4FFA-A92A-FB662291D5F0}"/>
                </a:ext>
              </a:extLst>
            </p:cNvPr>
            <p:cNvSpPr txBox="1"/>
            <p:nvPr/>
          </p:nvSpPr>
          <p:spPr>
            <a:xfrm>
              <a:off x="5467133" y="1578849"/>
              <a:ext cx="1174240" cy="540000"/>
            </a:xfrm>
            <a:prstGeom prst="rect">
              <a:avLst/>
            </a:prstGeom>
            <a:solidFill>
              <a:srgbClr val="4472C4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t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kern="1200" noProof="0" dirty="0">
                  <a:solidFill>
                    <a:schemeClr val="bg1"/>
                  </a:solidFill>
                </a:rPr>
                <a:t>Task </a:t>
              </a:r>
              <a:r>
                <a:rPr lang="en-GB" sz="1200" dirty="0">
                  <a:solidFill>
                    <a:schemeClr val="bg1"/>
                  </a:solidFill>
                </a:rPr>
                <a:t>5</a:t>
              </a:r>
              <a:r>
                <a:rPr lang="en-GB" sz="1200" kern="1200" noProof="0" dirty="0">
                  <a:solidFill>
                    <a:schemeClr val="bg1"/>
                  </a:solidFill>
                </a:rPr>
                <a:t>.1: </a:t>
              </a:r>
            </a:p>
            <a:p>
              <a:pPr lvl="0" algn="ctr" defTabSz="3111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000" dirty="0" err="1"/>
                <a:t>Requirements</a:t>
              </a:r>
              <a:r>
                <a:rPr lang="fr-FR" sz="1000" dirty="0"/>
                <a:t> and </a:t>
              </a:r>
              <a:r>
                <a:rPr lang="fr-FR" sz="1000" dirty="0" err="1"/>
                <a:t>general</a:t>
              </a:r>
              <a:r>
                <a:rPr lang="fr-FR" sz="1000" dirty="0"/>
                <a:t> </a:t>
              </a:r>
              <a:r>
                <a:rPr lang="fr-FR" sz="1000" dirty="0" err="1"/>
                <a:t>specification</a:t>
              </a:r>
              <a:endParaRPr lang="en-GB" sz="1000" kern="1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7E55555-538E-4D67-A103-7147048DB2F3}"/>
                </a:ext>
              </a:extLst>
            </p:cNvPr>
            <p:cNvSpPr txBox="1"/>
            <p:nvPr/>
          </p:nvSpPr>
          <p:spPr>
            <a:xfrm>
              <a:off x="6757550" y="1578849"/>
              <a:ext cx="1174240" cy="540000"/>
            </a:xfrm>
            <a:prstGeom prst="rect">
              <a:avLst/>
            </a:prstGeom>
            <a:solidFill>
              <a:srgbClr val="4472C4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t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kern="1200" noProof="0" dirty="0">
                  <a:solidFill>
                    <a:schemeClr val="bg1"/>
                  </a:solidFill>
                </a:rPr>
                <a:t>Task </a:t>
              </a:r>
              <a:r>
                <a:rPr lang="en-GB" sz="1200" dirty="0">
                  <a:solidFill>
                    <a:schemeClr val="bg1"/>
                  </a:solidFill>
                </a:rPr>
                <a:t>5</a:t>
              </a:r>
              <a:r>
                <a:rPr lang="en-GB" sz="1200" kern="1200" noProof="0" dirty="0">
                  <a:solidFill>
                    <a:schemeClr val="bg1"/>
                  </a:solidFill>
                </a:rPr>
                <a:t>.2: </a:t>
              </a:r>
            </a:p>
            <a:p>
              <a:pPr lvl="0" algn="ctr" defTabSz="3111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000" dirty="0" err="1"/>
                <a:t>Cryogenic</a:t>
              </a:r>
              <a:r>
                <a:rPr lang="fr-FR" sz="1000" dirty="0"/>
                <a:t> architecture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57EBF399-3BA6-4265-AAD9-2702922166F2}"/>
                </a:ext>
              </a:extLst>
            </p:cNvPr>
            <p:cNvSpPr txBox="1"/>
            <p:nvPr/>
          </p:nvSpPr>
          <p:spPr>
            <a:xfrm>
              <a:off x="8036176" y="1578849"/>
              <a:ext cx="1174240" cy="540000"/>
            </a:xfrm>
            <a:prstGeom prst="rect">
              <a:avLst/>
            </a:prstGeom>
            <a:solidFill>
              <a:schemeClr val="accent5">
                <a:hueOff val="0"/>
                <a:satOff val="0"/>
                <a:lumOff val="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t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kern="1200" noProof="0" dirty="0">
                  <a:solidFill>
                    <a:schemeClr val="bg1"/>
                  </a:solidFill>
                </a:rPr>
                <a:t>Task 5.3:</a:t>
              </a:r>
            </a:p>
            <a:p>
              <a:pPr lvl="0" algn="ctr" defTabSz="3111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000" dirty="0" err="1"/>
                <a:t>Cryoplant</a:t>
              </a:r>
              <a:endParaRPr lang="fr-FR" sz="1000" dirty="0"/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51345648-EA14-4189-8710-58897BA2CB7F}"/>
                </a:ext>
              </a:extLst>
            </p:cNvPr>
            <p:cNvSpPr txBox="1"/>
            <p:nvPr/>
          </p:nvSpPr>
          <p:spPr>
            <a:xfrm>
              <a:off x="9305053" y="1578849"/>
              <a:ext cx="1174240" cy="540000"/>
            </a:xfrm>
            <a:prstGeom prst="rect">
              <a:avLst/>
            </a:prstGeom>
            <a:solidFill>
              <a:schemeClr val="accent5">
                <a:hueOff val="0"/>
                <a:satOff val="0"/>
                <a:lumOff val="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t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kern="1200" noProof="0" dirty="0">
                  <a:solidFill>
                    <a:schemeClr val="bg1"/>
                  </a:solidFill>
                </a:rPr>
                <a:t>Task 5.4:</a:t>
              </a:r>
            </a:p>
            <a:p>
              <a:pPr lvl="0" algn="ctr" defTabSz="3111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000" dirty="0" err="1"/>
                <a:t>Cryogenic</a:t>
              </a:r>
              <a:r>
                <a:rPr lang="fr-FR" sz="1000" dirty="0"/>
                <a:t> Distribution System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5A73427-80D0-41C0-949A-821A8950548A}"/>
                </a:ext>
              </a:extLst>
            </p:cNvPr>
            <p:cNvSpPr txBox="1"/>
            <p:nvPr/>
          </p:nvSpPr>
          <p:spPr>
            <a:xfrm>
              <a:off x="10573930" y="1578849"/>
              <a:ext cx="1174240" cy="540000"/>
            </a:xfrm>
            <a:prstGeom prst="rect">
              <a:avLst/>
            </a:prstGeom>
            <a:solidFill>
              <a:schemeClr val="accent5">
                <a:hueOff val="0"/>
                <a:satOff val="0"/>
                <a:lumOff val="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t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kern="1200" noProof="0" dirty="0">
                  <a:solidFill>
                    <a:schemeClr val="bg1"/>
                  </a:solidFill>
                </a:rPr>
                <a:t>Task </a:t>
              </a:r>
              <a:r>
                <a:rPr lang="en-GB" sz="1200" dirty="0">
                  <a:solidFill>
                    <a:schemeClr val="bg1"/>
                  </a:solidFill>
                </a:rPr>
                <a:t>5</a:t>
              </a:r>
              <a:r>
                <a:rPr lang="en-GB" sz="1200" kern="1200" noProof="0" dirty="0">
                  <a:solidFill>
                    <a:schemeClr val="bg1"/>
                  </a:solidFill>
                </a:rPr>
                <a:t>.5:</a:t>
              </a:r>
            </a:p>
            <a:p>
              <a:pPr lvl="0" algn="ctr" defTabSz="3111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000" dirty="0"/>
                <a:t>Control and Command system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B64073F8-3470-4B92-B0D7-56A78EB00EFC}"/>
                </a:ext>
              </a:extLst>
            </p:cNvPr>
            <p:cNvSpPr txBox="1"/>
            <p:nvPr/>
          </p:nvSpPr>
          <p:spPr>
            <a:xfrm>
              <a:off x="2368075" y="1653652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latin typeface="+mj-lt"/>
                </a:rPr>
                <a:t>WBS</a:t>
              </a:r>
            </a:p>
          </p:txBody>
        </p:sp>
      </p:grpSp>
      <p:sp>
        <p:nvSpPr>
          <p:cNvPr id="30" name="Espace réservé du numéro de diapositive 8">
            <a:extLst>
              <a:ext uri="{FF2B5EF4-FFF2-40B4-BE49-F238E27FC236}">
                <a16:creationId xmlns:a16="http://schemas.microsoft.com/office/drawing/2014/main" id="{57FE3288-DDBA-4FC5-B689-28463FCB913B}"/>
              </a:ext>
            </a:extLst>
          </p:cNvPr>
          <p:cNvSpPr txBox="1">
            <a:spLocks/>
          </p:cNvSpPr>
          <p:nvPr/>
        </p:nvSpPr>
        <p:spPr>
          <a:xfrm>
            <a:off x="9234343" y="6467913"/>
            <a:ext cx="2741673" cy="364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7E71596-5F9D-49C5-9701-16B3CA54319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1" name="Espace réservé de la date 6">
            <a:extLst>
              <a:ext uri="{FF2B5EF4-FFF2-40B4-BE49-F238E27FC236}">
                <a16:creationId xmlns:a16="http://schemas.microsoft.com/office/drawing/2014/main" id="{F5B5D720-06C4-4DCA-B2C6-21CDA8B5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09/28</a:t>
            </a:r>
            <a:r>
              <a:rPr lang="fr-FR" baseline="30000" dirty="0"/>
              <a:t>th</a:t>
            </a:r>
            <a:r>
              <a:rPr lang="fr-FR" dirty="0"/>
              <a:t>/2020</a:t>
            </a:r>
          </a:p>
        </p:txBody>
      </p:sp>
      <p:sp>
        <p:nvSpPr>
          <p:cNvPr id="32" name="Espace réservé du pied de page 7">
            <a:extLst>
              <a:ext uri="{FF2B5EF4-FFF2-40B4-BE49-F238E27FC236}">
                <a16:creationId xmlns:a16="http://schemas.microsoft.com/office/drawing/2014/main" id="{F3740091-E1F9-4941-A467-3AC005895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PERLE – WP5 </a:t>
            </a:r>
            <a:r>
              <a:rPr lang="fr-FR" dirty="0" err="1"/>
              <a:t>Cryogenics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116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C37BB31-05C6-4766-9F36-99B73B19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527ECC4-2E2E-492E-BC23-F294D32E3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/>
              <a:t>Work Package 5 : </a:t>
            </a:r>
            <a:r>
              <a:rPr lang="fr-FR" sz="3200" dirty="0" err="1"/>
              <a:t>Cryogenics</a:t>
            </a:r>
            <a:r>
              <a:rPr lang="fr-FR" sz="3200" dirty="0"/>
              <a:t> - </a:t>
            </a:r>
            <a:r>
              <a:rPr lang="fr-FR" sz="3200" dirty="0" err="1"/>
              <a:t>Status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35C279-79AC-412C-87B8-81442BC23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Task Status: we started</a:t>
            </a:r>
          </a:p>
          <a:p>
            <a:pPr lvl="1"/>
            <a:r>
              <a:rPr lang="en-GB" dirty="0"/>
              <a:t>Task 5.1. </a:t>
            </a:r>
            <a:r>
              <a:rPr lang="fr-FR" dirty="0" err="1"/>
              <a:t>Requirements</a:t>
            </a:r>
            <a:r>
              <a:rPr lang="fr-FR" dirty="0"/>
              <a:t> and </a:t>
            </a:r>
            <a:r>
              <a:rPr lang="fr-FR" dirty="0" err="1"/>
              <a:t>general</a:t>
            </a:r>
            <a:r>
              <a:rPr lang="fr-FR" dirty="0"/>
              <a:t> </a:t>
            </a:r>
            <a:r>
              <a:rPr lang="fr-FR" dirty="0" err="1"/>
              <a:t>specification</a:t>
            </a:r>
            <a:endParaRPr lang="fr-FR" dirty="0"/>
          </a:p>
          <a:p>
            <a:pPr lvl="2"/>
            <a:r>
              <a:rPr lang="fr-FR" dirty="0"/>
              <a:t>A </a:t>
            </a:r>
            <a:r>
              <a:rPr lang="fr-FR" dirty="0" err="1"/>
              <a:t>list</a:t>
            </a:r>
            <a:r>
              <a:rPr lang="fr-FR" dirty="0"/>
              <a:t> of </a:t>
            </a:r>
            <a:r>
              <a:rPr lang="fr-FR" dirty="0" err="1"/>
              <a:t>parameters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issued</a:t>
            </a:r>
            <a:r>
              <a:rPr lang="fr-FR" dirty="0"/>
              <a:t> </a:t>
            </a:r>
            <a:r>
              <a:rPr lang="fr-FR" dirty="0">
                <a:sym typeface="Symbol" panose="05050102010706020507" pitchFamily="18" charset="2"/>
              </a:rPr>
              <a:t> to </a:t>
            </a:r>
            <a:r>
              <a:rPr lang="fr-FR" dirty="0" err="1">
                <a:sym typeface="Symbol" panose="05050102010706020507" pitchFamily="18" charset="2"/>
              </a:rPr>
              <a:t>be</a:t>
            </a:r>
            <a:r>
              <a:rPr lang="fr-FR" dirty="0">
                <a:sym typeface="Symbol" panose="05050102010706020507" pitchFamily="18" charset="2"/>
              </a:rPr>
              <a:t> </a:t>
            </a:r>
            <a:r>
              <a:rPr lang="fr-FR" dirty="0" err="1">
                <a:sym typeface="Symbol" panose="05050102010706020507" pitchFamily="18" charset="2"/>
              </a:rPr>
              <a:t>completed</a:t>
            </a:r>
            <a:r>
              <a:rPr lang="fr-FR" dirty="0">
                <a:sym typeface="Symbol" panose="05050102010706020507" pitchFamily="18" charset="2"/>
              </a:rPr>
              <a:t> </a:t>
            </a:r>
            <a:r>
              <a:rPr lang="fr-FR" dirty="0" err="1">
                <a:sym typeface="Symbol" panose="05050102010706020507" pitchFamily="18" charset="2"/>
              </a:rPr>
              <a:t>with</a:t>
            </a:r>
            <a:r>
              <a:rPr lang="fr-FR" dirty="0">
                <a:sym typeface="Symbol" panose="05050102010706020507" pitchFamily="18" charset="2"/>
              </a:rPr>
              <a:t> values by the </a:t>
            </a:r>
            <a:r>
              <a:rPr lang="fr-FR" dirty="0" err="1">
                <a:sym typeface="Symbol" panose="05050102010706020507" pitchFamily="18" charset="2"/>
              </a:rPr>
              <a:t>project</a:t>
            </a:r>
            <a:r>
              <a:rPr lang="fr-FR" dirty="0">
                <a:sym typeface="Symbol" panose="05050102010706020507" pitchFamily="18" charset="2"/>
              </a:rPr>
              <a:t> </a:t>
            </a:r>
            <a:r>
              <a:rPr lang="fr-FR" dirty="0" err="1">
                <a:sym typeface="Symbol" panose="05050102010706020507" pitchFamily="18" charset="2"/>
              </a:rPr>
              <a:t>members</a:t>
            </a:r>
            <a:endParaRPr lang="fr-FR" dirty="0">
              <a:sym typeface="Symbol" panose="05050102010706020507" pitchFamily="18" charset="2"/>
            </a:endParaRPr>
          </a:p>
          <a:p>
            <a:pPr marL="914400" lvl="2" indent="0">
              <a:buNone/>
            </a:pPr>
            <a:r>
              <a:rPr lang="fr-FR" dirty="0">
                <a:sym typeface="Symbol" panose="05050102010706020507" pitchFamily="18" charset="2"/>
              </a:rPr>
              <a:t> </a:t>
            </a:r>
            <a:endParaRPr lang="fr-FR" dirty="0"/>
          </a:p>
          <a:p>
            <a:pPr lvl="1"/>
            <a:r>
              <a:rPr lang="en-GB" dirty="0"/>
              <a:t>Task 5.2. </a:t>
            </a:r>
            <a:r>
              <a:rPr lang="fr-FR" dirty="0"/>
              <a:t>General architecture</a:t>
            </a:r>
          </a:p>
          <a:p>
            <a:pPr lvl="2"/>
            <a:r>
              <a:rPr lang="fr-FR" dirty="0"/>
              <a:t>Biblio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ongoing</a:t>
            </a:r>
            <a:r>
              <a:rPr lang="fr-FR" dirty="0"/>
              <a:t> </a:t>
            </a:r>
          </a:p>
          <a:p>
            <a:pPr lvl="2"/>
            <a:r>
              <a:rPr lang="fr-FR" dirty="0"/>
              <a:t>(</a:t>
            </a:r>
            <a:r>
              <a:rPr lang="fr-FR" dirty="0" err="1"/>
              <a:t>methodology</a:t>
            </a:r>
            <a:r>
              <a:rPr lang="fr-FR" dirty="0"/>
              <a:t> for modeling </a:t>
            </a:r>
            <a:r>
              <a:rPr lang="fr-FR" dirty="0" err="1"/>
              <a:t>linac</a:t>
            </a:r>
            <a:r>
              <a:rPr lang="fr-FR" dirty="0"/>
              <a:t> </a:t>
            </a:r>
            <a:r>
              <a:rPr lang="fr-FR" dirty="0" err="1"/>
              <a:t>cryogenics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currently</a:t>
            </a:r>
            <a:r>
              <a:rPr lang="fr-FR" dirty="0"/>
              <a:t>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developed</a:t>
            </a:r>
            <a:r>
              <a:rPr lang="fr-FR" dirty="0"/>
              <a:t> for the </a:t>
            </a:r>
            <a:r>
              <a:rPr lang="fr-FR" dirty="0" err="1"/>
              <a:t>Myrrha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and </a:t>
            </a:r>
            <a:r>
              <a:rPr lang="fr-FR" dirty="0" err="1"/>
              <a:t>might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re-</a:t>
            </a:r>
            <a:r>
              <a:rPr lang="fr-FR" dirty="0" err="1"/>
              <a:t>used</a:t>
            </a:r>
            <a:r>
              <a:rPr lang="fr-FR" dirty="0"/>
              <a:t> for PERLE)</a:t>
            </a:r>
          </a:p>
          <a:p>
            <a:pPr marL="914400" lvl="2" indent="0">
              <a:buNone/>
            </a:pPr>
            <a:endParaRPr lang="fr-FR" dirty="0"/>
          </a:p>
          <a:p>
            <a:pPr lvl="1"/>
            <a:endParaRPr lang="en-GB" dirty="0"/>
          </a:p>
        </p:txBody>
      </p:sp>
      <p:sp>
        <p:nvSpPr>
          <p:cNvPr id="6" name="Espace réservé du numéro de diapositive 8">
            <a:extLst>
              <a:ext uri="{FF2B5EF4-FFF2-40B4-BE49-F238E27FC236}">
                <a16:creationId xmlns:a16="http://schemas.microsoft.com/office/drawing/2014/main" id="{CE3BD92C-D255-4C33-8CD7-FB81C4D6140A}"/>
              </a:ext>
            </a:extLst>
          </p:cNvPr>
          <p:cNvSpPr txBox="1">
            <a:spLocks/>
          </p:cNvSpPr>
          <p:nvPr/>
        </p:nvSpPr>
        <p:spPr>
          <a:xfrm>
            <a:off x="9234343" y="6467913"/>
            <a:ext cx="2741673" cy="364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7E71596-5F9D-49C5-9701-16B3CA54319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CC4837E-82BC-4084-9D0A-C964A94B53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09/28</a:t>
            </a:r>
            <a:r>
              <a:rPr lang="fr-FR" baseline="30000" dirty="0"/>
              <a:t>th</a:t>
            </a:r>
            <a:r>
              <a:rPr lang="fr-FR" dirty="0"/>
              <a:t>/2020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02754ED-0BCD-4E3B-9E1A-F6C83BB43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PERLE – WP5 </a:t>
            </a:r>
            <a:r>
              <a:rPr lang="fr-FR" dirty="0" err="1"/>
              <a:t>Cryogenics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208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273F784F-8F98-455C-8E40-6BB88A0AD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836" y="2015168"/>
            <a:ext cx="9534855" cy="488983"/>
          </a:xfrm>
        </p:spPr>
        <p:txBody>
          <a:bodyPr/>
          <a:lstStyle/>
          <a:p>
            <a:r>
              <a:rPr lang="fr-FR" dirty="0" err="1">
                <a:solidFill>
                  <a:srgbClr val="ED5106"/>
                </a:solidFill>
              </a:rPr>
              <a:t>Thank</a:t>
            </a:r>
            <a:r>
              <a:rPr lang="fr-FR" dirty="0">
                <a:solidFill>
                  <a:srgbClr val="ED5106"/>
                </a:solidFill>
              </a:rPr>
              <a:t> </a:t>
            </a:r>
            <a:r>
              <a:rPr lang="fr-FR" dirty="0" err="1">
                <a:solidFill>
                  <a:srgbClr val="ED5106"/>
                </a:solidFill>
              </a:rPr>
              <a:t>you</a:t>
            </a:r>
            <a:r>
              <a:rPr lang="fr-FR" dirty="0">
                <a:solidFill>
                  <a:srgbClr val="ED5106"/>
                </a:solidFill>
              </a:rPr>
              <a:t> for </a:t>
            </a:r>
            <a:r>
              <a:rPr lang="fr-FR" dirty="0" err="1">
                <a:solidFill>
                  <a:srgbClr val="ED5106"/>
                </a:solidFill>
              </a:rPr>
              <a:t>your</a:t>
            </a:r>
            <a:r>
              <a:rPr lang="fr-FR" dirty="0">
                <a:solidFill>
                  <a:srgbClr val="ED5106"/>
                </a:solidFill>
              </a:rPr>
              <a:t> attention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AA739BC-661F-49DC-81B2-25BE5ADFD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5195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C37BB31-05C6-4766-9F36-99B73B19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527ECC4-2E2E-492E-BC23-F294D32E3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1738" y="169116"/>
            <a:ext cx="7811719" cy="488983"/>
          </a:xfrm>
        </p:spPr>
        <p:txBody>
          <a:bodyPr>
            <a:normAutofit fontScale="90000"/>
          </a:bodyPr>
          <a:lstStyle/>
          <a:p>
            <a:r>
              <a:rPr lang="fr-FR" sz="3200" dirty="0"/>
              <a:t>Work Package 5 : </a:t>
            </a:r>
            <a:r>
              <a:rPr lang="fr-FR" sz="3200" dirty="0" err="1"/>
              <a:t>Cryogenics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35C279-79AC-412C-87B8-81442BC23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Opened questions</a:t>
            </a:r>
          </a:p>
          <a:p>
            <a:pPr lvl="1"/>
            <a:r>
              <a:rPr lang="en-GB" dirty="0"/>
              <a:t> What are we building: 250 MeV, 500 MeV, both?</a:t>
            </a:r>
          </a:p>
          <a:p>
            <a:pPr lvl="1"/>
            <a:r>
              <a:rPr lang="en-GB" dirty="0"/>
              <a:t> When?</a:t>
            </a:r>
          </a:p>
          <a:p>
            <a:pPr lvl="1"/>
            <a:r>
              <a:rPr lang="en-GB" dirty="0"/>
              <a:t> Together, </a:t>
            </a:r>
            <a:r>
              <a:rPr lang="en-GB"/>
              <a:t>lets set up the parameters </a:t>
            </a:r>
            <a:r>
              <a:rPr lang="en-GB" dirty="0"/>
              <a:t>of the machine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021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25300</TotalTime>
  <Words>607</Words>
  <Application>Microsoft Office PowerPoint</Application>
  <PresentationFormat>Grand écran</PresentationFormat>
  <Paragraphs>129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Symbol</vt:lpstr>
      <vt:lpstr>Wingdings</vt:lpstr>
      <vt:lpstr>Thème Office</vt:lpstr>
      <vt:lpstr>Présentation PowerPoint</vt:lpstr>
      <vt:lpstr>Work Package 5 : Cryogenics - Status</vt:lpstr>
      <vt:lpstr>Work Package 5 : Cryogenics - Status</vt:lpstr>
      <vt:lpstr>Work Package 5 : Cryogenics - Status</vt:lpstr>
      <vt:lpstr>Work Package 5 : Cryogenics</vt:lpstr>
      <vt:lpstr>Work Package 5 : Cryogenics - Status</vt:lpstr>
      <vt:lpstr>Thank you for your attention</vt:lpstr>
      <vt:lpstr>Work Package 5 : Cryogenics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 massacrier</dc:creator>
  <cp:lastModifiedBy>Patxi Duthil</cp:lastModifiedBy>
  <cp:revision>585</cp:revision>
  <cp:lastPrinted>2020-02-05T07:53:30Z</cp:lastPrinted>
  <dcterms:created xsi:type="dcterms:W3CDTF">2018-12-09T14:10:51Z</dcterms:created>
  <dcterms:modified xsi:type="dcterms:W3CDTF">2022-09-28T12:32:49Z</dcterms:modified>
</cp:coreProperties>
</file>