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9" r:id="rId3"/>
  </p:sldMasterIdLst>
  <p:notesMasterIdLst>
    <p:notesMasterId r:id="rId34"/>
  </p:notesMasterIdLst>
  <p:sldIdLst>
    <p:sldId id="258" r:id="rId4"/>
    <p:sldId id="1673" r:id="rId5"/>
    <p:sldId id="1675" r:id="rId6"/>
    <p:sldId id="1698" r:id="rId7"/>
    <p:sldId id="1685" r:id="rId8"/>
    <p:sldId id="1682" r:id="rId9"/>
    <p:sldId id="1686" r:id="rId10"/>
    <p:sldId id="1697" r:id="rId11"/>
    <p:sldId id="261" r:id="rId12"/>
    <p:sldId id="1695" r:id="rId13"/>
    <p:sldId id="264" r:id="rId14"/>
    <p:sldId id="1678" r:id="rId15"/>
    <p:sldId id="1681" r:id="rId16"/>
    <p:sldId id="263" r:id="rId17"/>
    <p:sldId id="1692" r:id="rId18"/>
    <p:sldId id="1688" r:id="rId19"/>
    <p:sldId id="1693" r:id="rId20"/>
    <p:sldId id="1694" r:id="rId21"/>
    <p:sldId id="1683" r:id="rId22"/>
    <p:sldId id="1709" r:id="rId23"/>
    <p:sldId id="1690" r:id="rId24"/>
    <p:sldId id="1700" r:id="rId25"/>
    <p:sldId id="1708" r:id="rId26"/>
    <p:sldId id="1706" r:id="rId27"/>
    <p:sldId id="1707" r:id="rId28"/>
    <p:sldId id="1710" r:id="rId29"/>
    <p:sldId id="1705" r:id="rId30"/>
    <p:sldId id="1689" r:id="rId31"/>
    <p:sldId id="1711" r:id="rId32"/>
    <p:sldId id="170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sha abukeshek" initials="ra" lastIdx="2" clrIdx="0">
    <p:extLst>
      <p:ext uri="{19B8F6BF-5375-455C-9EA6-DF929625EA0E}">
        <p15:presenceInfo xmlns:p15="http://schemas.microsoft.com/office/powerpoint/2012/main" userId="S-1-5-21-4087870506-3340583420-3770169302-419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FF1111"/>
    <a:srgbClr val="FC8F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93" d="100"/>
          <a:sy n="93" d="100"/>
        </p:scale>
        <p:origin x="28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commentAuthors" Target="commentAuthor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25400" cap="rnd">
                <a:solidFill>
                  <a:schemeClr val="accent1"/>
                </a:solidFill>
                <a:prstDash val="solid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-0.41745538057742781"/>
                  <c:y val="1.142497812773403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/>
                      <a:t>y = 3.99E-02x - 1.33E-08</a:t>
                    </a:r>
                    <a:endParaRPr lang="en-US" sz="1200"/>
                  </a:p>
                </c:rich>
              </c:tx>
              <c:numFmt formatCode="0.00E+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Feuil1!$A$1:$A$101</c:f>
              <c:numCache>
                <c:formatCode>General</c:formatCode>
                <c:ptCount val="101"/>
                <c:pt idx="0">
                  <c:v>-20</c:v>
                </c:pt>
                <c:pt idx="1">
                  <c:v>-19.600000000000001</c:v>
                </c:pt>
                <c:pt idx="2">
                  <c:v>-19.2</c:v>
                </c:pt>
                <c:pt idx="3">
                  <c:v>-18.8</c:v>
                </c:pt>
                <c:pt idx="4">
                  <c:v>-18.399999999999999</c:v>
                </c:pt>
                <c:pt idx="5">
                  <c:v>-18</c:v>
                </c:pt>
                <c:pt idx="6">
                  <c:v>-17.600000000000001</c:v>
                </c:pt>
                <c:pt idx="7">
                  <c:v>-17.2</c:v>
                </c:pt>
                <c:pt idx="8">
                  <c:v>-16.8</c:v>
                </c:pt>
                <c:pt idx="9">
                  <c:v>-16.399999999999999</c:v>
                </c:pt>
                <c:pt idx="10">
                  <c:v>-16</c:v>
                </c:pt>
                <c:pt idx="11">
                  <c:v>-15.6</c:v>
                </c:pt>
                <c:pt idx="12">
                  <c:v>-15.2</c:v>
                </c:pt>
                <c:pt idx="13">
                  <c:v>-14.8</c:v>
                </c:pt>
                <c:pt idx="14">
                  <c:v>-14.4</c:v>
                </c:pt>
                <c:pt idx="15">
                  <c:v>-14</c:v>
                </c:pt>
                <c:pt idx="16">
                  <c:v>-13.6</c:v>
                </c:pt>
                <c:pt idx="17">
                  <c:v>-13.2</c:v>
                </c:pt>
                <c:pt idx="18">
                  <c:v>-12.8</c:v>
                </c:pt>
                <c:pt idx="19">
                  <c:v>-12.4</c:v>
                </c:pt>
                <c:pt idx="20">
                  <c:v>-12</c:v>
                </c:pt>
                <c:pt idx="21">
                  <c:v>-11.6</c:v>
                </c:pt>
                <c:pt idx="22">
                  <c:v>-11.2</c:v>
                </c:pt>
                <c:pt idx="23">
                  <c:v>-10.8</c:v>
                </c:pt>
                <c:pt idx="24">
                  <c:v>-10.4</c:v>
                </c:pt>
                <c:pt idx="25">
                  <c:v>-10</c:v>
                </c:pt>
                <c:pt idx="26">
                  <c:v>-9.6</c:v>
                </c:pt>
                <c:pt idx="27">
                  <c:v>-9.1999999999999904</c:v>
                </c:pt>
                <c:pt idx="28">
                  <c:v>-8.7999999999999901</c:v>
                </c:pt>
                <c:pt idx="29">
                  <c:v>-8.4</c:v>
                </c:pt>
                <c:pt idx="30">
                  <c:v>-8</c:v>
                </c:pt>
                <c:pt idx="31">
                  <c:v>-7.6</c:v>
                </c:pt>
                <c:pt idx="32">
                  <c:v>-7.1999999999999904</c:v>
                </c:pt>
                <c:pt idx="33">
                  <c:v>-6.7999999999999901</c:v>
                </c:pt>
                <c:pt idx="34">
                  <c:v>-6.3999999999999897</c:v>
                </c:pt>
                <c:pt idx="35">
                  <c:v>-5.9999999999999902</c:v>
                </c:pt>
                <c:pt idx="36">
                  <c:v>-5.6</c:v>
                </c:pt>
                <c:pt idx="37">
                  <c:v>-5.2</c:v>
                </c:pt>
                <c:pt idx="38">
                  <c:v>-4.8</c:v>
                </c:pt>
                <c:pt idx="39">
                  <c:v>-4.3999999999999897</c:v>
                </c:pt>
                <c:pt idx="40">
                  <c:v>-3.9999999999999898</c:v>
                </c:pt>
                <c:pt idx="41">
                  <c:v>-3.5999999999999899</c:v>
                </c:pt>
                <c:pt idx="42">
                  <c:v>-3.2</c:v>
                </c:pt>
                <c:pt idx="43">
                  <c:v>-2.8</c:v>
                </c:pt>
                <c:pt idx="44">
                  <c:v>-2.4</c:v>
                </c:pt>
                <c:pt idx="45">
                  <c:v>-2</c:v>
                </c:pt>
                <c:pt idx="46">
                  <c:v>-1.5999999999999901</c:v>
                </c:pt>
                <c:pt idx="47">
                  <c:v>-1.19999999999999</c:v>
                </c:pt>
                <c:pt idx="48">
                  <c:v>-0.8</c:v>
                </c:pt>
                <c:pt idx="49">
                  <c:v>-0.4</c:v>
                </c:pt>
                <c:pt idx="50">
                  <c:v>0</c:v>
                </c:pt>
                <c:pt idx="51">
                  <c:v>0.4</c:v>
                </c:pt>
                <c:pt idx="52">
                  <c:v>0.8</c:v>
                </c:pt>
                <c:pt idx="53">
                  <c:v>1.2</c:v>
                </c:pt>
                <c:pt idx="54">
                  <c:v>1.6</c:v>
                </c:pt>
                <c:pt idx="55">
                  <c:v>2</c:v>
                </c:pt>
                <c:pt idx="56">
                  <c:v>2.4</c:v>
                </c:pt>
                <c:pt idx="57">
                  <c:v>2.8</c:v>
                </c:pt>
                <c:pt idx="58">
                  <c:v>3.19999999999999</c:v>
                </c:pt>
                <c:pt idx="59">
                  <c:v>3.5999999999999899</c:v>
                </c:pt>
                <c:pt idx="60">
                  <c:v>3.9999999999999898</c:v>
                </c:pt>
                <c:pt idx="61">
                  <c:v>4.3999999999999897</c:v>
                </c:pt>
                <c:pt idx="62">
                  <c:v>4.8</c:v>
                </c:pt>
                <c:pt idx="63">
                  <c:v>5.2</c:v>
                </c:pt>
                <c:pt idx="64">
                  <c:v>5.6</c:v>
                </c:pt>
                <c:pt idx="65">
                  <c:v>6</c:v>
                </c:pt>
                <c:pt idx="66">
                  <c:v>6.4</c:v>
                </c:pt>
                <c:pt idx="67">
                  <c:v>6.8</c:v>
                </c:pt>
                <c:pt idx="68">
                  <c:v>7.2</c:v>
                </c:pt>
                <c:pt idx="69">
                  <c:v>7.6</c:v>
                </c:pt>
                <c:pt idx="70">
                  <c:v>8</c:v>
                </c:pt>
                <c:pt idx="71">
                  <c:v>8.3999999999999897</c:v>
                </c:pt>
                <c:pt idx="72">
                  <c:v>8.7999999999999901</c:v>
                </c:pt>
                <c:pt idx="73">
                  <c:v>9.1999999999999904</c:v>
                </c:pt>
                <c:pt idx="74">
                  <c:v>9.6</c:v>
                </c:pt>
                <c:pt idx="75">
                  <c:v>10</c:v>
                </c:pt>
                <c:pt idx="76">
                  <c:v>10.4</c:v>
                </c:pt>
                <c:pt idx="77">
                  <c:v>10.8</c:v>
                </c:pt>
                <c:pt idx="78">
                  <c:v>11.2</c:v>
                </c:pt>
                <c:pt idx="79">
                  <c:v>11.6</c:v>
                </c:pt>
                <c:pt idx="80">
                  <c:v>12</c:v>
                </c:pt>
                <c:pt idx="81">
                  <c:v>12.4</c:v>
                </c:pt>
                <c:pt idx="82">
                  <c:v>12.8</c:v>
                </c:pt>
                <c:pt idx="83">
                  <c:v>13.2</c:v>
                </c:pt>
                <c:pt idx="84">
                  <c:v>13.6</c:v>
                </c:pt>
                <c:pt idx="85">
                  <c:v>14</c:v>
                </c:pt>
                <c:pt idx="86">
                  <c:v>14.4</c:v>
                </c:pt>
                <c:pt idx="87">
                  <c:v>14.8</c:v>
                </c:pt>
                <c:pt idx="88">
                  <c:v>15.2</c:v>
                </c:pt>
                <c:pt idx="89">
                  <c:v>15.6</c:v>
                </c:pt>
                <c:pt idx="90">
                  <c:v>16</c:v>
                </c:pt>
                <c:pt idx="91">
                  <c:v>16.399999999999999</c:v>
                </c:pt>
                <c:pt idx="92">
                  <c:v>16.8</c:v>
                </c:pt>
                <c:pt idx="93">
                  <c:v>17.2</c:v>
                </c:pt>
                <c:pt idx="94">
                  <c:v>17.600000000000001</c:v>
                </c:pt>
                <c:pt idx="95">
                  <c:v>18</c:v>
                </c:pt>
                <c:pt idx="96">
                  <c:v>18.399999999999999</c:v>
                </c:pt>
                <c:pt idx="97">
                  <c:v>18.8</c:v>
                </c:pt>
                <c:pt idx="98">
                  <c:v>19.2</c:v>
                </c:pt>
                <c:pt idx="99">
                  <c:v>19.600000000000001</c:v>
                </c:pt>
                <c:pt idx="100">
                  <c:v>20</c:v>
                </c:pt>
              </c:numCache>
            </c:numRef>
          </c:xVal>
          <c:yVal>
            <c:numRef>
              <c:f>Feuil1!$B$1:$B$101</c:f>
              <c:numCache>
                <c:formatCode>General</c:formatCode>
                <c:ptCount val="101"/>
                <c:pt idx="0">
                  <c:v>-0.79882854342940002</c:v>
                </c:pt>
                <c:pt idx="1">
                  <c:v>-0.78311813313122802</c:v>
                </c:pt>
                <c:pt idx="2">
                  <c:v>-0.76707290562380104</c:v>
                </c:pt>
                <c:pt idx="3">
                  <c:v>-0.75091138943910996</c:v>
                </c:pt>
                <c:pt idx="4">
                  <c:v>-0.73473586374433497</c:v>
                </c:pt>
                <c:pt idx="5">
                  <c:v>-0.71854632853947897</c:v>
                </c:pt>
                <c:pt idx="6">
                  <c:v>-0.70234278382453896</c:v>
                </c:pt>
                <c:pt idx="7">
                  <c:v>-0.68612522959951605</c:v>
                </c:pt>
                <c:pt idx="8">
                  <c:v>-0.66989366586441002</c:v>
                </c:pt>
                <c:pt idx="9">
                  <c:v>-0.65364809261922197</c:v>
                </c:pt>
                <c:pt idx="10">
                  <c:v>-0.63738850986395101</c:v>
                </c:pt>
                <c:pt idx="11">
                  <c:v>-0.62111491759859705</c:v>
                </c:pt>
                <c:pt idx="12">
                  <c:v>-0.60482731582315996</c:v>
                </c:pt>
                <c:pt idx="13">
                  <c:v>-0.58852570453763997</c:v>
                </c:pt>
                <c:pt idx="14">
                  <c:v>-0.57221008374203797</c:v>
                </c:pt>
                <c:pt idx="15">
                  <c:v>-0.55596552553649503</c:v>
                </c:pt>
                <c:pt idx="16">
                  <c:v>-0.53985145692070902</c:v>
                </c:pt>
                <c:pt idx="17">
                  <c:v>-0.523799879537027</c:v>
                </c:pt>
                <c:pt idx="18">
                  <c:v>-0.50781079338544899</c:v>
                </c:pt>
                <c:pt idx="19">
                  <c:v>-0.49188419846597498</c:v>
                </c:pt>
                <c:pt idx="20">
                  <c:v>-0.47602009477860302</c:v>
                </c:pt>
                <c:pt idx="21">
                  <c:v>-0.46021848232333601</c:v>
                </c:pt>
                <c:pt idx="22">
                  <c:v>-0.444479361100172</c:v>
                </c:pt>
                <c:pt idx="23">
                  <c:v>-0.42880273110911199</c:v>
                </c:pt>
                <c:pt idx="24">
                  <c:v>-0.41344793614451802</c:v>
                </c:pt>
                <c:pt idx="25">
                  <c:v>-0.398609341163153</c:v>
                </c:pt>
                <c:pt idx="26">
                  <c:v>-0.38372499007397898</c:v>
                </c:pt>
                <c:pt idx="27">
                  <c:v>-0.36879488287699602</c:v>
                </c:pt>
                <c:pt idx="28">
                  <c:v>-0.35381901957220402</c:v>
                </c:pt>
                <c:pt idx="29">
                  <c:v>-0.33879740015960302</c:v>
                </c:pt>
                <c:pt idx="30">
                  <c:v>-0.32373002463919298</c:v>
                </c:pt>
                <c:pt idx="31">
                  <c:v>-0.30730991270257102</c:v>
                </c:pt>
                <c:pt idx="32">
                  <c:v>-0.29086150786742399</c:v>
                </c:pt>
                <c:pt idx="33">
                  <c:v>-0.27438481013375399</c:v>
                </c:pt>
                <c:pt idx="34">
                  <c:v>-0.25787981950156003</c:v>
                </c:pt>
                <c:pt idx="35">
                  <c:v>-0.24134653597084199</c:v>
                </c:pt>
                <c:pt idx="36">
                  <c:v>-0.22478495954159999</c:v>
                </c:pt>
                <c:pt idx="37">
                  <c:v>-0.20819509021383401</c:v>
                </c:pt>
                <c:pt idx="38">
                  <c:v>-0.191576927987544</c:v>
                </c:pt>
                <c:pt idx="39">
                  <c:v>-0.17493047286273</c:v>
                </c:pt>
                <c:pt idx="40">
                  <c:v>-0.15874870735275801</c:v>
                </c:pt>
                <c:pt idx="41">
                  <c:v>-0.142761756821665</c:v>
                </c:pt>
                <c:pt idx="42">
                  <c:v>-0.12689922217487801</c:v>
                </c:pt>
                <c:pt idx="43">
                  <c:v>-0.111161103412398</c:v>
                </c:pt>
                <c:pt idx="44">
                  <c:v>-9.6057308863259305E-2</c:v>
                </c:pt>
                <c:pt idx="45">
                  <c:v>-8.10276304700321E-2</c:v>
                </c:pt>
                <c:pt idx="46">
                  <c:v>-6.4643473339033503E-2</c:v>
                </c:pt>
                <c:pt idx="47">
                  <c:v>-4.8052804371885E-2</c:v>
                </c:pt>
                <c:pt idx="48">
                  <c:v>-3.1488774314185702E-2</c:v>
                </c:pt>
                <c:pt idx="49">
                  <c:v>-1.5488735214041901E-2</c:v>
                </c:pt>
                <c:pt idx="50" formatCode="0.00E+00">
                  <c:v>-1.34632477635889E-6</c:v>
                </c:pt>
                <c:pt idx="51">
                  <c:v>1.5488735214041901E-2</c:v>
                </c:pt>
                <c:pt idx="52">
                  <c:v>3.1488774314185702E-2</c:v>
                </c:pt>
                <c:pt idx="53">
                  <c:v>4.8052804371885097E-2</c:v>
                </c:pt>
                <c:pt idx="54">
                  <c:v>6.46434733390336E-2</c:v>
                </c:pt>
                <c:pt idx="55">
                  <c:v>8.10276304700321E-2</c:v>
                </c:pt>
                <c:pt idx="56">
                  <c:v>9.6057308863259402E-2</c:v>
                </c:pt>
                <c:pt idx="57">
                  <c:v>0.111161103412398</c:v>
                </c:pt>
                <c:pt idx="58">
                  <c:v>0.12689922217487801</c:v>
                </c:pt>
                <c:pt idx="59">
                  <c:v>0.142761756821665</c:v>
                </c:pt>
                <c:pt idx="60">
                  <c:v>0.15874870735275801</c:v>
                </c:pt>
                <c:pt idx="61">
                  <c:v>0.17493047286273</c:v>
                </c:pt>
                <c:pt idx="62">
                  <c:v>0.191576927987544</c:v>
                </c:pt>
                <c:pt idx="63">
                  <c:v>0.20819509021383401</c:v>
                </c:pt>
                <c:pt idx="64">
                  <c:v>0.22478495954159999</c:v>
                </c:pt>
                <c:pt idx="65">
                  <c:v>0.24134653597084199</c:v>
                </c:pt>
                <c:pt idx="66">
                  <c:v>0.25787981950156003</c:v>
                </c:pt>
                <c:pt idx="67">
                  <c:v>0.27438481013375399</c:v>
                </c:pt>
                <c:pt idx="68">
                  <c:v>0.29086150786742498</c:v>
                </c:pt>
                <c:pt idx="69">
                  <c:v>0.30730991270257102</c:v>
                </c:pt>
                <c:pt idx="70">
                  <c:v>0.32373002463919298</c:v>
                </c:pt>
                <c:pt idx="71">
                  <c:v>0.33879740015960302</c:v>
                </c:pt>
                <c:pt idx="72">
                  <c:v>0.35381901957220402</c:v>
                </c:pt>
                <c:pt idx="73">
                  <c:v>0.36879488287699602</c:v>
                </c:pt>
                <c:pt idx="74">
                  <c:v>0.38372499007397898</c:v>
                </c:pt>
                <c:pt idx="75">
                  <c:v>0.398609341163153</c:v>
                </c:pt>
                <c:pt idx="76">
                  <c:v>0.41344793614451802</c:v>
                </c:pt>
                <c:pt idx="77">
                  <c:v>0.42880273110911199</c:v>
                </c:pt>
                <c:pt idx="78">
                  <c:v>0.444479361100172</c:v>
                </c:pt>
                <c:pt idx="79">
                  <c:v>0.46021848232333601</c:v>
                </c:pt>
                <c:pt idx="80">
                  <c:v>0.47602009477860402</c:v>
                </c:pt>
                <c:pt idx="81">
                  <c:v>0.49188419846597498</c:v>
                </c:pt>
                <c:pt idx="82">
                  <c:v>0.50781079338544899</c:v>
                </c:pt>
                <c:pt idx="83">
                  <c:v>0.523799879537028</c:v>
                </c:pt>
                <c:pt idx="84">
                  <c:v>0.53985145692070902</c:v>
                </c:pt>
                <c:pt idx="85">
                  <c:v>0.55596552553649503</c:v>
                </c:pt>
                <c:pt idx="86">
                  <c:v>0.57221008374203797</c:v>
                </c:pt>
                <c:pt idx="87">
                  <c:v>0.58852570453763997</c:v>
                </c:pt>
                <c:pt idx="88">
                  <c:v>0.60482731582315996</c:v>
                </c:pt>
                <c:pt idx="89">
                  <c:v>0.62111491759859705</c:v>
                </c:pt>
                <c:pt idx="90">
                  <c:v>0.63738850986395101</c:v>
                </c:pt>
                <c:pt idx="91">
                  <c:v>0.65364809261922197</c:v>
                </c:pt>
                <c:pt idx="92">
                  <c:v>0.66989366586441002</c:v>
                </c:pt>
                <c:pt idx="93">
                  <c:v>0.68612522959951605</c:v>
                </c:pt>
                <c:pt idx="94">
                  <c:v>0.70234278382453896</c:v>
                </c:pt>
                <c:pt idx="95">
                  <c:v>0.71854632853947797</c:v>
                </c:pt>
                <c:pt idx="96">
                  <c:v>0.73473586374433497</c:v>
                </c:pt>
                <c:pt idx="97">
                  <c:v>0.75091138943910996</c:v>
                </c:pt>
                <c:pt idx="98">
                  <c:v>0.76707290562380104</c:v>
                </c:pt>
                <c:pt idx="99">
                  <c:v>0.78311813313122802</c:v>
                </c:pt>
                <c:pt idx="100">
                  <c:v>0.79882854342940002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A03-4CCA-A365-6BA2C64787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8861343"/>
        <c:axId val="372470719"/>
      </c:scatterChart>
      <c:valAx>
        <c:axId val="46886134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x [mm]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2470719"/>
        <c:crosses val="autoZero"/>
        <c:crossBetween val="midCat"/>
      </c:valAx>
      <c:valAx>
        <c:axId val="372470719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By [T]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861343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293189-051F-4093-9A38-F5132687564A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96BB0-5DBB-416E-B792-8EDC4722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83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96BB0-5DBB-416E-B792-8EDC472229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97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96BB0-5DBB-416E-B792-8EDC472229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1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96BB0-5DBB-416E-B792-8EDC472229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36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858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2591643" y="169088"/>
            <a:ext cx="6437755" cy="48852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226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838892" y="1681914"/>
            <a:ext cx="5157619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838892" y="2112171"/>
            <a:ext cx="5157619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5331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2591643" y="169088"/>
            <a:ext cx="6437755" cy="48852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226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838892" y="1681914"/>
            <a:ext cx="2516677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481872" y="1681914"/>
            <a:ext cx="2516677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3481872" y="2112171"/>
            <a:ext cx="2516677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838892" y="2112171"/>
            <a:ext cx="2516677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7909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2591643" y="169088"/>
            <a:ext cx="6437755" cy="48852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226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838892" y="1681914"/>
            <a:ext cx="1660673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2583087" y="1681914"/>
            <a:ext cx="1660673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4327283" y="1681914"/>
            <a:ext cx="1660673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327283" y="2112171"/>
            <a:ext cx="1660673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2583087" y="2112171"/>
            <a:ext cx="1660673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838892" y="2112171"/>
            <a:ext cx="1660673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89336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2ème réunion de PERLE-France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35238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2ème réunion de PERLE-France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6243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8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1166612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2ème réunion de PERLE-France 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3" name="ZoneTexte 12"/>
          <p:cNvSpPr txBox="1"/>
          <p:nvPr userDrawn="1"/>
        </p:nvSpPr>
        <p:spPr>
          <a:xfrm>
            <a:off x="9008556" y="544889"/>
            <a:ext cx="488966" cy="214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92" b="0" dirty="0">
                <a:solidFill>
                  <a:schemeClr val="bg1"/>
                </a:solidFill>
              </a:rPr>
              <a:t>IN2P3</a:t>
            </a:r>
          </a:p>
        </p:txBody>
      </p:sp>
    </p:spTree>
    <p:extLst>
      <p:ext uri="{BB962C8B-B14F-4D97-AF65-F5344CB8AC3E}">
        <p14:creationId xmlns:p14="http://schemas.microsoft.com/office/powerpoint/2010/main" val="1482389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7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2ème réunion de PERLE-France 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95494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: titre+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49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9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0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2ème réunion de PERLE-France </a:t>
            </a:r>
            <a:endParaRPr lang="fr-FR" dirty="0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2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1166612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86637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introduction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1636064"/>
            <a:ext cx="5704611" cy="4553565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1" name="ZoneTexte 20"/>
          <p:cNvSpPr txBox="1"/>
          <p:nvPr userDrawn="1"/>
        </p:nvSpPr>
        <p:spPr>
          <a:xfrm>
            <a:off x="9008556" y="544889"/>
            <a:ext cx="488966" cy="214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92" b="0" dirty="0">
                <a:solidFill>
                  <a:schemeClr val="bg1"/>
                </a:solidFill>
              </a:rPr>
              <a:t>IN2P3</a:t>
            </a:r>
          </a:p>
        </p:txBody>
      </p:sp>
      <p:sp>
        <p:nvSpPr>
          <p:cNvPr id="2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2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2ème réunion de PERLE-France </a:t>
            </a:r>
            <a:endParaRPr lang="fr-FR" dirty="0"/>
          </a:p>
        </p:txBody>
      </p:sp>
      <p:sp>
        <p:nvSpPr>
          <p:cNvPr id="2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92115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+filigra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2ème réunion de PERLE-France 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9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20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959344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2591643" y="169088"/>
            <a:ext cx="6437755" cy="48852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226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838892" y="1681914"/>
            <a:ext cx="5157619" cy="822622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62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57906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simple  : titre+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15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6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2ème réunion de PERLE-France </a:t>
            </a:r>
            <a:endParaRPr lang="fr-FR" dirty="0"/>
          </a:p>
        </p:txBody>
      </p:sp>
      <p:sp>
        <p:nvSpPr>
          <p:cNvPr id="17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49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0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309894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1" name="Espace réservé du contenu 3"/>
          <p:cNvSpPr>
            <a:spLocks noGrp="1"/>
          </p:cNvSpPr>
          <p:nvPr>
            <p:ph sz="half" idx="13" hasCustomPrompt="1"/>
          </p:nvPr>
        </p:nvSpPr>
        <p:spPr>
          <a:xfrm>
            <a:off x="6265043" y="902590"/>
            <a:ext cx="5704611" cy="5287040"/>
          </a:xfrm>
          <a:prstGeom prst="rect">
            <a:avLst/>
          </a:prstGeom>
        </p:spPr>
        <p:txBody>
          <a:bodyPr/>
          <a:lstStyle>
            <a:lvl1pPr>
              <a:defRPr sz="2263">
                <a:solidFill>
                  <a:srgbClr val="FF6700"/>
                </a:solidFill>
              </a:defRPr>
            </a:lvl1pPr>
            <a:lvl2pPr>
              <a:defRPr sz="2037">
                <a:solidFill>
                  <a:srgbClr val="00294B"/>
                </a:solidFill>
              </a:defRPr>
            </a:lvl2pPr>
            <a:lvl3pPr>
              <a:defRPr sz="1811">
                <a:solidFill>
                  <a:srgbClr val="456487"/>
                </a:solidFill>
              </a:defRPr>
            </a:lvl3pPr>
            <a:lvl4pPr>
              <a:defRPr sz="1584">
                <a:solidFill>
                  <a:srgbClr val="456487"/>
                </a:solidFill>
              </a:defRPr>
            </a:lvl4pPr>
            <a:lvl5pPr>
              <a:defRPr sz="1584"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42238946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9179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92741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>
              <a:defRPr sz="3621"/>
            </a:lvl1pPr>
            <a:lvl2pPr>
              <a:defRPr sz="3169"/>
            </a:lvl2pPr>
            <a:lvl3pPr>
              <a:defRPr sz="2716"/>
            </a:lvl3pPr>
            <a:lvl4pPr>
              <a:defRPr sz="2263"/>
            </a:lvl4pPr>
            <a:lvl5pPr>
              <a:defRPr sz="2263"/>
            </a:lvl5pPr>
            <a:lvl6pPr>
              <a:defRPr sz="2263"/>
            </a:lvl6pPr>
            <a:lvl7pPr>
              <a:defRPr sz="2263"/>
            </a:lvl7pPr>
            <a:lvl8pPr>
              <a:defRPr sz="2263"/>
            </a:lvl8pPr>
            <a:lvl9pPr>
              <a:defRPr sz="226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13526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032" y="456362"/>
            <a:ext cx="3932845" cy="1600859"/>
          </a:xfrm>
        </p:spPr>
        <p:txBody>
          <a:bodyPr anchor="b"/>
          <a:lstStyle>
            <a:lvl1pPr>
              <a:defRPr sz="362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308" y="988184"/>
            <a:ext cx="6171458" cy="4872647"/>
          </a:xfrm>
        </p:spPr>
        <p:txBody>
          <a:bodyPr/>
          <a:lstStyle>
            <a:lvl1pPr marL="0" indent="0">
              <a:buNone/>
              <a:defRPr sz="3621"/>
            </a:lvl1pPr>
            <a:lvl2pPr marL="517413" indent="0">
              <a:buNone/>
              <a:defRPr sz="3169"/>
            </a:lvl2pPr>
            <a:lvl3pPr marL="1034826" indent="0">
              <a:buNone/>
              <a:defRPr sz="2716"/>
            </a:lvl3pPr>
            <a:lvl4pPr marL="1552240" indent="0">
              <a:buNone/>
              <a:defRPr sz="2263"/>
            </a:lvl4pPr>
            <a:lvl5pPr marL="2069653" indent="0">
              <a:buNone/>
              <a:defRPr sz="2263"/>
            </a:lvl5pPr>
            <a:lvl6pPr marL="2587066" indent="0">
              <a:buNone/>
              <a:defRPr sz="2263"/>
            </a:lvl6pPr>
            <a:lvl7pPr marL="3104479" indent="0">
              <a:buNone/>
              <a:defRPr sz="2263"/>
            </a:lvl7pPr>
            <a:lvl8pPr marL="3621893" indent="0">
              <a:buNone/>
              <a:defRPr sz="2263"/>
            </a:lvl8pPr>
            <a:lvl9pPr marL="4139306" indent="0">
              <a:buNone/>
              <a:defRPr sz="2263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032" y="2057221"/>
            <a:ext cx="3932845" cy="3812595"/>
          </a:xfrm>
        </p:spPr>
        <p:txBody>
          <a:bodyPr/>
          <a:lstStyle>
            <a:lvl1pPr marL="0" indent="0">
              <a:buNone/>
              <a:defRPr sz="1811"/>
            </a:lvl1pPr>
            <a:lvl2pPr marL="517413" indent="0">
              <a:buNone/>
              <a:defRPr sz="1584"/>
            </a:lvl2pPr>
            <a:lvl3pPr marL="1034826" indent="0">
              <a:buNone/>
              <a:defRPr sz="1358"/>
            </a:lvl3pPr>
            <a:lvl4pPr marL="1552240" indent="0">
              <a:buNone/>
              <a:defRPr sz="1132"/>
            </a:lvl4pPr>
            <a:lvl5pPr marL="2069653" indent="0">
              <a:buNone/>
              <a:defRPr sz="1132"/>
            </a:lvl5pPr>
            <a:lvl6pPr marL="2587066" indent="0">
              <a:buNone/>
              <a:defRPr sz="1132"/>
            </a:lvl6pPr>
            <a:lvl7pPr marL="3104479" indent="0">
              <a:buNone/>
              <a:defRPr sz="1132"/>
            </a:lvl7pPr>
            <a:lvl8pPr marL="3621893" indent="0">
              <a:buNone/>
              <a:defRPr sz="1132"/>
            </a:lvl8pPr>
            <a:lvl9pPr marL="4139306" indent="0">
              <a:buNone/>
              <a:defRPr sz="1132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0350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86512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485" y="364731"/>
            <a:ext cx="2628485" cy="5812320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9032" y="364731"/>
            <a:ext cx="7712976" cy="5812320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17142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2ème réunion de PERLE-France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584669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847F41-DF9F-48B4-92D4-3C8ABEFF6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EF65B3-C713-4D06-AC15-0C11549D7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DF893A-5A3D-4CEF-A04B-FD812FD6E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4F2008-47C0-49AE-8FC9-8AA51BDBB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8F1AFF-E3A5-4CA1-BB41-54ACFDD3B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99287-29A8-4670-A74C-9285214E6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260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2ème réunion de PERLE-France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476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2591643" y="169088"/>
            <a:ext cx="6437755" cy="48852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226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838892" y="1681914"/>
            <a:ext cx="5157619" cy="82262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98169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28572" y="169116"/>
            <a:ext cx="9534855" cy="488983"/>
          </a:xfrm>
        </p:spPr>
        <p:txBody>
          <a:bodyPr>
            <a:normAutofit/>
          </a:bodyPr>
          <a:lstStyle>
            <a:lvl1pPr algn="ctr">
              <a:defRPr sz="2716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2ème réunion de PERLE-France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35059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9290368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2ème réunion de PERLE-France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77939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1"/>
            <a:ext cx="12191598" cy="6857999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2ème réunion de PERLE-France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3535527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2ème réunion de PERLE-France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lang="fr-FR" sz="2716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985829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" y="0"/>
            <a:ext cx="12191598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2ème réunion de PERLE-France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71940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8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2ème réunion de PERLE-France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5253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" y="0"/>
            <a:ext cx="12191596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2ème réunion de PERLE-France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61621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2ème réunion de PERLE-France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95110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" y="0"/>
            <a:ext cx="12191595" cy="685799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91738" y="169116"/>
            <a:ext cx="6438063" cy="488983"/>
          </a:xfrm>
        </p:spPr>
        <p:txBody>
          <a:bodyPr>
            <a:normAutofit/>
          </a:bodyPr>
          <a:lstStyle>
            <a:lvl1pPr>
              <a:defRPr sz="2716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681711"/>
            <a:ext cx="5158153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9032" y="2504599"/>
            <a:ext cx="5158153" cy="3685030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1460" y="1681711"/>
            <a:ext cx="5183306" cy="822888"/>
          </a:xfrm>
        </p:spPr>
        <p:txBody>
          <a:bodyPr anchor="b"/>
          <a:lstStyle>
            <a:lvl1pPr marL="0" indent="0">
              <a:buNone/>
              <a:defRPr sz="2716" b="1">
                <a:solidFill>
                  <a:srgbClr val="00294B"/>
                </a:solidFill>
              </a:defRPr>
            </a:lvl1pPr>
            <a:lvl2pPr marL="517413" indent="0">
              <a:buNone/>
              <a:defRPr sz="2263" b="1"/>
            </a:lvl2pPr>
            <a:lvl3pPr marL="1034826" indent="0">
              <a:buNone/>
              <a:defRPr sz="2037" b="1"/>
            </a:lvl3pPr>
            <a:lvl4pPr marL="1552240" indent="0">
              <a:buNone/>
              <a:defRPr sz="1811" b="1"/>
            </a:lvl4pPr>
            <a:lvl5pPr marL="2069653" indent="0">
              <a:buNone/>
              <a:defRPr sz="1811" b="1"/>
            </a:lvl5pPr>
            <a:lvl6pPr marL="2587066" indent="0">
              <a:buNone/>
              <a:defRPr sz="1811" b="1"/>
            </a:lvl6pPr>
            <a:lvl7pPr marL="3104479" indent="0">
              <a:buNone/>
              <a:defRPr sz="1811" b="1"/>
            </a:lvl7pPr>
            <a:lvl8pPr marL="3621893" indent="0">
              <a:buNone/>
              <a:defRPr sz="1811" b="1"/>
            </a:lvl8pPr>
            <a:lvl9pPr marL="4139306" indent="0">
              <a:buNone/>
              <a:defRPr sz="1811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71460" y="2504599"/>
            <a:ext cx="5183306" cy="3685030"/>
          </a:xfrm>
        </p:spPr>
        <p:txBody>
          <a:bodyPr/>
          <a:lstStyle>
            <a:lvl1pPr marL="258707" indent="-258707">
              <a:defRPr lang="fr-FR" sz="3169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776120" indent="-258707">
              <a:defRPr lang="fr-FR" sz="2716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293533" indent="-258707">
              <a:defRPr lang="fr-FR" sz="2263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58707" lvl="0" indent="-258707" algn="l" defTabSz="1034826" rtl="0" eaLnBrk="1" latinLnBrk="0" hangingPunct="1">
              <a:lnSpc>
                <a:spcPct val="90000"/>
              </a:lnSpc>
              <a:spcBef>
                <a:spcPts val="1132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776120" lvl="1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293533" lvl="2" indent="-258707" algn="l" defTabSz="1034826" rtl="0" eaLnBrk="1" latinLnBrk="0" hangingPunct="1">
              <a:lnSpc>
                <a:spcPct val="90000"/>
              </a:lnSpc>
              <a:spcBef>
                <a:spcPts val="566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28399" y="6467913"/>
            <a:ext cx="2729259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325189" y="6467913"/>
            <a:ext cx="5541624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2ème réunion de PERLE-France 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9234343" y="6467913"/>
            <a:ext cx="2741673" cy="36473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117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2591643" y="169088"/>
            <a:ext cx="6437755" cy="48852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226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838892" y="1681914"/>
            <a:ext cx="2516677" cy="82262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3481872" y="1681914"/>
            <a:ext cx="2516677" cy="82262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5357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2591643" y="169088"/>
            <a:ext cx="6437755" cy="48852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226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6167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2591643" y="169088"/>
            <a:ext cx="6437755" cy="2265776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621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291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2591643" y="169088"/>
            <a:ext cx="6437755" cy="48852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226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892" y="1681914"/>
            <a:ext cx="2516677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838892" y="2112171"/>
            <a:ext cx="2516677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3481872" y="1681914"/>
            <a:ext cx="2516677" cy="82262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470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2591643" y="169088"/>
            <a:ext cx="6437755" cy="48852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226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892" y="1681914"/>
            <a:ext cx="2516677" cy="822622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3481872" y="1681914"/>
            <a:ext cx="2516677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3481872" y="2112171"/>
            <a:ext cx="2516677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292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2591643" y="169088"/>
            <a:ext cx="6437755" cy="488521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226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892" y="1681914"/>
            <a:ext cx="2516677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3481872" y="1681914"/>
            <a:ext cx="2516677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838892" y="2112171"/>
            <a:ext cx="5157619" cy="39236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1536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9"/>
          <p:cNvPicPr/>
          <p:nvPr/>
        </p:nvPicPr>
        <p:blipFill>
          <a:blip r:embed="rId16"/>
          <a:stretch/>
        </p:blipFill>
        <p:spPr>
          <a:xfrm>
            <a:off x="0" y="0"/>
            <a:ext cx="12191032" cy="6857629"/>
          </a:xfrm>
          <a:prstGeom prst="rect">
            <a:avLst/>
          </a:prstGeom>
          <a:ln>
            <a:noFill/>
          </a:ln>
        </p:spPr>
      </p:pic>
      <p:sp>
        <p:nvSpPr>
          <p:cNvPr id="10" name="PlaceHolder 1"/>
          <p:cNvSpPr>
            <a:spLocks noGrp="1"/>
          </p:cNvSpPr>
          <p:nvPr>
            <p:ph type="body"/>
          </p:nvPr>
        </p:nvSpPr>
        <p:spPr>
          <a:xfrm>
            <a:off x="838892" y="1681914"/>
            <a:ext cx="5157619" cy="822622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716" b="1" strike="noStrike" spc="-1">
                <a:solidFill>
                  <a:srgbClr val="00294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Modifiez les styles du texte du masque</a:t>
            </a:r>
            <a:endParaRPr lang="fr-FR" sz="2716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838892" y="2504536"/>
            <a:ext cx="5157619" cy="3684483"/>
          </a:xfrm>
          <a:prstGeom prst="rect">
            <a:avLst/>
          </a:prstGeom>
        </p:spPr>
        <p:txBody>
          <a:bodyPr/>
          <a:lstStyle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3169" b="0" strike="noStrike" spc="-1">
                <a:solidFill>
                  <a:srgbClr val="FF67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Modifier les styles du texte du masque</a:t>
            </a:r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76120" lvl="1" indent="-258299">
              <a:lnSpc>
                <a:spcPct val="100000"/>
              </a:lnSpc>
              <a:spcBef>
                <a:spcPts val="565"/>
              </a:spcBef>
              <a:buClr>
                <a:srgbClr val="00294B"/>
              </a:buClr>
              <a:buFont typeface="Arial"/>
              <a:buChar char="•"/>
            </a:pPr>
            <a:r>
              <a:rPr lang="fr-FR" sz="2716" b="0" strike="noStrike" spc="-1">
                <a:solidFill>
                  <a:srgbClr val="00294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Deuxième niveau</a:t>
            </a:r>
            <a:endParaRPr lang="fr-FR" sz="2716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3533" lvl="2" indent="-258299">
              <a:lnSpc>
                <a:spcPct val="100000"/>
              </a:lnSpc>
              <a:spcBef>
                <a:spcPts val="565"/>
              </a:spcBef>
              <a:buClr>
                <a:srgbClr val="456487"/>
              </a:buClr>
              <a:buFont typeface="Arial"/>
              <a:buChar char="•"/>
            </a:pPr>
            <a:r>
              <a:rPr lang="fr-FR" sz="2263" b="0" strike="noStrike" spc="-1">
                <a:solidFill>
                  <a:srgbClr val="456487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</a:t>
            </a:r>
            <a:endParaRPr lang="fr-FR" sz="226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810946" lvl="3" indent="-258299">
              <a:lnSpc>
                <a:spcPct val="100000"/>
              </a:lnSpc>
              <a:spcBef>
                <a:spcPts val="565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37" b="0" strike="noStrike" spc="-1">
                <a:solidFill>
                  <a:srgbClr val="456487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</a:t>
            </a:r>
            <a:endParaRPr lang="fr-FR" sz="2037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328360" lvl="4" indent="-258299">
              <a:lnSpc>
                <a:spcPct val="100000"/>
              </a:lnSpc>
              <a:spcBef>
                <a:spcPts val="565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37" b="0" strike="noStrike" spc="-1">
                <a:solidFill>
                  <a:srgbClr val="456487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</a:t>
            </a:r>
            <a:endParaRPr lang="fr-FR" sz="2037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6171297" y="1681914"/>
            <a:ext cx="5182880" cy="822622"/>
          </a:xfrm>
          <a:prstGeom prst="rect">
            <a:avLst/>
          </a:prstGeom>
        </p:spPr>
        <p:txBody>
          <a:bodyPr anchor="b"/>
          <a:lstStyle/>
          <a:p>
            <a:pPr>
              <a:lnSpc>
                <a:spcPct val="100000"/>
              </a:lnSpc>
              <a:spcBef>
                <a:spcPts val="1001"/>
              </a:spcBef>
            </a:pPr>
            <a:r>
              <a:rPr lang="fr-FR" sz="2716" b="1" strike="noStrike" spc="-1">
                <a:solidFill>
                  <a:srgbClr val="00294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Modifiez les styles du texte du masque</a:t>
            </a:r>
            <a:endParaRPr lang="fr-FR" sz="2716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6171297" y="2504536"/>
            <a:ext cx="5182880" cy="3684483"/>
          </a:xfrm>
          <a:prstGeom prst="rect">
            <a:avLst/>
          </a:prstGeom>
        </p:spPr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6700"/>
              </a:buClr>
              <a:buFont typeface="Arial"/>
              <a:buChar char="•"/>
            </a:pPr>
            <a:r>
              <a:rPr lang="fr-FR" sz="3169" b="0" strike="noStrike" spc="-1">
                <a:solidFill>
                  <a:srgbClr val="FF67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Modifier les styles du texte du masque</a:t>
            </a:r>
            <a:endParaRPr lang="fr-FR" sz="3169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776120" lvl="1" indent="-258299">
              <a:lnSpc>
                <a:spcPct val="90000"/>
              </a:lnSpc>
              <a:spcBef>
                <a:spcPts val="565"/>
              </a:spcBef>
              <a:buClr>
                <a:srgbClr val="00294B"/>
              </a:buClr>
              <a:buFont typeface="Arial"/>
              <a:buChar char="•"/>
            </a:pPr>
            <a:r>
              <a:rPr lang="fr-FR" sz="2716" b="0" strike="noStrike" spc="-1">
                <a:solidFill>
                  <a:srgbClr val="00294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Deuxième niveau</a:t>
            </a:r>
            <a:endParaRPr lang="fr-FR" sz="2716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293533" lvl="2" indent="-258299">
              <a:lnSpc>
                <a:spcPct val="90000"/>
              </a:lnSpc>
              <a:spcBef>
                <a:spcPts val="565"/>
              </a:spcBef>
              <a:buClr>
                <a:srgbClr val="456487"/>
              </a:buClr>
              <a:buFont typeface="Arial"/>
              <a:buChar char="•"/>
            </a:pPr>
            <a:r>
              <a:rPr lang="fr-FR" sz="2263" b="0" strike="noStrike" spc="-1">
                <a:solidFill>
                  <a:srgbClr val="456487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</a:t>
            </a:r>
            <a:endParaRPr lang="fr-FR" sz="2263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1810946" lvl="3" indent="-258299">
              <a:lnSpc>
                <a:spcPct val="100000"/>
              </a:lnSpc>
              <a:spcBef>
                <a:spcPts val="565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37" b="0" strike="noStrike" spc="-1">
                <a:solidFill>
                  <a:srgbClr val="456487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</a:t>
            </a:r>
            <a:endParaRPr lang="fr-FR" sz="2037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marL="2328360" lvl="4" indent="-258299">
              <a:lnSpc>
                <a:spcPct val="100000"/>
              </a:lnSpc>
              <a:spcBef>
                <a:spcPts val="565"/>
              </a:spcBef>
              <a:buClr>
                <a:srgbClr val="456487"/>
              </a:buClr>
              <a:buFont typeface="Arial"/>
              <a:buChar char="•"/>
            </a:pPr>
            <a:r>
              <a:rPr lang="fr-FR" sz="2037" b="0" strike="noStrike" spc="-1">
                <a:solidFill>
                  <a:srgbClr val="456487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</a:t>
            </a:r>
            <a:endParaRPr lang="fr-FR" sz="2037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dt"/>
          </p:nvPr>
        </p:nvSpPr>
        <p:spPr>
          <a:xfrm>
            <a:off x="228567" y="6468116"/>
            <a:ext cx="2728946" cy="364252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en-US" sz="1358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28/9/2022</a:t>
            </a:r>
            <a:endParaRPr lang="fr-FR" sz="1358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6"/>
          <p:cNvSpPr>
            <a:spLocks noGrp="1"/>
          </p:cNvSpPr>
          <p:nvPr>
            <p:ph type="ftr"/>
          </p:nvPr>
        </p:nvSpPr>
        <p:spPr>
          <a:xfrm>
            <a:off x="3325012" y="6468116"/>
            <a:ext cx="5541415" cy="364252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fr-FR" sz="1358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2ème réunion de PERLE-France </a:t>
            </a:r>
            <a:endParaRPr lang="fr-FR" sz="1358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PlaceHolder 7"/>
          <p:cNvSpPr>
            <a:spLocks noGrp="1"/>
          </p:cNvSpPr>
          <p:nvPr>
            <p:ph type="sldNum"/>
          </p:nvPr>
        </p:nvSpPr>
        <p:spPr>
          <a:xfrm>
            <a:off x="9234334" y="6468116"/>
            <a:ext cx="2741169" cy="364252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0F3336FE-C4DE-46F0-9F91-FA902B199A45}" type="slidenum">
              <a:rPr lang="fr-FR" sz="1358" b="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‹#›</a:t>
            </a:fld>
            <a:endParaRPr lang="fr-FR" sz="1358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PlaceHolder 8"/>
          <p:cNvSpPr>
            <a:spLocks noGrp="1"/>
          </p:cNvSpPr>
          <p:nvPr>
            <p:ph type="title"/>
          </p:nvPr>
        </p:nvSpPr>
        <p:spPr>
          <a:xfrm>
            <a:off x="2591643" y="169088"/>
            <a:ext cx="6437755" cy="48852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fr-FR" sz="2716" b="1" strike="noStrike" spc="-1">
                <a:solidFill>
                  <a:srgbClr val="00294B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Modifiez le style du titre</a:t>
            </a:r>
            <a:endParaRPr lang="fr-FR" sz="2716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5580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299" algn="l" defTabSz="1034826" rtl="0" eaLnBrk="1" latinLnBrk="0" hangingPunct="1">
        <a:lnSpc>
          <a:spcPct val="90000"/>
        </a:lnSpc>
        <a:spcBef>
          <a:spcPts val="1133"/>
        </a:spcBef>
        <a:buClr>
          <a:srgbClr val="FF6700"/>
        </a:buClr>
        <a:buFont typeface="Arial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28/9/2022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2ème réunion de PERLE-France 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6CF9F-CC6A-4010-A70A-E16F699FA02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923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700" r:id="rId14"/>
  </p:sldLayoutIdLst>
  <p:hf hd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9032" y="364731"/>
            <a:ext cx="10513938" cy="13259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032" y="1825446"/>
            <a:ext cx="10513938" cy="4351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9032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28/9/2022</a:t>
            </a: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848" y="6356721"/>
            <a:ext cx="4114306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2ème réunion de PERLE-France 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1297" y="6356721"/>
            <a:ext cx="2741673" cy="3647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975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</p:sldLayoutIdLst>
  <p:hf hdr="0"/>
  <p:txStyles>
    <p:titleStyle>
      <a:lvl1pPr algn="l" defTabSz="1034826" rtl="0" eaLnBrk="1" latinLnBrk="0" hangingPunct="1">
        <a:lnSpc>
          <a:spcPct val="90000"/>
        </a:lnSpc>
        <a:spcBef>
          <a:spcPct val="0"/>
        </a:spcBef>
        <a:buNone/>
        <a:defRPr sz="49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8707" indent="-258707" algn="l" defTabSz="1034826" rtl="0" eaLnBrk="1" latinLnBrk="0" hangingPunct="1">
        <a:lnSpc>
          <a:spcPct val="90000"/>
        </a:lnSpc>
        <a:spcBef>
          <a:spcPts val="1132"/>
        </a:spcBef>
        <a:buFont typeface="Arial" panose="020B0604020202020204" pitchFamily="34" charset="0"/>
        <a:buChar char="•"/>
        <a:defRPr sz="3169" kern="1200">
          <a:solidFill>
            <a:schemeClr val="tx1"/>
          </a:solidFill>
          <a:latin typeface="+mn-lt"/>
          <a:ea typeface="+mn-ea"/>
          <a:cs typeface="+mn-cs"/>
        </a:defRPr>
      </a:lvl1pPr>
      <a:lvl2pPr marL="77612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716" kern="1200">
          <a:solidFill>
            <a:schemeClr val="tx1"/>
          </a:solidFill>
          <a:latin typeface="+mn-lt"/>
          <a:ea typeface="+mn-ea"/>
          <a:cs typeface="+mn-cs"/>
        </a:defRPr>
      </a:lvl2pPr>
      <a:lvl3pPr marL="129353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263" kern="1200">
          <a:solidFill>
            <a:schemeClr val="tx1"/>
          </a:solidFill>
          <a:latin typeface="+mn-lt"/>
          <a:ea typeface="+mn-ea"/>
          <a:cs typeface="+mn-cs"/>
        </a:defRPr>
      </a:lvl3pPr>
      <a:lvl4pPr marL="181094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328360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84577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363186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880599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398013" indent="-258707" algn="l" defTabSz="1034826" rtl="0" eaLnBrk="1" latinLnBrk="0" hangingPunct="1">
        <a:lnSpc>
          <a:spcPct val="90000"/>
        </a:lnSpc>
        <a:spcBef>
          <a:spcPts val="566"/>
        </a:spcBef>
        <a:buFont typeface="Arial" panose="020B0604020202020204" pitchFamily="34" charset="0"/>
        <a:buChar char="•"/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1pPr>
      <a:lvl2pPr marL="51741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2pPr>
      <a:lvl3pPr marL="103482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3pPr>
      <a:lvl4pPr marL="1552240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4pPr>
      <a:lvl5pPr marL="206965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5pPr>
      <a:lvl6pPr marL="258706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6pPr>
      <a:lvl7pPr marL="3104479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7pPr>
      <a:lvl8pPr marL="3621893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8pPr>
      <a:lvl9pPr marL="4139306" algn="l" defTabSz="1034826" rtl="0" eaLnBrk="1" latinLnBrk="0" hangingPunct="1">
        <a:defRPr sz="20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rasha.abukeshek@ijclab.in2p3.f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png"/><Relationship Id="rId5" Type="http://schemas.openxmlformats.org/officeDocument/2006/relationships/image" Target="../media/image35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90.png"/><Relationship Id="rId7" Type="http://schemas.openxmlformats.org/officeDocument/2006/relationships/image" Target="../media/image63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00.png"/><Relationship Id="rId9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sker.com/selection-guide/flange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42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gi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www.luvata.com/products/hollow-conductors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3E006C54-BB0B-2547-9AE5-CF54732EFF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460" y="758933"/>
            <a:ext cx="1566560" cy="94629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AECB7EA-ECC5-4F29-AFF5-A3303A7392E5}"/>
              </a:ext>
            </a:extLst>
          </p:cNvPr>
          <p:cNvSpPr txBox="1"/>
          <p:nvPr/>
        </p:nvSpPr>
        <p:spPr>
          <a:xfrm>
            <a:off x="247426" y="6488668"/>
            <a:ext cx="5475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rasha.abukeshek@ijclab.in2p3.fr</a:t>
            </a:r>
            <a:r>
              <a:rPr lang="en-US" sz="1400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F94D61-1870-4AA3-A0B0-B6CBB7B8B6D5}"/>
              </a:ext>
            </a:extLst>
          </p:cNvPr>
          <p:cNvSpPr txBox="1"/>
          <p:nvPr/>
        </p:nvSpPr>
        <p:spPr>
          <a:xfrm>
            <a:off x="1031289" y="1313107"/>
            <a:ext cx="10129421" cy="5043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</a:pPr>
            <a:r>
              <a:rPr lang="en-GB" sz="4527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of the Magnet Design of Dipoles and Quadrupoles for PERLE Accelerator</a:t>
            </a:r>
          </a:p>
          <a:p>
            <a:pPr lvl="0"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</a:pP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Presented by</a:t>
            </a:r>
          </a:p>
          <a:p>
            <a:pPr lvl="0"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</a:pPr>
            <a:r>
              <a:rPr lang="en-GB" sz="2716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Rasha ABUKESHEK</a:t>
            </a:r>
          </a:p>
          <a:p>
            <a:pPr lvl="0"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</a:pPr>
            <a:endParaRPr lang="en-GB" sz="20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</a:pPr>
            <a:r>
              <a:rPr lang="en-GB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Supervisors</a:t>
            </a:r>
          </a:p>
          <a:p>
            <a:pPr lvl="0"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</a:pPr>
            <a:r>
              <a:rPr lang="en-GB" sz="2716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Hadil ABUALROB &amp; Walid KAABI</a:t>
            </a:r>
          </a:p>
          <a:p>
            <a:pPr lvl="0"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</a:pPr>
            <a:endParaRPr lang="en-GB" sz="2716" b="1" dirty="0">
              <a:solidFill>
                <a:srgbClr val="4F81B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1034826">
              <a:lnSpc>
                <a:spcPct val="90000"/>
              </a:lnSpc>
              <a:spcBef>
                <a:spcPts val="1133"/>
              </a:spcBef>
              <a:buClr>
                <a:srgbClr val="FF6700"/>
              </a:buClr>
            </a:pPr>
            <a:r>
              <a:rPr lang="en-GB" sz="24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September 28</a:t>
            </a:r>
            <a:r>
              <a:rPr lang="en-GB" sz="2400" b="1" baseline="30000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2400" b="1" dirty="0">
                <a:solidFill>
                  <a:srgbClr val="4F81B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, 2022</a:t>
            </a:r>
          </a:p>
        </p:txBody>
      </p:sp>
    </p:spTree>
    <p:extLst>
      <p:ext uri="{BB962C8B-B14F-4D97-AF65-F5344CB8AC3E}">
        <p14:creationId xmlns:p14="http://schemas.microsoft.com/office/powerpoint/2010/main" val="3830563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8399AA-2AB5-4D69-BF86-DF70DD83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B-com Magnet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B9F0006-5339-4401-BECC-C62E90D662B2}"/>
              </a:ext>
            </a:extLst>
          </p:cNvPr>
          <p:cNvSpPr txBox="1"/>
          <p:nvPr/>
        </p:nvSpPr>
        <p:spPr>
          <a:xfrm>
            <a:off x="504641" y="666530"/>
            <a:ext cx="3330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700"/>
                </a:solidFill>
              </a:rPr>
              <a:t>Field calculations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CE73A08-6F52-4E38-B5D2-BE2AE4A933E1}"/>
                  </a:ext>
                </a:extLst>
              </p:cNvPr>
              <p:cNvSpPr txBox="1"/>
              <p:nvPr/>
            </p:nvSpPr>
            <p:spPr>
              <a:xfrm>
                <a:off x="3911097" y="5234454"/>
                <a:ext cx="5232711" cy="9428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𝑑𝑙</m:t>
                        </m:r>
                      </m:e>
                    </m:nary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=0.3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T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along the magnet length 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dirty="0">
                    <a:sym typeface="Wingdings" panose="05000000000000000000" pitchFamily="2" charset="2"/>
                  </a:rPr>
                  <a:t>for 0.34 m yoke length  B = 0.88 T</a:t>
                </a: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CE73A08-6F52-4E38-B5D2-BE2AE4A933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1097" y="5234454"/>
                <a:ext cx="5232711" cy="942822"/>
              </a:xfrm>
              <a:prstGeom prst="rect">
                <a:avLst/>
              </a:prstGeom>
              <a:blipFill>
                <a:blip r:embed="rId3"/>
                <a:stretch>
                  <a:fillRect t="-45455" b="-41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83216E09-0375-4A48-BB65-DE761D4BA0C7}"/>
              </a:ext>
            </a:extLst>
          </p:cNvPr>
          <p:cNvGrpSpPr/>
          <p:nvPr/>
        </p:nvGrpSpPr>
        <p:grpSpPr>
          <a:xfrm>
            <a:off x="728606" y="1412217"/>
            <a:ext cx="4833135" cy="3542727"/>
            <a:chOff x="606795" y="1289618"/>
            <a:chExt cx="4833135" cy="354272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DF2208CB-8492-49DC-B6F3-FBF038F2E1E7}"/>
                    </a:ext>
                  </a:extLst>
                </p:cNvPr>
                <p:cNvSpPr txBox="1"/>
                <p:nvPr/>
              </p:nvSpPr>
              <p:spPr>
                <a:xfrm>
                  <a:off x="1280484" y="4524568"/>
                  <a:ext cx="4159446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𝐵𝑦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 (0, 0, 0) = 0.716382 </m:t>
                        </m:r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DF2208CB-8492-49DC-B6F3-FBF038F2E1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0484" y="4524568"/>
                  <a:ext cx="4159446" cy="307777"/>
                </a:xfrm>
                <a:prstGeom prst="rect">
                  <a:avLst/>
                </a:prstGeom>
                <a:blipFill>
                  <a:blip r:embed="rId4"/>
                  <a:stretch>
                    <a:fillRect t="-3922" b="-176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8643249-291C-43FA-94C6-5F582FADA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795" y="1289618"/>
              <a:ext cx="4833135" cy="3258705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7DD581-E59D-40AE-B811-E0B217D4C964}"/>
              </a:ext>
            </a:extLst>
          </p:cNvPr>
          <p:cNvGrpSpPr/>
          <p:nvPr/>
        </p:nvGrpSpPr>
        <p:grpSpPr>
          <a:xfrm>
            <a:off x="6665338" y="1259425"/>
            <a:ext cx="4798056" cy="3920104"/>
            <a:chOff x="6786077" y="1203179"/>
            <a:chExt cx="4798056" cy="392010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144520C2-4FDB-4941-BB6D-2D05DE362B1F}"/>
                    </a:ext>
                  </a:extLst>
                </p:cNvPr>
                <p:cNvSpPr txBox="1"/>
                <p:nvPr/>
              </p:nvSpPr>
              <p:spPr>
                <a:xfrm>
                  <a:off x="7429307" y="4571081"/>
                  <a:ext cx="4154826" cy="5522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1400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d>
                              <m:dPr>
                                <m:ctrlP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b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3" name="ZoneTexte 22">
                  <a:extLst>
                    <a:ext uri="{FF2B5EF4-FFF2-40B4-BE49-F238E27FC236}">
                      <a16:creationId xmlns:a16="http://schemas.microsoft.com/office/drawing/2014/main" id="{144520C2-4FDB-4941-BB6D-2D05DE362B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9307" y="4571081"/>
                  <a:ext cx="4154826" cy="55220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1F68BEC-884D-4E45-B264-F99B8920519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6077" y="1203179"/>
              <a:ext cx="4728926" cy="3345144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B71D7-3980-4A8C-891D-7B94A29E9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B8D3581-2CAD-400E-9B22-B4DC16A30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D4A299D-4B2D-432F-A956-2F32522B8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1054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15C6D9-6C75-434C-89B1-60A28EDB6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B-com Magnet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C20D98-C773-439E-9D32-B239A15914FF}"/>
              </a:ext>
            </a:extLst>
          </p:cNvPr>
          <p:cNvSpPr txBox="1"/>
          <p:nvPr/>
        </p:nvSpPr>
        <p:spPr>
          <a:xfrm>
            <a:off x="492254" y="749387"/>
            <a:ext cx="3330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700"/>
                </a:solidFill>
              </a:rPr>
              <a:t>Harmonic content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70F6F1C-5C1D-4CDF-B6AE-883D73364688}"/>
              </a:ext>
            </a:extLst>
          </p:cNvPr>
          <p:cNvSpPr txBox="1"/>
          <p:nvPr/>
        </p:nvSpPr>
        <p:spPr>
          <a:xfrm>
            <a:off x="8568427" y="2738895"/>
            <a:ext cx="3496367" cy="2542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0.036% </a:t>
            </a:r>
            <a:r>
              <a:rPr lang="en-US" dirty="0"/>
              <a:t>field homogeneity along the beam path.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Quadrupole and sextupole components can be dealt with in the lattice.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 Initial design: </a:t>
            </a:r>
            <a:r>
              <a:rPr lang="en-US" dirty="0">
                <a:solidFill>
                  <a:srgbClr val="0070C0"/>
                </a:solidFill>
              </a:rPr>
              <a:t>0.1%</a:t>
            </a:r>
            <a:r>
              <a:rPr lang="en-US" dirty="0"/>
              <a:t> field quality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E455350-6FF8-4D6F-B8CD-70942D6AD15E}"/>
              </a:ext>
            </a:extLst>
          </p:cNvPr>
          <p:cNvSpPr txBox="1"/>
          <p:nvPr/>
        </p:nvSpPr>
        <p:spPr>
          <a:xfrm>
            <a:off x="691785" y="1629013"/>
            <a:ext cx="3023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Harmonics calculated along the trajectory of the beam.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49C06E6-DDFB-49F6-B622-7A5569094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906" y="918104"/>
            <a:ext cx="7912888" cy="14611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2D03F1-1A27-4CF2-B449-BE876EB1F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650" y="2815291"/>
            <a:ext cx="4325769" cy="286595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02B7DDA-EC02-470A-9A33-2BC6DD1E7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91" y="2379216"/>
            <a:ext cx="3283051" cy="364764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F204DB-F7D2-4F35-9175-7179FDAFA00E}"/>
              </a:ext>
            </a:extLst>
          </p:cNvPr>
          <p:cNvSpPr/>
          <p:nvPr/>
        </p:nvSpPr>
        <p:spPr>
          <a:xfrm>
            <a:off x="10848513" y="1629013"/>
            <a:ext cx="1127503" cy="276927"/>
          </a:xfrm>
          <a:prstGeom prst="rect">
            <a:avLst/>
          </a:prstGeom>
          <a:noFill/>
          <a:ln w="28575">
            <a:solidFill>
              <a:srgbClr val="FF6700"/>
            </a:solidFill>
            <a:prstDash val="lg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E3C2C23B-8093-47B3-8356-898F8B2EB861}"/>
              </a:ext>
            </a:extLst>
          </p:cNvPr>
          <p:cNvCxnSpPr>
            <a:cxnSpLocks/>
            <a:stCxn id="4" idx="1"/>
          </p:cNvCxnSpPr>
          <p:nvPr/>
        </p:nvCxnSpPr>
        <p:spPr>
          <a:xfrm flipH="1">
            <a:off x="9605639" y="1767477"/>
            <a:ext cx="1242874" cy="1128497"/>
          </a:xfrm>
          <a:prstGeom prst="straightConnector1">
            <a:avLst/>
          </a:prstGeom>
          <a:ln w="19050">
            <a:solidFill>
              <a:srgbClr val="FF67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CEB97788-D29B-4183-9D17-2B6F3C25B809}"/>
              </a:ext>
            </a:extLst>
          </p:cNvPr>
          <p:cNvSpPr/>
          <p:nvPr/>
        </p:nvSpPr>
        <p:spPr>
          <a:xfrm>
            <a:off x="9448733" y="5296844"/>
            <a:ext cx="1963531" cy="822460"/>
          </a:xfrm>
          <a:prstGeom prst="roundRect">
            <a:avLst/>
          </a:prstGeom>
          <a:noFill/>
          <a:ln w="19050">
            <a:solidFill>
              <a:srgbClr val="FF67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Improvement by one order of magnitude.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1C99BF4-8CDA-4A24-9D5A-35645C9F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9DA4B27-D829-466D-8EE4-367E1B715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A63CD9B-9D1A-466A-96CD-A12748837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4697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483DC-E5D0-4447-A830-05CB86EBF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Magnet System Specifications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4187E79F-68E1-4CAC-AED5-2739CF893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6479" y="810046"/>
            <a:ext cx="1723091" cy="40270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Arcs section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7F47BD8-40E8-4BF0-A48C-EA83A76A58B2}"/>
              </a:ext>
            </a:extLst>
          </p:cNvPr>
          <p:cNvGrpSpPr/>
          <p:nvPr/>
        </p:nvGrpSpPr>
        <p:grpSpPr>
          <a:xfrm>
            <a:off x="5367401" y="3520048"/>
            <a:ext cx="6259629" cy="2348704"/>
            <a:chOff x="6831661" y="3475047"/>
            <a:chExt cx="5144355" cy="188920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06F4ABC9-0227-46E2-B8FC-A19D7DED2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1661" y="3475047"/>
              <a:ext cx="5144355" cy="1889201"/>
            </a:xfrm>
            <a:prstGeom prst="rect">
              <a:avLst/>
            </a:prstGeom>
          </p:spPr>
        </p:pic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4F459DA-47B7-41DB-941B-5DC108B41520}"/>
                </a:ext>
              </a:extLst>
            </p:cNvPr>
            <p:cNvSpPr/>
            <p:nvPr/>
          </p:nvSpPr>
          <p:spPr>
            <a:xfrm>
              <a:off x="8246711" y="4236489"/>
              <a:ext cx="505611" cy="1127759"/>
            </a:xfrm>
            <a:prstGeom prst="rect">
              <a:avLst/>
            </a:prstGeom>
            <a:noFill/>
            <a:ln w="28575">
              <a:solidFill>
                <a:srgbClr val="FF67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B460016-68AD-43EF-BA10-DB88A5FE359F}"/>
                </a:ext>
              </a:extLst>
            </p:cNvPr>
            <p:cNvSpPr/>
            <p:nvPr/>
          </p:nvSpPr>
          <p:spPr>
            <a:xfrm>
              <a:off x="11416139" y="4236489"/>
              <a:ext cx="505611" cy="1103665"/>
            </a:xfrm>
            <a:prstGeom prst="rect">
              <a:avLst/>
            </a:prstGeom>
            <a:noFill/>
            <a:ln w="28575">
              <a:solidFill>
                <a:srgbClr val="FF67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B409837-AEC3-43FB-BA23-9BCA3C880C2F}"/>
              </a:ext>
            </a:extLst>
          </p:cNvPr>
          <p:cNvGrpSpPr/>
          <p:nvPr/>
        </p:nvGrpSpPr>
        <p:grpSpPr>
          <a:xfrm>
            <a:off x="6905372" y="784686"/>
            <a:ext cx="4721658" cy="3020284"/>
            <a:chOff x="7023863" y="757246"/>
            <a:chExt cx="4721658" cy="302028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456C8695-A756-4D72-B25E-67B244CFE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23863" y="757246"/>
              <a:ext cx="4721658" cy="1861778"/>
            </a:xfrm>
            <a:prstGeom prst="rect">
              <a:avLst/>
            </a:prstGeom>
          </p:spPr>
        </p:pic>
        <p:sp>
          <p:nvSpPr>
            <p:cNvPr id="33" name="Organigramme : Connecteur 32">
              <a:extLst>
                <a:ext uri="{FF2B5EF4-FFF2-40B4-BE49-F238E27FC236}">
                  <a16:creationId xmlns:a16="http://schemas.microsoft.com/office/drawing/2014/main" id="{E88B112E-F296-4742-828E-7434654D6AE7}"/>
                </a:ext>
              </a:extLst>
            </p:cNvPr>
            <p:cNvSpPr/>
            <p:nvPr/>
          </p:nvSpPr>
          <p:spPr>
            <a:xfrm>
              <a:off x="10271464" y="1305296"/>
              <a:ext cx="130554" cy="472077"/>
            </a:xfrm>
            <a:prstGeom prst="flowChartConnector">
              <a:avLst/>
            </a:prstGeom>
            <a:noFill/>
            <a:ln w="19050">
              <a:solidFill>
                <a:srgbClr val="FF67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rganigramme : Connecteur 33">
              <a:extLst>
                <a:ext uri="{FF2B5EF4-FFF2-40B4-BE49-F238E27FC236}">
                  <a16:creationId xmlns:a16="http://schemas.microsoft.com/office/drawing/2014/main" id="{AF25F65B-301E-4F72-B7C2-53D5FB8AC9BD}"/>
                </a:ext>
              </a:extLst>
            </p:cNvPr>
            <p:cNvSpPr/>
            <p:nvPr/>
          </p:nvSpPr>
          <p:spPr>
            <a:xfrm rot="5400000">
              <a:off x="11003720" y="2317233"/>
              <a:ext cx="105131" cy="558357"/>
            </a:xfrm>
            <a:prstGeom prst="flowChartConnector">
              <a:avLst/>
            </a:prstGeom>
            <a:noFill/>
            <a:ln w="19050">
              <a:solidFill>
                <a:srgbClr val="FF67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F598E3CF-ECD8-4D8B-8564-A6A6EC667D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08048" y="1721382"/>
              <a:ext cx="2586830" cy="2056148"/>
            </a:xfrm>
            <a:prstGeom prst="straightConnector1">
              <a:avLst/>
            </a:prstGeom>
            <a:ln w="19050">
              <a:solidFill>
                <a:srgbClr val="FF67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85AD8BF6-AD55-429E-B28E-7AA2D7CC791A}"/>
                </a:ext>
              </a:extLst>
            </p:cNvPr>
            <p:cNvCxnSpPr>
              <a:cxnSpLocks/>
              <a:stCxn id="34" idx="6"/>
            </p:cNvCxnSpPr>
            <p:nvPr/>
          </p:nvCxnSpPr>
          <p:spPr>
            <a:xfrm>
              <a:off x="11056285" y="2648977"/>
              <a:ext cx="279179" cy="1128553"/>
            </a:xfrm>
            <a:prstGeom prst="straightConnector1">
              <a:avLst/>
            </a:prstGeom>
            <a:ln w="19050">
              <a:solidFill>
                <a:srgbClr val="FF6700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F621066-D3DF-4F34-B046-C52EBB9F5CD7}"/>
                  </a:ext>
                </a:extLst>
              </p:cNvPr>
              <p:cNvSpPr txBox="1"/>
              <p:nvPr/>
            </p:nvSpPr>
            <p:spPr>
              <a:xfrm>
                <a:off x="786517" y="2294828"/>
                <a:ext cx="3610441" cy="2126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Two series of quadrupole magnets.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Quadrupole with magnetic length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 15 cm.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dirty="0"/>
                  <a:t>focusing magnet.</a:t>
                </a: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2F621066-D3DF-4F34-B046-C52EBB9F5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517" y="2294828"/>
                <a:ext cx="3610441" cy="2126864"/>
              </a:xfrm>
              <a:prstGeom prst="rect">
                <a:avLst/>
              </a:prstGeom>
              <a:blipFill>
                <a:blip r:embed="rId4"/>
                <a:stretch>
                  <a:fillRect l="-1014" r="-2703" b="-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4BDBE-A7D6-4E26-B440-7E9FCD5A9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F5D7D91-FB90-47FD-B094-06649001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6DDCDEC-6113-46D2-BCAB-1654CEAF8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7A207CBC-A33A-478E-801B-E2CA4CDC3BFB}"/>
              </a:ext>
            </a:extLst>
          </p:cNvPr>
          <p:cNvSpPr/>
          <p:nvPr/>
        </p:nvSpPr>
        <p:spPr>
          <a:xfrm>
            <a:off x="11029851" y="5591571"/>
            <a:ext cx="420130" cy="364730"/>
          </a:xfrm>
          <a:prstGeom prst="flowChartConnector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E62FE0-E8CF-4D9F-A6CF-AD6FAC72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Quadrupole Magnet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9D0A73F-4130-4ECA-BC3A-1AFC0BD99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9" y="1564210"/>
            <a:ext cx="4150216" cy="3060048"/>
          </a:xfrm>
          <a:prstGeom prst="rect">
            <a:avLst/>
          </a:prstGeom>
        </p:spPr>
      </p:pic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FB140E9F-8A69-4FA9-9072-A181BC2CC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401759"/>
              </p:ext>
            </p:extLst>
          </p:nvPr>
        </p:nvGraphicFramePr>
        <p:xfrm>
          <a:off x="4468813" y="2690188"/>
          <a:ext cx="3530414" cy="3215136"/>
        </p:xfrm>
        <a:graphic>
          <a:graphicData uri="http://schemas.openxmlformats.org/drawingml/2006/table">
            <a:tbl>
              <a:tblPr firstRow="1" bandRow="1"/>
              <a:tblGrid>
                <a:gridCol w="1841658">
                  <a:extLst>
                    <a:ext uri="{9D8B030D-6E8A-4147-A177-3AD203B41FA5}">
                      <a16:colId xmlns:a16="http://schemas.microsoft.com/office/drawing/2014/main" val="2453741466"/>
                    </a:ext>
                  </a:extLst>
                </a:gridCol>
                <a:gridCol w="1688756">
                  <a:extLst>
                    <a:ext uri="{9D8B030D-6E8A-4147-A177-3AD203B41FA5}">
                      <a16:colId xmlns:a16="http://schemas.microsoft.com/office/drawing/2014/main" val="1288870455"/>
                    </a:ext>
                  </a:extLst>
                </a:gridCol>
              </a:tblGrid>
              <a:tr h="266912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Parameters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Value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569263"/>
                  </a:ext>
                </a:extLst>
              </a:tr>
              <a:tr h="266912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Height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250 mm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968062"/>
                  </a:ext>
                </a:extLst>
              </a:tr>
              <a:tr h="266912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Yoke thickness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35 mm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636603"/>
                  </a:ext>
                </a:extLst>
              </a:tr>
              <a:tr h="266912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Length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150 mm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163324"/>
                  </a:ext>
                </a:extLst>
              </a:tr>
              <a:tr h="266912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Aperture radius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dirty="0"/>
                        <a:t>20 mm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197783"/>
                  </a:ext>
                </a:extLst>
              </a:tr>
              <a:tr h="266912">
                <a:tc>
                  <a:txBody>
                    <a:bodyPr/>
                    <a:lstStyle/>
                    <a:p>
                      <a:r>
                        <a:rPr lang="en-US" dirty="0"/>
                        <a:t>Pole width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 mm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355071"/>
                  </a:ext>
                </a:extLst>
              </a:tr>
              <a:tr h="266912">
                <a:tc>
                  <a:txBody>
                    <a:bodyPr/>
                    <a:lstStyle/>
                    <a:p>
                      <a:r>
                        <a:rPr lang="en-US" dirty="0"/>
                        <a:t>Max. gradient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44.1 T/m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660405"/>
                  </a:ext>
                </a:extLst>
              </a:tr>
              <a:tr h="266912">
                <a:tc>
                  <a:txBody>
                    <a:bodyPr/>
                    <a:lstStyle/>
                    <a:p>
                      <a:pPr marL="0" marR="0" lvl="0" indent="0" algn="l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NI per coil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1750.7 </a:t>
                      </a:r>
                      <a:r>
                        <a:rPr lang="en-US" dirty="0" err="1"/>
                        <a:t>A.turn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783077"/>
                  </a:ext>
                </a:extLst>
              </a:tr>
            </a:tbl>
          </a:graphicData>
        </a:graphic>
      </p:graphicFrame>
      <p:sp>
        <p:nvSpPr>
          <p:cNvPr id="12" name="ZoneTexte 11">
            <a:extLst>
              <a:ext uri="{FF2B5EF4-FFF2-40B4-BE49-F238E27FC236}">
                <a16:creationId xmlns:a16="http://schemas.microsoft.com/office/drawing/2014/main" id="{6A980A3F-CCE8-4C5D-8850-E5296EBC9134}"/>
              </a:ext>
            </a:extLst>
          </p:cNvPr>
          <p:cNvSpPr txBox="1"/>
          <p:nvPr/>
        </p:nvSpPr>
        <p:spPr>
          <a:xfrm>
            <a:off x="722385" y="4736516"/>
            <a:ext cx="27370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Standard steel for the yoke. </a:t>
            </a:r>
          </a:p>
        </p:txBody>
      </p:sp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68FD6308-6593-4813-AE6E-3AEA81A5A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570" y="778303"/>
            <a:ext cx="2647764" cy="488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Design parameters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F9F3832-AD1F-4816-9F7E-477C87D7661C}"/>
              </a:ext>
            </a:extLst>
          </p:cNvPr>
          <p:cNvSpPr txBox="1"/>
          <p:nvPr/>
        </p:nvSpPr>
        <p:spPr>
          <a:xfrm>
            <a:off x="4671799" y="1267286"/>
            <a:ext cx="3124442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Quadrupole height based on available space between the arcs (45 cm).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AA9CE09-06CE-4CB2-A61F-B45013936209}"/>
              </a:ext>
            </a:extLst>
          </p:cNvPr>
          <p:cNvSpPr txBox="1"/>
          <p:nvPr/>
        </p:nvSpPr>
        <p:spPr>
          <a:xfrm>
            <a:off x="8554325" y="4224592"/>
            <a:ext cx="3461438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Pole with parallel sides.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No chamfering is introduced.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90A538-EC04-4975-9DBD-520709D0652B}"/>
              </a:ext>
            </a:extLst>
          </p:cNvPr>
          <p:cNvGrpSpPr/>
          <p:nvPr/>
        </p:nvGrpSpPr>
        <p:grpSpPr>
          <a:xfrm>
            <a:off x="8096435" y="778303"/>
            <a:ext cx="3968966" cy="3052181"/>
            <a:chOff x="8197320" y="755096"/>
            <a:chExt cx="3968966" cy="305218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9BF9257B-CDE6-4FA5-AE59-D00C9656E38E}"/>
                    </a:ext>
                  </a:extLst>
                </p:cNvPr>
                <p:cNvSpPr txBox="1"/>
                <p:nvPr/>
              </p:nvSpPr>
              <p:spPr>
                <a:xfrm>
                  <a:off x="8655210" y="3380109"/>
                  <a:ext cx="3511076" cy="4271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/>
                    <a:t>Quadrupole pole profile equation </a:t>
                  </a:r>
                  <a14:m>
                    <m:oMath xmlns:m="http://schemas.openxmlformats.org/officeDocument/2006/math">
                      <m:r>
                        <a:rPr lang="en-US" sz="1400" i="1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= ±</m:t>
                      </m:r>
                      <m:f>
                        <m:fPr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9BF9257B-CDE6-4FA5-AE59-D00C9656E3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5210" y="3380109"/>
                  <a:ext cx="3511076" cy="427168"/>
                </a:xfrm>
                <a:prstGeom prst="rect">
                  <a:avLst/>
                </a:prstGeom>
                <a:blipFill>
                  <a:blip r:embed="rId3"/>
                  <a:stretch>
                    <a:fillRect l="-521" b="-5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7FA7F1D-91D1-4E19-91A4-299A275B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7320" y="755096"/>
              <a:ext cx="3923813" cy="2707127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E536B8-BA5A-48F8-8048-E351B1464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0B8DD0-BE62-42CD-9475-2C1A8EFFF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84B6B82-A7EE-4E19-B9C5-72A7F6B97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7520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C14D9-A719-42B8-960D-C50D5583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Quadrupole Magnet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2915A71-06C6-444D-8A75-2B6908FD4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50" y="1566169"/>
            <a:ext cx="6262125" cy="4357690"/>
          </a:xfrm>
          <a:prstGeom prst="rect">
            <a:avLst/>
          </a:prstGeom>
        </p:spPr>
      </p:pic>
      <p:grpSp>
        <p:nvGrpSpPr>
          <p:cNvPr id="10" name="Groupe 9">
            <a:extLst>
              <a:ext uri="{FF2B5EF4-FFF2-40B4-BE49-F238E27FC236}">
                <a16:creationId xmlns:a16="http://schemas.microsoft.com/office/drawing/2014/main" id="{5C1A002C-A1DF-49F4-B01E-5E7A2A17B003}"/>
              </a:ext>
            </a:extLst>
          </p:cNvPr>
          <p:cNvGrpSpPr/>
          <p:nvPr/>
        </p:nvGrpSpPr>
        <p:grpSpPr>
          <a:xfrm>
            <a:off x="2049808" y="4423974"/>
            <a:ext cx="2373629" cy="1647921"/>
            <a:chOff x="9353772" y="970908"/>
            <a:chExt cx="2736026" cy="1884376"/>
          </a:xfrm>
        </p:grpSpPr>
        <p:pic>
          <p:nvPicPr>
            <p:cNvPr id="11" name="Picture 2" descr="https://lh3.googleusercontent.com/xkHWPu3fZ8wueFqA5OkE6nOvwdzPqJpLf-sSaY3eGzvbqNKKkIT0yDRzF6c18Y-X7lAP4NcbXV9xjkAe4MizFH5RtGxIamHJkgIVmX9Rj-4WDX1PAARdtPDtcuC5LVQAJhISZXkJEcfQpmiG1CAbZA">
              <a:extLst>
                <a:ext uri="{FF2B5EF4-FFF2-40B4-BE49-F238E27FC236}">
                  <a16:creationId xmlns:a16="http://schemas.microsoft.com/office/drawing/2014/main" id="{7DECAFD0-DA01-4E01-9451-104100B351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3772" y="970908"/>
              <a:ext cx="1979407" cy="1603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78F63F75-F8DD-4E0E-BED0-38C87DDA32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5852" y="1362694"/>
              <a:ext cx="1" cy="95593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90D37F91-9F9D-4CBE-906D-66968AC27CC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942973" y="2565971"/>
              <a:ext cx="1088317" cy="8312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B1A8E2E-5241-46C9-8E9C-97523777D1AE}"/>
                </a:ext>
              </a:extLst>
            </p:cNvPr>
            <p:cNvSpPr txBox="1"/>
            <p:nvPr/>
          </p:nvSpPr>
          <p:spPr>
            <a:xfrm rot="19241561">
              <a:off x="9895911" y="1570651"/>
              <a:ext cx="8951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F0"/>
                  </a:solidFill>
                </a:rPr>
                <a:t> 2 mm</a:t>
              </a:r>
            </a:p>
          </p:txBody>
        </p: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92B8A827-9D17-4415-BBB6-D629797C83E9}"/>
                </a:ext>
              </a:extLst>
            </p:cNvPr>
            <p:cNvCxnSpPr/>
            <p:nvPr/>
          </p:nvCxnSpPr>
          <p:spPr>
            <a:xfrm flipH="1">
              <a:off x="10187492" y="1648275"/>
              <a:ext cx="441063" cy="33855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A206AC0D-583B-4C6C-B72F-FD94714DEC98}"/>
                </a:ext>
              </a:extLst>
            </p:cNvPr>
            <p:cNvSpPr txBox="1"/>
            <p:nvPr/>
          </p:nvSpPr>
          <p:spPr>
            <a:xfrm>
              <a:off x="11141079" y="1623987"/>
              <a:ext cx="779033" cy="387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F0"/>
                  </a:solidFill>
                </a:rPr>
                <a:t>4 mm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0DBB063-6C60-4FDF-A827-0687ED305301}"/>
                </a:ext>
              </a:extLst>
            </p:cNvPr>
            <p:cNvSpPr txBox="1"/>
            <p:nvPr/>
          </p:nvSpPr>
          <p:spPr>
            <a:xfrm>
              <a:off x="11194671" y="2347453"/>
              <a:ext cx="89512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F0"/>
                  </a:solidFill>
                </a:rPr>
                <a:t>0.5mm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68C54EE1-F764-4826-B0EA-2C2BED0C3406}"/>
                </a:ext>
              </a:extLst>
            </p:cNvPr>
            <p:cNvSpPr txBox="1"/>
            <p:nvPr/>
          </p:nvSpPr>
          <p:spPr>
            <a:xfrm>
              <a:off x="10110391" y="2516730"/>
              <a:ext cx="7790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F0"/>
                  </a:solidFill>
                </a:rPr>
                <a:t>4 mm</a:t>
              </a:r>
            </a:p>
          </p:txBody>
        </p:sp>
      </p:grpSp>
      <p:sp>
        <p:nvSpPr>
          <p:cNvPr id="24" name="ZoneTexte 23">
            <a:extLst>
              <a:ext uri="{FF2B5EF4-FFF2-40B4-BE49-F238E27FC236}">
                <a16:creationId xmlns:a16="http://schemas.microsoft.com/office/drawing/2014/main" id="{457F8F80-D798-48AE-8FA4-426418DF404A}"/>
              </a:ext>
            </a:extLst>
          </p:cNvPr>
          <p:cNvSpPr txBox="1"/>
          <p:nvPr/>
        </p:nvSpPr>
        <p:spPr>
          <a:xfrm>
            <a:off x="540153" y="786105"/>
            <a:ext cx="3330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700"/>
                </a:solidFill>
              </a:rPr>
              <a:t>One coil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au 24">
                <a:extLst>
                  <a:ext uri="{FF2B5EF4-FFF2-40B4-BE49-F238E27FC236}">
                    <a16:creationId xmlns:a16="http://schemas.microsoft.com/office/drawing/2014/main" id="{F1A45894-7FE6-488E-9341-F543B7B2CE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6642365"/>
                  </p:ext>
                </p:extLst>
              </p:nvPr>
            </p:nvGraphicFramePr>
            <p:xfrm>
              <a:off x="980445" y="1966460"/>
              <a:ext cx="3784929" cy="2189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9395">
                      <a:extLst>
                        <a:ext uri="{9D8B030D-6E8A-4147-A177-3AD203B41FA5}">
                          <a16:colId xmlns:a16="http://schemas.microsoft.com/office/drawing/2014/main" val="2453741466"/>
                        </a:ext>
                      </a:extLst>
                    </a:gridCol>
                    <a:gridCol w="1775534">
                      <a:extLst>
                        <a:ext uri="{9D8B030D-6E8A-4147-A177-3AD203B41FA5}">
                          <a16:colId xmlns:a16="http://schemas.microsoft.com/office/drawing/2014/main" val="1288870455"/>
                        </a:ext>
                      </a:extLst>
                    </a:gridCol>
                  </a:tblGrid>
                  <a:tr h="327493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Value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95692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Number of turns/coil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20 (2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600" dirty="0"/>
                            <a:t>10)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71977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Current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ym typeface="Wingdings" panose="05000000000000000000" pitchFamily="2" charset="2"/>
                            </a:rPr>
                            <a:t>87.535 A</a:t>
                          </a:r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37822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Coil cross section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20.25</m:t>
                                </m:r>
                                <m:sSup>
                                  <m:sSupPr>
                                    <m:ctrlP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𝑚𝑚</m:t>
                                    </m:r>
                                  </m:e>
                                  <m:sup>
                                    <m: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4469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Current density 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4.323 </a:t>
                          </a:r>
                          <a:r>
                            <a:rPr lang="en-US" sz="1600" dirty="0">
                              <a:sym typeface="Wingdings" panose="05000000000000000000" pitchFamily="2" charset="2"/>
                            </a:rPr>
                            <a:t>A/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𝑚𝑚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95163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Pole tip field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0.725 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58300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au 24">
                <a:extLst>
                  <a:ext uri="{FF2B5EF4-FFF2-40B4-BE49-F238E27FC236}">
                    <a16:creationId xmlns:a16="http://schemas.microsoft.com/office/drawing/2014/main" id="{F1A45894-7FE6-488E-9341-F543B7B2CE2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6642365"/>
                  </p:ext>
                </p:extLst>
              </p:nvPr>
            </p:nvGraphicFramePr>
            <p:xfrm>
              <a:off x="980445" y="1966460"/>
              <a:ext cx="3784929" cy="218948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9395">
                      <a:extLst>
                        <a:ext uri="{9D8B030D-6E8A-4147-A177-3AD203B41FA5}">
                          <a16:colId xmlns:a16="http://schemas.microsoft.com/office/drawing/2014/main" val="2453741466"/>
                        </a:ext>
                      </a:extLst>
                    </a:gridCol>
                    <a:gridCol w="1775534">
                      <a:extLst>
                        <a:ext uri="{9D8B030D-6E8A-4147-A177-3AD203B41FA5}">
                          <a16:colId xmlns:a16="http://schemas.microsoft.com/office/drawing/2014/main" val="1288870455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Value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95692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Number of turns/coil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3356" t="-93443" r="-685" b="-4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71977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Current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ym typeface="Wingdings" panose="05000000000000000000" pitchFamily="2" charset="2"/>
                            </a:rPr>
                            <a:t>87.535 A</a:t>
                          </a:r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378220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Coil cross section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3356" t="-293443" r="-685" b="-2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446990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Current density 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3356" t="-393443" r="-685" b="-11147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951631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Pole tip field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0.725 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583008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4B525D-9BEE-4806-9E78-3D272F92E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A91AFC-27AD-49C6-8424-BDA30F76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C5B8BD-4A4D-481E-9BC9-471BB7972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1410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795F4-103D-479E-BC90-EEF0B0FB3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Quadrupole Magnet</a:t>
            </a:r>
            <a:endParaRPr lang="en-US" sz="2800" dirty="0">
              <a:latin typeface="+mn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4FCFD5B-8C4C-4C80-90E3-5AAA9084A462}"/>
              </a:ext>
            </a:extLst>
          </p:cNvPr>
          <p:cNvSpPr txBox="1"/>
          <p:nvPr/>
        </p:nvSpPr>
        <p:spPr>
          <a:xfrm>
            <a:off x="540153" y="786105"/>
            <a:ext cx="3330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700"/>
                </a:solidFill>
              </a:rPr>
              <a:t>One coil design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8AC55CA-794C-41AF-BE37-400549F9B46E}"/>
              </a:ext>
            </a:extLst>
          </p:cNvPr>
          <p:cNvSpPr txBox="1"/>
          <p:nvPr/>
        </p:nvSpPr>
        <p:spPr>
          <a:xfrm>
            <a:off x="2205347" y="1942821"/>
            <a:ext cx="2015324" cy="369332"/>
          </a:xfrm>
          <a:prstGeom prst="rect">
            <a:avLst/>
          </a:prstGeom>
          <a:noFill/>
          <a:ln w="19050">
            <a:solidFill>
              <a:srgbClr val="FF67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 = 36.14 T/m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EA00014-3460-4BDB-90EA-F8346231AC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002" y="2125371"/>
            <a:ext cx="4875593" cy="343486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E62512B-C1B4-41BD-8BF8-4E218594B43E}"/>
              </a:ext>
            </a:extLst>
          </p:cNvPr>
          <p:cNvSpPr txBox="1"/>
          <p:nvPr/>
        </p:nvSpPr>
        <p:spPr>
          <a:xfrm>
            <a:off x="6931481" y="1565781"/>
            <a:ext cx="3870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Areas with B &gt; 2 T are not displayed.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pole base is highly saturated.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C6F9A71-4A51-4CC5-B5EB-1F518FBB3349}"/>
              </a:ext>
            </a:extLst>
          </p:cNvPr>
          <p:cNvSpPr txBox="1"/>
          <p:nvPr/>
        </p:nvSpPr>
        <p:spPr>
          <a:xfrm>
            <a:off x="6875123" y="1085573"/>
            <a:ext cx="3330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6700"/>
                </a:solidFill>
              </a:rPr>
              <a:t>Saturation!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510C78-C211-4F85-8F28-D79AF3252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65" y="2502869"/>
            <a:ext cx="4875593" cy="321428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F951FA-14E3-45A9-97E1-7C9624F8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E0E8A13-166E-4A29-A8B8-A5FF05C7E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CEF0913-8A94-44DC-993B-D02E8A08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388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795F4-103D-479E-BC90-EEF0B0FB3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Quadrupole Magnet</a:t>
            </a:r>
            <a:endParaRPr lang="en-US" sz="2800" dirty="0">
              <a:latin typeface="+mn-lt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E965E6D-5AEE-4655-B870-6A6E5A399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9895" y="902591"/>
            <a:ext cx="2281844" cy="3647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Multi-coil design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FF99AC2-FC56-4E65-AB54-AE6E12A34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41" y="1616669"/>
            <a:ext cx="5726096" cy="46849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7C3F54C-8F98-4637-81FD-3441D6BAE883}"/>
              </a:ext>
            </a:extLst>
          </p:cNvPr>
          <p:cNvSpPr txBox="1"/>
          <p:nvPr/>
        </p:nvSpPr>
        <p:spPr>
          <a:xfrm>
            <a:off x="2591738" y="1266031"/>
            <a:ext cx="7725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My suggestion to overcome saturation is to investigate multi-coil configuration.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au 12">
                <a:extLst>
                  <a:ext uri="{FF2B5EF4-FFF2-40B4-BE49-F238E27FC236}">
                    <a16:creationId xmlns:a16="http://schemas.microsoft.com/office/drawing/2014/main" id="{9951F710-3D7F-45E5-B1B0-11A49C889D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9076034"/>
                  </p:ext>
                </p:extLst>
              </p:nvPr>
            </p:nvGraphicFramePr>
            <p:xfrm>
              <a:off x="7165846" y="2476302"/>
              <a:ext cx="4136994" cy="24064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7992">
                      <a:extLst>
                        <a:ext uri="{9D8B030D-6E8A-4147-A177-3AD203B41FA5}">
                          <a16:colId xmlns:a16="http://schemas.microsoft.com/office/drawing/2014/main" val="2453741466"/>
                        </a:ext>
                      </a:extLst>
                    </a:gridCol>
                    <a:gridCol w="2029002">
                      <a:extLst>
                        <a:ext uri="{9D8B030D-6E8A-4147-A177-3AD203B41FA5}">
                          <a16:colId xmlns:a16="http://schemas.microsoft.com/office/drawing/2014/main" val="1288870455"/>
                        </a:ext>
                      </a:extLst>
                    </a:gridCol>
                  </a:tblGrid>
                  <a:tr h="36850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Value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9569263"/>
                      </a:ext>
                    </a:extLst>
                  </a:tr>
                  <a:tr h="407583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Number of turns/coil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20 (2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600" dirty="0"/>
                            <a:t>10)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7197783"/>
                      </a:ext>
                    </a:extLst>
                  </a:tr>
                  <a:tr h="407583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No. of coils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rgbClr val="FF1111"/>
                              </a:solidFill>
                            </a:rPr>
                            <a:t>3</a:t>
                          </a:r>
                          <a:r>
                            <a:rPr lang="en-US" sz="1600" dirty="0"/>
                            <a:t> (series connection)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2848110"/>
                      </a:ext>
                    </a:extLst>
                  </a:tr>
                  <a:tr h="407583"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Coil cross section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20.25</m:t>
                                </m:r>
                                <m:sSup>
                                  <m:sSupPr>
                                    <m:ctrlP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𝑚𝑚</m:t>
                                    </m:r>
                                  </m:e>
                                  <m:sup>
                                    <m: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4469906"/>
                      </a:ext>
                    </a:extLst>
                  </a:tr>
                  <a:tr h="407583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Current density 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2.882 </a:t>
                          </a:r>
                          <a:r>
                            <a:rPr lang="en-US" sz="1600" dirty="0">
                              <a:sym typeface="Wingdings" panose="05000000000000000000" pitchFamily="2" charset="2"/>
                            </a:rPr>
                            <a:t>A/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𝑚𝑚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9516310"/>
                      </a:ext>
                    </a:extLst>
                  </a:tr>
                  <a:tr h="407583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Pole tip field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0.685 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583008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au 12">
                <a:extLst>
                  <a:ext uri="{FF2B5EF4-FFF2-40B4-BE49-F238E27FC236}">
                    <a16:creationId xmlns:a16="http://schemas.microsoft.com/office/drawing/2014/main" id="{9951F710-3D7F-45E5-B1B0-11A49C889D3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19076034"/>
                  </p:ext>
                </p:extLst>
              </p:nvPr>
            </p:nvGraphicFramePr>
            <p:xfrm>
              <a:off x="7165846" y="2476302"/>
              <a:ext cx="4136994" cy="240641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07992">
                      <a:extLst>
                        <a:ext uri="{9D8B030D-6E8A-4147-A177-3AD203B41FA5}">
                          <a16:colId xmlns:a16="http://schemas.microsoft.com/office/drawing/2014/main" val="2453741466"/>
                        </a:ext>
                      </a:extLst>
                    </a:gridCol>
                    <a:gridCol w="2029002">
                      <a:extLst>
                        <a:ext uri="{9D8B030D-6E8A-4147-A177-3AD203B41FA5}">
                          <a16:colId xmlns:a16="http://schemas.microsoft.com/office/drawing/2014/main" val="1288870455"/>
                        </a:ext>
                      </a:extLst>
                    </a:gridCol>
                  </a:tblGrid>
                  <a:tr h="36850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Value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9569263"/>
                      </a:ext>
                    </a:extLst>
                  </a:tr>
                  <a:tr h="407583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Number of turns/coil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3892" t="-94030" r="-599" b="-4044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7197783"/>
                      </a:ext>
                    </a:extLst>
                  </a:tr>
                  <a:tr h="407583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No. of coils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rgbClr val="FF1111"/>
                              </a:solidFill>
                            </a:rPr>
                            <a:t>3</a:t>
                          </a:r>
                          <a:r>
                            <a:rPr lang="en-US" sz="1600" dirty="0"/>
                            <a:t> (series connection)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22848110"/>
                      </a:ext>
                    </a:extLst>
                  </a:tr>
                  <a:tr h="407583"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Coil cross section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3892" t="-294030" r="-599" b="-2044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4469906"/>
                      </a:ext>
                    </a:extLst>
                  </a:tr>
                  <a:tr h="407583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Current density 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03892" t="-394030" r="-599" b="-1044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9516310"/>
                      </a:ext>
                    </a:extLst>
                  </a:tr>
                  <a:tr h="407583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Pole tip field 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0.685 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583008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310EF8-39F9-453D-AD05-EEF0DB1B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5E6C937-B580-4F3E-ACD6-879E85EF1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7BEB9C3-A0D6-4E8A-BEF9-D4903BAA3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3082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3795F4-103D-479E-BC90-EEF0B0FB3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Quadrupole Magnet</a:t>
            </a:r>
            <a:endParaRPr lang="en-US" sz="2800" dirty="0">
              <a:latin typeface="+mn-lt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E965E6D-5AEE-4655-B870-6A6E5A399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9895" y="804578"/>
            <a:ext cx="2281844" cy="36473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 dirty="0"/>
              <a:t>Multi-coil design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B1BE532-DB1B-429B-82C4-7E0A01E07364}"/>
              </a:ext>
            </a:extLst>
          </p:cNvPr>
          <p:cNvSpPr txBox="1"/>
          <p:nvPr/>
        </p:nvSpPr>
        <p:spPr>
          <a:xfrm>
            <a:off x="614780" y="4523441"/>
            <a:ext cx="406050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>
                <a:solidFill>
                  <a:srgbClr val="0070C0"/>
                </a:solidFill>
              </a:rPr>
              <a:t>Improvements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Less saturation (by 0.1 T).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Less current density to drive the field.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Gradient value almost comparable.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601CB18-5B9E-4B39-8E50-CCA8C65534EF}"/>
              </a:ext>
            </a:extLst>
          </p:cNvPr>
          <p:cNvSpPr txBox="1"/>
          <p:nvPr/>
        </p:nvSpPr>
        <p:spPr>
          <a:xfrm>
            <a:off x="1662470" y="1466396"/>
            <a:ext cx="2015324" cy="369332"/>
          </a:xfrm>
          <a:prstGeom prst="rect">
            <a:avLst/>
          </a:prstGeom>
          <a:noFill/>
          <a:ln w="19050">
            <a:solidFill>
              <a:srgbClr val="FF67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 = 34.15 T/m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8AD95A6-CED7-4BC4-8939-164CB0563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848" y="981760"/>
            <a:ext cx="3957963" cy="306203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A118B90-F47B-4BA7-BA0F-02CB2047C6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95" y="3256993"/>
            <a:ext cx="2905983" cy="295388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AC155E6-D21A-479F-8092-7BB05EE8CB03}"/>
              </a:ext>
            </a:extLst>
          </p:cNvPr>
          <p:cNvSpPr txBox="1"/>
          <p:nvPr/>
        </p:nvSpPr>
        <p:spPr>
          <a:xfrm>
            <a:off x="8729556" y="1544291"/>
            <a:ext cx="3388463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15 cm quadrupole: design is ready up to the 4</a:t>
            </a:r>
            <a:r>
              <a:rPr lang="en-US" baseline="30000" dirty="0"/>
              <a:t>th</a:t>
            </a:r>
            <a:r>
              <a:rPr lang="en-US" dirty="0"/>
              <a:t> arc.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/>
              <a:t>arcs 5 and 6: design saturation.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DE1CD0-86F3-44BC-95FC-0DD27ED95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9" y="1923650"/>
            <a:ext cx="4197897" cy="276750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E842A8EA-E68B-43E0-B66E-AC103280A41A}"/>
              </a:ext>
            </a:extLst>
          </p:cNvPr>
          <p:cNvSpPr/>
          <p:nvPr/>
        </p:nvSpPr>
        <p:spPr>
          <a:xfrm>
            <a:off x="5653236" y="4626897"/>
            <a:ext cx="3376565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rgbClr val="FF0000"/>
                </a:solidFill>
              </a:rPr>
              <a:t>Suggested solution: pole tapering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3CFCD3-0BDA-4974-8C2C-C96598E8F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35556B5-42FF-46B3-9240-B89F74CF8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0FD4B37-D298-4EE9-B960-C1912022A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0520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CAE64D-16FA-4E5F-811C-FF4351458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Conclusion and Outlook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8621DCA-23B0-4A7E-A1EA-E865274DFA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405" y="4303883"/>
            <a:ext cx="3460141" cy="201207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28B2144-6908-49A2-A447-3E40EC008E11}"/>
              </a:ext>
            </a:extLst>
          </p:cNvPr>
          <p:cNvSpPr txBox="1"/>
          <p:nvPr/>
        </p:nvSpPr>
        <p:spPr>
          <a:xfrm>
            <a:off x="316675" y="4057233"/>
            <a:ext cx="8791813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Beam dynamics study and optimization of the new lattice for PERLE 250 MeV machine.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Design of magnetic element for the new lattice.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dirty="0"/>
              <a:t>Magnetic measurement of the B-com prototype.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969154E-85E2-4B18-B615-FFDC68003814}"/>
                  </a:ext>
                </a:extLst>
              </p:cNvPr>
              <p:cNvSpPr txBox="1"/>
              <p:nvPr/>
            </p:nvSpPr>
            <p:spPr>
              <a:xfrm>
                <a:off x="316675" y="1106666"/>
                <a:ext cx="11659341" cy="2126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dirty="0"/>
                  <a:t>The B-com magnet is designed to generate vertical field of 0.7 T and field integral of 0.88 T along the magnet length with harmonic content in the order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dirty="0"/>
                  <a:t> meeting the accepted tolerances of the beam dynamics.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dirty="0"/>
                  <a:t>One-coil design for the quadrupole was studied but showed saturation for the pole base.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dirty="0"/>
                  <a:t>Multi-coil design is proposed which gave a gradient of 34.15 T/m.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en-US" dirty="0"/>
                  <a:t>Further improvement to overcome saturation beyond 36 T/m is foreseen during PhD (pole tapering).</a:t>
                </a:r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969154E-85E2-4B18-B615-FFDC68003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675" y="1106666"/>
                <a:ext cx="11659341" cy="2126864"/>
              </a:xfrm>
              <a:prstGeom prst="rect">
                <a:avLst/>
              </a:prstGeom>
              <a:blipFill>
                <a:blip r:embed="rId3"/>
                <a:stretch>
                  <a:fillRect l="-366" r="-836" b="-40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ZoneTexte 6">
            <a:extLst>
              <a:ext uri="{FF2B5EF4-FFF2-40B4-BE49-F238E27FC236}">
                <a16:creationId xmlns:a16="http://schemas.microsoft.com/office/drawing/2014/main" id="{2E3A61E6-1C1D-4342-BF33-A97C241E790C}"/>
              </a:ext>
            </a:extLst>
          </p:cNvPr>
          <p:cNvSpPr txBox="1"/>
          <p:nvPr/>
        </p:nvSpPr>
        <p:spPr>
          <a:xfrm>
            <a:off x="316675" y="3499050"/>
            <a:ext cx="1740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6700"/>
                </a:solidFill>
              </a:rPr>
              <a:t>Perspective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1B7F61E-99DD-441E-B31E-447562395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9536333-AAE3-449A-8225-9C8412CB7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96F4487-5DD8-40F4-88DE-BFC246D92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2194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4B129A-02AE-4D68-8476-9192FDDCEFD5}"/>
              </a:ext>
            </a:extLst>
          </p:cNvPr>
          <p:cNvSpPr/>
          <p:nvPr/>
        </p:nvSpPr>
        <p:spPr>
          <a:xfrm>
            <a:off x="3637987" y="2767280"/>
            <a:ext cx="491602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 You!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A6BC1CC-2AD6-4172-9911-5B53DAC87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4049F7-029F-40D4-BF6D-66E6E1B2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28BD6C9-6346-4191-8F31-BE8D78379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9751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111FA8E-65F5-4385-A991-791F67BD8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Outline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5776E0-E349-480A-B46E-AAD922A6F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56237" y="1026231"/>
            <a:ext cx="6852754" cy="520981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PERLE @ Orsay.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Magnet System of PERLE.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Design of dipoles and quadrupoles for PERLE.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B-com magnet.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74" dirty="0"/>
              <a:t>Geometry and field calculations.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74" dirty="0"/>
              <a:t>Harmonic content.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Quadrupole magnet.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74" dirty="0"/>
              <a:t>Geometry and field gradient calculation.</a:t>
            </a:r>
          </a:p>
          <a:p>
            <a:pPr lvl="2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174" dirty="0"/>
              <a:t>Field saturation.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Conclusion &amp; Outlook.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B64324-2BA8-4332-AC59-07AB0A470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9047B-0373-41A8-9497-D7A5DA83A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1BEA83-8E24-4D38-A188-707BB0A2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38961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F4B129A-02AE-4D68-8476-9192FDDCEFD5}"/>
              </a:ext>
            </a:extLst>
          </p:cNvPr>
          <p:cNvSpPr/>
          <p:nvPr/>
        </p:nvSpPr>
        <p:spPr>
          <a:xfrm>
            <a:off x="3160201" y="2767280"/>
            <a:ext cx="58716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8000" b="1" i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Backup slides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A3C571-FD8E-4949-87A6-6E4730B50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C7BEF5-F1CD-4D46-BA1E-8E3B5BDA1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44CEBEB-98B6-4581-82E8-B7DD46257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3952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E6FB5E-2AF3-4FB4-9586-74B87B683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Magnets for accelerators</a:t>
            </a:r>
            <a:endParaRPr lang="en-US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2C9132D-5530-45A6-AFCF-1BD8E27F7941}"/>
              </a:ext>
            </a:extLst>
          </p:cNvPr>
          <p:cNvSpPr txBox="1"/>
          <p:nvPr/>
        </p:nvSpPr>
        <p:spPr>
          <a:xfrm>
            <a:off x="1126922" y="4542609"/>
            <a:ext cx="292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816F4CD-6532-43ED-BA4C-0175CEA343D7}"/>
                  </a:ext>
                </a:extLst>
              </p:cNvPr>
              <p:cNvSpPr txBox="1"/>
              <p:nvPr/>
            </p:nvSpPr>
            <p:spPr>
              <a:xfrm>
                <a:off x="4595674" y="5378361"/>
                <a:ext cx="3000652" cy="657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𝑁𝐼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𝑐𝑜𝑖𝑙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816F4CD-6532-43ED-BA4C-0175CEA343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674" y="5378361"/>
                <a:ext cx="3000652" cy="6577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DEC499C-E5AB-478F-8C71-9F6CFF4BAEF5}"/>
                  </a:ext>
                </a:extLst>
              </p:cNvPr>
              <p:cNvSpPr txBox="1"/>
              <p:nvPr/>
            </p:nvSpPr>
            <p:spPr>
              <a:xfrm>
                <a:off x="2241945" y="2971120"/>
                <a:ext cx="3568824" cy="2042354"/>
              </a:xfrm>
              <a:prstGeom prst="rect">
                <a:avLst/>
              </a:prstGeom>
              <a:noFill/>
              <a:ln>
                <a:solidFill>
                  <a:srgbClr val="FF67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Dipole magnet (n = 1)</a:t>
                </a:r>
              </a:p>
              <a:p>
                <a:pPr algn="ctr"/>
                <a:endParaRPr lang="en-US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	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±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𝑑𝑖𝑝𝑜𝑙𝑒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𝐵h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DEC499C-E5AB-478F-8C71-9F6CFF4BA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1945" y="2971120"/>
                <a:ext cx="3568824" cy="2042354"/>
              </a:xfrm>
              <a:prstGeom prst="rect">
                <a:avLst/>
              </a:prstGeom>
              <a:blipFill>
                <a:blip r:embed="rId3"/>
                <a:stretch>
                  <a:fillRect t="-1187"/>
                </a:stretch>
              </a:blipFill>
              <a:ln>
                <a:solidFill>
                  <a:srgbClr val="FF67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FD898D8-FD48-4A67-83B6-18982DF715E6}"/>
                  </a:ext>
                </a:extLst>
              </p:cNvPr>
              <p:cNvSpPr txBox="1"/>
              <p:nvPr/>
            </p:nvSpPr>
            <p:spPr>
              <a:xfrm>
                <a:off x="6468183" y="2941026"/>
                <a:ext cx="3568824" cy="2102114"/>
              </a:xfrm>
              <a:prstGeom prst="rect">
                <a:avLst/>
              </a:prstGeom>
              <a:noFill/>
              <a:ln>
                <a:solidFill>
                  <a:srgbClr val="FF67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Quadrupole magnet (n = 2)</a:t>
                </a:r>
              </a:p>
              <a:p>
                <a:pPr algn="ctr"/>
                <a:endParaRPr lang="en-US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  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±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𝑁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𝑞𝑢𝑎𝑑𝑟𝑢𝑝𝑜𝑙𝑒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4FD898D8-FD48-4A67-83B6-18982DF71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183" y="2941026"/>
                <a:ext cx="3568824" cy="2102114"/>
              </a:xfrm>
              <a:prstGeom prst="rect">
                <a:avLst/>
              </a:prstGeom>
              <a:blipFill>
                <a:blip r:embed="rId4"/>
                <a:stretch>
                  <a:fillRect t="-1153"/>
                </a:stretch>
              </a:blipFill>
              <a:ln>
                <a:solidFill>
                  <a:srgbClr val="FF67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A457E553-49A5-4695-B585-6843434A68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157" y="3076215"/>
            <a:ext cx="1678859" cy="157120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9A2218D-E76B-4429-A791-66EEE804E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99" y="3000673"/>
            <a:ext cx="1862443" cy="164674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F81C1DC-A99D-4FDB-8768-CD7D624DE7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451" y="1371235"/>
            <a:ext cx="2380204" cy="132472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1F0E8468-90A7-4B37-B91A-A52715A02B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399" y="1085465"/>
            <a:ext cx="1658391" cy="1703213"/>
          </a:xfrm>
          <a:prstGeom prst="rect">
            <a:avLst/>
          </a:prstGeom>
        </p:spPr>
      </p:pic>
      <p:grpSp>
        <p:nvGrpSpPr>
          <p:cNvPr id="18" name="Groupe 17">
            <a:extLst>
              <a:ext uri="{FF2B5EF4-FFF2-40B4-BE49-F238E27FC236}">
                <a16:creationId xmlns:a16="http://schemas.microsoft.com/office/drawing/2014/main" id="{4DEFA518-CBB5-4E50-A468-E24A14A0CA50}"/>
              </a:ext>
            </a:extLst>
          </p:cNvPr>
          <p:cNvGrpSpPr/>
          <p:nvPr/>
        </p:nvGrpSpPr>
        <p:grpSpPr>
          <a:xfrm>
            <a:off x="7923017" y="4609173"/>
            <a:ext cx="1678860" cy="1403920"/>
            <a:chOff x="7923017" y="4609173"/>
            <a:chExt cx="1678860" cy="14039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243CB01F-41A5-4662-9905-62626B98A9A5}"/>
                    </a:ext>
                  </a:extLst>
                </p:cNvPr>
                <p:cNvSpPr txBox="1"/>
                <p:nvPr/>
              </p:nvSpPr>
              <p:spPr>
                <a:xfrm>
                  <a:off x="7923017" y="5643761"/>
                  <a:ext cx="167886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243CB01F-41A5-4662-9905-62626B98A9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23017" y="5643761"/>
                  <a:ext cx="1678860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566E0283-61EB-4D4A-8CC4-080DCCED4B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9398" y="4609173"/>
              <a:ext cx="477417" cy="1057600"/>
            </a:xfrm>
            <a:prstGeom prst="straightConnector1">
              <a:avLst/>
            </a:prstGeom>
            <a:ln w="19050">
              <a:solidFill>
                <a:srgbClr val="FF67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45AE4-BE2D-4AF4-97CF-91D805EFC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9912A10-7356-48A8-AD14-9CC9A9D94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4FFB275-B202-4341-BE8C-7283BF5F5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547787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EF72-4D31-44CA-B4B7-542BC03E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Aperture choice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A21AB5-C387-40EE-A136-D5FAF07DFB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28" y="1938288"/>
            <a:ext cx="4088403" cy="2777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EF6F91-AF4D-497D-B74C-8FB8C6E8C793}"/>
              </a:ext>
            </a:extLst>
          </p:cNvPr>
          <p:cNvSpPr txBox="1"/>
          <p:nvPr/>
        </p:nvSpPr>
        <p:spPr>
          <a:xfrm>
            <a:off x="6443209" y="2644262"/>
            <a:ext cx="4989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beam size in the arcs does not exceed 2 mm at 3</a:t>
            </a:r>
            <a:r>
              <a:rPr lang="el-GR" dirty="0"/>
              <a:t>σ</a:t>
            </a:r>
            <a:r>
              <a:rPr lang="en-US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Higher order effects are taken into account.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Standard vacuum pipes are stated.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8826AC7-BC5E-46AC-BB8A-5331150C1CEB}"/>
              </a:ext>
            </a:extLst>
          </p:cNvPr>
          <p:cNvSpPr txBox="1"/>
          <p:nvPr/>
        </p:nvSpPr>
        <p:spPr>
          <a:xfrm>
            <a:off x="608455" y="6027938"/>
            <a:ext cx="6289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Flange selection guide </a:t>
            </a:r>
            <a:r>
              <a:rPr lang="en-US" sz="1600" dirty="0">
                <a:hlinkClick r:id="rId3"/>
              </a:rPr>
              <a:t>https://www.lesker.com/selection-guide/flange</a:t>
            </a:r>
            <a:r>
              <a:rPr lang="en-US" sz="1600" dirty="0"/>
              <a:t>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A6E027-E1EF-40D5-8B86-DDD4B2961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734BFFD-2BA3-4265-89B3-6F4661D51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19A5D5D-F0B1-4217-B9A2-87CEED6E3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682028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EF72-4D31-44CA-B4B7-542BC03E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B-com blend radius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66D361D9-C5EB-4AF3-A5F8-5A6F46E156E7}"/>
              </a:ext>
            </a:extLst>
          </p:cNvPr>
          <p:cNvGrpSpPr/>
          <p:nvPr/>
        </p:nvGrpSpPr>
        <p:grpSpPr>
          <a:xfrm>
            <a:off x="579975" y="1708591"/>
            <a:ext cx="5490428" cy="3433155"/>
            <a:chOff x="579975" y="1708591"/>
            <a:chExt cx="5490428" cy="34331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B8A6B9-39DB-4BF8-B3C1-385B07AD4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75" y="1708591"/>
              <a:ext cx="5490428" cy="3433155"/>
            </a:xfrm>
            <a:prstGeom prst="rect">
              <a:avLst/>
            </a:prstGeom>
          </p:spPr>
        </p:pic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3AAC7E64-E349-480A-81BE-09A414923D11}"/>
                </a:ext>
              </a:extLst>
            </p:cNvPr>
            <p:cNvSpPr/>
            <p:nvPr/>
          </p:nvSpPr>
          <p:spPr>
            <a:xfrm>
              <a:off x="2591738" y="1708591"/>
              <a:ext cx="428367" cy="426345"/>
            </a:xfrm>
            <a:prstGeom prst="flowChartConnector">
              <a:avLst/>
            </a:prstGeom>
            <a:noFill/>
            <a:ln w="19050">
              <a:solidFill>
                <a:srgbClr val="FF67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au 11">
                <a:extLst>
                  <a:ext uri="{FF2B5EF4-FFF2-40B4-BE49-F238E27FC236}">
                    <a16:creationId xmlns:a16="http://schemas.microsoft.com/office/drawing/2014/main" id="{B0DEDBC0-1618-4B59-80F2-8BEFC4B724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5355763"/>
                  </p:ext>
                </p:extLst>
              </p:nvPr>
            </p:nvGraphicFramePr>
            <p:xfrm>
              <a:off x="6869147" y="1123558"/>
              <a:ext cx="4516615" cy="487889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091106">
                      <a:extLst>
                        <a:ext uri="{9D8B030D-6E8A-4147-A177-3AD203B41FA5}">
                          <a16:colId xmlns:a16="http://schemas.microsoft.com/office/drawing/2014/main" val="2453741466"/>
                        </a:ext>
                      </a:extLst>
                    </a:gridCol>
                    <a:gridCol w="2117092">
                      <a:extLst>
                        <a:ext uri="{9D8B030D-6E8A-4147-A177-3AD203B41FA5}">
                          <a16:colId xmlns:a16="http://schemas.microsoft.com/office/drawing/2014/main" val="1782350637"/>
                        </a:ext>
                      </a:extLst>
                    </a:gridCol>
                    <a:gridCol w="1308417">
                      <a:extLst>
                        <a:ext uri="{9D8B030D-6E8A-4147-A177-3AD203B41FA5}">
                          <a16:colId xmlns:a16="http://schemas.microsoft.com/office/drawing/2014/main" val="1288870455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bg1"/>
                              </a:solidFill>
                            </a:rPr>
                            <a:t>Pole blend (mm)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7D3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</a:rPr>
                            <a:t>Energy (MeV)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7D31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b="1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1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nary>
                                          <m:naryPr>
                                            <m:chr m:val="∑"/>
                                            <m:ctrlPr>
                                              <a:rPr lang="en-US" sz="1600" b="1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naryPr>
                                          <m:sub>
                                            <m:r>
                                              <m:rPr>
                                                <m:brk m:alnAt="23"/>
                                              </m:rPr>
                                              <a:rPr lang="en-US" sz="1600" b="1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𝒏</m:t>
                                            </m:r>
                                            <m:r>
                                              <a:rPr lang="en-US" sz="1600" b="1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=</m:t>
                                            </m:r>
                                            <m:r>
                                              <a:rPr lang="en-US" sz="1600" b="1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𝟏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600" b="1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𝟓</m:t>
                                            </m:r>
                                          </m:sup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1600" b="1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lang="en-US" sz="1600" b="1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1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𝒏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600" b="1" i="1" smtClean="0">
                                                    <a:solidFill>
                                                      <a:schemeClr val="bg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𝟐</m:t>
                                                </m:r>
                                              </m:sup>
                                            </m:sSubSup>
                                          </m:e>
                                        </m:nary>
                                      </m:e>
                                    </m:ra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600" b="1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1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𝒃</m:t>
                                        </m:r>
                                      </m:e>
                                      <m:sub>
                                        <m:r>
                                          <a:rPr lang="en-US" sz="1600" b="1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160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7D3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9569263"/>
                      </a:ext>
                    </a:extLst>
                  </a:tr>
                  <a:tr h="266912">
                    <a:tc rowSpan="3"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171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-5.13E-04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0968062"/>
                      </a:ext>
                    </a:extLst>
                  </a:tr>
                  <a:tr h="266912">
                    <a:tc vMerge="1"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336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-1.76E-04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9636603"/>
                      </a:ext>
                    </a:extLst>
                  </a:tr>
                  <a:tr h="266912">
                    <a:tc vMerge="1"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-2.44E-04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5163324"/>
                      </a:ext>
                    </a:extLst>
                  </a:tr>
                  <a:tr h="266912">
                    <a:tc rowSpan="3"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171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-4.45E-04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7197783"/>
                      </a:ext>
                    </a:extLst>
                  </a:tr>
                  <a:tr h="266912">
                    <a:tc vMerge="1"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336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-1.41E-04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8355071"/>
                      </a:ext>
                    </a:extLst>
                  </a:tr>
                  <a:tr h="266912">
                    <a:tc vMerge="1"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-1.95E-04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0660405"/>
                      </a:ext>
                    </a:extLst>
                  </a:tr>
                  <a:tr h="266912">
                    <a:tc rowSpan="3"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171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-4.12E-04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8783077"/>
                      </a:ext>
                    </a:extLst>
                  </a:tr>
                  <a:tr h="266912">
                    <a:tc vMerge="1"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336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-1.10E-04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1105706"/>
                      </a:ext>
                    </a:extLst>
                  </a:tr>
                  <a:tr h="266912">
                    <a:tc vMerge="1"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-1.57E-04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0694262"/>
                      </a:ext>
                    </a:extLst>
                  </a:tr>
                  <a:tr h="266912">
                    <a:tc rowSpan="3"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171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-3.98E-04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8725841"/>
                      </a:ext>
                    </a:extLst>
                  </a:tr>
                  <a:tr h="266912">
                    <a:tc vMerge="1"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336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-8.66E-05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062465"/>
                      </a:ext>
                    </a:extLst>
                  </a:tr>
                  <a:tr h="266912">
                    <a:tc vMerge="1"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-1.18E-04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027259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au 11">
                <a:extLst>
                  <a:ext uri="{FF2B5EF4-FFF2-40B4-BE49-F238E27FC236}">
                    <a16:creationId xmlns:a16="http://schemas.microsoft.com/office/drawing/2014/main" id="{B0DEDBC0-1618-4B59-80F2-8BEFC4B724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25355763"/>
                  </p:ext>
                </p:extLst>
              </p:nvPr>
            </p:nvGraphicFramePr>
            <p:xfrm>
              <a:off x="6869147" y="1123558"/>
              <a:ext cx="4516615" cy="4878896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091106">
                      <a:extLst>
                        <a:ext uri="{9D8B030D-6E8A-4147-A177-3AD203B41FA5}">
                          <a16:colId xmlns:a16="http://schemas.microsoft.com/office/drawing/2014/main" val="2453741466"/>
                        </a:ext>
                      </a:extLst>
                    </a:gridCol>
                    <a:gridCol w="2117092">
                      <a:extLst>
                        <a:ext uri="{9D8B030D-6E8A-4147-A177-3AD203B41FA5}">
                          <a16:colId xmlns:a16="http://schemas.microsoft.com/office/drawing/2014/main" val="1782350637"/>
                        </a:ext>
                      </a:extLst>
                    </a:gridCol>
                    <a:gridCol w="1308417">
                      <a:extLst>
                        <a:ext uri="{9D8B030D-6E8A-4147-A177-3AD203B41FA5}">
                          <a16:colId xmlns:a16="http://schemas.microsoft.com/office/drawing/2014/main" val="1288870455"/>
                        </a:ext>
                      </a:extLst>
                    </a:gridCol>
                  </a:tblGrid>
                  <a:tr h="855536">
                    <a:tc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b="1" kern="1200">
                              <a:solidFill>
                                <a:schemeClr val="lt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bg1"/>
                              </a:solidFill>
                            </a:rPr>
                            <a:t>Pole blend (mm)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7D3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</a:rPr>
                            <a:t>Energy (MeV)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ED7D3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45581" t="-714" r="-930" b="-48142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9569263"/>
                      </a:ext>
                    </a:extLst>
                  </a:tr>
                  <a:tr h="335280">
                    <a:tc rowSpan="3"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32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171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-5.13E-04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0968062"/>
                      </a:ext>
                    </a:extLst>
                  </a:tr>
                  <a:tr h="335280">
                    <a:tc vMerge="1"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336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-1.76E-04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9636603"/>
                      </a:ext>
                    </a:extLst>
                  </a:tr>
                  <a:tr h="335280">
                    <a:tc vMerge="1"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-2.44E-04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5163324"/>
                      </a:ext>
                    </a:extLst>
                  </a:tr>
                  <a:tr h="335280">
                    <a:tc rowSpan="3"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24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171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1pPr>
                          <a:lvl2pPr marL="51741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2pPr>
                          <a:lvl3pPr marL="103482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3pPr>
                          <a:lvl4pPr marL="1552240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4pPr>
                          <a:lvl5pPr marL="206965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5pPr>
                          <a:lvl6pPr marL="258706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6pPr>
                          <a:lvl7pPr marL="3104479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7pPr>
                          <a:lvl8pPr marL="3621893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8pPr>
                          <a:lvl9pPr marL="4139306" algn="l" defTabSz="1034826" rtl="0" eaLnBrk="1" latinLnBrk="0" hangingPunct="1">
                            <a:defRPr sz="2037" kern="1200">
                              <a:solidFill>
                                <a:schemeClr val="dk1"/>
                              </a:solidFill>
                              <a:latin typeface="Calibri" panose="020F050202020403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-4.45E-04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7197783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336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-1.41E-04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8355071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-1.95E-04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70660405"/>
                      </a:ext>
                    </a:extLst>
                  </a:tr>
                  <a:tr h="335280">
                    <a:tc rowSpan="3"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171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-4.12E-04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08783077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336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-1.10E-04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41105706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-1.57E-04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20694262"/>
                      </a:ext>
                    </a:extLst>
                  </a:tr>
                  <a:tr h="335280">
                    <a:tc rowSpan="3"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171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-3.98E-04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8725841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336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-8.66E-05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5062465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800" dirty="0"/>
                        </a:p>
                      </a:txBody>
                      <a:tcPr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500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-1.18E-04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ysClr val="windowText" lastClr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ysClr val="window" lastClr="FFFFFF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8027259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686A0-6595-4129-BE11-8B1B6E4EB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07366D-3A7F-4F69-BDF6-4154E7A3D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76AF51-891A-45AA-A086-021D62867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6003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78772490-6323-4C4B-85FD-43A20264D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87" y="843379"/>
            <a:ext cx="4160936" cy="3311371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06B97D3-8D98-49B8-B8D2-32953C6EE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933" y="971138"/>
            <a:ext cx="3714342" cy="2738668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68FB27D-2FF6-4E9C-900B-705602A48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1" y="957346"/>
            <a:ext cx="2910385" cy="273866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7FF0018-3781-4630-9D6C-20E59FF6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Magnet design using Opera 3D</a:t>
            </a:r>
            <a:endParaRPr lang="en-US" dirty="0"/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038B40C5-D3EB-4212-A644-651E5E0D0315}"/>
              </a:ext>
            </a:extLst>
          </p:cNvPr>
          <p:cNvSpPr/>
          <p:nvPr/>
        </p:nvSpPr>
        <p:spPr>
          <a:xfrm>
            <a:off x="3100670" y="1992090"/>
            <a:ext cx="861135" cy="364731"/>
          </a:xfrm>
          <a:prstGeom prst="rightArrow">
            <a:avLst/>
          </a:prstGeom>
          <a:solidFill>
            <a:schemeClr val="accent2"/>
          </a:solidFill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lèche : droite 28">
            <a:extLst>
              <a:ext uri="{FF2B5EF4-FFF2-40B4-BE49-F238E27FC236}">
                <a16:creationId xmlns:a16="http://schemas.microsoft.com/office/drawing/2014/main" id="{97D090F3-A0F1-46B8-B104-C6D33123FCE6}"/>
              </a:ext>
            </a:extLst>
          </p:cNvPr>
          <p:cNvSpPr/>
          <p:nvPr/>
        </p:nvSpPr>
        <p:spPr>
          <a:xfrm>
            <a:off x="6908799" y="1992090"/>
            <a:ext cx="861135" cy="364731"/>
          </a:xfrm>
          <a:prstGeom prst="rightArrow">
            <a:avLst/>
          </a:prstGeom>
          <a:solidFill>
            <a:schemeClr val="accent2"/>
          </a:solidFill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381F77AD-0ED6-4859-9656-279F4CFD83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487" y="1028659"/>
            <a:ext cx="4176678" cy="3311371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6B696FB-EE4E-4E74-89B9-697CC48A81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398" y="914108"/>
            <a:ext cx="3229911" cy="327400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86EFD4A-15A7-4C5C-8FC1-66D158270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46" y="3866738"/>
            <a:ext cx="3223754" cy="252396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5876986-018F-40FB-82CD-D0E0EEF8C6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02" y="4368611"/>
            <a:ext cx="4207809" cy="1605041"/>
          </a:xfrm>
          <a:prstGeom prst="rect">
            <a:avLst/>
          </a:prstGeom>
        </p:spPr>
      </p:pic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DF1756A0-DD59-48C0-8845-8FCB651BC61B}"/>
              </a:ext>
            </a:extLst>
          </p:cNvPr>
          <p:cNvSpPr/>
          <p:nvPr/>
        </p:nvSpPr>
        <p:spPr>
          <a:xfrm>
            <a:off x="228399" y="4791340"/>
            <a:ext cx="861135" cy="364731"/>
          </a:xfrm>
          <a:prstGeom prst="rightArrow">
            <a:avLst/>
          </a:prstGeom>
          <a:solidFill>
            <a:schemeClr val="accent2"/>
          </a:solidFill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9F0A0624-4CE9-48A0-BA86-779541FA12F2}"/>
              </a:ext>
            </a:extLst>
          </p:cNvPr>
          <p:cNvSpPr/>
          <p:nvPr/>
        </p:nvSpPr>
        <p:spPr>
          <a:xfrm>
            <a:off x="5551656" y="4906494"/>
            <a:ext cx="861135" cy="364731"/>
          </a:xfrm>
          <a:prstGeom prst="rightArrow">
            <a:avLst/>
          </a:prstGeom>
          <a:solidFill>
            <a:schemeClr val="accent2"/>
          </a:solidFill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5798C6-ABB6-424B-91AD-CBC832E21A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36" y="4454581"/>
            <a:ext cx="2633007" cy="186541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16DB3-EDCA-40EB-9C19-C796885F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1B9E5A6-77BF-4A80-A535-C86897BA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75D9039-11F5-41AB-88A3-3A00ED7AE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671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18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F0018-3781-4630-9D6C-20E59FF6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Magnet design using Opera 3D</a:t>
            </a:r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4A4483A-4355-4FCF-B526-95BFCD613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49" y="888496"/>
            <a:ext cx="6520743" cy="497119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CA79F39-57B7-4F19-8698-A39EDE576FBF}"/>
              </a:ext>
            </a:extLst>
          </p:cNvPr>
          <p:cNvSpPr txBox="1"/>
          <p:nvPr/>
        </p:nvSpPr>
        <p:spPr>
          <a:xfrm>
            <a:off x="1549655" y="5901167"/>
            <a:ext cx="3551068" cy="37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Mesh size for each element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D81164F-4186-4F28-A691-DC6E008652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69" y="1327618"/>
            <a:ext cx="3104688" cy="4197357"/>
          </a:xfrm>
          <a:prstGeom prst="rect">
            <a:avLst/>
          </a:prstGeom>
        </p:spPr>
      </p:pic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D95CF1AC-A6C7-40E0-A172-9CC988AB22D0}"/>
              </a:ext>
            </a:extLst>
          </p:cNvPr>
          <p:cNvSpPr/>
          <p:nvPr/>
        </p:nvSpPr>
        <p:spPr>
          <a:xfrm>
            <a:off x="7293563" y="3015909"/>
            <a:ext cx="861135" cy="364731"/>
          </a:xfrm>
          <a:prstGeom prst="rightArrow">
            <a:avLst/>
          </a:prstGeom>
          <a:solidFill>
            <a:schemeClr val="accent2"/>
          </a:solidFill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679BE6-D92F-479C-A189-6972DB4F4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9A76FD-6EBE-41B4-B7CB-20397490D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E1E5C58-04AB-4B9D-9EBB-BBD25FDDC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984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F0018-3781-4630-9D6C-20E59FF6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Magnet design using Opera 3D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C657CED-B1A1-4D2F-8EC0-ED3C1477C0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05" y="1235371"/>
            <a:ext cx="8722618" cy="468678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07AD-1C30-457E-BA7A-8C79363F9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3462E02-8B0A-4496-B627-D54D4FF9C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828424-1B99-4F9F-BA55-D0EA26921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8611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F0018-3781-4630-9D6C-20E59FF6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Harmonic content using Opera 3D</a:t>
            </a:r>
            <a:endParaRPr lang="en-US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C85C236-6D12-4736-A391-573397F88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36" y="990994"/>
            <a:ext cx="3278370" cy="22802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F893715-2055-4AD2-ABB5-9D4325652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919" y="4401237"/>
            <a:ext cx="5224097" cy="164068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8DF12398-85A8-4E14-9FDC-F270A1EF3BBE}"/>
              </a:ext>
            </a:extLst>
          </p:cNvPr>
          <p:cNvSpPr/>
          <p:nvPr/>
        </p:nvSpPr>
        <p:spPr>
          <a:xfrm>
            <a:off x="9667783" y="3317751"/>
            <a:ext cx="621436" cy="1005674"/>
          </a:xfrm>
          <a:prstGeom prst="downArrow">
            <a:avLst/>
          </a:prstGeom>
          <a:solidFill>
            <a:srgbClr val="FF6700"/>
          </a:solidFill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1B93C5A-7F3B-411A-9D29-95A27C1260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73" y="1654643"/>
            <a:ext cx="4726934" cy="384063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748AA9B-2A3B-4465-A741-303C9E7BC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12" y="1654643"/>
            <a:ext cx="4801318" cy="385637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7ED87-CBA3-405E-940D-36A141A79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0B95D1-5F5A-4CF6-AC12-B7F74596E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1FFE1F-3D2C-4AAF-8125-C5AF5E0B6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414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8C6257-5697-40EE-AEBA-EDDC053B1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Maxwell’s equations for magnets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460F4FC-289D-4FD0-9698-48BC8D96CD26}"/>
                  </a:ext>
                </a:extLst>
              </p:cNvPr>
              <p:cNvSpPr txBox="1"/>
              <p:nvPr/>
            </p:nvSpPr>
            <p:spPr>
              <a:xfrm>
                <a:off x="390617" y="843564"/>
                <a:ext cx="11691892" cy="26457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Maxwell’s equations for magnetostatics in vacuum: </a:t>
                </a:r>
              </a:p>
              <a:p>
                <a:endParaRPr lang="en-US" dirty="0"/>
              </a:p>
              <a:p>
                <a:pPr algn="ctr"/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 		and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 algn="ctr"/>
                <a:endParaRPr lang="en-US" dirty="0"/>
              </a:p>
              <a:p>
                <a:r>
                  <a:rPr lang="en-US" dirty="0"/>
                  <a:t>Magnetic field satisfying Maxwell’s equations for magnetostatics can be expressed in terms of harmonics:</a:t>
                </a:r>
              </a:p>
              <a:p>
                <a:r>
                  <a:rPr lang="en-US" dirty="0"/>
                  <a:t>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𝑖𝑦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dirty="0"/>
                  <a:t> 	</a:t>
                </a:r>
                <a:r>
                  <a:rPr lang="en-US" dirty="0">
                    <a:solidFill>
                      <a:srgbClr val="FF0000"/>
                    </a:solidFill>
                  </a:rPr>
                  <a:t>n: multipole order.</a:t>
                </a:r>
              </a:p>
              <a:p>
                <a:endParaRPr lang="en-US" dirty="0"/>
              </a:p>
              <a:p>
                <a:r>
                  <a:rPr lang="en-US" dirty="0"/>
                  <a:t>Magnet of order n is composed of 2n poles. </a:t>
                </a:r>
              </a:p>
            </p:txBody>
          </p:sp>
        </mc:Choice>
        <mc:Fallback xmlns="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A460F4FC-289D-4FD0-9698-48BC8D96CD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617" y="843564"/>
                <a:ext cx="11691892" cy="2645789"/>
              </a:xfrm>
              <a:prstGeom prst="rect">
                <a:avLst/>
              </a:prstGeom>
              <a:blipFill>
                <a:blip r:embed="rId2"/>
                <a:stretch>
                  <a:fillRect l="-417" t="-1152" b="-36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Image 17">
            <a:extLst>
              <a:ext uri="{FF2B5EF4-FFF2-40B4-BE49-F238E27FC236}">
                <a16:creationId xmlns:a16="http://schemas.microsoft.com/office/drawing/2014/main" id="{DBA35B07-49DF-4E33-A883-C9A7C36D9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475" y="4512077"/>
            <a:ext cx="6509765" cy="155169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6DFD04F-33E1-46B5-A1BD-A424B3CDCAA7}"/>
              </a:ext>
            </a:extLst>
          </p:cNvPr>
          <p:cNvSpPr txBox="1"/>
          <p:nvPr/>
        </p:nvSpPr>
        <p:spPr>
          <a:xfrm>
            <a:off x="419841" y="4634312"/>
            <a:ext cx="5075634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finite permeability and geometry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Allowed harmonics.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Fabrication or alignment errors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Forbidden harmonics.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77ECB5-F08D-4AAD-A7C4-87AA24F0C38A}"/>
              </a:ext>
            </a:extLst>
          </p:cNvPr>
          <p:cNvSpPr/>
          <p:nvPr/>
        </p:nvSpPr>
        <p:spPr>
          <a:xfrm>
            <a:off x="2058942" y="3628895"/>
            <a:ext cx="8546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Real accelerator magnet produces magnetic field of </a:t>
            </a:r>
            <a:r>
              <a:rPr lang="en-US" dirty="0">
                <a:solidFill>
                  <a:srgbClr val="0070C0"/>
                </a:solidFill>
              </a:rPr>
              <a:t>superposition</a:t>
            </a:r>
            <a:r>
              <a:rPr lang="en-US" dirty="0"/>
              <a:t> of multipole terms.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CB0193F-6414-45D4-8F9D-F9D450480006}"/>
                  </a:ext>
                </a:extLst>
              </p:cNvPr>
              <p:cNvSpPr txBox="1"/>
              <p:nvPr/>
            </p:nvSpPr>
            <p:spPr>
              <a:xfrm>
                <a:off x="7144386" y="4235079"/>
                <a:ext cx="34448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=1, 2, 3, 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CB0193F-6414-45D4-8F9D-F9D450480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4386" y="4235079"/>
                <a:ext cx="3444854" cy="276999"/>
              </a:xfrm>
              <a:prstGeom prst="rect">
                <a:avLst/>
              </a:prstGeom>
              <a:blipFill>
                <a:blip r:embed="rId4"/>
                <a:stretch>
                  <a:fillRect l="-531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230174-9C80-470E-8F82-F2D3F2623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E2F074E-619A-4F3D-8719-AFB9A104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9EB6EEA3-B7C8-47B2-9D95-1CC01E7D3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9802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FF0018-3781-4630-9D6C-20E59FF66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Harmonic content using Opera 3D</a:t>
            </a:r>
            <a:endParaRPr lang="en-US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8CF746B-9C6A-47A9-A1C2-7DD016DCFF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1" r="10058"/>
          <a:stretch/>
        </p:blipFill>
        <p:spPr>
          <a:xfrm>
            <a:off x="6115165" y="1775822"/>
            <a:ext cx="5894782" cy="41152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11171AC-3481-4B89-98E6-95120E3A9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15" y="1973635"/>
            <a:ext cx="5993748" cy="348536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ECCF6E6-CB6A-4DF4-A181-047A9E8A8E65}"/>
              </a:ext>
            </a:extLst>
          </p:cNvPr>
          <p:cNvSpPr txBox="1"/>
          <p:nvPr/>
        </p:nvSpPr>
        <p:spPr>
          <a:xfrm>
            <a:off x="527668" y="1266904"/>
            <a:ext cx="2797521" cy="400110"/>
          </a:xfrm>
          <a:prstGeom prst="rect">
            <a:avLst/>
          </a:prstGeom>
          <a:noFill/>
          <a:ln w="19050">
            <a:solidFill>
              <a:srgbClr val="FF67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PERLE phase I: 250 MeV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11E1701-37DD-4557-B73B-8ABE126F0929}"/>
              </a:ext>
            </a:extLst>
          </p:cNvPr>
          <p:cNvSpPr txBox="1"/>
          <p:nvPr/>
        </p:nvSpPr>
        <p:spPr>
          <a:xfrm>
            <a:off x="7035600" y="1266904"/>
            <a:ext cx="2797521" cy="400110"/>
          </a:xfrm>
          <a:prstGeom prst="rect">
            <a:avLst/>
          </a:prstGeom>
          <a:noFill/>
          <a:ln w="19050">
            <a:solidFill>
              <a:srgbClr val="FF67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PERLE phase II: 500 MeV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5D85E-E278-401B-BC9C-95D36194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F990B9-339F-467A-9180-9FF591246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CDEF76-DCFA-4267-9EFC-CC4360796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9817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2DC42F7-72FA-4545-BCC0-DDEC99CA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@ Orsay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32BB447-1842-457B-BF07-A261DA814E89}"/>
              </a:ext>
            </a:extLst>
          </p:cNvPr>
          <p:cNvSpPr/>
          <p:nvPr/>
        </p:nvSpPr>
        <p:spPr>
          <a:xfrm>
            <a:off x="651024" y="909252"/>
            <a:ext cx="105995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FF6700"/>
                </a:solidFill>
              </a:rPr>
              <a:t>PERLE is the first multi-turn, high current ERL based on SRF technology to operate at 10 MW power.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F650C1-CE75-4860-A446-CBFFF3729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540" y="3788295"/>
            <a:ext cx="3770538" cy="249709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72C65C1-F5CF-48D3-A6B7-B01413DF55B9}"/>
              </a:ext>
            </a:extLst>
          </p:cNvPr>
          <p:cNvSpPr/>
          <p:nvPr/>
        </p:nvSpPr>
        <p:spPr>
          <a:xfrm>
            <a:off x="1439663" y="3966445"/>
            <a:ext cx="6197275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Same technological choices of </a:t>
            </a:r>
            <a:r>
              <a:rPr lang="en-US" dirty="0" err="1"/>
              <a:t>LHeC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PERLE will be a demonstrator </a:t>
            </a:r>
            <a:r>
              <a:rPr lang="en-US" dirty="0"/>
              <a:t> for the multi-turn ERL for the </a:t>
            </a:r>
            <a:r>
              <a:rPr lang="en-US" dirty="0" err="1"/>
              <a:t>LHeC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</a:pPr>
            <a:endParaRPr lang="en-US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PERLE will also be a facility platform for nuclear applications (DESTIN).</a:t>
            </a:r>
          </a:p>
        </p:txBody>
      </p:sp>
      <p:pic>
        <p:nvPicPr>
          <p:cNvPr id="52" name="Image 51">
            <a:extLst>
              <a:ext uri="{FF2B5EF4-FFF2-40B4-BE49-F238E27FC236}">
                <a16:creationId xmlns:a16="http://schemas.microsoft.com/office/drawing/2014/main" id="{5E430834-B214-45A4-B744-ECAD1BDB8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20" y="1560516"/>
            <a:ext cx="5921250" cy="2207573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DADE27A7-3220-44F3-B0CD-77118BBF8D61}"/>
              </a:ext>
            </a:extLst>
          </p:cNvPr>
          <p:cNvSpPr txBox="1"/>
          <p:nvPr/>
        </p:nvSpPr>
        <p:spPr>
          <a:xfrm>
            <a:off x="8035926" y="1560516"/>
            <a:ext cx="394009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Cryomodule with 82 MV accelerating gradient. 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3 acceleration passes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maximum energy 500 MeV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Dump energy: 7 MeV.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F8BD29-FB8D-4095-9634-DCE0AE36B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71DD8F7-DA03-4444-8A12-FFD309C83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355A590-B966-4958-A8D9-17CB124BB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499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4EF72-4D31-44CA-B4B7-542BC03EF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Quadrupole gradient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22CB3E-E86B-43BD-96DA-9CDE67CFCE01}"/>
              </a:ext>
            </a:extLst>
          </p:cNvPr>
          <p:cNvSpPr txBox="1"/>
          <p:nvPr/>
        </p:nvSpPr>
        <p:spPr>
          <a:xfrm>
            <a:off x="585926" y="967666"/>
            <a:ext cx="11390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Three-coils with current density of 4.323 A/mm^2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661BC7C2-FC5B-4992-9A6C-70E4D7A61294}"/>
              </a:ext>
            </a:extLst>
          </p:cNvPr>
          <p:cNvGrpSpPr/>
          <p:nvPr/>
        </p:nvGrpSpPr>
        <p:grpSpPr>
          <a:xfrm>
            <a:off x="6848085" y="1074359"/>
            <a:ext cx="4601040" cy="4110200"/>
            <a:chOff x="1639686" y="1142758"/>
            <a:chExt cx="4708364" cy="3819833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7E46B67A-96B3-4AFC-9E08-881B0BBF4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924" y="1614822"/>
              <a:ext cx="4163126" cy="3285652"/>
            </a:xfrm>
            <a:prstGeom prst="rect">
              <a:avLst/>
            </a:prstGeom>
          </p:spPr>
        </p:pic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557F42B-C744-408E-9C7A-92BFC8A05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686" y="1142758"/>
              <a:ext cx="516336" cy="3819833"/>
            </a:xfrm>
            <a:prstGeom prst="rect">
              <a:avLst/>
            </a:prstGeom>
          </p:spPr>
        </p:pic>
      </p:grpSp>
      <p:graphicFrame>
        <p:nvGraphicFramePr>
          <p:cNvPr id="21" name="Graphique 20">
            <a:extLst>
              <a:ext uri="{FF2B5EF4-FFF2-40B4-BE49-F238E27FC236}">
                <a16:creationId xmlns:a16="http://schemas.microsoft.com/office/drawing/2014/main" id="{BA1C5745-70F0-4ADC-BF8C-752B8AD6A9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635693"/>
              </p:ext>
            </p:extLst>
          </p:nvPr>
        </p:nvGraphicFramePr>
        <p:xfrm>
          <a:off x="1024669" y="2382580"/>
          <a:ext cx="4601040" cy="2919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41390547-7F56-4D5C-B39D-81DA1D51AC93}"/>
              </a:ext>
            </a:extLst>
          </p:cNvPr>
          <p:cNvSpPr txBox="1"/>
          <p:nvPr/>
        </p:nvSpPr>
        <p:spPr>
          <a:xfrm>
            <a:off x="7723463" y="5521002"/>
            <a:ext cx="3725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Maximum field in the yoke B = 3.78 T</a:t>
            </a:r>
          </a:p>
          <a:p>
            <a:pPr algn="ctr"/>
            <a:r>
              <a:rPr lang="en-US" dirty="0"/>
              <a:t>Max. B in the pole base is 2.2 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B2FA4E0-2F5A-4B38-8FDF-A7CEE26E9197}"/>
              </a:ext>
            </a:extLst>
          </p:cNvPr>
          <p:cNvSpPr txBox="1"/>
          <p:nvPr/>
        </p:nvSpPr>
        <p:spPr>
          <a:xfrm>
            <a:off x="2610887" y="1909125"/>
            <a:ext cx="1623134" cy="369332"/>
          </a:xfrm>
          <a:prstGeom prst="rect">
            <a:avLst/>
          </a:prstGeom>
          <a:noFill/>
          <a:ln w="19050">
            <a:solidFill>
              <a:srgbClr val="FF111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 = 39.9 T/m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1A726B-98FC-4410-9035-3464A782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420B223-C94F-4056-9629-0A56F51A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AA9282B-5F44-461B-81DC-55C4BF94D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5837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F2DC42F7-72FA-4545-BCC0-DDEC99CAD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Lattice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9AA5929-33D6-484B-AF02-8141C4DB1B4B}"/>
              </a:ext>
            </a:extLst>
          </p:cNvPr>
          <p:cNvSpPr txBox="1"/>
          <p:nvPr/>
        </p:nvSpPr>
        <p:spPr>
          <a:xfrm>
            <a:off x="1024708" y="3368318"/>
            <a:ext cx="5449888" cy="19469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rgbClr val="FF6700"/>
                </a:solidFill>
              </a:rPr>
              <a:t>Three sections: 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1600" b="1" dirty="0">
                <a:solidFill>
                  <a:srgbClr val="7030A0"/>
                </a:solidFill>
              </a:rPr>
              <a:t>LINAC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Two cryomodules with four 5-cell SRF cavities.</a:t>
            </a:r>
            <a:endParaRPr lang="en-US" sz="1600" dirty="0">
              <a:solidFill>
                <a:srgbClr val="0070C0"/>
              </a:solidFill>
            </a:endParaRP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1600" b="1" dirty="0">
                <a:solidFill>
                  <a:schemeClr val="accent2"/>
                </a:solidFill>
              </a:rPr>
              <a:t>Arcs</a:t>
            </a:r>
            <a:r>
              <a:rPr lang="en-US" sz="1600" b="1" dirty="0">
                <a:solidFill>
                  <a:srgbClr val="FC8F22"/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6 arcs for three-turn configuration.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E6618C-55CF-4F07-82B9-6E270C8613A0}"/>
              </a:ext>
            </a:extLst>
          </p:cNvPr>
          <p:cNvSpPr txBox="1"/>
          <p:nvPr/>
        </p:nvSpPr>
        <p:spPr>
          <a:xfrm>
            <a:off x="2713751" y="5758205"/>
            <a:ext cx="7260096" cy="369332"/>
          </a:xfrm>
          <a:prstGeom prst="rect">
            <a:avLst/>
          </a:prstGeom>
          <a:noFill/>
          <a:ln w="28575">
            <a:solidFill>
              <a:srgbClr val="FF67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My work: the design study of the quadrupoles and commutational magnet.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CF7C0300-73A2-4FD8-BA76-27355FEA7F47}"/>
              </a:ext>
            </a:extLst>
          </p:cNvPr>
          <p:cNvSpPr txBox="1"/>
          <p:nvPr/>
        </p:nvSpPr>
        <p:spPr>
          <a:xfrm>
            <a:off x="8036315" y="703438"/>
            <a:ext cx="4155685" cy="464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Racetrack footprint: 29 m × 5.5 m × 0.9 m</a:t>
            </a:r>
          </a:p>
        </p:txBody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C6C7F350-513B-4073-A32E-F35BF5CB207F}"/>
              </a:ext>
            </a:extLst>
          </p:cNvPr>
          <p:cNvGrpSpPr/>
          <p:nvPr/>
        </p:nvGrpSpPr>
        <p:grpSpPr>
          <a:xfrm>
            <a:off x="1593028" y="871390"/>
            <a:ext cx="9978501" cy="2542074"/>
            <a:chOff x="1593028" y="871390"/>
            <a:chExt cx="9978501" cy="2542074"/>
          </a:xfrm>
        </p:grpSpPr>
        <p:grpSp>
          <p:nvGrpSpPr>
            <p:cNvPr id="11" name="Group 50">
              <a:extLst>
                <a:ext uri="{FF2B5EF4-FFF2-40B4-BE49-F238E27FC236}">
                  <a16:creationId xmlns:a16="http://schemas.microsoft.com/office/drawing/2014/main" id="{BE85626B-1E4E-4D61-819E-92FC174FCAD7}"/>
                </a:ext>
              </a:extLst>
            </p:cNvPr>
            <p:cNvGrpSpPr/>
            <p:nvPr/>
          </p:nvGrpSpPr>
          <p:grpSpPr>
            <a:xfrm>
              <a:off x="1593028" y="871390"/>
              <a:ext cx="9978501" cy="2542074"/>
              <a:chOff x="1468250" y="1335339"/>
              <a:chExt cx="9864016" cy="2413549"/>
            </a:xfrm>
          </p:grpSpPr>
          <p:grpSp>
            <p:nvGrpSpPr>
              <p:cNvPr id="12" name="Groupe 11">
                <a:extLst>
                  <a:ext uri="{FF2B5EF4-FFF2-40B4-BE49-F238E27FC236}">
                    <a16:creationId xmlns:a16="http://schemas.microsoft.com/office/drawing/2014/main" id="{49A44F50-4593-4059-86E7-8425B7F7FBA1}"/>
                  </a:ext>
                </a:extLst>
              </p:cNvPr>
              <p:cNvGrpSpPr/>
              <p:nvPr/>
            </p:nvGrpSpPr>
            <p:grpSpPr>
              <a:xfrm>
                <a:off x="9799721" y="2066384"/>
                <a:ext cx="1532545" cy="959795"/>
                <a:chOff x="10294174" y="2185028"/>
                <a:chExt cx="1477617" cy="969682"/>
              </a:xfrm>
            </p:grpSpPr>
            <p:grpSp>
              <p:nvGrpSpPr>
                <p:cNvPr id="36" name="Groupe 35">
                  <a:extLst>
                    <a:ext uri="{FF2B5EF4-FFF2-40B4-BE49-F238E27FC236}">
                      <a16:creationId xmlns:a16="http://schemas.microsoft.com/office/drawing/2014/main" id="{3EBA9FE3-8EE5-472D-8F39-3A0A68F1D78F}"/>
                    </a:ext>
                  </a:extLst>
                </p:cNvPr>
                <p:cNvGrpSpPr/>
                <p:nvPr/>
              </p:nvGrpSpPr>
              <p:grpSpPr>
                <a:xfrm>
                  <a:off x="10294174" y="2185028"/>
                  <a:ext cx="1477617" cy="633331"/>
                  <a:chOff x="510981" y="2325538"/>
                  <a:chExt cx="1576006" cy="685689"/>
                </a:xfrm>
              </p:grpSpPr>
              <p:grpSp>
                <p:nvGrpSpPr>
                  <p:cNvPr id="40" name="Groupe 39">
                    <a:extLst>
                      <a:ext uri="{FF2B5EF4-FFF2-40B4-BE49-F238E27FC236}">
                        <a16:creationId xmlns:a16="http://schemas.microsoft.com/office/drawing/2014/main" id="{94FFD0F4-6517-4B08-84A7-9A88294AE7B7}"/>
                      </a:ext>
                    </a:extLst>
                  </p:cNvPr>
                  <p:cNvGrpSpPr/>
                  <p:nvPr/>
                </p:nvGrpSpPr>
                <p:grpSpPr>
                  <a:xfrm>
                    <a:off x="510981" y="2325538"/>
                    <a:ext cx="1487229" cy="336653"/>
                    <a:chOff x="749944" y="2191991"/>
                    <a:chExt cx="1487229" cy="336653"/>
                  </a:xfrm>
                </p:grpSpPr>
                <p:sp>
                  <p:nvSpPr>
                    <p:cNvPr id="44" name="Organigramme : Connecteur 43">
                      <a:extLst>
                        <a:ext uri="{FF2B5EF4-FFF2-40B4-BE49-F238E27FC236}">
                          <a16:creationId xmlns:a16="http://schemas.microsoft.com/office/drawing/2014/main" id="{E2A425DE-BB3B-4A33-98C5-9240D02017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9944" y="2246051"/>
                      <a:ext cx="187321" cy="193778"/>
                    </a:xfrm>
                    <a:prstGeom prst="flowChartConnector">
                      <a:avLst/>
                    </a:prstGeom>
                    <a:solidFill>
                      <a:srgbClr val="0070C0"/>
                    </a:solidFill>
                    <a:ln>
                      <a:solidFill>
                        <a:schemeClr val="accent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45" name="ZoneTexte 44">
                      <a:extLst>
                        <a:ext uri="{FF2B5EF4-FFF2-40B4-BE49-F238E27FC236}">
                          <a16:creationId xmlns:a16="http://schemas.microsoft.com/office/drawing/2014/main" id="{C291E4E7-0D67-4376-AD58-06FF0E3AB10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6544" y="2191991"/>
                      <a:ext cx="1260629" cy="3366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dirty="0"/>
                        <a:t>Dipole</a:t>
                      </a:r>
                    </a:p>
                  </p:txBody>
                </p:sp>
              </p:grpSp>
              <p:grpSp>
                <p:nvGrpSpPr>
                  <p:cNvPr id="41" name="Groupe 40">
                    <a:extLst>
                      <a:ext uri="{FF2B5EF4-FFF2-40B4-BE49-F238E27FC236}">
                        <a16:creationId xmlns:a16="http://schemas.microsoft.com/office/drawing/2014/main" id="{11F19DE8-1DBA-46D6-80FE-75D23F15E591}"/>
                      </a:ext>
                    </a:extLst>
                  </p:cNvPr>
                  <p:cNvGrpSpPr/>
                  <p:nvPr/>
                </p:nvGrpSpPr>
                <p:grpSpPr>
                  <a:xfrm>
                    <a:off x="510981" y="2674574"/>
                    <a:ext cx="1576006" cy="336653"/>
                    <a:chOff x="749944" y="2566326"/>
                    <a:chExt cx="1576006" cy="336653"/>
                  </a:xfrm>
                </p:grpSpPr>
                <p:sp>
                  <p:nvSpPr>
                    <p:cNvPr id="42" name="Organigramme : Connecteur 41">
                      <a:extLst>
                        <a:ext uri="{FF2B5EF4-FFF2-40B4-BE49-F238E27FC236}">
                          <a16:creationId xmlns:a16="http://schemas.microsoft.com/office/drawing/2014/main" id="{104E8963-2D81-4AB3-9FA2-AAD0FDE23F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49944" y="2639247"/>
                      <a:ext cx="187321" cy="197711"/>
                    </a:xfrm>
                    <a:prstGeom prst="flowChartConnector">
                      <a:avLst/>
                    </a:prstGeom>
                    <a:solidFill>
                      <a:srgbClr val="FF0000"/>
                    </a:solidFill>
                    <a:ln>
                      <a:solidFill>
                        <a:srgbClr val="FF00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43" name="ZoneTexte 42">
                      <a:extLst>
                        <a:ext uri="{FF2B5EF4-FFF2-40B4-BE49-F238E27FC236}">
                          <a16:creationId xmlns:a16="http://schemas.microsoft.com/office/drawing/2014/main" id="{157F946B-5E01-4AF8-8C9D-30FDF69CD3B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976544" y="2566326"/>
                      <a:ext cx="1349406" cy="33665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dirty="0"/>
                        <a:t>Quadrupole</a:t>
                      </a:r>
                    </a:p>
                  </p:txBody>
                </p:sp>
              </p:grpSp>
            </p:grpSp>
            <p:grpSp>
              <p:nvGrpSpPr>
                <p:cNvPr id="37" name="Groupe 36">
                  <a:extLst>
                    <a:ext uri="{FF2B5EF4-FFF2-40B4-BE49-F238E27FC236}">
                      <a16:creationId xmlns:a16="http://schemas.microsoft.com/office/drawing/2014/main" id="{AE5E4BE2-023F-4887-A8E3-80F94A604BFF}"/>
                    </a:ext>
                  </a:extLst>
                </p:cNvPr>
                <p:cNvGrpSpPr/>
                <p:nvPr/>
              </p:nvGrpSpPr>
              <p:grpSpPr>
                <a:xfrm>
                  <a:off x="10294174" y="2843762"/>
                  <a:ext cx="1407344" cy="310948"/>
                  <a:chOff x="10294174" y="2843762"/>
                  <a:chExt cx="1407344" cy="310948"/>
                </a:xfrm>
              </p:grpSpPr>
              <p:sp>
                <p:nvSpPr>
                  <p:cNvPr id="38" name="Organigramme : Connecteur 37">
                    <a:extLst>
                      <a:ext uri="{FF2B5EF4-FFF2-40B4-BE49-F238E27FC236}">
                        <a16:creationId xmlns:a16="http://schemas.microsoft.com/office/drawing/2014/main" id="{3E8B8C57-160E-447A-8F87-5D9C2859DBD6}"/>
                      </a:ext>
                    </a:extLst>
                  </p:cNvPr>
                  <p:cNvSpPr/>
                  <p:nvPr/>
                </p:nvSpPr>
                <p:spPr>
                  <a:xfrm>
                    <a:off x="10294174" y="2918203"/>
                    <a:ext cx="175626" cy="191516"/>
                  </a:xfrm>
                  <a:prstGeom prst="flowChartConnector">
                    <a:avLst/>
                  </a:prstGeom>
                  <a:solidFill>
                    <a:srgbClr val="7030A0"/>
                  </a:solidFill>
                  <a:ln>
                    <a:solidFill>
                      <a:srgbClr val="7030A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ZoneTexte 38">
                    <a:extLst>
                      <a:ext uri="{FF2B5EF4-FFF2-40B4-BE49-F238E27FC236}">
                        <a16:creationId xmlns:a16="http://schemas.microsoft.com/office/drawing/2014/main" id="{3F8B0415-0A17-4BC0-8EE9-8713102356A4}"/>
                      </a:ext>
                    </a:extLst>
                  </p:cNvPr>
                  <p:cNvSpPr txBox="1"/>
                  <p:nvPr/>
                </p:nvSpPr>
                <p:spPr>
                  <a:xfrm>
                    <a:off x="10519589" y="2843762"/>
                    <a:ext cx="1181929" cy="31094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dirty="0"/>
                      <a:t>RF cavity</a:t>
                    </a:r>
                  </a:p>
                </p:txBody>
              </p:sp>
            </p:grpSp>
          </p:grpSp>
          <p:grpSp>
            <p:nvGrpSpPr>
              <p:cNvPr id="13" name="Group 28">
                <a:extLst>
                  <a:ext uri="{FF2B5EF4-FFF2-40B4-BE49-F238E27FC236}">
                    <a16:creationId xmlns:a16="http://schemas.microsoft.com/office/drawing/2014/main" id="{DB8903CD-6D58-46D8-932E-EA1D7F32AA34}"/>
                  </a:ext>
                </a:extLst>
              </p:cNvPr>
              <p:cNvGrpSpPr/>
              <p:nvPr/>
            </p:nvGrpSpPr>
            <p:grpSpPr>
              <a:xfrm>
                <a:off x="1468250" y="1335339"/>
                <a:ext cx="8235840" cy="2413549"/>
                <a:chOff x="1743335" y="3037984"/>
                <a:chExt cx="8235840" cy="2413549"/>
              </a:xfrm>
            </p:grpSpPr>
            <p:pic>
              <p:nvPicPr>
                <p:cNvPr id="14" name="Picture 30">
                  <a:extLst>
                    <a:ext uri="{FF2B5EF4-FFF2-40B4-BE49-F238E27FC236}">
                      <a16:creationId xmlns:a16="http://schemas.microsoft.com/office/drawing/2014/main" id="{298834B5-CFB3-4E9C-9E45-765F3F8473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76301" y="3037984"/>
                  <a:ext cx="8020943" cy="2413549"/>
                </a:xfrm>
                <a:prstGeom prst="rect">
                  <a:avLst/>
                </a:prstGeom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C980A677-0F9D-4388-A456-3E052584AA8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08284" y="3823407"/>
                  <a:ext cx="981037" cy="3078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3"/>
                    </a:buBlip>
                    <a:defRPr sz="2400">
                      <a:solidFill>
                        <a:srgbClr val="000066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1pPr>
                  <a:lvl2pPr marL="742950" indent="-28575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Blip>
                      <a:blip r:embed="rId4"/>
                    </a:buBlip>
                    <a:defRPr sz="2000">
                      <a:solidFill>
                        <a:srgbClr val="80008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2pPr>
                  <a:lvl3pPr marL="1143000" indent="-22860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5"/>
                    </a:buBlip>
                    <a:defRPr>
                      <a:solidFill>
                        <a:srgbClr val="00990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SzTx/>
                    <a:buFontTx/>
                    <a:buNone/>
                  </a:pPr>
                  <a:r>
                    <a:rPr lang="en-US" altLang="en-US" sz="1400" dirty="0">
                      <a:solidFill>
                        <a:schemeClr val="tx1"/>
                      </a:solidFill>
                      <a:latin typeface="Arial" panose="020B0604020202020204" pitchFamily="34" charset="0"/>
                    </a:rPr>
                    <a:t>Top view</a:t>
                  </a:r>
                </a:p>
              </p:txBody>
            </p:sp>
            <p:cxnSp>
              <p:nvCxnSpPr>
                <p:cNvPr id="16" name="Straight Arrow Connector 18">
                  <a:extLst>
                    <a:ext uri="{FF2B5EF4-FFF2-40B4-BE49-F238E27FC236}">
                      <a16:creationId xmlns:a16="http://schemas.microsoft.com/office/drawing/2014/main" id="{B195986D-9085-43E4-A94D-0B7BC838564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24410" y="4224460"/>
                  <a:ext cx="7473887" cy="0"/>
                </a:xfrm>
                <a:prstGeom prst="straightConnector1">
                  <a:avLst/>
                </a:prstGeom>
                <a:noFill/>
                <a:ln w="12699">
                  <a:solidFill>
                    <a:schemeClr val="tx1"/>
                  </a:solidFill>
                  <a:prstDash val="dash"/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17" name="Straight Arrow Connector 15">
                  <a:extLst>
                    <a:ext uri="{FF2B5EF4-FFF2-40B4-BE49-F238E27FC236}">
                      <a16:creationId xmlns:a16="http://schemas.microsoft.com/office/drawing/2014/main" id="{09216B53-5AC3-4B8B-A7DF-3217949B4F7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244421" y="3477217"/>
                  <a:ext cx="0" cy="1492219"/>
                </a:xfrm>
                <a:prstGeom prst="straightConnector1">
                  <a:avLst/>
                </a:prstGeom>
                <a:noFill/>
                <a:ln w="12699">
                  <a:solidFill>
                    <a:schemeClr val="tx1"/>
                  </a:solidFill>
                  <a:prstDash val="dash"/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18" name="TextBox 12">
                  <a:extLst>
                    <a:ext uri="{FF2B5EF4-FFF2-40B4-BE49-F238E27FC236}">
                      <a16:creationId xmlns:a16="http://schemas.microsoft.com/office/drawing/2014/main" id="{050FB1E2-E918-4959-9D53-76C4800F577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20142" y="4218994"/>
                  <a:ext cx="564176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3"/>
                    </a:buBlip>
                    <a:defRPr sz="2400">
                      <a:solidFill>
                        <a:srgbClr val="000066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1pPr>
                  <a:lvl2pPr marL="742950" indent="-28575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Blip>
                      <a:blip r:embed="rId4"/>
                    </a:buBlip>
                    <a:defRPr sz="2000">
                      <a:solidFill>
                        <a:srgbClr val="80008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2pPr>
                  <a:lvl3pPr marL="1143000" indent="-22860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5"/>
                    </a:buBlip>
                    <a:defRPr>
                      <a:solidFill>
                        <a:srgbClr val="00990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SzTx/>
                    <a:buFontTx/>
                    <a:buNone/>
                  </a:pPr>
                  <a:r>
                    <a:rPr lang="en-US" altLang="en-US" sz="1200" dirty="0">
                      <a:solidFill>
                        <a:schemeClr val="tx1"/>
                      </a:solidFill>
                    </a:rPr>
                    <a:t>29 m</a:t>
                  </a:r>
                </a:p>
              </p:txBody>
            </p:sp>
            <p:sp>
              <p:nvSpPr>
                <p:cNvPr id="19" name="TextBox 12">
                  <a:extLst>
                    <a:ext uri="{FF2B5EF4-FFF2-40B4-BE49-F238E27FC236}">
                      <a16:creationId xmlns:a16="http://schemas.microsoft.com/office/drawing/2014/main" id="{07D1C05F-B1AA-4122-A2F1-693C81FD554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737878" y="3817232"/>
                  <a:ext cx="592844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3"/>
                    </a:buBlip>
                    <a:defRPr sz="2400">
                      <a:solidFill>
                        <a:srgbClr val="000066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1pPr>
                  <a:lvl2pPr marL="742950" indent="-28575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Blip>
                      <a:blip r:embed="rId4"/>
                    </a:buBlip>
                    <a:defRPr sz="2000">
                      <a:solidFill>
                        <a:srgbClr val="80008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2pPr>
                  <a:lvl3pPr marL="1143000" indent="-22860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5"/>
                    </a:buBlip>
                    <a:defRPr>
                      <a:solidFill>
                        <a:srgbClr val="00990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SzTx/>
                    <a:buFontTx/>
                    <a:buNone/>
                  </a:pPr>
                  <a:r>
                    <a:rPr lang="en-US" altLang="en-US" sz="1200" dirty="0">
                      <a:solidFill>
                        <a:schemeClr val="tx1"/>
                      </a:solidFill>
                    </a:rPr>
                    <a:t>5.5 m</a:t>
                  </a:r>
                </a:p>
              </p:txBody>
            </p:sp>
            <p:sp>
              <p:nvSpPr>
                <p:cNvPr id="20" name="TextBox 12">
                  <a:extLst>
                    <a:ext uri="{FF2B5EF4-FFF2-40B4-BE49-F238E27FC236}">
                      <a16:creationId xmlns:a16="http://schemas.microsoft.com/office/drawing/2014/main" id="{BC25293F-50A2-4028-BF56-496CA2C79E2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739162" y="5042211"/>
                  <a:ext cx="528056" cy="2461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3"/>
                    </a:buBlip>
                    <a:defRPr sz="2400">
                      <a:solidFill>
                        <a:srgbClr val="000066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1pPr>
                  <a:lvl2pPr marL="742950" indent="-28575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Blip>
                      <a:blip r:embed="rId4"/>
                    </a:buBlip>
                    <a:defRPr sz="2000">
                      <a:solidFill>
                        <a:srgbClr val="80008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2pPr>
                  <a:lvl3pPr marL="1143000" indent="-22860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5"/>
                    </a:buBlip>
                    <a:defRPr>
                      <a:solidFill>
                        <a:srgbClr val="00990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SzTx/>
                    <a:buFontTx/>
                    <a:buNone/>
                  </a:pPr>
                  <a:r>
                    <a:rPr lang="en-US" altLang="en-US" sz="1000">
                      <a:solidFill>
                        <a:schemeClr val="tx1"/>
                      </a:solidFill>
                    </a:rPr>
                    <a:t>10 m</a:t>
                  </a:r>
                </a:p>
              </p:txBody>
            </p:sp>
            <p:sp>
              <p:nvSpPr>
                <p:cNvPr id="21" name="TextBox 12">
                  <a:extLst>
                    <a:ext uri="{FF2B5EF4-FFF2-40B4-BE49-F238E27FC236}">
                      <a16:creationId xmlns:a16="http://schemas.microsoft.com/office/drawing/2014/main" id="{B481C10A-C25A-42C1-B342-190FCB20D5F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46631" y="5058328"/>
                  <a:ext cx="537687" cy="2461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3"/>
                    </a:buBlip>
                    <a:defRPr sz="2400">
                      <a:solidFill>
                        <a:srgbClr val="000066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1pPr>
                  <a:lvl2pPr marL="742950" indent="-28575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Blip>
                      <a:blip r:embed="rId4"/>
                    </a:buBlip>
                    <a:defRPr sz="2000">
                      <a:solidFill>
                        <a:srgbClr val="80008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2pPr>
                  <a:lvl3pPr marL="1143000" indent="-22860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5"/>
                    </a:buBlip>
                    <a:defRPr>
                      <a:solidFill>
                        <a:srgbClr val="00990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SzTx/>
                    <a:buFontTx/>
                    <a:buNone/>
                  </a:pPr>
                  <a:r>
                    <a:rPr lang="en-US" altLang="en-US" sz="1000">
                      <a:solidFill>
                        <a:schemeClr val="tx1"/>
                      </a:solidFill>
                    </a:rPr>
                    <a:t>10 m</a:t>
                  </a:r>
                </a:p>
              </p:txBody>
            </p:sp>
            <p:sp>
              <p:nvSpPr>
                <p:cNvPr id="22" name="TextBox 13">
                  <a:extLst>
                    <a:ext uri="{FF2B5EF4-FFF2-40B4-BE49-F238E27FC236}">
                      <a16:creationId xmlns:a16="http://schemas.microsoft.com/office/drawing/2014/main" id="{BE66CEB7-3446-4997-9B91-50F4008F66D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73613" y="4590325"/>
                  <a:ext cx="1268051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3"/>
                    </a:buBlip>
                    <a:defRPr sz="2400">
                      <a:solidFill>
                        <a:srgbClr val="000066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1pPr>
                  <a:lvl2pPr marL="742950" indent="-28575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Blip>
                      <a:blip r:embed="rId4"/>
                    </a:buBlip>
                    <a:defRPr sz="2000">
                      <a:solidFill>
                        <a:srgbClr val="80008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2pPr>
                  <a:lvl3pPr marL="1143000" indent="-22860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5"/>
                    </a:buBlip>
                    <a:defRPr>
                      <a:solidFill>
                        <a:srgbClr val="00990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SzTx/>
                    <a:buFontTx/>
                    <a:buNone/>
                  </a:pPr>
                  <a:r>
                    <a:rPr lang="en-US" altLang="en-US" sz="1200" dirty="0">
                      <a:solidFill>
                        <a:schemeClr val="tx1"/>
                      </a:solidFill>
                      <a:latin typeface="Symbol" panose="05050102010706020507" pitchFamily="18" charset="2"/>
                    </a:rPr>
                    <a:t>D</a:t>
                  </a:r>
                  <a:r>
                    <a:rPr lang="en-US" altLang="en-US" sz="1200" dirty="0">
                      <a:solidFill>
                        <a:schemeClr val="tx1"/>
                      </a:solidFill>
                    </a:rPr>
                    <a:t>E = 82.2 MeV</a:t>
                  </a:r>
                </a:p>
              </p:txBody>
            </p:sp>
            <p:sp>
              <p:nvSpPr>
                <p:cNvPr id="23" name="TextBox 12">
                  <a:extLst>
                    <a:ext uri="{FF2B5EF4-FFF2-40B4-BE49-F238E27FC236}">
                      <a16:creationId xmlns:a16="http://schemas.microsoft.com/office/drawing/2014/main" id="{5C505226-7D62-4A3C-94E0-AAA9CF4CAC0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27181" y="3037984"/>
                  <a:ext cx="652433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3"/>
                    </a:buBlip>
                    <a:defRPr sz="2400">
                      <a:solidFill>
                        <a:srgbClr val="000066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1pPr>
                  <a:lvl2pPr marL="742950" indent="-28575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Blip>
                      <a:blip r:embed="rId4"/>
                    </a:buBlip>
                    <a:defRPr sz="2000">
                      <a:solidFill>
                        <a:srgbClr val="80008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2pPr>
                  <a:lvl3pPr marL="1143000" indent="-22860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5"/>
                    </a:buBlip>
                    <a:defRPr>
                      <a:solidFill>
                        <a:srgbClr val="00990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SzTx/>
                    <a:buFontTx/>
                    <a:buNone/>
                  </a:pPr>
                  <a:r>
                    <a:rPr lang="en-US" altLang="en-US" sz="1200" dirty="0">
                      <a:solidFill>
                        <a:schemeClr val="tx1"/>
                      </a:solidFill>
                    </a:rPr>
                    <a:t>7 MeV</a:t>
                  </a:r>
                </a:p>
              </p:txBody>
            </p:sp>
            <p:sp>
              <p:nvSpPr>
                <p:cNvPr id="24" name="TextBox 12">
                  <a:extLst>
                    <a:ext uri="{FF2B5EF4-FFF2-40B4-BE49-F238E27FC236}">
                      <a16:creationId xmlns:a16="http://schemas.microsoft.com/office/drawing/2014/main" id="{10F0A882-BE39-48AD-9D36-CF8BBB80EFB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77748" y="5159421"/>
                  <a:ext cx="676692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3"/>
                    </a:buBlip>
                    <a:defRPr sz="2400">
                      <a:solidFill>
                        <a:srgbClr val="000066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1pPr>
                  <a:lvl2pPr marL="742950" indent="-28575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Blip>
                      <a:blip r:embed="rId4"/>
                    </a:buBlip>
                    <a:defRPr sz="2000">
                      <a:solidFill>
                        <a:srgbClr val="80008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2pPr>
                  <a:lvl3pPr marL="1143000" indent="-22860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5"/>
                    </a:buBlip>
                    <a:defRPr>
                      <a:solidFill>
                        <a:srgbClr val="00990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SzTx/>
                    <a:buFontTx/>
                    <a:buNone/>
                  </a:pPr>
                  <a:r>
                    <a:rPr lang="en-US" altLang="en-US" sz="1200" dirty="0">
                      <a:solidFill>
                        <a:schemeClr val="tx1"/>
                      </a:solidFill>
                    </a:rPr>
                    <a:t>7 MeV</a:t>
                  </a:r>
                </a:p>
              </p:txBody>
            </p:sp>
            <p:cxnSp>
              <p:nvCxnSpPr>
                <p:cNvPr id="25" name="Straight Arrow Connector 8">
                  <a:extLst>
                    <a:ext uri="{FF2B5EF4-FFF2-40B4-BE49-F238E27FC236}">
                      <a16:creationId xmlns:a16="http://schemas.microsoft.com/office/drawing/2014/main" id="{96E24E4B-513E-426B-801A-353C9FB678B9}"/>
                    </a:ext>
                  </a:extLst>
                </p:cNvPr>
                <p:cNvCxnSpPr>
                  <a:cxnSpLocks noChangeShapeType="1"/>
                  <a:endCxn id="24" idx="3"/>
                </p:cNvCxnSpPr>
                <p:nvPr/>
              </p:nvCxnSpPr>
              <p:spPr bwMode="auto">
                <a:xfrm flipH="1">
                  <a:off x="4254440" y="5003867"/>
                  <a:ext cx="592844" cy="294054"/>
                </a:xfrm>
                <a:prstGeom prst="straightConnector1">
                  <a:avLst/>
                </a:prstGeom>
                <a:noFill/>
                <a:ln w="12699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26" name="TextBox 12">
                  <a:extLst>
                    <a:ext uri="{FF2B5EF4-FFF2-40B4-BE49-F238E27FC236}">
                      <a16:creationId xmlns:a16="http://schemas.microsoft.com/office/drawing/2014/main" id="{95403EC7-15A5-49F4-B220-6C29ED43F93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294811" y="5069120"/>
                  <a:ext cx="458770" cy="24614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3"/>
                    </a:buBlip>
                    <a:defRPr sz="2400">
                      <a:solidFill>
                        <a:srgbClr val="000066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1pPr>
                  <a:lvl2pPr marL="742950" indent="-28575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Blip>
                      <a:blip r:embed="rId4"/>
                    </a:buBlip>
                    <a:defRPr sz="2000">
                      <a:solidFill>
                        <a:srgbClr val="80008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2pPr>
                  <a:lvl3pPr marL="1143000" indent="-22860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5"/>
                    </a:buBlip>
                    <a:defRPr>
                      <a:solidFill>
                        <a:srgbClr val="00990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 algn="ctr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SzTx/>
                    <a:buFontTx/>
                    <a:buNone/>
                  </a:pPr>
                  <a:r>
                    <a:rPr lang="en-US" altLang="en-US" sz="1000">
                      <a:solidFill>
                        <a:schemeClr val="tx1"/>
                      </a:solidFill>
                    </a:rPr>
                    <a:t>9 m</a:t>
                  </a:r>
                </a:p>
              </p:txBody>
            </p:sp>
            <p:cxnSp>
              <p:nvCxnSpPr>
                <p:cNvPr id="27" name="Straight Arrow Connector 18">
                  <a:extLst>
                    <a:ext uri="{FF2B5EF4-FFF2-40B4-BE49-F238E27FC236}">
                      <a16:creationId xmlns:a16="http://schemas.microsoft.com/office/drawing/2014/main" id="{6018BB2E-0F93-411B-83DC-ED62D3EDA1F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467835" y="5042211"/>
                  <a:ext cx="2694112" cy="0"/>
                </a:xfrm>
                <a:prstGeom prst="straightConnector1">
                  <a:avLst/>
                </a:prstGeom>
                <a:noFill/>
                <a:ln w="12699">
                  <a:solidFill>
                    <a:schemeClr val="tx1"/>
                  </a:solidFill>
                  <a:prstDash val="dash"/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28" name="Straight Arrow Connector 18">
                  <a:extLst>
                    <a:ext uri="{FF2B5EF4-FFF2-40B4-BE49-F238E27FC236}">
                      <a16:creationId xmlns:a16="http://schemas.microsoft.com/office/drawing/2014/main" id="{A892D949-5F41-4762-B4C7-16246BAD74D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2002316" y="5046065"/>
                  <a:ext cx="2465519" cy="0"/>
                </a:xfrm>
                <a:prstGeom prst="straightConnector1">
                  <a:avLst/>
                </a:prstGeom>
                <a:noFill/>
                <a:ln w="12699">
                  <a:solidFill>
                    <a:schemeClr val="tx1"/>
                  </a:solidFill>
                  <a:prstDash val="dash"/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1" name="Straight Arrow Connector 18">
                  <a:extLst>
                    <a:ext uri="{FF2B5EF4-FFF2-40B4-BE49-F238E27FC236}">
                      <a16:creationId xmlns:a16="http://schemas.microsoft.com/office/drawing/2014/main" id="{5CB2B6CA-2BA0-4A93-B05F-B5079A00D0F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7144595" y="5042211"/>
                  <a:ext cx="2278769" cy="11197"/>
                </a:xfrm>
                <a:prstGeom prst="straightConnector1">
                  <a:avLst/>
                </a:prstGeom>
                <a:noFill/>
                <a:ln w="12699">
                  <a:solidFill>
                    <a:schemeClr val="tx1"/>
                  </a:solidFill>
                  <a:prstDash val="dash"/>
                  <a:round/>
                  <a:headEnd type="triangle" w="med" len="med"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cxnSp>
              <p:nvCxnSpPr>
                <p:cNvPr id="32" name="Straight Arrow Connector 8">
                  <a:extLst>
                    <a:ext uri="{FF2B5EF4-FFF2-40B4-BE49-F238E27FC236}">
                      <a16:creationId xmlns:a16="http://schemas.microsoft.com/office/drawing/2014/main" id="{E5C48FEF-1C61-46B9-A99F-334FD42DE2C7}"/>
                    </a:ext>
                  </a:extLst>
                </p:cNvPr>
                <p:cNvCxnSpPr>
                  <a:cxnSpLocks noChangeShapeType="1"/>
                  <a:endCxn id="23" idx="3"/>
                </p:cNvCxnSpPr>
                <p:nvPr/>
              </p:nvCxnSpPr>
              <p:spPr bwMode="auto">
                <a:xfrm flipH="1" flipV="1">
                  <a:off x="4379614" y="3176484"/>
                  <a:ext cx="467670" cy="268569"/>
                </a:xfrm>
                <a:prstGeom prst="straightConnector1">
                  <a:avLst/>
                </a:prstGeom>
                <a:noFill/>
                <a:ln w="12699">
                  <a:solidFill>
                    <a:schemeClr val="tx1"/>
                  </a:solidFill>
                  <a:round/>
                  <a:headEnd type="triangle" w="med" len="med"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33" name="TextBox 12">
                  <a:extLst>
                    <a:ext uri="{FF2B5EF4-FFF2-40B4-BE49-F238E27FC236}">
                      <a16:creationId xmlns:a16="http://schemas.microsoft.com/office/drawing/2014/main" id="{E373A233-A3D9-4625-8A15-E7CA014B63B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43335" y="3266793"/>
                  <a:ext cx="747683" cy="24598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3"/>
                    </a:buBlip>
                    <a:defRPr sz="2400">
                      <a:solidFill>
                        <a:srgbClr val="000066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1pPr>
                  <a:lvl2pPr marL="742950" indent="-28575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Blip>
                      <a:blip r:embed="rId4"/>
                    </a:buBlip>
                    <a:defRPr sz="2000">
                      <a:solidFill>
                        <a:srgbClr val="80008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2pPr>
                  <a:lvl3pPr marL="1143000" indent="-22860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5"/>
                    </a:buBlip>
                    <a:defRPr>
                      <a:solidFill>
                        <a:srgbClr val="00990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SzTx/>
                    <a:buFontTx/>
                    <a:buNone/>
                  </a:pPr>
                  <a:r>
                    <a:rPr lang="en-US" altLang="en-US" sz="1000" b="1">
                      <a:solidFill>
                        <a:schemeClr val="tx1"/>
                      </a:solidFill>
                    </a:rPr>
                    <a:t>2 : 4 : 6</a:t>
                  </a:r>
                </a:p>
              </p:txBody>
            </p:sp>
            <p:sp>
              <p:nvSpPr>
                <p:cNvPr id="34" name="TextBox 12">
                  <a:extLst>
                    <a:ext uri="{FF2B5EF4-FFF2-40B4-BE49-F238E27FC236}">
                      <a16:creationId xmlns:a16="http://schemas.microsoft.com/office/drawing/2014/main" id="{18428C24-E1D3-4756-9F8B-0529CF6158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326738" y="3303305"/>
                  <a:ext cx="652437" cy="2459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3"/>
                    </a:buBlip>
                    <a:defRPr sz="2400">
                      <a:solidFill>
                        <a:srgbClr val="000066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1pPr>
                  <a:lvl2pPr marL="742950" indent="-28575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Blip>
                      <a:blip r:embed="rId4"/>
                    </a:buBlip>
                    <a:defRPr sz="2000">
                      <a:solidFill>
                        <a:srgbClr val="80008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2pPr>
                  <a:lvl3pPr marL="1143000" indent="-22860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5"/>
                    </a:buBlip>
                    <a:defRPr>
                      <a:solidFill>
                        <a:srgbClr val="00990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SzTx/>
                    <a:buFontTx/>
                    <a:buNone/>
                  </a:pPr>
                  <a:r>
                    <a:rPr lang="en-US" altLang="en-US" sz="1000" b="1" dirty="0">
                      <a:solidFill>
                        <a:schemeClr val="tx1"/>
                      </a:solidFill>
                    </a:rPr>
                    <a:t>1 : 3 : 5</a:t>
                  </a:r>
                </a:p>
              </p:txBody>
            </p:sp>
            <p:sp>
              <p:nvSpPr>
                <p:cNvPr id="35" name="TextBox 13">
                  <a:extLst>
                    <a:ext uri="{FF2B5EF4-FFF2-40B4-BE49-F238E27FC236}">
                      <a16:creationId xmlns:a16="http://schemas.microsoft.com/office/drawing/2014/main" id="{17BB7C53-9E64-48F6-94D8-5353F24679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660942" y="3569529"/>
                  <a:ext cx="1205939" cy="2769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3"/>
                    </a:buBlip>
                    <a:defRPr sz="2400">
                      <a:solidFill>
                        <a:srgbClr val="000066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1pPr>
                  <a:lvl2pPr marL="742950" indent="-28575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Blip>
                      <a:blip r:embed="rId4"/>
                    </a:buBlip>
                    <a:defRPr sz="2000">
                      <a:solidFill>
                        <a:srgbClr val="80008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2pPr>
                  <a:lvl3pPr marL="1143000" indent="-228600">
                    <a:lnSpc>
                      <a:spcPct val="110000"/>
                    </a:lnSpc>
                    <a:spcBef>
                      <a:spcPct val="45000"/>
                    </a:spcBef>
                    <a:spcAft>
                      <a:spcPct val="30000"/>
                    </a:spcAft>
                    <a:buSzPct val="100000"/>
                    <a:buBlip>
                      <a:blip r:embed="rId5"/>
                    </a:buBlip>
                    <a:defRPr>
                      <a:solidFill>
                        <a:srgbClr val="009900"/>
                      </a:solidFill>
                      <a:latin typeface="Arial Unicode MS" charset="0"/>
                      <a:ea typeface="MS PGothic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SzPct val="100000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SzPct val="100000"/>
                    <a:buChar char="»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MS PGothic" panose="020B0600070205080204" pitchFamily="34" charset="-128"/>
                    </a:defRPr>
                  </a:lvl9pPr>
                </a:lstStyle>
                <a:p>
                  <a:pPr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SzTx/>
                    <a:buFontTx/>
                    <a:buNone/>
                  </a:pPr>
                  <a:r>
                    <a:rPr lang="en-US" altLang="en-US" sz="1200" dirty="0">
                      <a:solidFill>
                        <a:schemeClr val="tx1"/>
                      </a:solidFill>
                      <a:latin typeface="Symbol" panose="05050102010706020507" pitchFamily="18" charset="2"/>
                    </a:rPr>
                    <a:t>D</a:t>
                  </a:r>
                  <a:r>
                    <a:rPr lang="en-US" altLang="en-US" sz="1200" dirty="0">
                      <a:solidFill>
                        <a:schemeClr val="tx1"/>
                      </a:solidFill>
                    </a:rPr>
                    <a:t>E = 82.2 MeV</a:t>
                  </a:r>
                </a:p>
              </p:txBody>
            </p:sp>
          </p:grp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2F6ECA4-6098-4939-AE7A-6A2A6729E223}"/>
                </a:ext>
              </a:extLst>
            </p:cNvPr>
            <p:cNvSpPr/>
            <p:nvPr/>
          </p:nvSpPr>
          <p:spPr>
            <a:xfrm>
              <a:off x="7110092" y="1168309"/>
              <a:ext cx="1752602" cy="291750"/>
            </a:xfrm>
            <a:prstGeom prst="rect">
              <a:avLst/>
            </a:prstGeom>
            <a:noFill/>
            <a:ln w="28575">
              <a:solidFill>
                <a:srgbClr val="00B050"/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rganigramme : Connecteur 53">
              <a:extLst>
                <a:ext uri="{FF2B5EF4-FFF2-40B4-BE49-F238E27FC236}">
                  <a16:creationId xmlns:a16="http://schemas.microsoft.com/office/drawing/2014/main" id="{937EE3C0-3DF1-46E3-8568-6DF1831DE197}"/>
                </a:ext>
              </a:extLst>
            </p:cNvPr>
            <p:cNvSpPr/>
            <p:nvPr/>
          </p:nvSpPr>
          <p:spPr>
            <a:xfrm>
              <a:off x="7132449" y="1213271"/>
              <a:ext cx="213987" cy="185544"/>
            </a:xfrm>
            <a:prstGeom prst="flowChartConnector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B3C2CF0E-4C16-4AB9-AF96-1CDDDA528027}"/>
                </a:ext>
              </a:extLst>
            </p:cNvPr>
            <p:cNvSpPr/>
            <p:nvPr/>
          </p:nvSpPr>
          <p:spPr>
            <a:xfrm>
              <a:off x="1693324" y="1300136"/>
              <a:ext cx="1077420" cy="1641822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prstDash val="lg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C000"/>
                </a:solidFill>
              </a:endParaRP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CDCED99-B8AE-4283-95C3-65E8E6807BEA}"/>
              </a:ext>
            </a:extLst>
          </p:cNvPr>
          <p:cNvSpPr/>
          <p:nvPr/>
        </p:nvSpPr>
        <p:spPr>
          <a:xfrm>
            <a:off x="6058761" y="3631587"/>
            <a:ext cx="5607866" cy="153144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400050" indent="-400050">
              <a:lnSpc>
                <a:spcPct val="150000"/>
              </a:lnSpc>
              <a:buAutoNum type="romanUcPeriod" startAt="3"/>
            </a:pPr>
            <a:r>
              <a:rPr lang="en-US" sz="1600" b="1" dirty="0">
                <a:solidFill>
                  <a:srgbClr val="00B050"/>
                </a:solidFill>
              </a:rPr>
              <a:t>Spreader/combiner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Connect LINAC to arcs section.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dirty="0"/>
              <a:t>One common dipole magnet for the three arcs at each side called the </a:t>
            </a:r>
            <a:r>
              <a:rPr lang="en-US" sz="1600" b="1" dirty="0">
                <a:solidFill>
                  <a:srgbClr val="0070C0"/>
                </a:solidFill>
              </a:rPr>
              <a:t>B-com</a:t>
            </a:r>
            <a:r>
              <a:rPr lang="en-US" sz="1600" dirty="0"/>
              <a:t> magnet. 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AB8F7D-0FAD-4458-BEC9-E0E3C8FFF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614E4B-80FB-420C-ADE4-0C79B1958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B406288E-47B0-4212-B3D8-B33BAAAD7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76261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EDA0DD-D7CA-44BD-BC49-249CE0C0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chemeClr val="accent5">
                    <a:lumMod val="75000"/>
                  </a:schemeClr>
                </a:solidFill>
                <a:latin typeface="+mn-lt"/>
              </a:rPr>
              <a:t>PERLE Lattice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6869A6AF-76AA-4B3F-B863-F0CEFDB500CE}"/>
              </a:ext>
            </a:extLst>
          </p:cNvPr>
          <p:cNvSpPr txBox="1"/>
          <p:nvPr/>
        </p:nvSpPr>
        <p:spPr>
          <a:xfrm>
            <a:off x="8721620" y="1694022"/>
            <a:ext cx="3254396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Pure symmetry optics design.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First order lattice (dipoles and quadrupoles only).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The beam size does not exceed </a:t>
            </a:r>
            <a:r>
              <a:rPr lang="en-US" dirty="0">
                <a:solidFill>
                  <a:srgbClr val="FF1111"/>
                </a:solidFill>
              </a:rPr>
              <a:t>2 mm</a:t>
            </a:r>
            <a:r>
              <a:rPr lang="en-US" dirty="0"/>
              <a:t>. 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17A08BEB-A7CF-4956-B839-FAF9AD14F1E7}"/>
              </a:ext>
            </a:extLst>
          </p:cNvPr>
          <p:cNvGrpSpPr/>
          <p:nvPr/>
        </p:nvGrpSpPr>
        <p:grpSpPr>
          <a:xfrm>
            <a:off x="496166" y="967199"/>
            <a:ext cx="8014621" cy="5036726"/>
            <a:chOff x="6422806" y="1217151"/>
            <a:chExt cx="5553211" cy="3263379"/>
          </a:xfrm>
        </p:grpSpPr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D7287A35-C465-4DE5-BA7F-C81579AB7365}"/>
                </a:ext>
              </a:extLst>
            </p:cNvPr>
            <p:cNvGrpSpPr/>
            <p:nvPr/>
          </p:nvGrpSpPr>
          <p:grpSpPr>
            <a:xfrm>
              <a:off x="6422806" y="1217151"/>
              <a:ext cx="5553211" cy="3010148"/>
              <a:chOff x="5364453" y="881752"/>
              <a:chExt cx="6611563" cy="3665144"/>
            </a:xfrm>
          </p:grpSpPr>
          <p:grpSp>
            <p:nvGrpSpPr>
              <p:cNvPr id="27" name="Groupe 26">
                <a:extLst>
                  <a:ext uri="{FF2B5EF4-FFF2-40B4-BE49-F238E27FC236}">
                    <a16:creationId xmlns:a16="http://schemas.microsoft.com/office/drawing/2014/main" id="{BD1B82F3-AA4F-45AB-8DD4-A2DA3ED8B56E}"/>
                  </a:ext>
                </a:extLst>
              </p:cNvPr>
              <p:cNvGrpSpPr/>
              <p:nvPr/>
            </p:nvGrpSpPr>
            <p:grpSpPr>
              <a:xfrm>
                <a:off x="5364453" y="881752"/>
                <a:ext cx="6611563" cy="3665144"/>
                <a:chOff x="5364453" y="881752"/>
                <a:chExt cx="6611563" cy="3665144"/>
              </a:xfrm>
            </p:grpSpPr>
            <p:pic>
              <p:nvPicPr>
                <p:cNvPr id="16" name="Image 15">
                  <a:extLst>
                    <a:ext uri="{FF2B5EF4-FFF2-40B4-BE49-F238E27FC236}">
                      <a16:creationId xmlns:a16="http://schemas.microsoft.com/office/drawing/2014/main" id="{A644DF28-9E14-435A-9376-AEF1B42E7D2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14678" y="924128"/>
                  <a:ext cx="3161338" cy="1185502"/>
                </a:xfrm>
                <a:prstGeom prst="rect">
                  <a:avLst/>
                </a:prstGeom>
              </p:spPr>
            </p:pic>
            <p:pic>
              <p:nvPicPr>
                <p:cNvPr id="18" name="Image 17">
                  <a:extLst>
                    <a:ext uri="{FF2B5EF4-FFF2-40B4-BE49-F238E27FC236}">
                      <a16:creationId xmlns:a16="http://schemas.microsoft.com/office/drawing/2014/main" id="{A5F57EB1-7925-473C-A8D2-09996D0B3D6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37329" y="2096052"/>
                  <a:ext cx="3247043" cy="1217642"/>
                </a:xfrm>
                <a:prstGeom prst="rect">
                  <a:avLst/>
                </a:prstGeom>
              </p:spPr>
            </p:pic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935A79F7-4817-418C-B370-287248142DE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14678" y="3361394"/>
                  <a:ext cx="3161337" cy="1185502"/>
                </a:xfrm>
                <a:prstGeom prst="rect">
                  <a:avLst/>
                </a:prstGeom>
              </p:spPr>
            </p:pic>
            <p:pic>
              <p:nvPicPr>
                <p:cNvPr id="24" name="Image 23">
                  <a:extLst>
                    <a:ext uri="{FF2B5EF4-FFF2-40B4-BE49-F238E27FC236}">
                      <a16:creationId xmlns:a16="http://schemas.microsoft.com/office/drawing/2014/main" id="{017BF99F-37D5-4AFE-9CAB-3FC1F8B3259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14678" y="2128192"/>
                  <a:ext cx="3161338" cy="1185502"/>
                </a:xfrm>
                <a:prstGeom prst="rect">
                  <a:avLst/>
                </a:prstGeom>
              </p:spPr>
            </p:pic>
            <p:pic>
              <p:nvPicPr>
                <p:cNvPr id="14" name="Image 13">
                  <a:extLst>
                    <a:ext uri="{FF2B5EF4-FFF2-40B4-BE49-F238E27FC236}">
                      <a16:creationId xmlns:a16="http://schemas.microsoft.com/office/drawing/2014/main" id="{9ACC8F38-F991-4FDA-AC58-5C8B715DDD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4453" y="881752"/>
                  <a:ext cx="3385073" cy="1269402"/>
                </a:xfrm>
                <a:prstGeom prst="rect">
                  <a:avLst/>
                </a:prstGeom>
              </p:spPr>
            </p:pic>
          </p:grpSp>
          <p:pic>
            <p:nvPicPr>
              <p:cNvPr id="26" name="Image 25">
                <a:extLst>
                  <a:ext uri="{FF2B5EF4-FFF2-40B4-BE49-F238E27FC236}">
                    <a16:creationId xmlns:a16="http://schemas.microsoft.com/office/drawing/2014/main" id="{EFBACD43-3351-40D8-ABC1-11D06CE6B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7329" y="3313694"/>
                <a:ext cx="3247043" cy="1217642"/>
              </a:xfrm>
              <a:prstGeom prst="rect">
                <a:avLst/>
              </a:prstGeom>
            </p:spPr>
          </p:pic>
        </p:grp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D4F78388-B90C-4514-B971-1E13AD80DF45}"/>
                </a:ext>
              </a:extLst>
            </p:cNvPr>
            <p:cNvSpPr txBox="1"/>
            <p:nvPr/>
          </p:nvSpPr>
          <p:spPr>
            <a:xfrm>
              <a:off x="6695698" y="4135163"/>
              <a:ext cx="5174020" cy="345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Electron beam envelope and dispersion function in the arcs section. Blue bars represent dipole magnets and red bars represent quadrupole magnets. The beam size is in mm corresponding to 3 </a:t>
              </a:r>
              <a:r>
                <a:rPr lang="el-GR" sz="1400" dirty="0"/>
                <a:t>σ</a:t>
              </a:r>
              <a:r>
                <a:rPr lang="en-US" sz="1400" dirty="0"/>
                <a:t>.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CF74308-3FF7-4C50-95C6-BDF18E6FAB9D}"/>
              </a:ext>
            </a:extLst>
          </p:cNvPr>
          <p:cNvSpPr/>
          <p:nvPr/>
        </p:nvSpPr>
        <p:spPr>
          <a:xfrm>
            <a:off x="8866812" y="4416624"/>
            <a:ext cx="3109203" cy="880369"/>
          </a:xfrm>
          <a:prstGeom prst="rect">
            <a:avLst/>
          </a:prstGeom>
          <a:ln w="19050">
            <a:solidFill>
              <a:srgbClr val="FF67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/>
              <a:t>Magnets requirements are defined by the beam dynamics.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7FB1771-6F20-474C-91B7-86DF00DE6F0B}"/>
              </a:ext>
            </a:extLst>
          </p:cNvPr>
          <p:cNvSpPr txBox="1"/>
          <p:nvPr/>
        </p:nvSpPr>
        <p:spPr>
          <a:xfrm>
            <a:off x="228399" y="6057351"/>
            <a:ext cx="19427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6700"/>
                </a:solidFill>
              </a:rPr>
              <a:t>Courtesy to Alex </a:t>
            </a:r>
            <a:r>
              <a:rPr lang="en-US" sz="1400" b="1" dirty="0" err="1">
                <a:solidFill>
                  <a:srgbClr val="FF6700"/>
                </a:solidFill>
              </a:rPr>
              <a:t>Fomin</a:t>
            </a:r>
            <a:r>
              <a:rPr lang="en-US" sz="1400" b="1" dirty="0">
                <a:solidFill>
                  <a:srgbClr val="FF6700"/>
                </a:solidFill>
              </a:rPr>
              <a:t>.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AAE0AE7-43BE-4FC7-B638-424680BEAACE}"/>
              </a:ext>
            </a:extLst>
          </p:cNvPr>
          <p:cNvGrpSpPr/>
          <p:nvPr/>
        </p:nvGrpSpPr>
        <p:grpSpPr>
          <a:xfrm>
            <a:off x="854758" y="1693080"/>
            <a:ext cx="7276210" cy="3540639"/>
            <a:chOff x="604143" y="1922186"/>
            <a:chExt cx="7276210" cy="3540639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8F993EC-3DF4-4B35-B1D3-2B431BD19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4143" y="1922186"/>
              <a:ext cx="7225963" cy="2834552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A5F996C5-9F72-4F9E-A686-939DABB45D76}"/>
                </a:ext>
              </a:extLst>
            </p:cNvPr>
            <p:cNvSpPr txBox="1"/>
            <p:nvPr/>
          </p:nvSpPr>
          <p:spPr>
            <a:xfrm>
              <a:off x="817607" y="4724161"/>
              <a:ext cx="706274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Electron beam envelope and dispersion function in the arcs section. Blue bars represent dipole magnets and red bars represent quadrupole magnets. The beam size is in mm corresponding to 3 </a:t>
              </a:r>
              <a:r>
                <a:rPr lang="el-GR" sz="1400" dirty="0"/>
                <a:t>σ</a:t>
              </a:r>
              <a:r>
                <a:rPr lang="en-US" sz="1400" dirty="0"/>
                <a:t>.</a:t>
              </a:r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6D6CACE-C084-4388-AAE9-149D6325C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EAD4BFC-5722-49BA-981C-0D0A20F1F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B3AAC65-FBF0-4713-95E0-3DBE32E6A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29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B483DC-E5D0-4447-A830-05CB86EBF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Magnet System Specifications</a:t>
            </a:r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2FB4F9A-4683-4496-B1E1-39C45B6D01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3724" y="796798"/>
            <a:ext cx="4627984" cy="54228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Spreader/combiner sections</a:t>
            </a:r>
          </a:p>
          <a:p>
            <a:pPr marL="0" indent="0">
              <a:buNone/>
            </a:pPr>
            <a:endParaRPr lang="en-US" sz="2000" b="1" dirty="0">
              <a:solidFill>
                <a:srgbClr val="0070C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000" b="1" dirty="0">
                <a:solidFill>
                  <a:srgbClr val="0070C0"/>
                </a:solidFill>
              </a:rPr>
              <a:t>B-com magnet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Common between three arcs.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Vertical beam split at three different energies.</a:t>
            </a:r>
          </a:p>
          <a:p>
            <a:pPr>
              <a:lnSpc>
                <a:spcPct val="150000"/>
              </a:lnSpc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chemeClr val="tx1"/>
                </a:solidFill>
              </a:rPr>
              <a:t>30° bending angle (8.8 cm exit point).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8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000" b="1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56031F9-275F-4260-AF04-0D000BB7826F}"/>
              </a:ext>
            </a:extLst>
          </p:cNvPr>
          <p:cNvGrpSpPr/>
          <p:nvPr/>
        </p:nvGrpSpPr>
        <p:grpSpPr>
          <a:xfrm>
            <a:off x="5126638" y="1129748"/>
            <a:ext cx="6871356" cy="2433257"/>
            <a:chOff x="6096001" y="2882017"/>
            <a:chExt cx="5948824" cy="2052853"/>
          </a:xfrm>
        </p:grpSpPr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1FDB140B-3A83-4037-9EBD-C4F40C405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1" y="2882017"/>
              <a:ext cx="5948824" cy="2052853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1D4E745-7350-4E0B-918D-64E10FDC4804}"/>
                </a:ext>
              </a:extLst>
            </p:cNvPr>
            <p:cNvSpPr/>
            <p:nvPr/>
          </p:nvSpPr>
          <p:spPr>
            <a:xfrm flipH="1">
              <a:off x="6436307" y="3515557"/>
              <a:ext cx="328475" cy="1419313"/>
            </a:xfrm>
            <a:prstGeom prst="rect">
              <a:avLst/>
            </a:prstGeom>
            <a:noFill/>
            <a:ln w="28575">
              <a:solidFill>
                <a:srgbClr val="FF67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01B1B503-CD7B-4846-8039-9564043277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18" y="4185122"/>
            <a:ext cx="6311015" cy="1786329"/>
          </a:xfrm>
          <a:prstGeom prst="rect">
            <a:avLst/>
          </a:prstGeom>
        </p:spPr>
      </p:pic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9C5228C5-2A60-49E7-986A-47B478DA1660}"/>
              </a:ext>
            </a:extLst>
          </p:cNvPr>
          <p:cNvCxnSpPr>
            <a:cxnSpLocks/>
            <a:endCxn id="41" idx="2"/>
          </p:cNvCxnSpPr>
          <p:nvPr/>
        </p:nvCxnSpPr>
        <p:spPr>
          <a:xfrm flipH="1" flipV="1">
            <a:off x="5709425" y="3563005"/>
            <a:ext cx="141866" cy="1177671"/>
          </a:xfrm>
          <a:prstGeom prst="straightConnector1">
            <a:avLst/>
          </a:prstGeom>
          <a:ln w="19050">
            <a:solidFill>
              <a:srgbClr val="FF67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CC051F-EDCF-4980-A36F-31A91818DE3D}"/>
              </a:ext>
            </a:extLst>
          </p:cNvPr>
          <p:cNvGrpSpPr/>
          <p:nvPr/>
        </p:nvGrpSpPr>
        <p:grpSpPr>
          <a:xfrm>
            <a:off x="1291899" y="3344195"/>
            <a:ext cx="2231365" cy="1999736"/>
            <a:chOff x="1291899" y="3344195"/>
            <a:chExt cx="2231365" cy="199973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AD60520-43D9-4294-BED1-DD8AA7434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1899" y="3344195"/>
              <a:ext cx="2231365" cy="199973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779A76D-DAA2-489B-B7FD-67DD67C94D1A}"/>
                </a:ext>
              </a:extLst>
            </p:cNvPr>
            <p:cNvSpPr/>
            <p:nvPr/>
          </p:nvSpPr>
          <p:spPr>
            <a:xfrm>
              <a:off x="2347784" y="4967417"/>
              <a:ext cx="1175479" cy="376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E3A4D6-CE9B-4D00-BC2F-7BBFD272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C196F2E-2E73-444C-94FF-D9EA6104E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792A9B3-87E8-4EE8-9905-3B15E1F41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5813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6D177BA1-E46F-444E-811E-87D3595431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090" y="756708"/>
            <a:ext cx="7250672" cy="239408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C2D274-5ECC-4C3F-A7ED-B0A8ECB4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B-com Magnet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9623FB2-7EEB-461C-B6D9-319C13E32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570" y="752957"/>
            <a:ext cx="2647764" cy="488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Design parameters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2CEB00E5-0EA8-4EC5-AE46-216CAC440D9F}"/>
              </a:ext>
            </a:extLst>
          </p:cNvPr>
          <p:cNvSpPr txBox="1"/>
          <p:nvPr/>
        </p:nvSpPr>
        <p:spPr>
          <a:xfrm>
            <a:off x="912986" y="1343200"/>
            <a:ext cx="3438061" cy="1295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1111"/>
                </a:solidFill>
              </a:rPr>
              <a:t>Optimized aperture of 4 cm.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1111"/>
                </a:solidFill>
              </a:rPr>
              <a:t>Pole blend radius modified for lower harmonic content.</a:t>
            </a: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98C517DD-D174-4ECE-9965-A59167374A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540191"/>
              </p:ext>
            </p:extLst>
          </p:nvPr>
        </p:nvGraphicFramePr>
        <p:xfrm>
          <a:off x="373710" y="2697428"/>
          <a:ext cx="4516615" cy="2926080"/>
        </p:xfrm>
        <a:graphic>
          <a:graphicData uri="http://schemas.openxmlformats.org/drawingml/2006/table">
            <a:tbl>
              <a:tblPr firstRow="1" bandRow="1"/>
              <a:tblGrid>
                <a:gridCol w="1896897">
                  <a:extLst>
                    <a:ext uri="{9D8B030D-6E8A-4147-A177-3AD203B41FA5}">
                      <a16:colId xmlns:a16="http://schemas.microsoft.com/office/drawing/2014/main" val="2453741466"/>
                    </a:ext>
                  </a:extLst>
                </a:gridCol>
                <a:gridCol w="1311301">
                  <a:extLst>
                    <a:ext uri="{9D8B030D-6E8A-4147-A177-3AD203B41FA5}">
                      <a16:colId xmlns:a16="http://schemas.microsoft.com/office/drawing/2014/main" val="1782350637"/>
                    </a:ext>
                  </a:extLst>
                </a:gridCol>
                <a:gridCol w="1308417">
                  <a:extLst>
                    <a:ext uri="{9D8B030D-6E8A-4147-A177-3AD203B41FA5}">
                      <a16:colId xmlns:a16="http://schemas.microsoft.com/office/drawing/2014/main" val="1288870455"/>
                    </a:ext>
                  </a:extLst>
                </a:gridCol>
              </a:tblGrid>
              <a:tr h="266912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Magnet geometry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*Old design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New design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9569263"/>
                  </a:ext>
                </a:extLst>
              </a:tr>
              <a:tr h="266912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Width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40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40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0968062"/>
                  </a:ext>
                </a:extLst>
              </a:tr>
              <a:tr h="266912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Height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57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60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636603"/>
                  </a:ext>
                </a:extLst>
              </a:tr>
              <a:tr h="266912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Length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34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34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163324"/>
                  </a:ext>
                </a:extLst>
              </a:tr>
              <a:tr h="266912"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/>
                        <a:t>Aperture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3.6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51741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103482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552240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206965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58706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3104479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621893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4139306" algn="l" defTabSz="1034826" rtl="0" eaLnBrk="1" latinLnBrk="0" hangingPunct="1">
                        <a:defRPr sz="2037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4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7197783"/>
                  </a:ext>
                </a:extLst>
              </a:tr>
              <a:tr h="266912">
                <a:tc>
                  <a:txBody>
                    <a:bodyPr/>
                    <a:lstStyle/>
                    <a:p>
                      <a:r>
                        <a:rPr lang="en-US" sz="1800" dirty="0"/>
                        <a:t>Pole width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22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25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355071"/>
                  </a:ext>
                </a:extLst>
              </a:tr>
              <a:tr h="266912">
                <a:tc>
                  <a:txBody>
                    <a:bodyPr/>
                    <a:lstStyle/>
                    <a:p>
                      <a:r>
                        <a:rPr lang="en-US" sz="1800" dirty="0"/>
                        <a:t>Pole height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5.25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5.25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660405"/>
                  </a:ext>
                </a:extLst>
              </a:tr>
              <a:tr h="266912">
                <a:tc>
                  <a:txBody>
                    <a:bodyPr/>
                    <a:lstStyle/>
                    <a:p>
                      <a:pPr marL="0" marR="0" lvl="0" indent="0" algn="l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Pole blend radius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2.4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348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0.8 cm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783077"/>
                  </a:ext>
                </a:extLst>
              </a:tr>
            </a:tbl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26F7772F-6998-4371-8A83-E295E25B7CB3}"/>
              </a:ext>
            </a:extLst>
          </p:cNvPr>
          <p:cNvSpPr txBox="1"/>
          <p:nvPr/>
        </p:nvSpPr>
        <p:spPr>
          <a:xfrm>
            <a:off x="5680764" y="4818809"/>
            <a:ext cx="2143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Yoke material: standard steel (C content &lt; 0.1%)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5B89CA3-E97E-4BBE-8F28-569068D8A150}"/>
              </a:ext>
            </a:extLst>
          </p:cNvPr>
          <p:cNvSpPr txBox="1"/>
          <p:nvPr/>
        </p:nvSpPr>
        <p:spPr>
          <a:xfrm>
            <a:off x="359475" y="5843433"/>
            <a:ext cx="443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6700"/>
                </a:solidFill>
              </a:rPr>
              <a:t>* Courtesy to Jay Benesch.</a:t>
            </a:r>
          </a:p>
          <a:p>
            <a:r>
              <a:rPr lang="en-US" sz="1400" b="1" dirty="0">
                <a:solidFill>
                  <a:srgbClr val="FF6700"/>
                </a:solidFill>
              </a:rPr>
              <a:t>This work is in collaboration with Jay Benesch from </a:t>
            </a:r>
            <a:r>
              <a:rPr lang="en-US" sz="1400" b="1" dirty="0" err="1">
                <a:solidFill>
                  <a:srgbClr val="FF6700"/>
                </a:solidFill>
              </a:rPr>
              <a:t>JLab</a:t>
            </a:r>
            <a:r>
              <a:rPr lang="en-US" sz="1400" b="1" dirty="0">
                <a:solidFill>
                  <a:srgbClr val="FF6700"/>
                </a:solidFill>
              </a:rPr>
              <a:t>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874EC7C6-43E1-4CE8-8E6F-09453FE23A79}"/>
              </a:ext>
            </a:extLst>
          </p:cNvPr>
          <p:cNvGrpSpPr/>
          <p:nvPr/>
        </p:nvGrpSpPr>
        <p:grpSpPr>
          <a:xfrm>
            <a:off x="6433943" y="2998157"/>
            <a:ext cx="4922408" cy="3168009"/>
            <a:chOff x="6858842" y="3065576"/>
            <a:chExt cx="4922408" cy="3168009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157B64F-7B06-4558-8B06-2CF144B8178D}"/>
                </a:ext>
              </a:extLst>
            </p:cNvPr>
            <p:cNvGrpSpPr/>
            <p:nvPr/>
          </p:nvGrpSpPr>
          <p:grpSpPr>
            <a:xfrm>
              <a:off x="6858842" y="3065576"/>
              <a:ext cx="4417184" cy="3168009"/>
              <a:chOff x="6858843" y="3065576"/>
              <a:chExt cx="4417184" cy="316800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6A958CA6-1712-4357-AA67-22A2C927A2F5}"/>
                  </a:ext>
                </a:extLst>
              </p:cNvPr>
              <p:cNvGrpSpPr/>
              <p:nvPr/>
            </p:nvGrpSpPr>
            <p:grpSpPr>
              <a:xfrm>
                <a:off x="7869290" y="3065576"/>
                <a:ext cx="3406737" cy="3168009"/>
                <a:chOff x="8221676" y="2986145"/>
                <a:chExt cx="3406737" cy="3168009"/>
              </a:xfrm>
            </p:grpSpPr>
            <p:pic>
              <p:nvPicPr>
                <p:cNvPr id="26" name="Image 25">
                  <a:extLst>
                    <a:ext uri="{FF2B5EF4-FFF2-40B4-BE49-F238E27FC236}">
                      <a16:creationId xmlns:a16="http://schemas.microsoft.com/office/drawing/2014/main" id="{4BE5B22C-A94E-479A-97CD-ABBFCECC2E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90983" y="2986145"/>
                  <a:ext cx="2642786" cy="3168009"/>
                </a:xfrm>
                <a:prstGeom prst="rect">
                  <a:avLst/>
                </a:prstGeom>
              </p:spPr>
            </p:pic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4B3E762B-511A-4627-8D25-E2036B6BE1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221676" y="4284169"/>
                  <a:ext cx="797342" cy="86942"/>
                </a:xfrm>
                <a:prstGeom prst="straightConnector1">
                  <a:avLst/>
                </a:prstGeom>
                <a:ln w="19050">
                  <a:solidFill>
                    <a:srgbClr val="FF67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497DFD78-94C1-4EC1-98C4-343E979C025E}"/>
                    </a:ext>
                  </a:extLst>
                </p:cNvPr>
                <p:cNvCxnSpPr>
                  <a:cxnSpLocks/>
                  <a:endCxn id="28" idx="2"/>
                </p:cNvCxnSpPr>
                <p:nvPr/>
              </p:nvCxnSpPr>
              <p:spPr>
                <a:xfrm flipV="1">
                  <a:off x="10336645" y="3807118"/>
                  <a:ext cx="1291768" cy="721066"/>
                </a:xfrm>
                <a:prstGeom prst="straightConnector1">
                  <a:avLst/>
                </a:prstGeom>
                <a:ln w="19050">
                  <a:solidFill>
                    <a:srgbClr val="FF67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F9F7D62-8559-443B-9056-D85898F03CD6}"/>
                  </a:ext>
                </a:extLst>
              </p:cNvPr>
              <p:cNvSpPr txBox="1"/>
              <p:nvPr/>
            </p:nvSpPr>
            <p:spPr>
              <a:xfrm>
                <a:off x="6858843" y="4178934"/>
                <a:ext cx="1010447" cy="369332"/>
              </a:xfrm>
              <a:prstGeom prst="rect">
                <a:avLst/>
              </a:prstGeom>
              <a:noFill/>
              <a:ln w="12700">
                <a:solidFill>
                  <a:srgbClr val="FF67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Yoke</a:t>
                </a:r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0DFCBF9-E542-4011-A702-D09769BC6506}"/>
                </a:ext>
              </a:extLst>
            </p:cNvPr>
            <p:cNvSpPr txBox="1"/>
            <p:nvPr/>
          </p:nvSpPr>
          <p:spPr>
            <a:xfrm>
              <a:off x="10770803" y="3517217"/>
              <a:ext cx="1010447" cy="369332"/>
            </a:xfrm>
            <a:prstGeom prst="rect">
              <a:avLst/>
            </a:prstGeom>
            <a:noFill/>
            <a:ln w="12700">
              <a:solidFill>
                <a:srgbClr val="FF67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Coil</a:t>
              </a:r>
            </a:p>
          </p:txBody>
        </p:sp>
      </p:grpSp>
      <p:sp>
        <p:nvSpPr>
          <p:cNvPr id="44" name="ZoneTexte 43">
            <a:extLst>
              <a:ext uri="{FF2B5EF4-FFF2-40B4-BE49-F238E27FC236}">
                <a16:creationId xmlns:a16="http://schemas.microsoft.com/office/drawing/2014/main" id="{2CAEE52E-2D41-412B-B9E7-7A15509D4CF7}"/>
              </a:ext>
            </a:extLst>
          </p:cNvPr>
          <p:cNvSpPr txBox="1"/>
          <p:nvPr/>
        </p:nvSpPr>
        <p:spPr>
          <a:xfrm>
            <a:off x="10448212" y="4426444"/>
            <a:ext cx="1586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90° clock-wise rotation around z-axis.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CF8C1B60-1A22-4D02-BF68-B6B3A934DC7B}"/>
              </a:ext>
            </a:extLst>
          </p:cNvPr>
          <p:cNvSpPr txBox="1"/>
          <p:nvPr/>
        </p:nvSpPr>
        <p:spPr>
          <a:xfrm>
            <a:off x="5433400" y="5984166"/>
            <a:ext cx="2782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Tool: Opera 3D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035F6B-276D-4C1C-9431-25D83CB35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47B0CE6-33A7-49D6-A1EB-5CDEBDFB8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8799CFE1-C8B1-42D3-BE09-233938B65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86340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C2D274-5ECC-4C3F-A7ED-B0A8ECB4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B-com Magnet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9623FB2-7EEB-461C-B6D9-319C13E32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8570" y="778303"/>
            <a:ext cx="2647764" cy="4889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Design parameters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79EA9B7-D835-4FBD-8500-62096B52A6C4}"/>
              </a:ext>
            </a:extLst>
          </p:cNvPr>
          <p:cNvGrpSpPr/>
          <p:nvPr/>
        </p:nvGrpSpPr>
        <p:grpSpPr>
          <a:xfrm>
            <a:off x="3961273" y="2789418"/>
            <a:ext cx="3420289" cy="1658840"/>
            <a:chOff x="3087508" y="3741931"/>
            <a:chExt cx="3220724" cy="1420885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1530AD4-7982-4801-ADC5-957E59326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20764" y="3741931"/>
              <a:ext cx="1987468" cy="1420885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92919B48-9991-4F0C-815C-70F28BB7E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7508" y="3818498"/>
              <a:ext cx="1233256" cy="10819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79AED2B7-97CD-4EFC-AFA0-2FB93DDE8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42" y="1547574"/>
            <a:ext cx="2797619" cy="3020958"/>
          </a:xfrm>
          <a:prstGeom prst="rect">
            <a:avLst/>
          </a:prstGeom>
        </p:spPr>
      </p:pic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FB6C429A-D077-40BE-8475-F83E5C8BB3D0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2864381" y="3109589"/>
            <a:ext cx="1096892" cy="400783"/>
          </a:xfrm>
          <a:prstGeom prst="straightConnector1">
            <a:avLst/>
          </a:prstGeom>
          <a:ln>
            <a:solidFill>
              <a:srgbClr val="FF67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7" name="Tableau 36">
                <a:extLst>
                  <a:ext uri="{FF2B5EF4-FFF2-40B4-BE49-F238E27FC236}">
                    <a16:creationId xmlns:a16="http://schemas.microsoft.com/office/drawing/2014/main" id="{729E61BD-CF58-4799-8892-A9A8457F1F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7591030"/>
                  </p:ext>
                </p:extLst>
              </p:nvPr>
            </p:nvGraphicFramePr>
            <p:xfrm>
              <a:off x="7801014" y="1746112"/>
              <a:ext cx="4033505" cy="27269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41362">
                      <a:extLst>
                        <a:ext uri="{9D8B030D-6E8A-4147-A177-3AD203B41FA5}">
                          <a16:colId xmlns:a16="http://schemas.microsoft.com/office/drawing/2014/main" val="2453741466"/>
                        </a:ext>
                      </a:extLst>
                    </a:gridCol>
                    <a:gridCol w="1892143">
                      <a:extLst>
                        <a:ext uri="{9D8B030D-6E8A-4147-A177-3AD203B41FA5}">
                          <a16:colId xmlns:a16="http://schemas.microsoft.com/office/drawing/2014/main" val="1288870455"/>
                        </a:ext>
                      </a:extLst>
                    </a:gridCol>
                  </a:tblGrid>
                  <a:tr h="38956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Coil 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Value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9569263"/>
                      </a:ext>
                    </a:extLst>
                  </a:tr>
                  <a:tr h="389565"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Excitation current NI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11520.2625 </a:t>
                          </a:r>
                          <a:r>
                            <a:rPr kumimoji="0" lang="en-US" sz="16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A.turn</a:t>
                          </a:r>
                          <a:endParaRPr kumimoji="0" 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5163324"/>
                      </a:ext>
                    </a:extLst>
                  </a:tr>
                  <a:tr h="38956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Number of turns/coil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5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en-US" sz="1600" dirty="0"/>
                            <a:t>6</a:t>
                          </a:r>
                          <a:r>
                            <a:rPr lang="en-US" sz="1600" baseline="0" dirty="0"/>
                            <a:t> = 30</a:t>
                          </a:r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7197783"/>
                      </a:ext>
                    </a:extLst>
                  </a:tr>
                  <a:tr h="38956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Current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ym typeface="Wingdings" panose="05000000000000000000" pitchFamily="2" charset="2"/>
                            </a:rPr>
                            <a:t>384 A</a:t>
                          </a:r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3782201"/>
                      </a:ext>
                    </a:extLst>
                  </a:tr>
                  <a:tr h="389565"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Coil cross section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kumimoji="0" lang="en-US" sz="1600" b="0" i="0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72.25</m:t>
                                </m:r>
                                <m:sSup>
                                  <m:sSupPr>
                                    <m:ctrlP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𝑚𝑚</m:t>
                                    </m:r>
                                  </m:e>
                                  <m:sup>
                                    <m:r>
                                      <a:rPr kumimoji="0" lang="en-US" sz="16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kumimoji="0" 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4469906"/>
                      </a:ext>
                    </a:extLst>
                  </a:tr>
                  <a:tr h="38956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Current density 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sym typeface="Wingdings" panose="05000000000000000000" pitchFamily="2" charset="2"/>
                            </a:rPr>
                            <a:t>5.315 </a:t>
                          </a:r>
                          <a:r>
                            <a:rPr lang="en-US" sz="1600" dirty="0">
                              <a:sym typeface="Wingdings" panose="05000000000000000000" pitchFamily="2" charset="2"/>
                            </a:rPr>
                            <a:t>A/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𝑚𝑚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sym typeface="Wingdings" panose="05000000000000000000" pitchFamily="2" charset="2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9516310"/>
                      </a:ext>
                    </a:extLst>
                  </a:tr>
                  <a:tr h="38956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Material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Copper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01486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7" name="Tableau 36">
                <a:extLst>
                  <a:ext uri="{FF2B5EF4-FFF2-40B4-BE49-F238E27FC236}">
                    <a16:creationId xmlns:a16="http://schemas.microsoft.com/office/drawing/2014/main" id="{729E61BD-CF58-4799-8892-A9A8457F1F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37591030"/>
                  </p:ext>
                </p:extLst>
              </p:nvPr>
            </p:nvGraphicFramePr>
            <p:xfrm>
              <a:off x="7801014" y="1746112"/>
              <a:ext cx="4033505" cy="272695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41362">
                      <a:extLst>
                        <a:ext uri="{9D8B030D-6E8A-4147-A177-3AD203B41FA5}">
                          <a16:colId xmlns:a16="http://schemas.microsoft.com/office/drawing/2014/main" val="2453741466"/>
                        </a:ext>
                      </a:extLst>
                    </a:gridCol>
                    <a:gridCol w="1892143">
                      <a:extLst>
                        <a:ext uri="{9D8B030D-6E8A-4147-A177-3AD203B41FA5}">
                          <a16:colId xmlns:a16="http://schemas.microsoft.com/office/drawing/2014/main" val="1288870455"/>
                        </a:ext>
                      </a:extLst>
                    </a:gridCol>
                  </a:tblGrid>
                  <a:tr h="38956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Coil Parameters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Value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09569263"/>
                      </a:ext>
                    </a:extLst>
                  </a:tr>
                  <a:tr h="389565"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Excitation current NI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16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11520.2625 </a:t>
                          </a:r>
                          <a:r>
                            <a:rPr kumimoji="0" lang="en-US" sz="16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  <a:sym typeface="Wingdings" panose="05000000000000000000" pitchFamily="2" charset="2"/>
                            </a:rPr>
                            <a:t>A.turn</a:t>
                          </a:r>
                          <a:endParaRPr kumimoji="0" lang="en-US" sz="16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05163324"/>
                      </a:ext>
                    </a:extLst>
                  </a:tr>
                  <a:tr h="38956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Number of turns/coil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3505" t="-204688" r="-643" b="-4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97197783"/>
                      </a:ext>
                    </a:extLst>
                  </a:tr>
                  <a:tr h="38956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Current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>
                              <a:sym typeface="Wingdings" panose="05000000000000000000" pitchFamily="2" charset="2"/>
                            </a:rPr>
                            <a:t>384 A</a:t>
                          </a:r>
                          <a:endParaRPr lang="en-US" sz="1600" dirty="0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93782201"/>
                      </a:ext>
                    </a:extLst>
                  </a:tr>
                  <a:tr h="389565">
                    <a:tc>
                      <a:txBody>
                        <a:bodyPr/>
                        <a:lstStyle/>
                        <a:p>
                          <a:pPr marL="0" marR="0" lvl="0" indent="0" algn="l" defTabSz="1034826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/>
                            <a:t>Coil cross section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3505" t="-404688" r="-643" b="-2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24469906"/>
                      </a:ext>
                    </a:extLst>
                  </a:tr>
                  <a:tr h="38956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Current density J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l="-113505" t="-504688" r="-643" b="-1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89516310"/>
                      </a:ext>
                    </a:extLst>
                  </a:tr>
                  <a:tr h="389565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Material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Copper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01486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4" name="ZoneTexte 43">
            <a:extLst>
              <a:ext uri="{FF2B5EF4-FFF2-40B4-BE49-F238E27FC236}">
                <a16:creationId xmlns:a16="http://schemas.microsoft.com/office/drawing/2014/main" id="{2CAEE52E-2D41-412B-B9E7-7A15509D4CF7}"/>
              </a:ext>
            </a:extLst>
          </p:cNvPr>
          <p:cNvSpPr txBox="1"/>
          <p:nvPr/>
        </p:nvSpPr>
        <p:spPr>
          <a:xfrm>
            <a:off x="7779931" y="4604118"/>
            <a:ext cx="4196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Excitation current calculated for </a:t>
            </a:r>
            <a:r>
              <a:rPr lang="en-US" b="1" dirty="0"/>
              <a:t>B = 0.87 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33D86A-4118-4894-B25D-9683402F3FCA}"/>
              </a:ext>
            </a:extLst>
          </p:cNvPr>
          <p:cNvSpPr txBox="1"/>
          <p:nvPr/>
        </p:nvSpPr>
        <p:spPr>
          <a:xfrm>
            <a:off x="148500" y="6067195"/>
            <a:ext cx="8203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Hollow copper conductor from </a:t>
            </a:r>
            <a:r>
              <a:rPr lang="en-US" sz="1400" dirty="0" err="1"/>
              <a:t>Luvata</a:t>
            </a:r>
            <a:r>
              <a:rPr lang="en-US" sz="1400" dirty="0"/>
              <a:t> company </a:t>
            </a:r>
            <a:r>
              <a:rPr lang="en-US" sz="1400" dirty="0">
                <a:hlinkClick r:id="rId6"/>
              </a:rPr>
              <a:t>https://www.luvata.com/products/hollow-conductors</a:t>
            </a:r>
            <a:r>
              <a:rPr lang="en-US" sz="1400" dirty="0"/>
              <a:t> 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A8A21D-41D3-4731-AB23-EF686926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32E3F3-460A-4728-9DE5-7B681447B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74EA8-2319-4ECF-9D18-301C4AD57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6480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8399AA-2AB5-4D69-BF86-DF70DD838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B-com Magnet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B9F0006-5339-4401-BECC-C62E90D662B2}"/>
              </a:ext>
            </a:extLst>
          </p:cNvPr>
          <p:cNvSpPr txBox="1"/>
          <p:nvPr/>
        </p:nvSpPr>
        <p:spPr>
          <a:xfrm>
            <a:off x="504641" y="666530"/>
            <a:ext cx="3330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6700"/>
                </a:solidFill>
              </a:rPr>
              <a:t>Field calculations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C4E8E37-CC74-4CD5-8413-14F93879A8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352" y="1626756"/>
            <a:ext cx="6571354" cy="4031782"/>
          </a:xfrm>
          <a:prstGeom prst="rect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id="{05229170-12A1-4CF8-8EF5-25F184FBBB6C}"/>
              </a:ext>
            </a:extLst>
          </p:cNvPr>
          <p:cNvGrpSpPr/>
          <p:nvPr/>
        </p:nvGrpSpPr>
        <p:grpSpPr>
          <a:xfrm>
            <a:off x="8664608" y="3985947"/>
            <a:ext cx="1789687" cy="1837804"/>
            <a:chOff x="9419353" y="3525070"/>
            <a:chExt cx="2460089" cy="251940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650FDECD-CA2F-4CFD-8328-D63D62754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2542" y="3883514"/>
              <a:ext cx="1845273" cy="1976298"/>
            </a:xfrm>
            <a:prstGeom prst="rect">
              <a:avLst/>
            </a:prstGeom>
          </p:spPr>
        </p:pic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C99B9855-3915-46C4-B154-8A98E21419FB}"/>
                </a:ext>
              </a:extLst>
            </p:cNvPr>
            <p:cNvCxnSpPr>
              <a:cxnSpLocks/>
            </p:cNvCxnSpPr>
            <p:nvPr/>
          </p:nvCxnSpPr>
          <p:spPr>
            <a:xfrm>
              <a:off x="10605178" y="4327926"/>
              <a:ext cx="0" cy="669696"/>
            </a:xfrm>
            <a:prstGeom prst="straightConnector1">
              <a:avLst/>
            </a:prstGeom>
            <a:ln w="19050">
              <a:solidFill>
                <a:srgbClr val="FF67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854C0C3F-7D94-4BF6-BC01-6B519A7290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98077" y="5447667"/>
              <a:ext cx="367386" cy="361125"/>
            </a:xfrm>
            <a:prstGeom prst="straightConnector1">
              <a:avLst/>
            </a:prstGeom>
            <a:ln w="19050">
              <a:solidFill>
                <a:srgbClr val="FF67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2B124BD-1426-49B1-A0D4-56170CD40C63}"/>
                </a:ext>
              </a:extLst>
            </p:cNvPr>
            <p:cNvSpPr txBox="1"/>
            <p:nvPr/>
          </p:nvSpPr>
          <p:spPr>
            <a:xfrm>
              <a:off x="9419353" y="5675146"/>
              <a:ext cx="559397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z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F496A0F-F613-4AC0-8768-CAA2CD4ECBFF}"/>
                </a:ext>
              </a:extLst>
            </p:cNvPr>
            <p:cNvSpPr txBox="1"/>
            <p:nvPr/>
          </p:nvSpPr>
          <p:spPr>
            <a:xfrm>
              <a:off x="10085763" y="3525070"/>
              <a:ext cx="559397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E970BBD-B636-4871-9425-F0D904B6CC05}"/>
                </a:ext>
              </a:extLst>
            </p:cNvPr>
            <p:cNvSpPr txBox="1"/>
            <p:nvPr/>
          </p:nvSpPr>
          <p:spPr>
            <a:xfrm>
              <a:off x="11320045" y="5048111"/>
              <a:ext cx="559397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8753B6AC-4356-4910-95B0-F6C2BF73D445}"/>
                    </a:ext>
                  </a:extLst>
                </p:cNvPr>
                <p:cNvSpPr txBox="1"/>
                <p:nvPr/>
              </p:nvSpPr>
              <p:spPr>
                <a:xfrm>
                  <a:off x="10377692" y="4329075"/>
                  <a:ext cx="995475" cy="6046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en-US" i="1" dirty="0" smtClean="0">
                                <a:solidFill>
                                  <a:srgbClr val="FF67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dirty="0" smtClean="0">
                                <a:solidFill>
                                  <a:srgbClr val="FF67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8753B6AC-4356-4910-95B0-F6C2BF73D4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77692" y="4329075"/>
                  <a:ext cx="995475" cy="60468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48BCBFA4-0D9C-42AB-8CAA-B003A8A0FEC8}"/>
                </a:ext>
              </a:extLst>
            </p:cNvPr>
            <p:cNvSpPr txBox="1"/>
            <p:nvPr/>
          </p:nvSpPr>
          <p:spPr>
            <a:xfrm>
              <a:off x="9968667" y="5397887"/>
              <a:ext cx="934247" cy="554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6700"/>
                  </a:solidFill>
                </a:rPr>
                <a:t>e-</a:t>
              </a:r>
            </a:p>
          </p:txBody>
        </p: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BCE73A08-6F52-4E38-B5D2-BE2AE4A933E1}"/>
              </a:ext>
            </a:extLst>
          </p:cNvPr>
          <p:cNvSpPr txBox="1"/>
          <p:nvPr/>
        </p:nvSpPr>
        <p:spPr>
          <a:xfrm>
            <a:off x="7714696" y="1582931"/>
            <a:ext cx="4261320" cy="1711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Edges with field larger than 1.8 T are not displayed.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No chamfer or shim is added to the pole. Only a blend radius of 8 mm.</a:t>
            </a:r>
          </a:p>
        </p:txBody>
      </p:sp>
      <p:sp>
        <p:nvSpPr>
          <p:cNvPr id="8" name="Organigramme : Connecteur 7">
            <a:extLst>
              <a:ext uri="{FF2B5EF4-FFF2-40B4-BE49-F238E27FC236}">
                <a16:creationId xmlns:a16="http://schemas.microsoft.com/office/drawing/2014/main" id="{C02375B8-980C-4AB3-A64E-07EB0A64BCE7}"/>
              </a:ext>
            </a:extLst>
          </p:cNvPr>
          <p:cNvSpPr/>
          <p:nvPr/>
        </p:nvSpPr>
        <p:spPr>
          <a:xfrm>
            <a:off x="3071674" y="3506680"/>
            <a:ext cx="461639" cy="443883"/>
          </a:xfrm>
          <a:prstGeom prst="flowChartConnector">
            <a:avLst/>
          </a:prstGeom>
          <a:noFill/>
          <a:ln w="28575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E52B2-C5D5-49CF-AB2C-F3A92D327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A4B5D4E-1CB4-4578-8094-11A0A0DD9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28/9/2022</a:t>
            </a:r>
            <a:endParaRPr lang="fr-FR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B0C4C86-A5F3-4D92-B7DD-6A7991671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2ème réunion de PERLE-France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9593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sque IJCLab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3960</TotalTime>
  <Words>1632</Words>
  <Application>Microsoft Office PowerPoint</Application>
  <PresentationFormat>Widescreen</PresentationFormat>
  <Paragraphs>408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Arial Unicode MS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Masque IJCLab standard</vt:lpstr>
      <vt:lpstr>1_modele-IJCLAb-powerpoint</vt:lpstr>
      <vt:lpstr>PowerPoint Presentation</vt:lpstr>
      <vt:lpstr>Outline</vt:lpstr>
      <vt:lpstr>PERLE @ Orsay</vt:lpstr>
      <vt:lpstr>PERLE Lattice</vt:lpstr>
      <vt:lpstr>PERLE Lattice</vt:lpstr>
      <vt:lpstr>Magnet System Specifications</vt:lpstr>
      <vt:lpstr>B-com Magnet</vt:lpstr>
      <vt:lpstr>B-com Magnet</vt:lpstr>
      <vt:lpstr>B-com Magnet</vt:lpstr>
      <vt:lpstr>B-com Magnet</vt:lpstr>
      <vt:lpstr>B-com Magnet</vt:lpstr>
      <vt:lpstr>Magnet System Specifications</vt:lpstr>
      <vt:lpstr>Quadrupole Magnet</vt:lpstr>
      <vt:lpstr>Quadrupole Magnet</vt:lpstr>
      <vt:lpstr>Quadrupole Magnet</vt:lpstr>
      <vt:lpstr>Quadrupole Magnet</vt:lpstr>
      <vt:lpstr>Quadrupole Magnet</vt:lpstr>
      <vt:lpstr>Conclusion and Outlook</vt:lpstr>
      <vt:lpstr>PowerPoint Presentation</vt:lpstr>
      <vt:lpstr>PowerPoint Presentation</vt:lpstr>
      <vt:lpstr>Magnets for accelerators</vt:lpstr>
      <vt:lpstr>Aperture choice</vt:lpstr>
      <vt:lpstr>B-com blend radius</vt:lpstr>
      <vt:lpstr>Magnet design using Opera 3D</vt:lpstr>
      <vt:lpstr>Magnet design using Opera 3D</vt:lpstr>
      <vt:lpstr>Magnet design using Opera 3D</vt:lpstr>
      <vt:lpstr>Harmonic content using Opera 3D</vt:lpstr>
      <vt:lpstr>Maxwell’s equations for magnets</vt:lpstr>
      <vt:lpstr>Harmonic content using Opera 3D</vt:lpstr>
      <vt:lpstr>Quadrupole gradient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rasha abukeshek</dc:creator>
  <cp:lastModifiedBy>rasha abukeshek</cp:lastModifiedBy>
  <cp:revision>320</cp:revision>
  <dcterms:created xsi:type="dcterms:W3CDTF">2022-06-14T07:07:58Z</dcterms:created>
  <dcterms:modified xsi:type="dcterms:W3CDTF">2022-09-28T12:15:16Z</dcterms:modified>
</cp:coreProperties>
</file>