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13" r:id="rId2"/>
  </p:sldMasterIdLst>
  <p:notesMasterIdLst>
    <p:notesMasterId r:id="rId13"/>
  </p:notesMasterIdLst>
  <p:sldIdLst>
    <p:sldId id="256" r:id="rId3"/>
    <p:sldId id="257" r:id="rId4"/>
    <p:sldId id="260" r:id="rId5"/>
    <p:sldId id="258" r:id="rId6"/>
    <p:sldId id="259" r:id="rId7"/>
    <p:sldId id="1660" r:id="rId8"/>
    <p:sldId id="261" r:id="rId9"/>
    <p:sldId id="1658" r:id="rId10"/>
    <p:sldId id="262" r:id="rId11"/>
    <p:sldId id="1659" r:id="rId12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CC0066"/>
    <a:srgbClr val="7A286A"/>
    <a:srgbClr val="511F74"/>
    <a:srgbClr val="00294B"/>
    <a:srgbClr val="456487"/>
    <a:srgbClr val="E05314"/>
    <a:srgbClr val="6600CC"/>
    <a:srgbClr val="DF8A2D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7" autoAdjust="0"/>
    <p:restoredTop sz="96291" autoAdjust="0"/>
  </p:normalViewPr>
  <p:slideViewPr>
    <p:cSldViewPr>
      <p:cViewPr varScale="1">
        <p:scale>
          <a:sx n="98" d="100"/>
          <a:sy n="98" d="100"/>
        </p:scale>
        <p:origin x="701" y="5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90163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61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306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0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74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97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0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81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79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PERLE-  Executive Board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05.08783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74E1BE-AD65-4B68-AC57-84B7E9FE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28/09/2022</a:t>
            </a:r>
            <a:endParaRPr lang="fr-FR" sz="160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5E3D29-9117-4276-9F1A-8E5E06EF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latin typeface="+mn-lt"/>
              </a:rPr>
              <a:t>PERLE-  Executive Board</a:t>
            </a:r>
            <a:endParaRPr lang="fr-FR" sz="1600" dirty="0">
              <a:latin typeface="+mn-lt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z="1600" smtClean="0">
                <a:latin typeface="+mn-lt"/>
              </a:rPr>
              <a:pPr/>
              <a:t>1</a:t>
            </a:fld>
            <a:endParaRPr lang="fr-FR" sz="1600" dirty="0"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E006C54-BB0B-2547-9AE5-CF54732EF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771" y="725488"/>
            <a:ext cx="1485418" cy="8972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10385A-BED1-48A5-9E1B-B1DF96BA3AB1}"/>
              </a:ext>
            </a:extLst>
          </p:cNvPr>
          <p:cNvSpPr txBox="1"/>
          <p:nvPr/>
        </p:nvSpPr>
        <p:spPr>
          <a:xfrm>
            <a:off x="284381" y="1495317"/>
            <a:ext cx="102040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PERLE-Executive Board</a:t>
            </a:r>
          </a:p>
          <a:p>
            <a:endParaRPr lang="en-ZA" sz="1800" b="1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800" dirty="0">
                <a:latin typeface="+mn-lt"/>
              </a:rPr>
              <a:t>Introduction and general news (Achille Stocchi , Walid </a:t>
            </a:r>
            <a:r>
              <a:rPr lang="en-ZA" sz="1800" dirty="0" err="1">
                <a:latin typeface="+mn-lt"/>
              </a:rPr>
              <a:t>Kaabi</a:t>
            </a:r>
            <a:r>
              <a:rPr lang="en-ZA" sz="1800" dirty="0">
                <a:latin typeface="+mn-lt"/>
              </a:rPr>
              <a:t> et Denis </a:t>
            </a:r>
            <a:r>
              <a:rPr lang="en-ZA" sz="1800" dirty="0" err="1">
                <a:latin typeface="+mn-lt"/>
              </a:rPr>
              <a:t>Reynet</a:t>
            </a:r>
            <a:r>
              <a:rPr lang="en-ZA" sz="1800" dirty="0">
                <a:latin typeface="+mn-lt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ZA" sz="1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800" dirty="0">
                <a:latin typeface="+mn-lt"/>
              </a:rPr>
              <a:t>Presentations and Advancements of some WPs where some decisions should be taken soon (Luc Perrot, Guillaume </a:t>
            </a:r>
            <a:r>
              <a:rPr lang="en-ZA" sz="1800" dirty="0" err="1">
                <a:latin typeface="+mn-lt"/>
              </a:rPr>
              <a:t>Olry</a:t>
            </a:r>
            <a:r>
              <a:rPr lang="en-ZA" sz="1800" dirty="0">
                <a:latin typeface="+mn-lt"/>
              </a:rPr>
              <a:t>, Maud </a:t>
            </a:r>
            <a:r>
              <a:rPr lang="en-ZA" sz="1800" dirty="0" err="1">
                <a:latin typeface="+mn-lt"/>
              </a:rPr>
              <a:t>Baylac</a:t>
            </a:r>
            <a:r>
              <a:rPr lang="en-ZA" sz="1800" dirty="0">
                <a:latin typeface="+mn-lt"/>
              </a:rPr>
              <a:t>,) 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ZA" sz="1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800" dirty="0">
                <a:latin typeface="+mn-lt"/>
              </a:rPr>
              <a:t>Conclusions</a:t>
            </a:r>
            <a:endParaRPr lang="en-ZA" sz="2400" i="1" dirty="0">
              <a:latin typeface="+mn-lt"/>
            </a:endParaRPr>
          </a:p>
          <a:p>
            <a:pPr algn="ctr"/>
            <a:r>
              <a:rPr lang="en-ZA" sz="1600" i="1">
                <a:solidFill>
                  <a:schemeClr val="accent5">
                    <a:lumMod val="75000"/>
                  </a:schemeClr>
                </a:solidFill>
                <a:latin typeface="+mn-lt"/>
              </a:rPr>
              <a:t>28 </a:t>
            </a:r>
            <a:r>
              <a:rPr lang="en-ZA" sz="16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073A60-E4B5-434E-ACF2-9AA0FF8F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2D1A74-3152-4FE8-83DD-9CEAB7F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BFC317-E39D-461E-9221-3ED74EB6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E06AF43-0CFC-4550-AB2B-C4D9A811D787}"/>
              </a:ext>
            </a:extLst>
          </p:cNvPr>
          <p:cNvGrpSpPr/>
          <p:nvPr/>
        </p:nvGrpSpPr>
        <p:grpSpPr>
          <a:xfrm>
            <a:off x="345827" y="1071227"/>
            <a:ext cx="5590035" cy="4490789"/>
            <a:chOff x="722687" y="990956"/>
            <a:chExt cx="8357951" cy="5426707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0AE3650-B9BA-4379-85AF-16D3D8F52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6341" y="990956"/>
              <a:ext cx="2775402" cy="123416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B8F20AEB-7F09-4927-BCD0-79742BCD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1927" y="2278608"/>
              <a:ext cx="2609815" cy="1422280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020416A-90CC-4165-9B9C-32777165DA14}"/>
                </a:ext>
              </a:extLst>
            </p:cNvPr>
            <p:cNvSpPr txBox="1"/>
            <p:nvPr/>
          </p:nvSpPr>
          <p:spPr>
            <a:xfrm>
              <a:off x="722687" y="1408287"/>
              <a:ext cx="5031400" cy="122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u="sng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A high rate low energy gamma-ray source at 1.1MeV:</a:t>
              </a:r>
              <a:endParaRPr lang="en-GB" sz="12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+mn-cs"/>
              </a:endParaRPr>
            </a:p>
            <a:p>
              <a:pPr marL="323383" indent="-323383" defTabSz="9144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~&gt;100x ELI-NP</a:t>
              </a:r>
            </a:p>
            <a:p>
              <a:pPr marL="323383" indent="-323383" defTabSz="9144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more at 500MeV e-beam energies, or with halved wavelength laser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D10A7FA-7FA6-4FEA-A3FC-9E5533A45DE8}"/>
                </a:ext>
              </a:extLst>
            </p:cNvPr>
            <p:cNvSpPr txBox="1"/>
            <p:nvPr/>
          </p:nvSpPr>
          <p:spPr>
            <a:xfrm>
              <a:off x="722687" y="3774139"/>
              <a:ext cx="5031400" cy="78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u="sng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A place to demonstrate &lt;0.1% bandwidth gamma source:</a:t>
              </a:r>
            </a:p>
            <a:p>
              <a:pPr marL="323383" indent="-323383" defTabSz="9144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NRF backgrounds…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6ACB86D-40C7-4FCB-A7A9-C2A730522284}"/>
                </a:ext>
              </a:extLst>
            </p:cNvPr>
            <p:cNvSpPr txBox="1"/>
            <p:nvPr/>
          </p:nvSpPr>
          <p:spPr>
            <a:xfrm>
              <a:off x="722687" y="4926491"/>
              <a:ext cx="5031400" cy="78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u="sng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A place to perform QED physics…</a:t>
              </a:r>
            </a:p>
            <a:p>
              <a:pPr marL="323383" indent="-323383" defTabSz="9144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Background free Delbrück scattering measurement in few days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42F94D1C-B4FB-4785-8D20-10CC1F9D7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101" r="15532" b="25331"/>
            <a:stretch/>
          </p:blipFill>
          <p:spPr>
            <a:xfrm>
              <a:off x="6208776" y="3878628"/>
              <a:ext cx="2871862" cy="2539035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DC68DF5-0821-49CF-AD5E-6CBF528E71F7}"/>
                </a:ext>
              </a:extLst>
            </p:cNvPr>
            <p:cNvSpPr txBox="1"/>
            <p:nvPr/>
          </p:nvSpPr>
          <p:spPr>
            <a:xfrm>
              <a:off x="722687" y="5810479"/>
              <a:ext cx="5031400" cy="33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u="sng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but also more conventional NRF research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8DBA7EE8-F3E8-4D2A-99C6-217A41E7FD33}"/>
              </a:ext>
            </a:extLst>
          </p:cNvPr>
          <p:cNvSpPr txBox="1"/>
          <p:nvPr/>
        </p:nvSpPr>
        <p:spPr>
          <a:xfrm>
            <a:off x="345827" y="2651939"/>
            <a:ext cx="387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200" i="1" u="sng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+mn-cs"/>
              </a:rPr>
              <a:t>A very nice driver for R&amp;D on optical cavities :</a:t>
            </a:r>
          </a:p>
          <a:p>
            <a:pPr marL="323383" indent="-323383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+mn-cs"/>
              </a:rPr>
              <a:t>Very high average laser power in green (new AFAIK)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16E5E0-4B83-43EA-A03E-4FD5C5ADFE73}"/>
              </a:ext>
            </a:extLst>
          </p:cNvPr>
          <p:cNvSpPr txBox="1"/>
          <p:nvPr/>
        </p:nvSpPr>
        <p:spPr>
          <a:xfrm>
            <a:off x="345827" y="707636"/>
            <a:ext cx="4127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ICS (Inverse Compton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Scattering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)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Aurelien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M.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CB83823-AF5D-4EE3-AC2F-2EDEE5A0D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222" y="2191747"/>
            <a:ext cx="4005346" cy="286780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1196198A-926B-4BCF-92A6-D823924F29F7}"/>
              </a:ext>
            </a:extLst>
          </p:cNvPr>
          <p:cNvSpPr txBox="1"/>
          <p:nvPr/>
        </p:nvSpPr>
        <p:spPr>
          <a:xfrm>
            <a:off x="7402611" y="1710396"/>
            <a:ext cx="237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Jan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Bernauer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–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ep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physics</a:t>
            </a:r>
            <a:endParaRPr lang="fr-FR" sz="16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CD4A2D55-58DE-4B4D-AA67-E78EBA9D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5"/>
            <a:ext cx="9649072" cy="432048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SOME IMPORTANT OUTCOME ALREADY ON PHYSICS APPLICATIONS - II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65E860-F7AA-4C23-9D04-85FB05BEA0E1}"/>
              </a:ext>
            </a:extLst>
          </p:cNvPr>
          <p:cNvCxnSpPr/>
          <p:nvPr/>
        </p:nvCxnSpPr>
        <p:spPr>
          <a:xfrm>
            <a:off x="6106467" y="722939"/>
            <a:ext cx="72008" cy="48990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3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4CB1C978-EEE5-43BB-8729-6083DD9B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79" y="149425"/>
            <a:ext cx="8208911" cy="432048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tx1"/>
                </a:solidFill>
                <a:latin typeface="+mn-lt"/>
              </a:rPr>
              <a:t>NEWS   -  Collaborations / </a:t>
            </a:r>
            <a:r>
              <a:rPr lang="en-ZA" dirty="0" err="1">
                <a:solidFill>
                  <a:schemeClr val="tx1"/>
                </a:solidFill>
                <a:latin typeface="+mn-lt"/>
              </a:rPr>
              <a:t>PERLE@Orsay</a:t>
            </a:r>
            <a:r>
              <a:rPr lang="en-ZA" dirty="0">
                <a:solidFill>
                  <a:schemeClr val="tx1"/>
                </a:solidFill>
                <a:latin typeface="+mn-lt"/>
              </a:rPr>
              <a:t> in the international context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EA261CE-2CEA-417C-9BC4-B1CACDCD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latin typeface="+mn-lt"/>
              </a:rPr>
              <a:t>PERLE-  Executive Board</a:t>
            </a:r>
            <a:endParaRPr lang="en-ZA" sz="1600"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958A59C-A16B-410C-AF02-20EE1701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z="1600" smtClean="0">
                <a:latin typeface="+mn-lt"/>
              </a:rPr>
              <a:pPr/>
              <a:t>2</a:t>
            </a:fld>
            <a:endParaRPr lang="en-ZA" sz="1600"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178E395-CA67-4EDF-8DFC-40A0EBA63EDC}"/>
              </a:ext>
            </a:extLst>
          </p:cNvPr>
          <p:cNvSpPr txBox="1"/>
          <p:nvPr/>
        </p:nvSpPr>
        <p:spPr>
          <a:xfrm>
            <a:off x="137160" y="838200"/>
            <a:ext cx="10444771" cy="467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b="1" u="sng" dirty="0">
                <a:latin typeface="+mn-lt"/>
                <a:cs typeface="+mn-cs"/>
              </a:rPr>
              <a:t>Recent News/and next to come. Collaborations :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ICRADA</a:t>
            </a:r>
            <a:r>
              <a:rPr lang="en-ZA" sz="1600" dirty="0">
                <a:latin typeface="+mn-lt"/>
                <a:cs typeface="+mn-cs"/>
              </a:rPr>
              <a:t> with </a:t>
            </a:r>
            <a:r>
              <a:rPr lang="en-ZA" sz="1600" b="1" dirty="0" err="1">
                <a:latin typeface="+mn-lt"/>
                <a:cs typeface="+mn-cs"/>
              </a:rPr>
              <a:t>JLab</a:t>
            </a:r>
            <a:r>
              <a:rPr lang="en-ZA" sz="1600" dirty="0">
                <a:latin typeface="+mn-lt"/>
                <a:cs typeface="+mn-cs"/>
              </a:rPr>
              <a:t> signed in Mai 2022. 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An-Najah  National University </a:t>
            </a:r>
            <a:r>
              <a:rPr lang="en-ZA" sz="1600" dirty="0">
                <a:latin typeface="+mn-lt"/>
                <a:cs typeface="+mn-cs"/>
              </a:rPr>
              <a:t>(Nablus-Palestine) </a:t>
            </a:r>
            <a:r>
              <a:rPr lang="en-ZA" sz="1600" b="1" dirty="0">
                <a:latin typeface="+mn-lt"/>
                <a:cs typeface="+mn-cs"/>
              </a:rPr>
              <a:t>join </a:t>
            </a:r>
            <a:r>
              <a:rPr lang="en-ZA" sz="1600" b="1" dirty="0" err="1">
                <a:latin typeface="+mn-lt"/>
                <a:cs typeface="+mn-cs"/>
              </a:rPr>
              <a:t>PERLE@Orsay</a:t>
            </a:r>
            <a:r>
              <a:rPr lang="en-ZA" sz="1600" b="1" dirty="0">
                <a:latin typeface="+mn-lt"/>
                <a:cs typeface="+mn-cs"/>
              </a:rPr>
              <a:t> </a:t>
            </a:r>
            <a:r>
              <a:rPr lang="en-ZA" sz="1600" dirty="0">
                <a:latin typeface="+mn-lt"/>
                <a:cs typeface="+mn-cs"/>
              </a:rPr>
              <a:t>, 1st July 2022. PI : </a:t>
            </a:r>
            <a:r>
              <a:rPr lang="en-ZA" sz="1600" dirty="0" err="1">
                <a:latin typeface="+mn-lt"/>
                <a:cs typeface="+mn-cs"/>
              </a:rPr>
              <a:t>Hadil</a:t>
            </a:r>
            <a:r>
              <a:rPr lang="en-ZA" sz="1600" dirty="0">
                <a:latin typeface="+mn-lt"/>
                <a:cs typeface="+mn-cs"/>
              </a:rPr>
              <a:t> </a:t>
            </a:r>
            <a:r>
              <a:rPr lang="en-ZA" sz="1600" dirty="0" err="1">
                <a:latin typeface="+mn-lt"/>
                <a:cs typeface="+mn-cs"/>
              </a:rPr>
              <a:t>Abualrob</a:t>
            </a:r>
            <a:endParaRPr lang="en-ZA" sz="1600" dirty="0"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Visits and contacts with HZB.  Collaboration </a:t>
            </a:r>
            <a:r>
              <a:rPr lang="en-ZA" sz="1600" b="1" dirty="0" err="1">
                <a:latin typeface="+mn-lt"/>
                <a:cs typeface="+mn-cs"/>
              </a:rPr>
              <a:t>PERLE@Orsay-bERLinPro</a:t>
            </a:r>
            <a:r>
              <a:rPr lang="en-ZA" sz="1600" b="1" dirty="0">
                <a:latin typeface="+mn-lt"/>
                <a:cs typeface="+mn-cs"/>
              </a:rPr>
              <a:t> </a:t>
            </a:r>
            <a:r>
              <a:rPr lang="en-ZA" sz="1600" dirty="0">
                <a:latin typeface="+mn-lt"/>
                <a:cs typeface="+mn-cs"/>
              </a:rPr>
              <a:t>starting and </a:t>
            </a:r>
            <a:r>
              <a:rPr lang="en-ZA" sz="1600" b="1" dirty="0">
                <a:latin typeface="+mn-lt"/>
                <a:cs typeface="+mn-cs"/>
              </a:rPr>
              <a:t>will be formalised by an MoU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Promising </a:t>
            </a:r>
            <a:r>
              <a:rPr lang="en-ZA" sz="1600" dirty="0" err="1">
                <a:latin typeface="+mn-lt"/>
                <a:cs typeface="+mn-cs"/>
              </a:rPr>
              <a:t>discussios</a:t>
            </a:r>
            <a:r>
              <a:rPr lang="en-ZA" sz="1600" dirty="0">
                <a:latin typeface="+mn-lt"/>
                <a:cs typeface="+mn-cs"/>
              </a:rPr>
              <a:t> on going with </a:t>
            </a:r>
            <a:r>
              <a:rPr lang="en-ZA" sz="1600" b="1" dirty="0">
                <a:latin typeface="+mn-lt"/>
                <a:cs typeface="+mn-cs"/>
              </a:rPr>
              <a:t>ESS-Bilbao</a:t>
            </a:r>
            <a:r>
              <a:rPr lang="en-ZA" sz="1600" dirty="0">
                <a:latin typeface="+mn-lt"/>
                <a:cs typeface="+mn-cs"/>
              </a:rPr>
              <a:t> to </a:t>
            </a:r>
            <a:r>
              <a:rPr lang="en-ZA" sz="1600" b="1" dirty="0">
                <a:latin typeface="+mn-lt"/>
                <a:cs typeface="+mn-cs"/>
              </a:rPr>
              <a:t>concretise the interest to join PERLE </a:t>
            </a:r>
            <a:r>
              <a:rPr lang="en-ZA" sz="1600" dirty="0">
                <a:latin typeface="+mn-lt"/>
                <a:cs typeface="+mn-cs"/>
              </a:rPr>
              <a:t>(meeting 10th-11th </a:t>
            </a:r>
            <a:r>
              <a:rPr lang="en-ZA" sz="1600" dirty="0" err="1">
                <a:latin typeface="+mn-lt"/>
                <a:cs typeface="+mn-cs"/>
              </a:rPr>
              <a:t>october</a:t>
            </a:r>
            <a:r>
              <a:rPr lang="en-ZA" sz="1600" dirty="0">
                <a:latin typeface="+mn-lt"/>
                <a:cs typeface="+mn-cs"/>
              </a:rPr>
              <a:t> 2022)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Creation of the </a:t>
            </a:r>
            <a:r>
              <a:rPr lang="en-ZA" sz="1600" b="1" dirty="0" err="1">
                <a:latin typeface="+mn-lt"/>
                <a:cs typeface="+mn-cs"/>
              </a:rPr>
              <a:t>PERLE@Orsay</a:t>
            </a:r>
            <a:r>
              <a:rPr lang="en-ZA" sz="1600" b="1" dirty="0">
                <a:latin typeface="+mn-lt"/>
                <a:cs typeface="+mn-cs"/>
              </a:rPr>
              <a:t> Executive Board</a:t>
            </a:r>
            <a:r>
              <a:rPr lang="en-ZA" sz="1600" dirty="0">
                <a:latin typeface="+mn-lt"/>
                <a:cs typeface="+mn-cs"/>
              </a:rPr>
              <a:t>, with all the WP leaders. First meeting, 28th Sept. 2022.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PERLE recognized as a central multi turn facility selected for the realization of the European ERL roadmap. It has been endorsed by CERN Council, published as arXiv:2201.07895 and </a:t>
            </a:r>
            <a:r>
              <a:rPr lang="en-US" sz="1600" i="1" dirty="0">
                <a:latin typeface="+mn-lt"/>
              </a:rPr>
              <a:t>CERN Yellow </a:t>
            </a:r>
            <a:r>
              <a:rPr lang="en-US" sz="1600" i="1" dirty="0" err="1">
                <a:latin typeface="+mn-lt"/>
              </a:rPr>
              <a:t>Rep.Monogr</a:t>
            </a:r>
            <a:r>
              <a:rPr lang="en-US" sz="1600" i="1" dirty="0">
                <a:latin typeface="+mn-lt"/>
              </a:rPr>
              <a:t>.</a:t>
            </a:r>
            <a:r>
              <a:rPr lang="en-US" sz="1600" dirty="0">
                <a:latin typeface="+mn-lt"/>
              </a:rPr>
              <a:t> 1 (2022) 185-227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Baseline detailed ERL paper (arXiv:2207.02095) accepted for publication by JINST</a:t>
            </a:r>
            <a:endParaRPr lang="en-ZA" sz="1600" dirty="0"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ERL Panel for the European Strategy of Particle Physics launched</a:t>
            </a:r>
            <a:r>
              <a:rPr lang="en-ZA" sz="1600" dirty="0">
                <a:latin typeface="+mn-lt"/>
                <a:cs typeface="+mn-cs"/>
              </a:rPr>
              <a:t>. The Chair person is Jorgen </a:t>
            </a:r>
            <a:r>
              <a:rPr lang="en-ZA" sz="1600" dirty="0" err="1">
                <a:latin typeface="+mn-lt"/>
                <a:cs typeface="+mn-cs"/>
              </a:rPr>
              <a:t>D’Hondt</a:t>
            </a:r>
            <a:r>
              <a:rPr lang="en-ZA" sz="1600" dirty="0">
                <a:latin typeface="+mn-lt"/>
                <a:cs typeface="+mn-cs"/>
              </a:rPr>
              <a:t>    (see next page)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Some discussions on going with : Italy/Frascati and Milano, Darmstadt/</a:t>
            </a:r>
            <a:r>
              <a:rPr lang="en-ZA" sz="1600" dirty="0" err="1">
                <a:latin typeface="+mn-lt"/>
                <a:cs typeface="+mn-cs"/>
              </a:rPr>
              <a:t>sDalinac</a:t>
            </a:r>
            <a:r>
              <a:rPr lang="en-ZA" sz="1600" dirty="0">
                <a:latin typeface="+mn-lt"/>
                <a:cs typeface="+mn-cs"/>
              </a:rPr>
              <a:t>, HZRD…</a:t>
            </a:r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165F89DA-405D-4B6A-93BC-D880FCCD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28/09/2022</a:t>
            </a:r>
            <a:endParaRPr lang="en-ZA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51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1F3A0-AE46-42B4-AAE3-123EC64F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NEWS  -  ERL and </a:t>
            </a:r>
            <a:r>
              <a:rPr lang="fr-FR" dirty="0" err="1">
                <a:latin typeface="+mn-lt"/>
              </a:rPr>
              <a:t>PERLE@Orsay</a:t>
            </a:r>
            <a:r>
              <a:rPr lang="fr-FR" dirty="0">
                <a:latin typeface="+mn-lt"/>
              </a:rPr>
              <a:t> in ESPP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B1B78B-8CBB-49EE-9973-231D9231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28/09/2022</a:t>
            </a:r>
            <a:endParaRPr lang="fr-FR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855543-E6F5-406B-AE08-ABBF1CAC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PERLE-  Executive Board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417558-DD4E-4117-8D50-F1A04313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563EB38-3086-4963-9AF3-B3322ED0CAC6}"/>
              </a:ext>
            </a:extLst>
          </p:cNvPr>
          <p:cNvSpPr txBox="1">
            <a:spLocks/>
          </p:cNvSpPr>
          <p:nvPr/>
        </p:nvSpPr>
        <p:spPr>
          <a:xfrm>
            <a:off x="9448800" y="65207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377"/>
            <a:fld id="{C662D044-6F0C-A44C-85FD-2657997C64DC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rPr>
              <a:pPr defTabSz="914377"/>
              <a:t>3</a:t>
            </a:fld>
            <a:endParaRPr lang="en-US" sz="1800">
              <a:solidFill>
                <a:prstClr val="black">
                  <a:tint val="75000"/>
                </a:prstClr>
              </a:solidFill>
              <a:latin typeface="+mn-lt"/>
              <a:ea typeface="ＭＳ Ｐゴシック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C9A5E0B-9FAE-4723-9C4A-9D3E37873CBE}"/>
              </a:ext>
            </a:extLst>
          </p:cNvPr>
          <p:cNvSpPr txBox="1"/>
          <p:nvPr/>
        </p:nvSpPr>
        <p:spPr>
          <a:xfrm>
            <a:off x="-302245" y="1010783"/>
            <a:ext cx="588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BE" sz="1200" b="1" dirty="0">
                <a:solidFill>
                  <a:srgbClr val="0070C0"/>
                </a:solidFill>
                <a:latin typeface="+mn-lt"/>
                <a:ea typeface="ＭＳ Ｐゴシック" charset="0"/>
              </a:rPr>
              <a:t>    </a:t>
            </a:r>
            <a:endParaRPr lang="en-BE" sz="1200" dirty="0">
              <a:solidFill>
                <a:srgbClr val="0000FF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marL="359824" indent="353475" defTabSz="121917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+mj-ea"/>
              <a:buAutoNum type="circleNumDbPlain"/>
            </a:pPr>
            <a:r>
              <a:rPr lang="en-GB" sz="1200" i="1" dirty="0">
                <a:solidFill>
                  <a:srgbClr val="FF6700"/>
                </a:solidFill>
                <a:latin typeface="+mn-lt"/>
                <a:ea typeface="ＭＳ Ｐゴシック" charset="0"/>
              </a:rPr>
              <a:t>connecting the ERL R&amp;D community with the HEP steering and funding bodies</a:t>
            </a:r>
          </a:p>
          <a:p>
            <a:pPr marL="359824" indent="353475" defTabSz="121917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+mj-ea"/>
              <a:buAutoNum type="circleNumDbPlain"/>
            </a:pPr>
            <a:r>
              <a:rPr lang="en-GB" sz="1200" i="1" dirty="0">
                <a:solidFill>
                  <a:srgbClr val="FF6700"/>
                </a:solidFill>
                <a:latin typeface="+mn-lt"/>
                <a:ea typeface="ＭＳ Ｐゴシック" charset="0"/>
              </a:rPr>
              <a:t>leverage on ongoing ERL R&amp;D towards implementations in HEP applications</a:t>
            </a:r>
          </a:p>
          <a:p>
            <a:pPr marL="359824" indent="353475" defTabSz="121917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+mj-ea"/>
              <a:buAutoNum type="circleNumDbPlain"/>
            </a:pPr>
            <a:r>
              <a:rPr lang="en-GB" sz="1200" i="1" dirty="0">
                <a:solidFill>
                  <a:srgbClr val="FF6700"/>
                </a:solidFill>
                <a:latin typeface="+mn-lt"/>
                <a:ea typeface="ＭＳ Ｐゴシック" charset="0"/>
              </a:rPr>
              <a:t>strengthen collaboration across the field to reach the HEP-related R&amp;D objectives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11D3E1E5-A370-4FD7-A10D-1C6E573DADA8}"/>
              </a:ext>
            </a:extLst>
          </p:cNvPr>
          <p:cNvSpPr txBox="1"/>
          <p:nvPr/>
        </p:nvSpPr>
        <p:spPr>
          <a:xfrm>
            <a:off x="5767355" y="32778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srgbClr val="E7E6E6">
                    <a:lumMod val="50000"/>
                  </a:srgbClr>
                </a:solidFill>
                <a:latin typeface="+mn-lt"/>
                <a:ea typeface="ＭＳ Ｐゴシック" charset="0"/>
              </a:rPr>
              <a:t>incl. r</a:t>
            </a:r>
            <a:r>
              <a:rPr lang="en-BE" sz="1400" i="1" dirty="0">
                <a:solidFill>
                  <a:srgbClr val="E7E6E6">
                    <a:lumMod val="50000"/>
                  </a:srgbClr>
                </a:solidFill>
                <a:latin typeface="+mn-lt"/>
                <a:ea typeface="ＭＳ Ｐゴシック" charset="0"/>
              </a:rPr>
              <a:t>epresentative of ongoing &amp; upcoming ERL facilities</a:t>
            </a:r>
          </a:p>
        </p:txBody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7AA9E97C-48CB-497B-9CFE-CA867857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5" y="2141862"/>
            <a:ext cx="6873520" cy="34921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7D488B-8FBB-435E-8C71-07AF66F12FEB}"/>
              </a:ext>
            </a:extLst>
          </p:cNvPr>
          <p:cNvSpPr txBox="1"/>
          <p:nvPr/>
        </p:nvSpPr>
        <p:spPr>
          <a:xfrm>
            <a:off x="5530403" y="696323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ERL panel meets very 3-4 weeks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Initial report given to Council this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Next: more comprehensive plan for Council in December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First actions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setup of WGs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contact to RF panel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Contact with FAs and labs :  STFC, </a:t>
            </a:r>
            <a:r>
              <a:rPr lang="en-US" sz="1400" dirty="0" err="1">
                <a:latin typeface="+mn-lt"/>
              </a:rPr>
              <a:t>Rossendorf</a:t>
            </a:r>
            <a:r>
              <a:rPr lang="en-US" sz="1400" dirty="0">
                <a:latin typeface="+mn-lt"/>
              </a:rPr>
              <a:t>, Darmstadt…</a:t>
            </a:r>
          </a:p>
        </p:txBody>
      </p:sp>
    </p:spTree>
    <p:extLst>
      <p:ext uri="{BB962C8B-B14F-4D97-AF65-F5344CB8AC3E}">
        <p14:creationId xmlns:p14="http://schemas.microsoft.com/office/powerpoint/2010/main" val="97597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7D97F-871D-4841-9793-F8680C3F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>
                <a:solidFill>
                  <a:schemeClr val="tx1"/>
                </a:solidFill>
                <a:latin typeface="+mn-lt"/>
              </a:rPr>
              <a:t>NEWS – Finances and HR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5065F8-5113-4DE9-960E-A78F1CA8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  <a:latin typeface="+mn-lt"/>
              </a:rPr>
              <a:t>28/09/2022</a:t>
            </a:r>
            <a:endParaRPr lang="en-ZA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45346F-75FF-4B5A-8DEB-0B52EB3D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+mn-lt"/>
              </a:rPr>
              <a:t>PERLE-  Executive Board</a:t>
            </a:r>
            <a:endParaRPr lang="en-ZA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816C2-D764-4A56-9F44-51E2C9F8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mtClean="0">
                <a:solidFill>
                  <a:schemeClr val="tx1"/>
                </a:solidFill>
                <a:latin typeface="+mn-lt"/>
              </a:rPr>
              <a:pPr/>
              <a:t>4</a:t>
            </a:fld>
            <a:endParaRPr lang="en-ZA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C051DA-78CC-45ED-BB29-F197AF9802D9}"/>
              </a:ext>
            </a:extLst>
          </p:cNvPr>
          <p:cNvSpPr txBox="1"/>
          <p:nvPr/>
        </p:nvSpPr>
        <p:spPr>
          <a:xfrm>
            <a:off x="201813" y="3609871"/>
            <a:ext cx="6206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latin typeface="+mn-lt"/>
                <a:cs typeface="+mn-cs"/>
              </a:rPr>
              <a:t>Recent News and next to come : HR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latin typeface="+mn-lt"/>
              <a:cs typeface="+mn-cs"/>
            </a:endParaRP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Strong increasing </a:t>
            </a:r>
            <a:r>
              <a:rPr lang="en-ZA" sz="1600" dirty="0">
                <a:latin typeface="+mn-lt"/>
                <a:cs typeface="+mn-cs"/>
              </a:rPr>
              <a:t>in 2022 </a:t>
            </a:r>
            <a:r>
              <a:rPr lang="en-ZA" sz="1600" b="1" dirty="0">
                <a:latin typeface="+mn-lt"/>
                <a:cs typeface="+mn-cs"/>
              </a:rPr>
              <a:t>of the manpower at IN2P3 (</a:t>
            </a:r>
            <a:r>
              <a:rPr lang="en-ZA" sz="1600" b="1" dirty="0" err="1">
                <a:latin typeface="+mn-lt"/>
                <a:cs typeface="+mn-cs"/>
              </a:rPr>
              <a:t>IJCLab</a:t>
            </a:r>
            <a:r>
              <a:rPr lang="en-ZA" sz="1600" b="1" dirty="0">
                <a:latin typeface="+mn-lt"/>
                <a:cs typeface="+mn-cs"/>
              </a:rPr>
              <a:t>-Orsay and LPSC-Grenoble)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Collaboration agreement foresees/demands bilateral MoUs of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IJCLab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/IN2P3 with PERLE partner institutes about resource loaded (financial, material) contributions ICRADA now signed and a base for such an agreement with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JLab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09370A-BA64-4C68-8604-C910B49B27C0}"/>
              </a:ext>
            </a:extLst>
          </p:cNvPr>
          <p:cNvSpPr txBox="1"/>
          <p:nvPr/>
        </p:nvSpPr>
        <p:spPr>
          <a:xfrm>
            <a:off x="0" y="624319"/>
            <a:ext cx="64087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latin typeface="+mn-lt"/>
                <a:cs typeface="+mn-cs"/>
              </a:rPr>
              <a:t>Recent News/and next to come: Finances.   </a:t>
            </a:r>
            <a:endParaRPr lang="en-ZA" sz="1600" b="1" dirty="0">
              <a:latin typeface="+mn-lt"/>
              <a:cs typeface="+mn-cs"/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TDR Phase 2022-2023, </a:t>
            </a:r>
            <a:r>
              <a:rPr lang="en-ZA" sz="1600" dirty="0">
                <a:latin typeface="+mn-lt"/>
                <a:cs typeface="+mn-cs"/>
              </a:rPr>
              <a:t>Consolidation with </a:t>
            </a:r>
            <a:r>
              <a:rPr lang="en-ZA" sz="1600" dirty="0" err="1">
                <a:latin typeface="+mn-lt"/>
                <a:cs typeface="+mn-cs"/>
              </a:rPr>
              <a:t>IJCLab</a:t>
            </a:r>
            <a:r>
              <a:rPr lang="en-ZA" sz="1600" dirty="0">
                <a:latin typeface="+mn-lt"/>
                <a:cs typeface="+mn-cs"/>
              </a:rPr>
              <a:t>/IN2P3. </a:t>
            </a: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2M€ from CPER for infrastructure, maybe not sufficient for the full infrastructure works. Search for extra funding.</a:t>
            </a: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PEPR</a:t>
            </a:r>
            <a:r>
              <a:rPr lang="en-ZA" sz="1600" dirty="0">
                <a:latin typeface="+mn-lt"/>
                <a:cs typeface="+mn-cs"/>
              </a:rPr>
              <a:t> for the PERLE Phase I </a:t>
            </a:r>
            <a:r>
              <a:rPr lang="en-ZA" sz="1600" b="1" dirty="0">
                <a:latin typeface="+mn-lt"/>
                <a:cs typeface="+mn-cs"/>
              </a:rPr>
              <a:t>under construction</a:t>
            </a:r>
            <a:r>
              <a:rPr lang="en-ZA" sz="1600" dirty="0">
                <a:latin typeface="+mn-lt"/>
                <a:cs typeface="+mn-cs"/>
              </a:rPr>
              <a:t>; Deposit of the project with CNRS (INP, IN2P3) and CEA on going.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0000"/>
                </a:solidFill>
                <a:latin typeface="+mn-lt"/>
                <a:cs typeface="+mn-cs"/>
              </a:rPr>
              <a:t>Contributions from other countries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so far only in kind (source, booster, SPL to be discussed). Finances to be discussed, within PERLE and through the newly formed ERL coordination group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0475A-C95D-4C86-86AD-35429970E3DD}"/>
              </a:ext>
            </a:extLst>
          </p:cNvPr>
          <p:cNvSpPr/>
          <p:nvPr/>
        </p:nvSpPr>
        <p:spPr>
          <a:xfrm>
            <a:off x="6538515" y="669354"/>
            <a:ext cx="4100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ZA" sz="1400" b="1" u="sng">
                <a:latin typeface="+mn-lt"/>
              </a:rPr>
              <a:t>Financial support (~800k€)</a:t>
            </a:r>
            <a:endParaRPr lang="en-ZA" sz="1400">
              <a:latin typeface="+mn-lt"/>
            </a:endParaRPr>
          </a:p>
          <a:p>
            <a:pPr marL="844550" lvl="1" indent="-342900" algn="just">
              <a:buFont typeface="Wingdings" panose="05000000000000000000" pitchFamily="2" charset="2"/>
              <a:buChar char="Ø"/>
            </a:pPr>
            <a:r>
              <a:rPr lang="en-ZA" sz="1400">
                <a:latin typeface="+mn-lt"/>
              </a:rPr>
              <a:t>CDD/PHD (IN2P3, EU, ED)</a:t>
            </a:r>
          </a:p>
          <a:p>
            <a:pPr marL="844550" lvl="1" indent="-342900" algn="just">
              <a:buFont typeface="Wingdings" panose="05000000000000000000" pitchFamily="2" charset="2"/>
              <a:buChar char="Ø"/>
            </a:pPr>
            <a:r>
              <a:rPr lang="en-ZA" sz="1400">
                <a:latin typeface="+mn-lt"/>
              </a:rPr>
              <a:t>For equipment (IN2P3, CERN, </a:t>
            </a:r>
            <a:r>
              <a:rPr lang="en-ZA" sz="1400" strike="sngStrike">
                <a:latin typeface="+mn-lt"/>
              </a:rPr>
              <a:t>Cremlin</a:t>
            </a:r>
            <a:r>
              <a:rPr lang="en-ZA" sz="1400">
                <a:latin typeface="+mn-lt"/>
              </a:rPr>
              <a:t>+ EURIZON)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13B9E7F-3755-43E9-AF11-682E2452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4" y="1843053"/>
            <a:ext cx="3899401" cy="753293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FFF0134-CAB3-40AD-82EE-C2DB4AEC192B}"/>
              </a:ext>
            </a:extLst>
          </p:cNvPr>
          <p:cNvSpPr/>
          <p:nvPr/>
        </p:nvSpPr>
        <p:spPr>
          <a:xfrm>
            <a:off x="5458395" y="971889"/>
            <a:ext cx="864096" cy="17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B103D-F843-4766-9AFB-E0ECFE05FC5E}"/>
              </a:ext>
            </a:extLst>
          </p:cNvPr>
          <p:cNvSpPr/>
          <p:nvPr/>
        </p:nvSpPr>
        <p:spPr>
          <a:xfrm>
            <a:off x="7042571" y="364742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b="1" u="sng">
                <a:latin typeface="+mn-lt"/>
              </a:rPr>
              <a:t>Manpower (~10FTE (2022) </a:t>
            </a:r>
            <a:r>
              <a:rPr lang="en-ZA" sz="1400" b="1" u="sng">
                <a:latin typeface="+mn-lt"/>
                <a:sym typeface="Wingdings" panose="05000000000000000000" pitchFamily="2" charset="2"/>
              </a:rPr>
              <a:t>~</a:t>
            </a:r>
            <a:r>
              <a:rPr lang="en-ZA" sz="1400" b="1" u="sng">
                <a:latin typeface="+mn-lt"/>
              </a:rPr>
              <a:t>15FTE (2023)</a:t>
            </a:r>
            <a:r>
              <a:rPr lang="en-ZA" sz="1400">
                <a:latin typeface="+mn-lt"/>
              </a:rPr>
              <a:t> </a:t>
            </a:r>
          </a:p>
          <a:p>
            <a:pPr algn="ctr"/>
            <a:r>
              <a:rPr lang="en-ZA" sz="1400" b="1">
                <a:latin typeface="+mn-lt"/>
              </a:rPr>
              <a:t>~50 people involved</a:t>
            </a:r>
            <a:endParaRPr lang="en-ZA" sz="1400">
              <a:latin typeface="+mn-lt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019CF98-2236-491A-868A-ADECFB255E2B}"/>
              </a:ext>
            </a:extLst>
          </p:cNvPr>
          <p:cNvGrpSpPr/>
          <p:nvPr/>
        </p:nvGrpSpPr>
        <p:grpSpPr>
          <a:xfrm>
            <a:off x="7042571" y="4204604"/>
            <a:ext cx="3330754" cy="1422335"/>
            <a:chOff x="6736153" y="2507359"/>
            <a:chExt cx="3330754" cy="1422335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7A11E82B-78D8-4EC2-B755-47D531A7B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6153" y="2813720"/>
              <a:ext cx="3330754" cy="1115974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C2672DE-52E5-432F-90CE-9B2C3B71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4698" y="2507359"/>
              <a:ext cx="1872209" cy="306361"/>
            </a:xfrm>
            <a:prstGeom prst="rect">
              <a:avLst/>
            </a:prstGeom>
          </p:spPr>
        </p:pic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CDE0D20-1280-4036-875A-2CED51EA1D77}"/>
              </a:ext>
            </a:extLst>
          </p:cNvPr>
          <p:cNvCxnSpPr>
            <a:cxnSpLocks/>
          </p:cNvCxnSpPr>
          <p:nvPr/>
        </p:nvCxnSpPr>
        <p:spPr>
          <a:xfrm>
            <a:off x="70970" y="3625794"/>
            <a:ext cx="10630833" cy="423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9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247C0-E4BE-48A5-A804-8127506D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035" y="149425"/>
            <a:ext cx="5760641" cy="432048"/>
          </a:xfrm>
        </p:spPr>
        <p:txBody>
          <a:bodyPr>
            <a:normAutofit fontScale="90000"/>
          </a:bodyPr>
          <a:lstStyle/>
          <a:p>
            <a:r>
              <a:rPr lang="en-ZA">
                <a:latin typeface="+mn-lt"/>
              </a:rPr>
              <a:t>Work in Progress – All Work Packages started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B39FEB-79B2-41AE-850F-5388C95B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28/09/2022</a:t>
            </a:r>
            <a:endParaRPr lang="en-ZA" sz="160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DCFF48-FCB1-421E-BC15-29B4B78F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latin typeface="+mn-lt"/>
              </a:rPr>
              <a:t>PERLE-  Executive Board</a:t>
            </a:r>
            <a:endParaRPr lang="en-ZA" sz="160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6D2084-A711-4BBA-86B4-700FD05B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z="1600" smtClean="0">
                <a:latin typeface="+mn-lt"/>
              </a:rPr>
              <a:pPr/>
              <a:t>5</a:t>
            </a:fld>
            <a:endParaRPr lang="en-ZA" sz="160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69BC9C-F79E-4F1A-892C-65BA3296E30B}"/>
              </a:ext>
            </a:extLst>
          </p:cNvPr>
          <p:cNvSpPr txBox="1"/>
          <p:nvPr/>
        </p:nvSpPr>
        <p:spPr>
          <a:xfrm>
            <a:off x="489842" y="941512"/>
            <a:ext cx="9937105" cy="460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solidFill>
                  <a:prstClr val="black"/>
                </a:solidFill>
                <a:latin typeface="+mn-lt"/>
                <a:cs typeface="+mn-cs"/>
              </a:rPr>
              <a:t>Scientific News and Progresses/Results :     </a:t>
            </a:r>
            <a:r>
              <a:rPr lang="en-ZA" sz="1600" b="1" u="sng" dirty="0">
                <a:solidFill>
                  <a:srgbClr val="FF0000"/>
                </a:solidFill>
                <a:latin typeface="+mn-lt"/>
                <a:cs typeface="+mn-cs"/>
              </a:rPr>
              <a:t>SOME REPORTS TODAY</a:t>
            </a:r>
            <a:r>
              <a:rPr lang="en-ZA" sz="1600" b="1" u="sng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Several Work Packages have some important results to be reported :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WP2 Accelerator design, WP3 e-Source , WP4 RF System, WP7 Physics, 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work since several months with international partners.  Presentations also at Executive Board.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WP6 Magnets &amp; Power supply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restarted with month ago with international partners;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WP5 : Cryogenics, WP9 Safety &amp; Protections, WP10 Infrastructure &amp; syst. Integration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work since several months with only </a:t>
            </a:r>
            <a:r>
              <a:rPr lang="en-ZA" sz="1600" dirty="0" err="1">
                <a:solidFill>
                  <a:prstClr val="black"/>
                </a:solidFill>
                <a:latin typeface="+mn-lt"/>
                <a:cs typeface="+mn-cs"/>
              </a:rPr>
              <a:t>IJCLab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members.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solidFill>
                  <a:prstClr val="black"/>
                </a:solidFill>
                <a:latin typeface="+mn-lt"/>
              </a:rPr>
              <a:t>Some Work Packages just started: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</a:rPr>
              <a:t>WP7 Diagnostic and Instrumentation  </a:t>
            </a:r>
            <a:r>
              <a:rPr lang="en-ZA" sz="1600" dirty="0">
                <a:solidFill>
                  <a:prstClr val="black"/>
                </a:solidFill>
                <a:latin typeface="+mn-lt"/>
              </a:rPr>
              <a:t>no yet any international partners</a:t>
            </a:r>
            <a:r>
              <a:rPr lang="en-ZA" sz="1600" b="1" dirty="0">
                <a:solidFill>
                  <a:prstClr val="black"/>
                </a:solidFill>
                <a:latin typeface="+mn-lt"/>
              </a:rPr>
              <a:t>;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</a:rPr>
              <a:t>WP11 Vacuum Systems, </a:t>
            </a:r>
            <a:r>
              <a:rPr lang="en-ZA" sz="1600" dirty="0">
                <a:solidFill>
                  <a:prstClr val="black"/>
                </a:solidFill>
                <a:latin typeface="+mn-lt"/>
              </a:rPr>
              <a:t>some collaboration with GANIL at level of discussions;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</a:rPr>
              <a:t>WP 12 Command and Control Just </a:t>
            </a:r>
            <a:r>
              <a:rPr lang="en-ZA" sz="1600" dirty="0">
                <a:solidFill>
                  <a:prstClr val="black"/>
                </a:solidFill>
                <a:latin typeface="+mn-lt"/>
              </a:rPr>
              <a:t>reflexions yet only internal at </a:t>
            </a:r>
            <a:r>
              <a:rPr lang="en-ZA" sz="1600" dirty="0" err="1">
                <a:solidFill>
                  <a:prstClr val="black"/>
                </a:solidFill>
                <a:latin typeface="+mn-lt"/>
              </a:rPr>
              <a:t>IJCLab</a:t>
            </a:r>
            <a:r>
              <a:rPr lang="en-ZA" sz="1600" dirty="0">
                <a:solidFill>
                  <a:prstClr val="black"/>
                </a:solidFill>
                <a:latin typeface="+mn-lt"/>
              </a:rPr>
              <a:t>.</a:t>
            </a: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42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C50E87-46E4-42B2-A7BC-2E2610BD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A9410D-F37D-452C-AD35-9BEA5231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9A81F4-4D92-41D9-A434-B14D4042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7B22EE5-7D3F-4337-A021-8E3FC87E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fr-FR" dirty="0">
                <a:latin typeface="+mn-lt"/>
              </a:rPr>
              <a:t>PERLE         Configurations and Plans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EDE72AAE-9BAB-414B-B43C-2B2B8B4EF642}"/>
              </a:ext>
            </a:extLst>
          </p:cNvPr>
          <p:cNvSpPr txBox="1">
            <a:spLocks/>
          </p:cNvSpPr>
          <p:nvPr/>
        </p:nvSpPr>
        <p:spPr>
          <a:xfrm>
            <a:off x="8159407" y="5714820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7E71596-5F9D-49C5-9701-16B3CA54319D}" type="slidenum">
              <a:rPr lang="fr-FR" sz="1600" smtClean="0">
                <a:latin typeface="+mn-lt"/>
              </a:rPr>
              <a:pPr/>
              <a:t>6</a:t>
            </a:fld>
            <a:endParaRPr lang="fr-FR" sz="1600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D7755B-66AB-4F08-B03C-5A09181AE925}"/>
              </a:ext>
            </a:extLst>
          </p:cNvPr>
          <p:cNvSpPr txBox="1"/>
          <p:nvPr/>
        </p:nvSpPr>
        <p:spPr>
          <a:xfrm>
            <a:off x="126192" y="608355"/>
            <a:ext cx="10444771" cy="530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b="1" u="sng" dirty="0">
                <a:solidFill>
                  <a:srgbClr val="DF8A2D"/>
                </a:solidFill>
                <a:latin typeface="+mn-lt"/>
                <a:cs typeface="+mn-cs"/>
              </a:rPr>
              <a:t>Mission of PERLE in 3 lines: 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b="1" dirty="0">
                <a:solidFill>
                  <a:srgbClr val="0070C0"/>
                </a:solidFill>
                <a:latin typeface="+mn-lt"/>
                <a:cs typeface="+mn-cs"/>
              </a:rPr>
              <a:t>Demonstration of high current (20mA) multi (3) turn ERL operation and low energy nuclear/particle physis  </a:t>
            </a:r>
          </a:p>
          <a:p>
            <a:endParaRPr lang="en-ZA" sz="1600" b="1" dirty="0">
              <a:latin typeface="+mn-lt"/>
              <a:cs typeface="+mn-cs"/>
            </a:endParaRPr>
          </a:p>
          <a:p>
            <a:r>
              <a:rPr lang="en-ZA" sz="1600" b="1" dirty="0">
                <a:latin typeface="+mn-lt"/>
                <a:cs typeface="+mn-cs"/>
              </a:rPr>
              <a:t>CDR in 2017 </a:t>
            </a:r>
            <a:r>
              <a:rPr lang="en-ZA" sz="1600" dirty="0">
                <a:latin typeface="+mn-lt"/>
                <a:cs typeface="+mn-cs"/>
              </a:rPr>
              <a:t>(J</a:t>
            </a:r>
            <a:r>
              <a:rPr lang="en-GB" sz="1400" i="1" dirty="0">
                <a:effectLst/>
              </a:rPr>
              <a:t>.</a:t>
            </a:r>
            <a:r>
              <a:rPr lang="en-GB" sz="1400" i="1" dirty="0" err="1">
                <a:effectLst/>
              </a:rPr>
              <a:t>Phys.G</a:t>
            </a:r>
            <a:r>
              <a:rPr lang="en-GB" sz="1400" dirty="0">
                <a:effectLst/>
              </a:rPr>
              <a:t> 45 (2018) 6, 065003 and arXiv:</a:t>
            </a:r>
            <a:r>
              <a:rPr lang="en-GB" sz="140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1705.08783</a:t>
            </a:r>
            <a:r>
              <a:rPr lang="en-GB" sz="1400" dirty="0"/>
              <a:t>)</a:t>
            </a:r>
            <a:r>
              <a:rPr lang="en-GB" sz="1400" u="none" strike="noStrike" dirty="0">
                <a:effectLst/>
              </a:rPr>
              <a:t>      current </a:t>
            </a:r>
            <a:r>
              <a:rPr lang="en-GB" sz="1400" b="1" dirty="0"/>
              <a:t>C</a:t>
            </a:r>
            <a:r>
              <a:rPr lang="en-GB" sz="1400" b="1" u="none" strike="noStrike" dirty="0">
                <a:effectLst/>
              </a:rPr>
              <a:t>omposition </a:t>
            </a:r>
            <a:r>
              <a:rPr lang="en-GB" sz="1400" b="1" dirty="0"/>
              <a:t>of PERLE Collaboration:</a:t>
            </a:r>
            <a:endParaRPr lang="en-GB" sz="1400" b="1" u="none" strike="noStrike" dirty="0">
              <a:effectLst/>
            </a:endParaRPr>
          </a:p>
          <a:p>
            <a:r>
              <a:rPr lang="en-GB" sz="1400" dirty="0" err="1"/>
              <a:t>IJCLab</a:t>
            </a:r>
            <a:r>
              <a:rPr lang="en-GB" sz="1400" dirty="0"/>
              <a:t> (host), </a:t>
            </a:r>
            <a:r>
              <a:rPr lang="en-GB" sz="1400" dirty="0" err="1"/>
              <a:t>AsTEC</a:t>
            </a:r>
            <a:r>
              <a:rPr lang="en-GB" sz="1400" dirty="0"/>
              <a:t>, BINP (on hold), CERN, Cockcroft, U Cornell, Grenoble, </a:t>
            </a:r>
            <a:r>
              <a:rPr lang="en-GB" sz="1400" dirty="0" err="1"/>
              <a:t>Jlab</a:t>
            </a:r>
            <a:r>
              <a:rPr lang="en-GB" sz="1400" dirty="0"/>
              <a:t>, U Liverpool, U Nablus, </a:t>
            </a:r>
            <a:r>
              <a:rPr lang="en-GB" sz="1200" dirty="0"/>
              <a:t>open to further partners</a:t>
            </a:r>
          </a:p>
          <a:p>
            <a:r>
              <a:rPr lang="en-GB" sz="1200" dirty="0"/>
              <a:t> </a:t>
            </a:r>
          </a:p>
          <a:p>
            <a:r>
              <a:rPr lang="en-GB" b="1" u="sng" dirty="0">
                <a:solidFill>
                  <a:srgbClr val="DF8A2D"/>
                </a:solidFill>
              </a:rPr>
              <a:t>Major Phases of Realisation and Operation </a:t>
            </a:r>
            <a:endParaRPr lang="en-GB" b="1" u="sng" dirty="0">
              <a:solidFill>
                <a:srgbClr val="DF8A2D"/>
              </a:solidFill>
              <a:effectLst/>
            </a:endParaRPr>
          </a:p>
          <a:p>
            <a:endParaRPr lang="en-GB" sz="1400" dirty="0">
              <a:effectLst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TDR by next year, based on current studies and Prepare to Build (P2B) work/plans (as source installation)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 clarity on configuration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</a:rPr>
              <a:t>            </a:t>
            </a:r>
            <a:r>
              <a:rPr lang="en-ZA" sz="1600" b="1" dirty="0">
                <a:solidFill>
                  <a:srgbClr val="DF8A2D"/>
                </a:solidFill>
                <a:latin typeface="+mn-lt"/>
                <a:cs typeface="+mn-cs"/>
              </a:rPr>
              <a:t>      There follow four major steps</a:t>
            </a:r>
            <a:r>
              <a:rPr lang="en-ZA" sz="1600" b="1" dirty="0">
                <a:solidFill>
                  <a:srgbClr val="DF8A2D"/>
                </a:solidFill>
                <a:latin typeface="+mn-lt"/>
                <a:cs typeface="+mn-cs"/>
                <a:sym typeface="Wingdings" pitchFamily="2" charset="2"/>
              </a:rPr>
              <a:t>: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  <a:sym typeface="Wingdings" pitchFamily="2" charset="2"/>
              </a:rPr>
              <a:t>1.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250 MeV at high currents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[requires time for </a:t>
            </a:r>
            <a:r>
              <a:rPr lang="en-ZA" sz="1600" dirty="0" err="1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acc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 R&amp;D: step wise increase of currents, safe, controlled operation]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  <a:sym typeface="Wingdings" pitchFamily="2" charset="2"/>
              </a:rPr>
              <a:t>2.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Initial experiments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[two IRs, when machine is reliably understood]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  <a:sym typeface="Wingdings" pitchFamily="2" charset="2"/>
              </a:rPr>
              <a:t>3.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500 MeV phase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[possibly with advanced technology reducing power load, 4K? FRT]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  <a:sym typeface="Wingdings" pitchFamily="2" charset="2"/>
              </a:rPr>
              <a:t>4.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Second phase for experiments: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at higher energy and likely increased intensity </a:t>
            </a: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9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6AD6E-3E8F-465F-AAD3-B0A6ACDF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NEWS - MEETINGS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F26489-466E-4FB6-B018-2E85601C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28/09/2022</a:t>
            </a:r>
            <a:endParaRPr lang="fr-FR" sz="1600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DE6549-B560-448E-8345-6FA22B42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latin typeface="+mn-lt"/>
              </a:rPr>
              <a:t>PERLE-  Executive Board</a:t>
            </a:r>
            <a:endParaRPr lang="fr-FR" sz="1600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C84048-B532-41D8-B900-FEB2B501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z="1600" smtClean="0">
                <a:latin typeface="+mn-lt"/>
              </a:rPr>
              <a:pPr/>
              <a:t>7</a:t>
            </a:fld>
            <a:endParaRPr lang="fr-FR" sz="1600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DA45A4-FBDA-413A-8B66-0CA50514A4D7}"/>
              </a:ext>
            </a:extLst>
          </p:cNvPr>
          <p:cNvSpPr txBox="1"/>
          <p:nvPr/>
        </p:nvSpPr>
        <p:spPr>
          <a:xfrm>
            <a:off x="137160" y="838200"/>
            <a:ext cx="10444771" cy="457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b="1" u="sng" dirty="0">
                <a:solidFill>
                  <a:prstClr val="black"/>
                </a:solidFill>
                <a:latin typeface="+mn-lt"/>
                <a:cs typeface="+mn-cs"/>
              </a:rPr>
              <a:t>Meetings to come: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CERN Council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, 29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September 2022.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ERL Conference at Cornell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,   with large participation and presentations from PERLE Coll.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ESS-Bilbao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IN2P3/PERLE visits on 10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- 11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 October 2022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Presentations of </a:t>
            </a:r>
            <a:r>
              <a:rPr lang="en-ZA" sz="1600" dirty="0" err="1">
                <a:solidFill>
                  <a:prstClr val="black"/>
                </a:solidFill>
                <a:latin typeface="Calibri" panose="020F0502020204030204"/>
              </a:rPr>
              <a:t>PERLE@Orsay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 at </a:t>
            </a:r>
            <a:r>
              <a:rPr lang="en-ZA" sz="1600" b="1" dirty="0" err="1">
                <a:solidFill>
                  <a:prstClr val="black"/>
                </a:solidFill>
                <a:latin typeface="Calibri" panose="020F0502020204030204"/>
              </a:rPr>
              <a:t>IJCLab</a:t>
            </a:r>
            <a:r>
              <a:rPr lang="en-ZA" sz="1600" b="1" dirty="0">
                <a:solidFill>
                  <a:prstClr val="black"/>
                </a:solidFill>
                <a:latin typeface="Calibri" panose="020F0502020204030204"/>
              </a:rPr>
              <a:t>-Strategical and Scientific Council 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16-17 October, and then detailed at the Scientific Council of </a:t>
            </a:r>
            <a:r>
              <a:rPr lang="en-ZA" sz="1600" dirty="0" err="1">
                <a:solidFill>
                  <a:prstClr val="black"/>
                </a:solidFill>
                <a:latin typeface="Calibri" panose="020F0502020204030204"/>
              </a:rPr>
              <a:t>IJCLab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 on 16 December 2022. </a:t>
            </a: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 err="1">
                <a:solidFill>
                  <a:prstClr val="black"/>
                </a:solidFill>
                <a:latin typeface="+mn-lt"/>
                <a:cs typeface="+mn-cs"/>
              </a:rPr>
              <a:t>LHeC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 / PERLE Workshop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the 25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-27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October 2022 at Orsay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HZB visiting Orsay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on 6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December.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+ PERLE presentation requested at several seminars and conferences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sz="16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8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31388" cy="322263"/>
          </a:xfrm>
        </p:spPr>
        <p:txBody>
          <a:bodyPr/>
          <a:lstStyle/>
          <a:p>
            <a:r>
              <a:rPr lang="fr-FR">
                <a:latin typeface="+mn-lt"/>
              </a:rPr>
              <a:t>28/09/2022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936812" cy="322263"/>
          </a:xfrm>
        </p:spPr>
        <p:txBody>
          <a:bodyPr/>
          <a:lstStyle/>
          <a:p>
            <a:r>
              <a:rPr lang="en-US">
                <a:latin typeface="+mn-lt"/>
              </a:rPr>
              <a:t>PERLE-  Executive Board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42447" cy="322263"/>
          </a:xfrm>
        </p:spPr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8</a:t>
            </a:fld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B8F6DD-BD06-9B70-BB8D-0B2DB4266B73}"/>
              </a:ext>
            </a:extLst>
          </p:cNvPr>
          <p:cNvSpPr/>
          <p:nvPr/>
        </p:nvSpPr>
        <p:spPr>
          <a:xfrm>
            <a:off x="201812" y="1934821"/>
            <a:ext cx="10271988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800" b="1" dirty="0">
                <a:latin typeface="+mn-lt"/>
                <a:sym typeface="Wingdings" pitchFamily="2" charset="2"/>
              </a:rPr>
              <a:t>DESTIN (</a:t>
            </a:r>
            <a:r>
              <a:rPr lang="en-AU" sz="1800" b="1" dirty="0" err="1">
                <a:latin typeface="+mn-lt"/>
                <a:sym typeface="Wingdings" pitchFamily="2" charset="2"/>
              </a:rPr>
              <a:t>DEep</a:t>
            </a:r>
            <a:r>
              <a:rPr lang="en-AU" sz="1800" b="1" dirty="0">
                <a:latin typeface="+mn-lt"/>
                <a:sym typeface="Wingdings" pitchFamily="2" charset="2"/>
              </a:rPr>
              <a:t> </a:t>
            </a:r>
            <a:r>
              <a:rPr lang="en-AU" sz="1800" b="1" dirty="0" err="1">
                <a:latin typeface="+mn-lt"/>
                <a:sym typeface="Wingdings" pitchFamily="2" charset="2"/>
              </a:rPr>
              <a:t>STructure</a:t>
            </a:r>
            <a:r>
              <a:rPr lang="en-AU" sz="1800" b="1" dirty="0">
                <a:latin typeface="+mn-lt"/>
                <a:sym typeface="Wingdings" pitchFamily="2" charset="2"/>
              </a:rPr>
              <a:t> Investigation of exotic Nuclei) </a:t>
            </a:r>
            <a:r>
              <a:rPr lang="en-AU" sz="1800" b="1" dirty="0" err="1">
                <a:latin typeface="+mn-lt"/>
                <a:sym typeface="Wingdings" pitchFamily="2" charset="2"/>
              </a:rPr>
              <a:t>PERLE@Orsay</a:t>
            </a:r>
            <a:endParaRPr lang="en-AU" sz="1800" b="1" dirty="0">
              <a:latin typeface="+mn-lt"/>
              <a:sym typeface="Wingdings" pitchFamily="2" charset="2"/>
            </a:endParaRPr>
          </a:p>
          <a:p>
            <a:pPr lvl="1" algn="just"/>
            <a:r>
              <a:rPr lang="en-AU" sz="18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Starts to be structured in Orsay </a:t>
            </a:r>
            <a:r>
              <a:rPr lang="en-A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involving national and international communities. Coupled to the future of GANIL reflexions. A</a:t>
            </a:r>
            <a:r>
              <a:rPr lang="en-AU" sz="1800" i="1" dirty="0">
                <a:latin typeface="+mn-lt"/>
              </a:rPr>
              <a:t> priority for Nuclear Physics Perspectives at national level. </a:t>
            </a:r>
            <a:endParaRPr lang="en-AU" sz="18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800" b="1" dirty="0">
                <a:latin typeface="+mn-lt"/>
                <a:sym typeface="Wingdings" pitchFamily="2" charset="2"/>
              </a:rPr>
              <a:t>Photonics with Inverse Compton Scattering (ICS)</a:t>
            </a:r>
          </a:p>
          <a:p>
            <a:pPr lvl="1" algn="just"/>
            <a:r>
              <a:rPr lang="en-AU" sz="18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Important community working in Orsay </a:t>
            </a:r>
            <a:r>
              <a:rPr lang="en-A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large experience in past (Japan, USA) and present ICS experiments (</a:t>
            </a:r>
            <a:r>
              <a:rPr lang="en-AU" sz="18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ThomX</a:t>
            </a:r>
            <a:r>
              <a:rPr lang="en-A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and in innovative R&amp;D.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800" b="1" dirty="0">
                <a:latin typeface="+mn-lt"/>
                <a:sym typeface="Wingdings" pitchFamily="2" charset="2"/>
              </a:rPr>
              <a:t>ep Physics. </a:t>
            </a:r>
          </a:p>
          <a:p>
            <a:pPr lvl="1" algn="just"/>
            <a:r>
              <a:rPr lang="en-A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Important international community with large interest in proton radius, electroweak measurements, dark photons…</a:t>
            </a:r>
          </a:p>
          <a:p>
            <a:pPr lvl="1" algn="just">
              <a:lnSpc>
                <a:spcPct val="150000"/>
              </a:lnSpc>
            </a:pPr>
            <a:endParaRPr lang="en-AU" sz="18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5DB96E-F4CD-F20C-5BA1-FC39C831A1ED}"/>
              </a:ext>
            </a:extLst>
          </p:cNvPr>
          <p:cNvSpPr txBox="1"/>
          <p:nvPr/>
        </p:nvSpPr>
        <p:spPr>
          <a:xfrm>
            <a:off x="489843" y="1013520"/>
            <a:ext cx="42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39200"/>
                </a:solidFill>
                <a:latin typeface="+mn-lt"/>
              </a:rPr>
              <a:t>DONE : </a:t>
            </a:r>
            <a:r>
              <a:rPr lang="fr-FR" b="1" dirty="0" err="1">
                <a:solidFill>
                  <a:srgbClr val="F39200"/>
                </a:solidFill>
                <a:latin typeface="+mn-lt"/>
              </a:rPr>
              <a:t>Physics</a:t>
            </a:r>
            <a:r>
              <a:rPr lang="fr-FR" b="1" dirty="0">
                <a:solidFill>
                  <a:srgbClr val="F39200"/>
                </a:solidFill>
                <a:latin typeface="+mn-lt"/>
              </a:rPr>
              <a:t> Workshop the 9th May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A10FA6A-AFE4-9EB7-C05F-F6B245C6224A}"/>
              </a:ext>
            </a:extLst>
          </p:cNvPr>
          <p:cNvSpPr txBox="1">
            <a:spLocks/>
          </p:cNvSpPr>
          <p:nvPr/>
        </p:nvSpPr>
        <p:spPr>
          <a:xfrm>
            <a:off x="1065907" y="166421"/>
            <a:ext cx="741682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WP7 (Experiments): “Physics with PERLE”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C9633E-5681-41EF-8562-6CF3F0B5BC4D}"/>
              </a:ext>
            </a:extLst>
          </p:cNvPr>
          <p:cNvSpPr txBox="1"/>
          <p:nvPr/>
        </p:nvSpPr>
        <p:spPr>
          <a:xfrm>
            <a:off x="5322209" y="4677660"/>
            <a:ext cx="5105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39200"/>
                </a:solidFill>
                <a:latin typeface="+mn-lt"/>
              </a:rPr>
              <a:t>COMING : Workshop </a:t>
            </a:r>
            <a:r>
              <a:rPr lang="fr-FR" b="1" dirty="0" err="1">
                <a:solidFill>
                  <a:srgbClr val="F39200"/>
                </a:solidFill>
                <a:latin typeface="+mn-lt"/>
              </a:rPr>
              <a:t>LHeC</a:t>
            </a:r>
            <a:r>
              <a:rPr lang="fr-FR" b="1" dirty="0">
                <a:solidFill>
                  <a:srgbClr val="F39200"/>
                </a:solidFill>
                <a:latin typeface="+mn-lt"/>
              </a:rPr>
              <a:t>  25th/27th </a:t>
            </a:r>
            <a:r>
              <a:rPr lang="fr-FR" b="1" dirty="0" err="1">
                <a:solidFill>
                  <a:srgbClr val="F39200"/>
                </a:solidFill>
                <a:latin typeface="+mn-lt"/>
              </a:rPr>
              <a:t>October</a:t>
            </a:r>
            <a:endParaRPr lang="fr-FR" b="1" dirty="0">
              <a:solidFill>
                <a:srgbClr val="F392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168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263F7-BDA5-4BA0-887D-216B1305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5"/>
            <a:ext cx="9649072" cy="432048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SOME IMPORTANT OUTCOME ALREADY ON PHYSICS APPLICATIONS - I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9DD4D4-9264-4482-BA3E-AACEEFC3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397608-57EE-4630-99E8-96722F1C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 Executive Board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23CCF8-C4A1-4D3A-A035-F1264E8D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AB5CE20-E014-4A3E-835E-46C0A89127C3}"/>
              </a:ext>
            </a:extLst>
          </p:cNvPr>
          <p:cNvGrpSpPr/>
          <p:nvPr/>
        </p:nvGrpSpPr>
        <p:grpSpPr>
          <a:xfrm>
            <a:off x="561851" y="723801"/>
            <a:ext cx="9649072" cy="4913560"/>
            <a:chOff x="283473" y="0"/>
            <a:chExt cx="10205828" cy="605948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2BB38DE-C45D-4B92-95CD-FFC050A5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473" y="0"/>
              <a:ext cx="10205828" cy="605948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B0AF386-ECC4-41F5-984F-D664073E5699}"/>
                </a:ext>
              </a:extLst>
            </p:cNvPr>
            <p:cNvSpPr txBox="1"/>
            <p:nvPr/>
          </p:nvSpPr>
          <p:spPr>
            <a:xfrm>
              <a:off x="561851" y="5262746"/>
              <a:ext cx="2768138" cy="50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37" u="sng" dirty="0">
                  <a:solidFill>
                    <a:srgbClr val="C00000"/>
                  </a:solidFill>
                </a:rPr>
                <a:t>Talk: D. Verney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18AB1-9557-4007-AF9A-0C6A7A572A45}"/>
              </a:ext>
            </a:extLst>
          </p:cNvPr>
          <p:cNvSpPr/>
          <p:nvPr/>
        </p:nvSpPr>
        <p:spPr>
          <a:xfrm>
            <a:off x="561851" y="662968"/>
            <a:ext cx="100811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>
                <a:solidFill>
                  <a:prstClr val="black"/>
                </a:solidFill>
              </a:rPr>
              <a:t>The New Frontier : e-RIB (Radioactive Nuclei Beam)scattering !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37">
                <a:solidFill>
                  <a:prstClr val="black"/>
                </a:solidFill>
              </a:rPr>
              <a:t>A completely new horizon, explore the interior of exotic nuclei : 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037">
                <a:solidFill>
                  <a:srgbClr val="FF0000"/>
                </a:solidFill>
              </a:rPr>
              <a:t>charge radius, shape… New properties are emerging (halo, pairing..) ! </a:t>
            </a:r>
            <a:endParaRPr lang="fr-FR" sz="2037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E6AC36-CE28-4B64-BDDB-346ED3F831D9}"/>
              </a:ext>
            </a:extLst>
          </p:cNvPr>
          <p:cNvSpPr/>
          <p:nvPr/>
        </p:nvSpPr>
        <p:spPr>
          <a:xfrm>
            <a:off x="273819" y="5334000"/>
            <a:ext cx="10369152" cy="31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ED48B9-C6FC-443D-ABE5-46B887EDA75B}"/>
              </a:ext>
            </a:extLst>
          </p:cNvPr>
          <p:cNvSpPr/>
          <p:nvPr/>
        </p:nvSpPr>
        <p:spPr>
          <a:xfrm>
            <a:off x="10498955" y="5271480"/>
            <a:ext cx="829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02E994-899F-4AA9-9D4A-D9232BFE2273}"/>
              </a:ext>
            </a:extLst>
          </p:cNvPr>
          <p:cNvSpPr/>
          <p:nvPr/>
        </p:nvSpPr>
        <p:spPr>
          <a:xfrm>
            <a:off x="9418835" y="4901952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3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40858</TotalTime>
  <Words>1338</Words>
  <Application>Microsoft Office PowerPoint</Application>
  <PresentationFormat>Personnalisé</PresentationFormat>
  <Paragraphs>145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1_modele-IJCLAb-powerpoint</vt:lpstr>
      <vt:lpstr>Masque IJCLab standard</vt:lpstr>
      <vt:lpstr>Présentation PowerPoint</vt:lpstr>
      <vt:lpstr>NEWS   -  Collaborations / PERLE@Orsay in the international context </vt:lpstr>
      <vt:lpstr>NEWS  -  ERL and PERLE@Orsay in ESPP</vt:lpstr>
      <vt:lpstr>NEWS – Finances and HR</vt:lpstr>
      <vt:lpstr>Work in Progress – All Work Packages started</vt:lpstr>
      <vt:lpstr>PERLE         Configurations and Plans</vt:lpstr>
      <vt:lpstr>NEWS - MEETINGS</vt:lpstr>
      <vt:lpstr>Présentation PowerPoint</vt:lpstr>
      <vt:lpstr>SOME IMPORTANT OUTCOME ALREADY ON PHYSICS APPLICATIONS - I</vt:lpstr>
      <vt:lpstr>SOME IMPORTANT OUTCOME ALREADY ON PHYSICS APPLICATIONS -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Achille Stocchi</cp:lastModifiedBy>
  <cp:revision>1960</cp:revision>
  <cp:lastPrinted>2020-10-08T11:35:12Z</cp:lastPrinted>
  <dcterms:created xsi:type="dcterms:W3CDTF">2011-03-09T16:37:49Z</dcterms:created>
  <dcterms:modified xsi:type="dcterms:W3CDTF">2022-09-28T15:46:41Z</dcterms:modified>
</cp:coreProperties>
</file>