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  <p:sldMasterId id="2147483672" r:id="rId5"/>
  </p:sldMasterIdLst>
  <p:notesMasterIdLst>
    <p:notesMasterId r:id="rId10"/>
  </p:notesMasterIdLst>
  <p:handoutMasterIdLst>
    <p:handoutMasterId r:id="rId11"/>
  </p:handoutMasterIdLst>
  <p:sldIdLst>
    <p:sldId id="262" r:id="rId6"/>
    <p:sldId id="263" r:id="rId7"/>
    <p:sldId id="266" r:id="rId8"/>
    <p:sldId id="267" r:id="rId9"/>
  </p:sldIdLst>
  <p:sldSz cx="9144000" cy="5143500" type="screen16x9"/>
  <p:notesSz cx="6858000" cy="9144000"/>
  <p:embeddedFontLst>
    <p:embeddedFont>
      <p:font typeface="Advent Pro Light" panose="02000506040000020004" pitchFamily="2" charset="77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Lucida Sans" panose="020B0602030504020204" pitchFamily="34" charset="77"/>
      <p:regular r:id="rId22"/>
      <p:bold r:id="rId23"/>
      <p:italic r:id="rId24"/>
      <p:boldItalic r:id="rId25"/>
    </p:embeddedFont>
    <p:embeddedFont>
      <p:font typeface="Raleway" pitchFamily="2" charset="77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>
      <p:cViewPr varScale="1">
        <p:scale>
          <a:sx n="148" d="100"/>
          <a:sy n="148" d="100"/>
        </p:scale>
        <p:origin x="6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D695249-CDCE-B84B-AC6F-BC49E2B7FA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694C8C-F1CC-9D41-9E87-F8B7B9463D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54415-7CF0-5748-BD26-B3E1E00D75BA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05C6A7-F055-C342-A499-30E0ED03BB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C691E3-73D6-6648-9D7D-298A744395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9FF3F-9158-CA47-9D11-1AA11E439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723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icb.u-bourgogne.fr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14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1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8;p13">
            <a:extLst>
              <a:ext uri="{FF2B5EF4-FFF2-40B4-BE49-F238E27FC236}">
                <a16:creationId xmlns:a16="http://schemas.microsoft.com/office/drawing/2014/main" id="{400DB0F9-8587-E64E-B296-6BCE765D715B}"/>
              </a:ext>
            </a:extLst>
          </p:cNvPr>
          <p:cNvSpPr txBox="1"/>
          <p:nvPr userDrawn="1"/>
        </p:nvSpPr>
        <p:spPr>
          <a:xfrm>
            <a:off x="144575" y="4294350"/>
            <a:ext cx="3711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0069B2"/>
                </a:solidFill>
                <a:latin typeface="Raleway"/>
                <a:ea typeface="Raleway"/>
                <a:cs typeface="Raleway"/>
                <a:sym typeface="Raleway"/>
              </a:rPr>
              <a:t>Laboratoire Interdisciplinaire Carnot de Bourgogne</a:t>
            </a:r>
            <a:endParaRPr sz="1000" b="1">
              <a:solidFill>
                <a:srgbClr val="0069B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69B2"/>
                </a:solidFill>
                <a:latin typeface="Raleway"/>
                <a:ea typeface="Raleway"/>
                <a:cs typeface="Raleway"/>
                <a:sym typeface="Raleway"/>
              </a:rPr>
              <a:t>ICB UMR CNRS 6303</a:t>
            </a:r>
            <a:endParaRPr sz="1000">
              <a:solidFill>
                <a:srgbClr val="0069B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 i="1" u="sng">
                <a:solidFill>
                  <a:srgbClr val="0069B2"/>
                </a:solid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icb.u-bourgogne.fr</a:t>
            </a:r>
            <a:endParaRPr sz="1000" b="1" i="1">
              <a:solidFill>
                <a:srgbClr val="0069B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grpSp>
        <p:nvGrpSpPr>
          <p:cNvPr id="7" name="Google Shape;81;p14">
            <a:extLst>
              <a:ext uri="{FF2B5EF4-FFF2-40B4-BE49-F238E27FC236}">
                <a16:creationId xmlns:a16="http://schemas.microsoft.com/office/drawing/2014/main" id="{FAF3EEAA-38F5-F64E-A8EA-E03E98276E0A}"/>
              </a:ext>
            </a:extLst>
          </p:cNvPr>
          <p:cNvGrpSpPr/>
          <p:nvPr userDrawn="1"/>
        </p:nvGrpSpPr>
        <p:grpSpPr>
          <a:xfrm>
            <a:off x="5394027" y="4590250"/>
            <a:ext cx="3457923" cy="400199"/>
            <a:chOff x="5394027" y="4590250"/>
            <a:chExt cx="3457923" cy="400199"/>
          </a:xfrm>
        </p:grpSpPr>
        <p:grpSp>
          <p:nvGrpSpPr>
            <p:cNvPr id="8" name="Google Shape;82;p14">
              <a:extLst>
                <a:ext uri="{FF2B5EF4-FFF2-40B4-BE49-F238E27FC236}">
                  <a16:creationId xmlns:a16="http://schemas.microsoft.com/office/drawing/2014/main" id="{ECA73EF5-5E79-764E-BA54-2DAACB0CCDB9}"/>
                </a:ext>
              </a:extLst>
            </p:cNvPr>
            <p:cNvGrpSpPr/>
            <p:nvPr/>
          </p:nvGrpSpPr>
          <p:grpSpPr>
            <a:xfrm>
              <a:off x="6200075" y="4649831"/>
              <a:ext cx="2651875" cy="281044"/>
              <a:chOff x="6283275" y="4268556"/>
              <a:chExt cx="2651875" cy="281044"/>
            </a:xfrm>
          </p:grpSpPr>
          <p:pic>
            <p:nvPicPr>
              <p:cNvPr id="11" name="Google Shape;83;p14">
                <a:extLst>
                  <a:ext uri="{FF2B5EF4-FFF2-40B4-BE49-F238E27FC236}">
                    <a16:creationId xmlns:a16="http://schemas.microsoft.com/office/drawing/2014/main" id="{F2EA68A9-9939-F249-8F82-605AAF41D8AF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283275" y="4268568"/>
                <a:ext cx="281043" cy="2810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84;p14">
                <a:extLst>
                  <a:ext uri="{FF2B5EF4-FFF2-40B4-BE49-F238E27FC236}">
                    <a16:creationId xmlns:a16="http://schemas.microsoft.com/office/drawing/2014/main" id="{AB33FF6D-3D9C-6647-B376-94F5D28864BF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655886" y="4268568"/>
                <a:ext cx="450069" cy="281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85;p14">
                <a:extLst>
                  <a:ext uri="{FF2B5EF4-FFF2-40B4-BE49-F238E27FC236}">
                    <a16:creationId xmlns:a16="http://schemas.microsoft.com/office/drawing/2014/main" id="{FC3779BB-C8A3-184C-B7D7-4B526013E81F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197522" y="4268565"/>
                <a:ext cx="682608" cy="2810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86;p14">
                <a:extLst>
                  <a:ext uri="{FF2B5EF4-FFF2-40B4-BE49-F238E27FC236}">
                    <a16:creationId xmlns:a16="http://schemas.microsoft.com/office/drawing/2014/main" id="{80C647F1-4158-2F43-8840-7EA0FA328A1D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971692" y="4268580"/>
                <a:ext cx="600185" cy="281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87;p14">
                <a:extLst>
                  <a:ext uri="{FF2B5EF4-FFF2-40B4-BE49-F238E27FC236}">
                    <a16:creationId xmlns:a16="http://schemas.microsoft.com/office/drawing/2014/main" id="{6C8899CC-E26E-9449-B1E3-CC2B1757EADC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2674" r="12239"/>
              <a:stretch/>
            </p:blipFill>
            <p:spPr>
              <a:xfrm>
                <a:off x="8618602" y="4268556"/>
                <a:ext cx="316548" cy="2810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9" name="Google Shape;88;p14">
              <a:extLst>
                <a:ext uri="{FF2B5EF4-FFF2-40B4-BE49-F238E27FC236}">
                  <a16:creationId xmlns:a16="http://schemas.microsoft.com/office/drawing/2014/main" id="{14E324FD-E0DB-714B-8DD1-5BB3B69A91F5}"/>
                </a:ext>
              </a:extLst>
            </p:cNvPr>
            <p:cNvCxnSpPr/>
            <p:nvPr/>
          </p:nvCxnSpPr>
          <p:spPr>
            <a:xfrm>
              <a:off x="6103825" y="4634625"/>
              <a:ext cx="0" cy="318300"/>
            </a:xfrm>
            <a:prstGeom prst="straightConnector1">
              <a:avLst/>
            </a:prstGeom>
            <a:noFill/>
            <a:ln w="9525" cap="flat" cmpd="sng">
              <a:solidFill>
                <a:srgbClr val="0069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0" name="Google Shape;89;p14">
              <a:extLst>
                <a:ext uri="{FF2B5EF4-FFF2-40B4-BE49-F238E27FC236}">
                  <a16:creationId xmlns:a16="http://schemas.microsoft.com/office/drawing/2014/main" id="{00AF551F-E711-D645-9AA3-A04FBB80F99F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394027" y="4590250"/>
              <a:ext cx="555822" cy="4001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6246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4;p15">
            <a:extLst>
              <a:ext uri="{FF2B5EF4-FFF2-40B4-BE49-F238E27FC236}">
                <a16:creationId xmlns:a16="http://schemas.microsoft.com/office/drawing/2014/main" id="{3A3487F1-B8EA-1C48-8E7B-17CC0AC4E624}"/>
              </a:ext>
            </a:extLst>
          </p:cNvPr>
          <p:cNvGrpSpPr/>
          <p:nvPr userDrawn="1"/>
        </p:nvGrpSpPr>
        <p:grpSpPr>
          <a:xfrm>
            <a:off x="0" y="0"/>
            <a:ext cx="9144001" cy="869050"/>
            <a:chOff x="0" y="0"/>
            <a:chExt cx="9144001" cy="869050"/>
          </a:xfrm>
        </p:grpSpPr>
        <p:pic>
          <p:nvPicPr>
            <p:cNvPr id="8" name="Google Shape;95;p15">
              <a:extLst>
                <a:ext uri="{FF2B5EF4-FFF2-40B4-BE49-F238E27FC236}">
                  <a16:creationId xmlns:a16="http://schemas.microsoft.com/office/drawing/2014/main" id="{38D30D4E-D063-D146-807B-3EC167A800C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58096" b="14777"/>
            <a:stretch/>
          </p:blipFill>
          <p:spPr>
            <a:xfrm>
              <a:off x="1" y="0"/>
              <a:ext cx="9144000" cy="816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96;p15">
              <a:extLst>
                <a:ext uri="{FF2B5EF4-FFF2-40B4-BE49-F238E27FC236}">
                  <a16:creationId xmlns:a16="http://schemas.microsoft.com/office/drawing/2014/main" id="{F8F8789B-C32A-4E42-9744-36D8328BC29A}"/>
                </a:ext>
              </a:extLst>
            </p:cNvPr>
            <p:cNvSpPr/>
            <p:nvPr/>
          </p:nvSpPr>
          <p:spPr>
            <a:xfrm>
              <a:off x="0" y="816850"/>
              <a:ext cx="9144000" cy="52200"/>
            </a:xfrm>
            <a:prstGeom prst="rect">
              <a:avLst/>
            </a:prstGeom>
            <a:solidFill>
              <a:srgbClr val="E600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81;p14">
            <a:extLst>
              <a:ext uri="{FF2B5EF4-FFF2-40B4-BE49-F238E27FC236}">
                <a16:creationId xmlns:a16="http://schemas.microsoft.com/office/drawing/2014/main" id="{F96240AC-53DF-ED45-9BC2-E5ABA5E4AB42}"/>
              </a:ext>
            </a:extLst>
          </p:cNvPr>
          <p:cNvGrpSpPr/>
          <p:nvPr userDrawn="1"/>
        </p:nvGrpSpPr>
        <p:grpSpPr>
          <a:xfrm>
            <a:off x="5394027" y="4590250"/>
            <a:ext cx="3457923" cy="400199"/>
            <a:chOff x="5394027" y="4590250"/>
            <a:chExt cx="3457923" cy="400199"/>
          </a:xfrm>
        </p:grpSpPr>
        <p:grpSp>
          <p:nvGrpSpPr>
            <p:cNvPr id="14" name="Google Shape;82;p14">
              <a:extLst>
                <a:ext uri="{FF2B5EF4-FFF2-40B4-BE49-F238E27FC236}">
                  <a16:creationId xmlns:a16="http://schemas.microsoft.com/office/drawing/2014/main" id="{24E88563-1A5F-7543-948C-FDC8AE6C9A1C}"/>
                </a:ext>
              </a:extLst>
            </p:cNvPr>
            <p:cNvGrpSpPr/>
            <p:nvPr/>
          </p:nvGrpSpPr>
          <p:grpSpPr>
            <a:xfrm>
              <a:off x="6200075" y="4649831"/>
              <a:ext cx="2651875" cy="281044"/>
              <a:chOff x="6283275" y="4268556"/>
              <a:chExt cx="2651875" cy="281044"/>
            </a:xfrm>
          </p:grpSpPr>
          <p:pic>
            <p:nvPicPr>
              <p:cNvPr id="17" name="Google Shape;83;p14">
                <a:extLst>
                  <a:ext uri="{FF2B5EF4-FFF2-40B4-BE49-F238E27FC236}">
                    <a16:creationId xmlns:a16="http://schemas.microsoft.com/office/drawing/2014/main" id="{478B97DF-03F4-2549-B1AB-A4069853058E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283275" y="4268568"/>
                <a:ext cx="281043" cy="2810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84;p14">
                <a:extLst>
                  <a:ext uri="{FF2B5EF4-FFF2-40B4-BE49-F238E27FC236}">
                    <a16:creationId xmlns:a16="http://schemas.microsoft.com/office/drawing/2014/main" id="{1321A46C-10ED-A746-9068-B733E4B59045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655886" y="4268568"/>
                <a:ext cx="450069" cy="281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85;p14">
                <a:extLst>
                  <a:ext uri="{FF2B5EF4-FFF2-40B4-BE49-F238E27FC236}">
                    <a16:creationId xmlns:a16="http://schemas.microsoft.com/office/drawing/2014/main" id="{09F13DBF-E12C-9E4A-AC4F-D7868AD97DC5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7197522" y="4268565"/>
                <a:ext cx="682608" cy="2810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86;p14">
                <a:extLst>
                  <a:ext uri="{FF2B5EF4-FFF2-40B4-BE49-F238E27FC236}">
                    <a16:creationId xmlns:a16="http://schemas.microsoft.com/office/drawing/2014/main" id="{1BF1E753-996A-3048-935B-59294EF2F2EA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971692" y="4268580"/>
                <a:ext cx="600185" cy="281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87;p14">
                <a:extLst>
                  <a:ext uri="{FF2B5EF4-FFF2-40B4-BE49-F238E27FC236}">
                    <a16:creationId xmlns:a16="http://schemas.microsoft.com/office/drawing/2014/main" id="{6DB454A2-2763-8543-8B4F-443A2B27614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2674" r="12239"/>
              <a:stretch/>
            </p:blipFill>
            <p:spPr>
              <a:xfrm>
                <a:off x="8618602" y="4268556"/>
                <a:ext cx="316548" cy="2810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88;p14">
              <a:extLst>
                <a:ext uri="{FF2B5EF4-FFF2-40B4-BE49-F238E27FC236}">
                  <a16:creationId xmlns:a16="http://schemas.microsoft.com/office/drawing/2014/main" id="{4F0F42D4-7C3A-9449-A50B-ED7491FB5F31}"/>
                </a:ext>
              </a:extLst>
            </p:cNvPr>
            <p:cNvCxnSpPr/>
            <p:nvPr/>
          </p:nvCxnSpPr>
          <p:spPr>
            <a:xfrm>
              <a:off x="6103825" y="4634625"/>
              <a:ext cx="0" cy="318300"/>
            </a:xfrm>
            <a:prstGeom prst="straightConnector1">
              <a:avLst/>
            </a:prstGeom>
            <a:noFill/>
            <a:ln w="9525" cap="flat" cmpd="sng">
              <a:solidFill>
                <a:srgbClr val="0069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6" name="Google Shape;89;p14">
              <a:extLst>
                <a:ext uri="{FF2B5EF4-FFF2-40B4-BE49-F238E27FC236}">
                  <a16:creationId xmlns:a16="http://schemas.microsoft.com/office/drawing/2014/main" id="{BBEF8E00-AFDE-0C4B-A36D-DE49E7D7FE5D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394027" y="4590250"/>
              <a:ext cx="555822" cy="4001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7381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3;p16">
            <a:extLst>
              <a:ext uri="{FF2B5EF4-FFF2-40B4-BE49-F238E27FC236}">
                <a16:creationId xmlns:a16="http://schemas.microsoft.com/office/drawing/2014/main" id="{9775FAEF-5538-F94A-B3B6-668026A9CF4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58096" b="14777"/>
          <a:stretch/>
        </p:blipFill>
        <p:spPr>
          <a:xfrm>
            <a:off x="0" y="1962250"/>
            <a:ext cx="9144000" cy="2336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24;p16">
            <a:extLst>
              <a:ext uri="{FF2B5EF4-FFF2-40B4-BE49-F238E27FC236}">
                <a16:creationId xmlns:a16="http://schemas.microsoft.com/office/drawing/2014/main" id="{48886347-F848-DB43-A96C-BC2ECF14736A}"/>
              </a:ext>
            </a:extLst>
          </p:cNvPr>
          <p:cNvGrpSpPr/>
          <p:nvPr userDrawn="1"/>
        </p:nvGrpSpPr>
        <p:grpSpPr>
          <a:xfrm>
            <a:off x="-50" y="306775"/>
            <a:ext cx="9144000" cy="1655475"/>
            <a:chOff x="-50" y="306775"/>
            <a:chExt cx="9144000" cy="1655475"/>
          </a:xfrm>
        </p:grpSpPr>
        <p:pic>
          <p:nvPicPr>
            <p:cNvPr id="11" name="Google Shape;125;p16">
              <a:extLst>
                <a:ext uri="{FF2B5EF4-FFF2-40B4-BE49-F238E27FC236}">
                  <a16:creationId xmlns:a16="http://schemas.microsoft.com/office/drawing/2014/main" id="{FFF92736-CFF0-3D4B-A3A9-E1A4FFBC806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-1512"/>
            <a:stretch/>
          </p:blipFill>
          <p:spPr>
            <a:xfrm>
              <a:off x="3600474" y="306775"/>
              <a:ext cx="1943050" cy="1420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6;p16">
              <a:extLst>
                <a:ext uri="{FF2B5EF4-FFF2-40B4-BE49-F238E27FC236}">
                  <a16:creationId xmlns:a16="http://schemas.microsoft.com/office/drawing/2014/main" id="{23583CBD-97E7-C244-B3CE-AED42589A172}"/>
                </a:ext>
              </a:extLst>
            </p:cNvPr>
            <p:cNvSpPr/>
            <p:nvPr/>
          </p:nvSpPr>
          <p:spPr>
            <a:xfrm>
              <a:off x="-50" y="1889350"/>
              <a:ext cx="9144000" cy="72900"/>
            </a:xfrm>
            <a:prstGeom prst="rect">
              <a:avLst/>
            </a:prstGeom>
            <a:solidFill>
              <a:srgbClr val="E600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41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rmps.utbm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rmps.utbm.f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ermps.utbm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13">
            <a:extLst>
              <a:ext uri="{FF2B5EF4-FFF2-40B4-BE49-F238E27FC236}">
                <a16:creationId xmlns:a16="http://schemas.microsoft.com/office/drawing/2014/main" id="{87026749-386D-B94E-BBD3-7A9C8136114E}"/>
              </a:ext>
            </a:extLst>
          </p:cNvPr>
          <p:cNvSpPr txBox="1"/>
          <p:nvPr/>
        </p:nvSpPr>
        <p:spPr>
          <a:xfrm>
            <a:off x="0" y="2252788"/>
            <a:ext cx="9144000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Fabrication Additive au sein de l'ICB</a:t>
            </a:r>
            <a:endParaRPr sz="30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63;p13">
            <a:extLst>
              <a:ext uri="{FF2B5EF4-FFF2-40B4-BE49-F238E27FC236}">
                <a16:creationId xmlns:a16="http://schemas.microsoft.com/office/drawing/2014/main" id="{B718AC2C-4FA7-5B44-B62A-4D5B363131F7}"/>
              </a:ext>
            </a:extLst>
          </p:cNvPr>
          <p:cNvSpPr txBox="1"/>
          <p:nvPr/>
        </p:nvSpPr>
        <p:spPr>
          <a:xfrm>
            <a:off x="1463150" y="3534963"/>
            <a:ext cx="61968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</a:t>
            </a:r>
            <a:r>
              <a:rPr lang="fr" sz="1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udovic VITU</a:t>
            </a:r>
          </a:p>
        </p:txBody>
      </p:sp>
      <p:sp>
        <p:nvSpPr>
          <p:cNvPr id="4" name="Google Shape;67;p13">
            <a:extLst>
              <a:ext uri="{FF2B5EF4-FFF2-40B4-BE49-F238E27FC236}">
                <a16:creationId xmlns:a16="http://schemas.microsoft.com/office/drawing/2014/main" id="{FEAA007D-6514-764D-A16E-794DE3F5A3FF}"/>
              </a:ext>
            </a:extLst>
          </p:cNvPr>
          <p:cNvSpPr txBox="1"/>
          <p:nvPr/>
        </p:nvSpPr>
        <p:spPr>
          <a:xfrm>
            <a:off x="0" y="2769250"/>
            <a:ext cx="91440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i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 la poudre à la pièce</a:t>
            </a:r>
            <a:endParaRPr sz="2400" i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1409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5">
            <a:extLst>
              <a:ext uri="{FF2B5EF4-FFF2-40B4-BE49-F238E27FC236}">
                <a16:creationId xmlns:a16="http://schemas.microsoft.com/office/drawing/2014/main" id="{0458E2D0-A801-C0D1-8155-E83FFB05C414}"/>
              </a:ext>
            </a:extLst>
          </p:cNvPr>
          <p:cNvSpPr txBox="1"/>
          <p:nvPr/>
        </p:nvSpPr>
        <p:spPr>
          <a:xfrm>
            <a:off x="204751" y="76944"/>
            <a:ext cx="7703273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Fabrication additive au sein de l'ICB</a:t>
            </a:r>
            <a:endParaRPr sz="11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98;p15">
            <a:extLst>
              <a:ext uri="{FF2B5EF4-FFF2-40B4-BE49-F238E27FC236}">
                <a16:creationId xmlns:a16="http://schemas.microsoft.com/office/drawing/2014/main" id="{6DD7209E-3CE3-5C3E-CDAA-BF1A3760678C}"/>
              </a:ext>
            </a:extLst>
          </p:cNvPr>
          <p:cNvSpPr txBox="1"/>
          <p:nvPr/>
        </p:nvSpPr>
        <p:spPr>
          <a:xfrm>
            <a:off x="615402" y="1038190"/>
            <a:ext cx="339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De la poudre à la pièce …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9556FC-1EB1-41A7-5F86-008351B5C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4" y="1579094"/>
            <a:ext cx="3155315" cy="2526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21CD59AA-E894-0C61-0C32-396AB2C8C52B}"/>
              </a:ext>
            </a:extLst>
          </p:cNvPr>
          <p:cNvGrpSpPr/>
          <p:nvPr/>
        </p:nvGrpSpPr>
        <p:grpSpPr>
          <a:xfrm>
            <a:off x="6099059" y="1579094"/>
            <a:ext cx="2339500" cy="2525886"/>
            <a:chOff x="4280844" y="1038190"/>
            <a:chExt cx="3170556" cy="317461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8A550D1-42FB-C811-9E3E-9A56B68084F6}"/>
                </a:ext>
              </a:extLst>
            </p:cNvPr>
            <p:cNvPicPr>
              <a:picLocks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57" r="49398"/>
            <a:stretch/>
          </p:blipFill>
          <p:spPr bwMode="auto">
            <a:xfrm>
              <a:off x="5867400" y="1047969"/>
              <a:ext cx="1584000" cy="158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F01873F9-9611-5F3B-0316-CEBBAF0A386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27" t="1" r="23836" b="1"/>
            <a:stretch/>
          </p:blipFill>
          <p:spPr bwMode="auto">
            <a:xfrm>
              <a:off x="5866122" y="2630389"/>
              <a:ext cx="1585278" cy="158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37F9169-37BC-9383-BFA6-5CEC66E0554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6764"/>
            <a:stretch/>
          </p:blipFill>
          <p:spPr bwMode="auto">
            <a:xfrm>
              <a:off x="4280844" y="1038190"/>
              <a:ext cx="1585278" cy="158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8130D79-C8F5-3000-3DA7-B98256CC68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64"/>
            <a:stretch/>
          </p:blipFill>
          <p:spPr bwMode="auto">
            <a:xfrm>
              <a:off x="4280844" y="2630389"/>
              <a:ext cx="1585278" cy="158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8F439A7-9628-2CA8-E048-7556680DEFA8}"/>
              </a:ext>
            </a:extLst>
          </p:cNvPr>
          <p:cNvSpPr/>
          <p:nvPr/>
        </p:nvSpPr>
        <p:spPr>
          <a:xfrm>
            <a:off x="4426389" y="2667200"/>
            <a:ext cx="1005840" cy="517960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8527A6-2D89-8520-9986-7DDC31880C76}"/>
              </a:ext>
            </a:extLst>
          </p:cNvPr>
          <p:cNvSpPr txBox="1"/>
          <p:nvPr/>
        </p:nvSpPr>
        <p:spPr>
          <a:xfrm>
            <a:off x="0" y="47772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http://lermps.utbm.fr/</a:t>
            </a:r>
            <a:r>
              <a:rPr lang="fr-FR" dirty="0"/>
              <a:t>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4A4C97-7EFC-335A-3B78-8D8425F0BDD7}"/>
              </a:ext>
            </a:extLst>
          </p:cNvPr>
          <p:cNvCxnSpPr>
            <a:cxnSpLocks/>
          </p:cNvCxnSpPr>
          <p:nvPr/>
        </p:nvCxnSpPr>
        <p:spPr>
          <a:xfrm>
            <a:off x="300990" y="4541520"/>
            <a:ext cx="85420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09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5">
            <a:extLst>
              <a:ext uri="{FF2B5EF4-FFF2-40B4-BE49-F238E27FC236}">
                <a16:creationId xmlns:a16="http://schemas.microsoft.com/office/drawing/2014/main" id="{0458E2D0-A801-C0D1-8155-E83FFB05C414}"/>
              </a:ext>
            </a:extLst>
          </p:cNvPr>
          <p:cNvSpPr txBox="1"/>
          <p:nvPr/>
        </p:nvSpPr>
        <p:spPr>
          <a:xfrm>
            <a:off x="204751" y="76944"/>
            <a:ext cx="7703273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Fabrication additive au sein de l'ICB</a:t>
            </a:r>
            <a:endParaRPr sz="11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E09E0B9-EB46-437F-50FB-D2DBE20F5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542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Projet CALYPSO en partenariat avec l’entreprise LISI Automotive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Procédé hydride laser/projection à froid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ssemblage multi matériaux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 3">
            <a:extLst>
              <a:ext uri="{FF2B5EF4-FFF2-40B4-BE49-F238E27FC236}">
                <a16:creationId xmlns:a16="http://schemas.microsoft.com/office/drawing/2014/main" id="{626EF6FF-B603-BA2D-42DE-1BFC26CC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22" y="2103120"/>
            <a:ext cx="5610156" cy="22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A3837779-34A1-D55A-0A6D-2069A6BC7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51351"/>
            <a:ext cx="91440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 : a) Micrographies de cavités remplies par projection à froid de poudre, b) démonstrateur pour l’assemblage de pièces multi matériaux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BA74F7-3D8C-2508-9950-C95E841B5EA9}"/>
              </a:ext>
            </a:extLst>
          </p:cNvPr>
          <p:cNvSpPr txBox="1"/>
          <p:nvPr/>
        </p:nvSpPr>
        <p:spPr>
          <a:xfrm>
            <a:off x="0" y="47772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http://lermps.utbm.fr/</a:t>
            </a:r>
            <a:r>
              <a:rPr lang="fr-FR" dirty="0"/>
              <a:t>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848C5F4-6977-A42F-146E-CD4E1093AE3E}"/>
              </a:ext>
            </a:extLst>
          </p:cNvPr>
          <p:cNvCxnSpPr>
            <a:cxnSpLocks/>
          </p:cNvCxnSpPr>
          <p:nvPr/>
        </p:nvCxnSpPr>
        <p:spPr>
          <a:xfrm>
            <a:off x="300990" y="4541520"/>
            <a:ext cx="85420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4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5">
            <a:extLst>
              <a:ext uri="{FF2B5EF4-FFF2-40B4-BE49-F238E27FC236}">
                <a16:creationId xmlns:a16="http://schemas.microsoft.com/office/drawing/2014/main" id="{0458E2D0-A801-C0D1-8155-E83FFB05C414}"/>
              </a:ext>
            </a:extLst>
          </p:cNvPr>
          <p:cNvSpPr txBox="1"/>
          <p:nvPr/>
        </p:nvSpPr>
        <p:spPr>
          <a:xfrm>
            <a:off x="204751" y="76944"/>
            <a:ext cx="7703273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Fabrication additive au sein de l'ICB</a:t>
            </a:r>
            <a:endParaRPr sz="11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E6A069-C00E-499D-B847-C3E359185B35}"/>
              </a:ext>
            </a:extLst>
          </p:cNvPr>
          <p:cNvSpPr txBox="1"/>
          <p:nvPr/>
        </p:nvSpPr>
        <p:spPr>
          <a:xfrm>
            <a:off x="0" y="47772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http://lermps.utbm.fr/</a:t>
            </a:r>
            <a:r>
              <a:rPr lang="fr-FR" dirty="0"/>
              <a:t>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D91454C-CC6F-C37A-6A92-E22B54AC7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40"/>
          <a:stretch/>
        </p:blipFill>
        <p:spPr>
          <a:xfrm>
            <a:off x="5683495" y="1287354"/>
            <a:ext cx="3117894" cy="1359152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CD61A04-6DCF-DD72-6A37-E2CD28580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35" b="26837"/>
          <a:stretch/>
        </p:blipFill>
        <p:spPr>
          <a:xfrm>
            <a:off x="1100259" y="1272936"/>
            <a:ext cx="3637593" cy="2883863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1CF4A47-B08E-00EB-1019-32A99296D4FE}"/>
              </a:ext>
            </a:extLst>
          </p:cNvPr>
          <p:cNvSpPr txBox="1"/>
          <p:nvPr/>
        </p:nvSpPr>
        <p:spPr>
          <a:xfrm>
            <a:off x="51871" y="1679198"/>
            <a:ext cx="1271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Taille des grains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171450" indent="-171450">
              <a:buClrTx/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Densité des dislocations dans les murs</a:t>
            </a:r>
          </a:p>
          <a:p>
            <a:pPr>
              <a:buClrTx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>
              <a:buClrTx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171450" indent="-171450">
              <a:buClrTx/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Densité des dislocations GND</a:t>
            </a: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>
              <a:buClrTx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D88A7A7A-31AD-D5E8-3199-7662CEA9C190}"/>
              </a:ext>
            </a:extLst>
          </p:cNvPr>
          <p:cNvSpPr txBox="1"/>
          <p:nvPr/>
        </p:nvSpPr>
        <p:spPr>
          <a:xfrm>
            <a:off x="-13212" y="4197856"/>
            <a:ext cx="9157212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Msolli et 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2021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 An experimentally validated dislocation density based computational framework for predicting microstructural evolution in cold spray process, International Journal of Solids and Structures. Volume 225, 111065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  <a:endParaRPr kumimoji="0" lang="en-SG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D0B732D3-EA7A-4537-9987-31C3E07C7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432" y="2687563"/>
            <a:ext cx="3204617" cy="155030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724E75B-2394-CDE5-4131-9887FFF61751}"/>
              </a:ext>
            </a:extLst>
          </p:cNvPr>
          <p:cNvSpPr txBox="1"/>
          <p:nvPr/>
        </p:nvSpPr>
        <p:spPr>
          <a:xfrm>
            <a:off x="-13212" y="875015"/>
            <a:ext cx="9157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Prédiction de l'évolution de la microstructure des revêtements obtenus par projection à froid (Cold Spray)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47B6E64-9110-B5D6-54BD-31A4CC0E919B}"/>
              </a:ext>
            </a:extLst>
          </p:cNvPr>
          <p:cNvCxnSpPr>
            <a:cxnSpLocks/>
          </p:cNvCxnSpPr>
          <p:nvPr/>
        </p:nvCxnSpPr>
        <p:spPr>
          <a:xfrm>
            <a:off x="300990" y="4541520"/>
            <a:ext cx="85420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6923682C-2225-0C6D-09F2-ED6FB79B22E8}"/>
              </a:ext>
            </a:extLst>
          </p:cNvPr>
          <p:cNvSpPr/>
          <p:nvPr/>
        </p:nvSpPr>
        <p:spPr>
          <a:xfrm>
            <a:off x="4837964" y="2571750"/>
            <a:ext cx="770356" cy="517960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24868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74d935-1f7f-46cb-8099-817f0e7ff1bd">
      <Terms xmlns="http://schemas.microsoft.com/office/infopath/2007/PartnerControls"/>
    </lcf76f155ced4ddcb4097134ff3c332f>
    <TaxCatchAll xmlns="628dc2ac-da15-4d25-a319-3bfa8dd1107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54CC25C478649992764D9DA2649A5" ma:contentTypeVersion="15" ma:contentTypeDescription="Crée un document." ma:contentTypeScope="" ma:versionID="5d68456473d0f1881c2c62f22e0dc0e1">
  <xsd:schema xmlns:xsd="http://www.w3.org/2001/XMLSchema" xmlns:xs="http://www.w3.org/2001/XMLSchema" xmlns:p="http://schemas.microsoft.com/office/2006/metadata/properties" xmlns:ns2="628dc2ac-da15-4d25-a319-3bfa8dd11076" xmlns:ns3="dc74d935-1f7f-46cb-8099-817f0e7ff1bd" targetNamespace="http://schemas.microsoft.com/office/2006/metadata/properties" ma:root="true" ma:fieldsID="d787cee758845e2a4c49581850017127" ns2:_="" ns3:_="">
    <xsd:import namespace="628dc2ac-da15-4d25-a319-3bfa8dd11076"/>
    <xsd:import namespace="dc74d935-1f7f-46cb-8099-817f0e7ff1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c2ac-da15-4d25-a319-3bfa8dd110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60f7a1-a852-48b5-8cbc-55f3d6b44b75}" ma:internalName="TaxCatchAll" ma:showField="CatchAllData" ma:web="628dc2ac-da15-4d25-a319-3bfa8dd110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4d935-1f7f-46cb-8099-817f0e7ff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27681d36-160e-49e9-9746-1f3613a788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729569-19A9-4C74-A07E-27BBA63F7983}">
  <ds:schemaRefs>
    <ds:schemaRef ds:uri="http://schemas.microsoft.com/office/2006/metadata/properties"/>
    <ds:schemaRef ds:uri="http://schemas.microsoft.com/office/infopath/2007/PartnerControls"/>
    <ds:schemaRef ds:uri="dc74d935-1f7f-46cb-8099-817f0e7ff1bd"/>
    <ds:schemaRef ds:uri="628dc2ac-da15-4d25-a319-3bfa8dd11076"/>
  </ds:schemaRefs>
</ds:datastoreItem>
</file>

<file path=customXml/itemProps2.xml><?xml version="1.0" encoding="utf-8"?>
<ds:datastoreItem xmlns:ds="http://schemas.openxmlformats.org/officeDocument/2006/customXml" ds:itemID="{D13C428F-42AF-4245-BFE8-6424FC1923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4CA839-658C-4367-AE0A-A2C346B153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dc2ac-da15-4d25-a319-3bfa8dd11076"/>
    <ds:schemaRef ds:uri="dc74d935-1f7f-46cb-8099-817f0e7ff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173</Words>
  <Application>Microsoft Macintosh PowerPoint</Application>
  <PresentationFormat>Affichage à l'écran (16:9)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Advent Pro Light</vt:lpstr>
      <vt:lpstr>Georgia</vt:lpstr>
      <vt:lpstr>Roboto</vt:lpstr>
      <vt:lpstr>Raleway</vt:lpstr>
      <vt:lpstr>Lucida Sans</vt:lpstr>
      <vt:lpstr>Calibri</vt:lpstr>
      <vt:lpstr>Arial</vt:lpstr>
      <vt:lpstr>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COSTIL</dc:creator>
  <cp:lastModifiedBy>Nicolas Delerue</cp:lastModifiedBy>
  <cp:revision>8</cp:revision>
  <dcterms:modified xsi:type="dcterms:W3CDTF">2022-09-23T14:36:23Z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0x01010007254CC25C478649992764D9DA2649A5</vt:lpwstr>
  </property>
</Properties>
</file>