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32"/>
  </p:notesMasterIdLst>
  <p:handoutMasterIdLst>
    <p:handoutMasterId r:id="rId33"/>
  </p:handoutMasterIdLst>
  <p:sldIdLst>
    <p:sldId id="330" r:id="rId2"/>
    <p:sldId id="339" r:id="rId3"/>
    <p:sldId id="340" r:id="rId4"/>
    <p:sldId id="342" r:id="rId5"/>
    <p:sldId id="341" r:id="rId6"/>
    <p:sldId id="343" r:id="rId7"/>
    <p:sldId id="344" r:id="rId8"/>
    <p:sldId id="351" r:id="rId9"/>
    <p:sldId id="352" r:id="rId10"/>
    <p:sldId id="355" r:id="rId11"/>
    <p:sldId id="354" r:id="rId12"/>
    <p:sldId id="358" r:id="rId13"/>
    <p:sldId id="363" r:id="rId14"/>
    <p:sldId id="349" r:id="rId15"/>
    <p:sldId id="367" r:id="rId16"/>
    <p:sldId id="362" r:id="rId17"/>
    <p:sldId id="356" r:id="rId18"/>
    <p:sldId id="366" r:id="rId19"/>
    <p:sldId id="350" r:id="rId20"/>
    <p:sldId id="353" r:id="rId21"/>
    <p:sldId id="357" r:id="rId22"/>
    <p:sldId id="345" r:id="rId23"/>
    <p:sldId id="347" r:id="rId24"/>
    <p:sldId id="346" r:id="rId25"/>
    <p:sldId id="348" r:id="rId26"/>
    <p:sldId id="359" r:id="rId27"/>
    <p:sldId id="365" r:id="rId28"/>
    <p:sldId id="360" r:id="rId29"/>
    <p:sldId id="364" r:id="rId30"/>
    <p:sldId id="338" r:id="rId31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23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A00"/>
    <a:srgbClr val="FFFFFF"/>
    <a:srgbClr val="0F124A"/>
    <a:srgbClr val="010000"/>
    <a:srgbClr val="808080"/>
    <a:srgbClr val="000000"/>
    <a:srgbClr val="EF5B00"/>
    <a:srgbClr val="C50006"/>
    <a:srgbClr val="7C204E"/>
    <a:srgbClr val="003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6405" autoAdjust="0"/>
  </p:normalViewPr>
  <p:slideViewPr>
    <p:cSldViewPr snapToObjects="1">
      <p:cViewPr varScale="1">
        <p:scale>
          <a:sx n="146" d="100"/>
          <a:sy n="146" d="100"/>
        </p:scale>
        <p:origin x="570" y="126"/>
      </p:cViewPr>
      <p:guideLst>
        <p:guide orient="horz" pos="668"/>
        <p:guide orient="horz" pos="634"/>
        <p:guide orient="horz" pos="2845"/>
        <p:guide orient="horz" pos="838"/>
        <p:guide orient="horz" pos="123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notesTextViewPr>
    <p:cViewPr>
      <p:scale>
        <a:sx n="170" d="100"/>
        <a:sy n="17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90" d="100"/>
          <a:sy n="90" d="100"/>
        </p:scale>
        <p:origin x="4120" y="224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8DA7B2E-D239-B34C-ADEB-9CE5CC685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9490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8386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99592" y="550644"/>
            <a:ext cx="1126899" cy="40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443956"/>
            <a:ext cx="612000" cy="699543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 baseline="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dirty="0" smtClean="0"/>
              <a:t>The P3 Project:</a:t>
            </a:r>
            <a:br>
              <a:rPr lang="en-US" dirty="0" smtClean="0"/>
            </a:br>
            <a:r>
              <a:rPr lang="en-US" dirty="0" smtClean="0"/>
              <a:t>A positron source demonstrator for FCC-</a:t>
            </a:r>
            <a:r>
              <a:rPr lang="en-US" dirty="0" err="1" smtClean="0"/>
              <a:t>ee</a:t>
            </a:r>
            <a:endParaRPr lang="en-US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 baseline="0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US" dirty="0" smtClean="0"/>
              <a:t>Nicolas Vallis (PSI / EPFL)</a:t>
            </a:r>
            <a:endParaRPr lang="en-US" dirty="0"/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 baseline="0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US" dirty="0" smtClean="0"/>
              <a:t>FCC Week, Paris, 2nd June 2022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16566"/>
            <a:ext cx="1190137" cy="5152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F1AE8D-D73E-2F45-B10B-966D911753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9241" y="1794436"/>
            <a:ext cx="1107599" cy="37434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612358" y="1100123"/>
            <a:ext cx="4463698" cy="3509963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latin typeface="+mn-lt"/>
              </a:defRPr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+mn-lt"/>
              </a:defRPr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+mn-lt"/>
              </a:defRPr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+mn-lt"/>
              </a:defRPr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357" y="555526"/>
            <a:ext cx="4463699" cy="3813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0"/>
            <a:ext cx="5663141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>
                <a:latin typeface="Helvetica" pitchFamily="2" charset="0"/>
              </a:defRPr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>
                <a:latin typeface="Helvetica" pitchFamily="2" charset="0"/>
              </a:defRPr>
            </a:lvl2pPr>
            <a:lvl3pPr marL="539724" indent="-184142">
              <a:buFont typeface="Symbol" panose="05050102010706020507" pitchFamily="18" charset="2"/>
              <a:buChar char="-"/>
              <a:defRPr sz="1700">
                <a:latin typeface="Helvetica" pitchFamily="2" charset="0"/>
              </a:defRPr>
            </a:lvl3pPr>
            <a:lvl4pPr marL="717515" indent="-177792">
              <a:buFont typeface="Symbol" panose="05050102010706020507" pitchFamily="18" charset="2"/>
              <a:buChar char="-"/>
              <a:defRPr sz="1700">
                <a:latin typeface="Helvetica" pitchFamily="2" charset="0"/>
              </a:defRPr>
            </a:lvl4pPr>
            <a:lvl5pPr marL="895306" indent="-177792">
              <a:buFont typeface="Symbol" panose="05050102010706020507" pitchFamily="18" charset="2"/>
              <a:buChar char="-"/>
              <a:defRPr sz="1700">
                <a:latin typeface="Helvetica" pitchFamily="2" charset="0"/>
              </a:defRPr>
            </a:lvl5pPr>
            <a:lvl6pPr marL="1074685" indent="-179380">
              <a:buFont typeface="Symbol" panose="05050102010706020507" pitchFamily="18" charset="2"/>
              <a:buChar char="-"/>
              <a:defRPr sz="1500">
                <a:latin typeface="Helvetica" pitchFamily="2" charset="0"/>
              </a:defRPr>
            </a:lvl6pPr>
            <a:lvl7pPr marL="1257238" indent="-182554">
              <a:buFont typeface="Symbol" panose="05050102010706020507" pitchFamily="18" charset="2"/>
              <a:buChar char="-"/>
              <a:defRPr sz="1500">
                <a:latin typeface="Helvetica" pitchFamily="2" charset="0"/>
              </a:defRPr>
            </a:lvl7pPr>
            <a:lvl8pPr marL="1436616" indent="-179380">
              <a:buFont typeface="Symbol" panose="05050102010706020507" pitchFamily="18" charset="2"/>
              <a:buChar char="-"/>
              <a:defRPr sz="1500">
                <a:latin typeface="Helvetica" pitchFamily="2" charset="0"/>
              </a:defRPr>
            </a:lvl8pPr>
            <a:lvl9pPr marL="1614408" indent="-177792">
              <a:buFont typeface="Symbol" panose="05050102010706020507" pitchFamily="18" charset="2"/>
              <a:buChar char="-"/>
              <a:defRPr sz="1500">
                <a:latin typeface="Helvetica" pitchFamily="2" charset="0"/>
              </a:defRPr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0"/>
            <a:ext cx="5447117" cy="381375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0"/>
            <a:ext cx="5447117" cy="381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5447117" cy="381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5447117" cy="381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2357" y="627534"/>
            <a:ext cx="4463699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/>
              <a:t>Folientitel eingeben</a:t>
            </a: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612358" y="1172131"/>
            <a:ext cx="4463698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1560" y="132697"/>
            <a:ext cx="648072" cy="2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1AE8D-D73E-2F45-B10B-966D9117533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293363" y="159262"/>
            <a:ext cx="486803" cy="16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751" y="133733"/>
            <a:ext cx="497941" cy="2155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chart.ch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831461" y="3251805"/>
            <a:ext cx="7969249" cy="760105"/>
          </a:xfrm>
        </p:spPr>
        <p:txBody>
          <a:bodyPr/>
          <a:lstStyle/>
          <a:p>
            <a:r>
              <a:rPr lang="en-GB" dirty="0" smtClean="0"/>
              <a:t>The P</a:t>
            </a:r>
            <a:r>
              <a:rPr lang="en-GB" baseline="30000" dirty="0" smtClean="0"/>
              <a:t>3</a:t>
            </a:r>
            <a:r>
              <a:rPr lang="en-GB" dirty="0"/>
              <a:t> </a:t>
            </a:r>
            <a:r>
              <a:rPr lang="en-GB" dirty="0" smtClean="0"/>
              <a:t>experiment: </a:t>
            </a:r>
            <a:br>
              <a:rPr lang="en-GB" dirty="0" smtClean="0"/>
            </a:br>
            <a:r>
              <a:rPr lang="en-GB" dirty="0" smtClean="0"/>
              <a:t>a </a:t>
            </a:r>
            <a:r>
              <a:rPr lang="en-GB" dirty="0"/>
              <a:t>P</a:t>
            </a:r>
            <a:r>
              <a:rPr lang="en-GB" dirty="0" smtClean="0"/>
              <a:t>ositron </a:t>
            </a:r>
            <a:r>
              <a:rPr lang="en-GB" dirty="0"/>
              <a:t>S</a:t>
            </a:r>
            <a:r>
              <a:rPr lang="en-GB" dirty="0" smtClean="0"/>
              <a:t>ource </a:t>
            </a:r>
            <a:r>
              <a:rPr lang="en-GB" dirty="0"/>
              <a:t>D</a:t>
            </a:r>
            <a:r>
              <a:rPr lang="en-GB" dirty="0" smtClean="0"/>
              <a:t>emonstrator for FCC-</a:t>
            </a:r>
            <a:r>
              <a:rPr lang="en-GB" dirty="0" err="1" smtClean="0"/>
              <a:t>ee</a:t>
            </a:r>
            <a:endParaRPr lang="en-GB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831461" y="4083918"/>
            <a:ext cx="7954963" cy="293383"/>
          </a:xfrm>
        </p:spPr>
        <p:txBody>
          <a:bodyPr/>
          <a:lstStyle/>
          <a:p>
            <a:r>
              <a:rPr lang="en-GB" dirty="0" err="1" smtClean="0"/>
              <a:t>eeFACT</a:t>
            </a:r>
            <a:r>
              <a:rPr lang="en-GB" dirty="0"/>
              <a:t> </a:t>
            </a:r>
            <a:r>
              <a:rPr lang="en-GB" dirty="0" smtClean="0"/>
              <a:t>Workshop</a:t>
            </a:r>
            <a:r>
              <a:rPr lang="en-GB" dirty="0"/>
              <a:t> </a:t>
            </a:r>
            <a:r>
              <a:rPr lang="en-GB" dirty="0" smtClean="0"/>
              <a:t>- </a:t>
            </a:r>
            <a:r>
              <a:rPr lang="en-GB" dirty="0" err="1" smtClean="0"/>
              <a:t>Frascati</a:t>
            </a:r>
            <a:r>
              <a:rPr lang="en-GB" dirty="0" smtClean="0"/>
              <a:t>, 15 September 2022</a:t>
            </a:r>
            <a:endParaRPr lang="en-GB" dirty="0"/>
          </a:p>
        </p:txBody>
      </p:sp>
      <p:sp>
        <p:nvSpPr>
          <p:cNvPr id="7" name="Untertitel 8">
            <a:extLst>
              <a:ext uri="{FF2B5EF4-FFF2-40B4-BE49-F238E27FC236}">
                <a16:creationId xmlns:a16="http://schemas.microsoft.com/office/drawing/2014/main" id="{D3A4F7DA-47D3-4046-B0EA-91472880D687}"/>
              </a:ext>
            </a:extLst>
          </p:cNvPr>
          <p:cNvSpPr txBox="1">
            <a:spLocks/>
          </p:cNvSpPr>
          <p:nvPr/>
        </p:nvSpPr>
        <p:spPr bwMode="auto">
          <a:xfrm>
            <a:off x="845073" y="2978415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500" b="1" kern="1200" spc="0" baseline="0">
                <a:solidFill>
                  <a:srgbClr val="969696"/>
                </a:solidFill>
                <a:latin typeface="+mn-lt"/>
                <a:ea typeface="ヒラギノ角ゴ Pro W3" charset="0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dirty="0" smtClean="0"/>
              <a:t>Nicolas Vallis (PSI / EPFL) on behalf of FCC-</a:t>
            </a:r>
            <a:r>
              <a:rPr lang="en-GB" dirty="0" err="1" smtClean="0"/>
              <a:t>ee</a:t>
            </a:r>
            <a:r>
              <a:rPr lang="en-GB" dirty="0" smtClean="0"/>
              <a:t> Injector WP6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8" t="73285"/>
          <a:stretch/>
        </p:blipFill>
        <p:spPr>
          <a:xfrm>
            <a:off x="2123728" y="2159362"/>
            <a:ext cx="4878370" cy="11227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357" y="555526"/>
            <a:ext cx="5039763" cy="381375"/>
          </a:xfrm>
        </p:spPr>
        <p:txBody>
          <a:bodyPr/>
          <a:lstStyle/>
          <a:p>
            <a:r>
              <a:rPr lang="en-US" dirty="0" smtClean="0"/>
              <a:t>Solenoids Around RF Cavities (I)</a:t>
            </a:r>
            <a:endParaRPr lang="de-CH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3"/>
          <a:stretch/>
        </p:blipFill>
        <p:spPr>
          <a:xfrm>
            <a:off x="2189835" y="3282109"/>
            <a:ext cx="4524529" cy="12338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52621" y="2807434"/>
            <a:ext cx="122523" cy="1497312"/>
          </a:xfrm>
          <a:prstGeom prst="rect">
            <a:avLst/>
          </a:prstGeom>
          <a:solidFill>
            <a:srgbClr val="FF0000">
              <a:alpha val="20000"/>
            </a:srgbClr>
          </a:solidFill>
          <a:ln w="28575" cap="flat" cmpd="sng" algn="ctr">
            <a:noFill/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Rectangle 13"/>
          <p:cNvSpPr/>
          <p:nvPr/>
        </p:nvSpPr>
        <p:spPr>
          <a:xfrm>
            <a:off x="4788793" y="2807433"/>
            <a:ext cx="122523" cy="1472979"/>
          </a:xfrm>
          <a:prstGeom prst="rect">
            <a:avLst/>
          </a:prstGeom>
          <a:solidFill>
            <a:srgbClr val="FF0000">
              <a:alpha val="20000"/>
            </a:srgbClr>
          </a:solidFill>
          <a:ln w="28575" cap="flat" cmpd="sng" algn="ctr">
            <a:noFill/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ectangle 14"/>
          <p:cNvSpPr/>
          <p:nvPr/>
        </p:nvSpPr>
        <p:spPr>
          <a:xfrm>
            <a:off x="5732648" y="2807433"/>
            <a:ext cx="122523" cy="1494751"/>
          </a:xfrm>
          <a:prstGeom prst="rect">
            <a:avLst/>
          </a:prstGeom>
          <a:solidFill>
            <a:srgbClr val="FF0000">
              <a:alpha val="20000"/>
            </a:srgbClr>
          </a:solidFill>
          <a:ln w="28575" cap="flat" cmpd="sng" algn="ctr">
            <a:noFill/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612358" y="1100123"/>
            <a:ext cx="8169696" cy="1113829"/>
          </a:xfrm>
        </p:spPr>
        <p:txBody>
          <a:bodyPr/>
          <a:lstStyle/>
          <a:p>
            <a:r>
              <a:rPr lang="de-CH" dirty="0" smtClean="0"/>
              <a:t>Solenoids must </a:t>
            </a:r>
            <a:r>
              <a:rPr lang="de-CH" dirty="0" err="1" smtClean="0"/>
              <a:t>create</a:t>
            </a:r>
            <a:r>
              <a:rPr lang="de-CH" dirty="0" smtClean="0"/>
              <a:t> strong </a:t>
            </a:r>
            <a:r>
              <a:rPr lang="de-CH" dirty="0" err="1" smtClean="0"/>
              <a:t>and</a:t>
            </a:r>
            <a:r>
              <a:rPr lang="de-CH" dirty="0" smtClean="0"/>
              <a:t> flat </a:t>
            </a:r>
            <a:r>
              <a:rPr lang="de-CH" dirty="0" err="1" smtClean="0"/>
              <a:t>magnetic</a:t>
            </a:r>
            <a:r>
              <a:rPr lang="de-CH" dirty="0" smtClean="0"/>
              <a:t> </a:t>
            </a:r>
            <a:r>
              <a:rPr lang="de-CH" dirty="0" err="1" smtClean="0"/>
              <a:t>channel</a:t>
            </a:r>
            <a:r>
              <a:rPr lang="de-CH" dirty="0" smtClean="0"/>
              <a:t>.</a:t>
            </a:r>
          </a:p>
          <a:p>
            <a:endParaRPr lang="de-CH" dirty="0"/>
          </a:p>
          <a:p>
            <a:r>
              <a:rPr lang="de-CH" dirty="0" err="1" smtClean="0"/>
              <a:t>Mechanical</a:t>
            </a:r>
            <a:r>
              <a:rPr lang="de-CH" dirty="0" smtClean="0"/>
              <a:t> </a:t>
            </a:r>
            <a:r>
              <a:rPr lang="de-CH" dirty="0" err="1" smtClean="0"/>
              <a:t>constraints</a:t>
            </a:r>
            <a:r>
              <a:rPr lang="de-CH" dirty="0" smtClean="0"/>
              <a:t> </a:t>
            </a:r>
            <a:r>
              <a:rPr lang="de-CH" dirty="0" err="1" smtClean="0"/>
              <a:t>exist</a:t>
            </a:r>
            <a:r>
              <a:rPr lang="de-CH" dirty="0" smtClean="0"/>
              <a:t>, </a:t>
            </a:r>
            <a:r>
              <a:rPr lang="de-CH" dirty="0" err="1" smtClean="0"/>
              <a:t>separation</a:t>
            </a:r>
            <a:r>
              <a:rPr lang="de-CH" dirty="0" smtClean="0"/>
              <a:t> must </a:t>
            </a:r>
            <a:r>
              <a:rPr lang="de-CH" dirty="0" err="1" smtClean="0"/>
              <a:t>be</a:t>
            </a:r>
            <a:r>
              <a:rPr lang="de-CH" dirty="0" smtClean="0"/>
              <a:t> </a:t>
            </a:r>
            <a:r>
              <a:rPr lang="de-CH" dirty="0" err="1" smtClean="0"/>
              <a:t>provided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waveguides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installation</a:t>
            </a:r>
            <a:endParaRPr lang="de-CH" dirty="0"/>
          </a:p>
        </p:txBody>
      </p:sp>
      <p:cxnSp>
        <p:nvCxnSpPr>
          <p:cNvPr id="10" name="Straight Arrow Connector 9"/>
          <p:cNvCxnSpPr>
            <a:endCxn id="13" idx="2"/>
          </p:cNvCxnSpPr>
          <p:nvPr/>
        </p:nvCxnSpPr>
        <p:spPr bwMode="auto">
          <a:xfrm flipH="1" flipV="1">
            <a:off x="3913883" y="4304746"/>
            <a:ext cx="349293" cy="4251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4198080" y="4704616"/>
            <a:ext cx="1303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Waveguides</a:t>
            </a:r>
            <a:endParaRPr lang="it-IT" dirty="0"/>
          </a:p>
        </p:txBody>
      </p:sp>
      <p:cxnSp>
        <p:nvCxnSpPr>
          <p:cNvPr id="18" name="Straight Arrow Connector 17"/>
          <p:cNvCxnSpPr>
            <a:endCxn id="15" idx="2"/>
          </p:cNvCxnSpPr>
          <p:nvPr/>
        </p:nvCxnSpPr>
        <p:spPr bwMode="auto">
          <a:xfrm flipV="1">
            <a:off x="5386324" y="4302184"/>
            <a:ext cx="407586" cy="4024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6143227" y="3103914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Assembly</a:t>
            </a:r>
            <a:endParaRPr lang="it-IT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4851551" y="3282109"/>
            <a:ext cx="1317412" cy="1076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476702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357" y="555526"/>
            <a:ext cx="5039763" cy="381375"/>
          </a:xfrm>
        </p:spPr>
        <p:txBody>
          <a:bodyPr/>
          <a:lstStyle/>
          <a:p>
            <a:r>
              <a:rPr lang="en-US" dirty="0" smtClean="0"/>
              <a:t>Solenoids Around RF </a:t>
            </a:r>
            <a:r>
              <a:rPr lang="en-US" dirty="0"/>
              <a:t>Cavities </a:t>
            </a:r>
            <a:r>
              <a:rPr lang="en-US" dirty="0" smtClean="0"/>
              <a:t>(II)</a:t>
            </a:r>
            <a:endParaRPr lang="de-CH" dirty="0"/>
          </a:p>
        </p:txBody>
      </p:sp>
      <p:pic>
        <p:nvPicPr>
          <p:cNvPr id="6" name="desconocido.png" descr="desconocido.png"/>
          <p:cNvPicPr>
            <a:picLocks noChangeAspect="1"/>
          </p:cNvPicPr>
          <p:nvPr/>
        </p:nvPicPr>
        <p:blipFill>
          <a:blip r:embed="rId2">
            <a:extLst/>
          </a:blip>
          <a:srcRect b="69071"/>
          <a:stretch>
            <a:fillRect/>
          </a:stretch>
        </p:blipFill>
        <p:spPr>
          <a:xfrm>
            <a:off x="483042" y="1779507"/>
            <a:ext cx="4217610" cy="91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esconocido.png" descr="desconocido.png"/>
          <p:cNvPicPr>
            <a:picLocks noChangeAspect="1"/>
          </p:cNvPicPr>
          <p:nvPr/>
        </p:nvPicPr>
        <p:blipFill>
          <a:blip r:embed="rId2">
            <a:extLst/>
          </a:blip>
          <a:srcRect t="67469" b="1601"/>
          <a:stretch>
            <a:fillRect/>
          </a:stretch>
        </p:blipFill>
        <p:spPr>
          <a:xfrm>
            <a:off x="483042" y="2732786"/>
            <a:ext cx="4217383" cy="919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esconocido.png" descr="desconocido.png"/>
          <p:cNvPicPr>
            <a:picLocks noChangeAspect="1"/>
          </p:cNvPicPr>
          <p:nvPr/>
        </p:nvPicPr>
        <p:blipFill>
          <a:blip r:embed="rId3">
            <a:extLst/>
          </a:blip>
          <a:srcRect b="68023"/>
          <a:stretch>
            <a:fillRect/>
          </a:stretch>
        </p:blipFill>
        <p:spPr>
          <a:xfrm>
            <a:off x="4564462" y="1727834"/>
            <a:ext cx="4217592" cy="95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esconocido.png" descr="desconocido.png"/>
          <p:cNvPicPr>
            <a:picLocks noChangeAspect="1"/>
          </p:cNvPicPr>
          <p:nvPr/>
        </p:nvPicPr>
        <p:blipFill>
          <a:blip r:embed="rId3">
            <a:extLst/>
          </a:blip>
          <a:srcRect t="66005" b="2018"/>
          <a:stretch>
            <a:fillRect/>
          </a:stretch>
        </p:blipFill>
        <p:spPr>
          <a:xfrm>
            <a:off x="4564462" y="2715323"/>
            <a:ext cx="4217592" cy="95471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27"/>
          <p:cNvSpPr txBox="1"/>
          <p:nvPr/>
        </p:nvSpPr>
        <p:spPr>
          <a:xfrm>
            <a:off x="7387940" y="2058617"/>
            <a:ext cx="1031176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spcBef>
                <a:spcPts val="600"/>
              </a:spcBef>
              <a:defRPr sz="1000">
                <a:solidFill>
                  <a:srgbClr val="000000"/>
                </a:solidFill>
              </a:defRPr>
            </a:lvl1pPr>
          </a:lstStyle>
          <a:p>
            <a:pPr algn="ctr"/>
            <a:r>
              <a:rPr lang="en-US" dirty="0" smtClean="0"/>
              <a:t>41 %</a:t>
            </a:r>
          </a:p>
        </p:txBody>
      </p:sp>
      <p:sp>
        <p:nvSpPr>
          <p:cNvPr id="11" name="Straight Arrow Connector 28"/>
          <p:cNvSpPr/>
          <p:nvPr/>
        </p:nvSpPr>
        <p:spPr>
          <a:xfrm flipH="1" flipV="1">
            <a:off x="7903528" y="2239038"/>
            <a:ext cx="198055" cy="234561"/>
          </a:xfrm>
          <a:prstGeom prst="line">
            <a:avLst/>
          </a:prstGeom>
          <a:ln>
            <a:solidFill>
              <a:srgbClr val="000000"/>
            </a:solidFill>
            <a:prstDash val="dash"/>
            <a:headEnd type="triangle"/>
          </a:ln>
        </p:spPr>
        <p:txBody>
          <a:bodyPr lIns="45719" rIns="45719"/>
          <a:lstStyle/>
          <a:p>
            <a:pPr defTabSz="914400">
              <a:spcBef>
                <a:spcPts val="900"/>
              </a:spcBef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" name="TextBox 27"/>
          <p:cNvSpPr txBox="1"/>
          <p:nvPr/>
        </p:nvSpPr>
        <p:spPr>
          <a:xfrm>
            <a:off x="3504690" y="1993738"/>
            <a:ext cx="1031176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spcBef>
                <a:spcPts val="600"/>
              </a:spcBef>
              <a:defRPr sz="1000">
                <a:solidFill>
                  <a:srgbClr val="000000"/>
                </a:solidFill>
              </a:defRPr>
            </a:lvl1pPr>
          </a:lstStyle>
          <a:p>
            <a:pPr algn="ctr"/>
            <a:r>
              <a:rPr lang="en-US" dirty="0" smtClean="0"/>
              <a:t>75 %</a:t>
            </a:r>
          </a:p>
        </p:txBody>
      </p:sp>
      <p:sp>
        <p:nvSpPr>
          <p:cNvPr id="13" name="Straight Arrow Connector 28"/>
          <p:cNvSpPr/>
          <p:nvPr/>
        </p:nvSpPr>
        <p:spPr>
          <a:xfrm flipH="1" flipV="1">
            <a:off x="4048874" y="2187557"/>
            <a:ext cx="198055" cy="234561"/>
          </a:xfrm>
          <a:prstGeom prst="line">
            <a:avLst/>
          </a:prstGeom>
          <a:ln>
            <a:solidFill>
              <a:srgbClr val="000000"/>
            </a:solidFill>
            <a:prstDash val="dash"/>
            <a:headEnd type="triangle"/>
          </a:ln>
        </p:spPr>
        <p:txBody>
          <a:bodyPr lIns="45719" rIns="45719"/>
          <a:lstStyle/>
          <a:p>
            <a:pPr defTabSz="914400">
              <a:spcBef>
                <a:spcPts val="900"/>
              </a:spcBef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609278" y="3651870"/>
            <a:ext cx="7687924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Extended simulations over 10 RF Cavities with optimized (left) and breached (right) magnetic channels. 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95085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357" y="555526"/>
            <a:ext cx="8169697" cy="381375"/>
          </a:xfrm>
        </p:spPr>
        <p:txBody>
          <a:bodyPr/>
          <a:lstStyle/>
          <a:p>
            <a:r>
              <a:rPr lang="en-US" dirty="0" smtClean="0"/>
              <a:t>Solenoids Around RF </a:t>
            </a:r>
            <a:r>
              <a:rPr lang="en-US" dirty="0"/>
              <a:t>Cavities </a:t>
            </a:r>
            <a:r>
              <a:rPr lang="en-US" dirty="0" smtClean="0"/>
              <a:t>(III)</a:t>
            </a:r>
            <a:endParaRPr lang="de-CH" dirty="0"/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612357" y="1477079"/>
            <a:ext cx="3358109" cy="31635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Two baseline options for P-cubed: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lvl="2"/>
            <a:r>
              <a:rPr lang="en-US" kern="0" dirty="0" smtClean="0"/>
              <a:t>Superconducting</a:t>
            </a:r>
          </a:p>
          <a:p>
            <a:pPr lvl="4"/>
            <a:r>
              <a:rPr lang="en-US" dirty="0" err="1" smtClean="0"/>
              <a:t>NbTi</a:t>
            </a:r>
            <a:endParaRPr lang="en-US" dirty="0" smtClean="0"/>
          </a:p>
          <a:p>
            <a:pPr lvl="4"/>
            <a:r>
              <a:rPr lang="en-US" dirty="0" smtClean="0"/>
              <a:t>1.5 T on axis</a:t>
            </a:r>
          </a:p>
          <a:p>
            <a:pPr marL="717514" lvl="4" indent="0">
              <a:buFont typeface="Symbol" panose="05050102010706020507" pitchFamily="18" charset="2"/>
              <a:buNone/>
            </a:pPr>
            <a:endParaRPr lang="en-US" dirty="0" smtClean="0"/>
          </a:p>
          <a:p>
            <a:pPr lvl="2"/>
            <a:r>
              <a:rPr lang="en-US" kern="0" dirty="0" smtClean="0"/>
              <a:t>Normal Conducting</a:t>
            </a:r>
          </a:p>
          <a:p>
            <a:pPr lvl="4"/>
            <a:r>
              <a:rPr lang="en-US" dirty="0" smtClean="0"/>
              <a:t>Copper</a:t>
            </a:r>
          </a:p>
          <a:p>
            <a:pPr lvl="4"/>
            <a:r>
              <a:rPr lang="en-US" dirty="0" smtClean="0"/>
              <a:t>0.4 T on axis</a:t>
            </a:r>
            <a:endParaRPr lang="de-CH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4469356" y="1251790"/>
            <a:ext cx="4335376" cy="3401320"/>
            <a:chOff x="4016508" y="1851670"/>
            <a:chExt cx="4335376" cy="3401320"/>
          </a:xfrm>
        </p:grpSpPr>
        <p:pic>
          <p:nvPicPr>
            <p:cNvPr id="15" name="desconocido.png" descr="desconocid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55985" y="2338673"/>
              <a:ext cx="3554568" cy="260624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Solenoid strength around cavities [ T ]"/>
            <p:cNvSpPr txBox="1"/>
            <p:nvPr/>
          </p:nvSpPr>
          <p:spPr>
            <a:xfrm>
              <a:off x="4794987" y="4991380"/>
              <a:ext cx="2638090" cy="2616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b="1">
                  <a:solidFill>
                    <a:schemeClr val="accent3">
                      <a:satOff val="-3301"/>
                      <a:lumOff val="18970"/>
                    </a:schemeClr>
                  </a:solidFill>
                </a:defRPr>
              </a:lvl1pPr>
            </a:lstStyle>
            <a:p>
              <a:r>
                <a:rPr sz="1100" b="0" dirty="0">
                  <a:solidFill>
                    <a:schemeClr val="tx1"/>
                  </a:solidFill>
                  <a:latin typeface="+mn-lt"/>
                </a:rPr>
                <a:t>Solenoid strength around cavities [ T ]</a:t>
              </a:r>
            </a:p>
          </p:txBody>
        </p:sp>
        <p:sp>
          <p:nvSpPr>
            <p:cNvPr id="26" name="25%"/>
            <p:cNvSpPr txBox="1"/>
            <p:nvPr/>
          </p:nvSpPr>
          <p:spPr>
            <a:xfrm>
              <a:off x="5002248" y="4058084"/>
              <a:ext cx="374459" cy="2616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r>
                <a:rPr sz="1100" b="1" dirty="0">
                  <a:solidFill>
                    <a:srgbClr val="C00000"/>
                  </a:solidFill>
                  <a:latin typeface="+mn-lt"/>
                </a:rPr>
                <a:t>25%</a:t>
              </a:r>
            </a:p>
          </p:txBody>
        </p:sp>
        <p:sp>
          <p:nvSpPr>
            <p:cNvPr id="27" name="72%"/>
            <p:cNvSpPr txBox="1"/>
            <p:nvPr/>
          </p:nvSpPr>
          <p:spPr>
            <a:xfrm>
              <a:off x="6855304" y="2761866"/>
              <a:ext cx="374459" cy="2616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r>
                <a:rPr sz="1100" b="1" dirty="0">
                  <a:solidFill>
                    <a:srgbClr val="C00000"/>
                  </a:solidFill>
                  <a:latin typeface="+mn-lt"/>
                </a:rPr>
                <a:t>72%</a:t>
              </a:r>
            </a:p>
          </p:txBody>
        </p:sp>
        <p:sp>
          <p:nvSpPr>
            <p:cNvPr id="28" name="Línea"/>
            <p:cNvSpPr/>
            <p:nvPr/>
          </p:nvSpPr>
          <p:spPr>
            <a:xfrm flipV="1">
              <a:off x="4966039" y="1851670"/>
              <a:ext cx="1" cy="2923489"/>
            </a:xfrm>
            <a:prstGeom prst="line">
              <a:avLst/>
            </a:prstGeom>
            <a:ln w="28575">
              <a:solidFill>
                <a:srgbClr val="C00000"/>
              </a:solidFill>
              <a:prstDash val="sysDot"/>
              <a:miter lim="400000"/>
            </a:ln>
          </p:spPr>
          <p:txBody>
            <a:bodyPr lIns="45719" rIns="45719"/>
            <a:lstStyle/>
            <a:p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9" name="Línea"/>
            <p:cNvSpPr/>
            <p:nvPr/>
          </p:nvSpPr>
          <p:spPr>
            <a:xfrm flipV="1">
              <a:off x="6804248" y="1851670"/>
              <a:ext cx="1" cy="2923489"/>
            </a:xfrm>
            <a:prstGeom prst="line">
              <a:avLst/>
            </a:prstGeom>
            <a:ln w="28575">
              <a:solidFill>
                <a:srgbClr val="C00000"/>
              </a:solidFill>
              <a:prstDash val="sysDot"/>
              <a:miter lim="400000"/>
            </a:ln>
          </p:spPr>
          <p:txBody>
            <a:bodyPr lIns="45719" rIns="45719"/>
            <a:lstStyle/>
            <a:p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0" name="0.3 T as NC…"/>
            <p:cNvSpPr txBox="1"/>
            <p:nvPr/>
          </p:nvSpPr>
          <p:spPr>
            <a:xfrm>
              <a:off x="4972846" y="1851670"/>
              <a:ext cx="1531127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b="1">
                  <a:solidFill>
                    <a:schemeClr val="accent1"/>
                  </a:solidFill>
                </a:defRPr>
              </a:pPr>
              <a:r>
                <a:rPr sz="1200" dirty="0">
                  <a:solidFill>
                    <a:srgbClr val="C00000"/>
                  </a:solidFill>
                  <a:latin typeface="+mn-lt"/>
                </a:rPr>
                <a:t>0.3 T as NC </a:t>
              </a:r>
            </a:p>
            <a:p>
              <a:pPr>
                <a:defRPr b="1">
                  <a:solidFill>
                    <a:schemeClr val="accent1"/>
                  </a:solidFill>
                </a:defRPr>
              </a:pPr>
              <a:r>
                <a:rPr sz="1200" dirty="0">
                  <a:solidFill>
                    <a:srgbClr val="C00000"/>
                  </a:solidFill>
                  <a:latin typeface="+mn-lt"/>
                </a:rPr>
                <a:t>reference point</a:t>
              </a:r>
            </a:p>
          </p:txBody>
        </p:sp>
        <p:sp>
          <p:nvSpPr>
            <p:cNvPr id="31" name="1.5 T as SC…"/>
            <p:cNvSpPr txBox="1"/>
            <p:nvPr/>
          </p:nvSpPr>
          <p:spPr>
            <a:xfrm>
              <a:off x="6820756" y="1851670"/>
              <a:ext cx="1531128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b="1">
                  <a:solidFill>
                    <a:schemeClr val="accent1"/>
                  </a:solidFill>
                </a:defRPr>
              </a:pPr>
              <a:r>
                <a:rPr sz="1200" dirty="0">
                  <a:solidFill>
                    <a:srgbClr val="C00000"/>
                  </a:solidFill>
                  <a:latin typeface="+mn-lt"/>
                </a:rPr>
                <a:t>1.5 T as SC </a:t>
              </a:r>
            </a:p>
            <a:p>
              <a:pPr>
                <a:defRPr b="1">
                  <a:solidFill>
                    <a:schemeClr val="accent1"/>
                  </a:solidFill>
                </a:defRPr>
              </a:pPr>
              <a:r>
                <a:rPr sz="1200" dirty="0">
                  <a:solidFill>
                    <a:srgbClr val="C00000"/>
                  </a:solidFill>
                  <a:latin typeface="+mn-lt"/>
                </a:rPr>
                <a:t>reference point</a:t>
              </a:r>
            </a:p>
          </p:txBody>
        </p:sp>
        <p:sp>
          <p:nvSpPr>
            <p:cNvPr id="32" name="Solenoid strength around cavities [ T ]"/>
            <p:cNvSpPr txBox="1"/>
            <p:nvPr/>
          </p:nvSpPr>
          <p:spPr>
            <a:xfrm rot="16200000">
              <a:off x="2828268" y="3419433"/>
              <a:ext cx="2638090" cy="2616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b="1">
                  <a:solidFill>
                    <a:schemeClr val="accent3">
                      <a:satOff val="-3301"/>
                      <a:lumOff val="18970"/>
                    </a:schemeClr>
                  </a:solidFill>
                </a:defRPr>
              </a:lvl1pPr>
            </a:lstStyle>
            <a:p>
              <a:r>
                <a:rPr lang="en-US" sz="1100" b="0" dirty="0" smtClean="0">
                  <a:solidFill>
                    <a:schemeClr val="tx1"/>
                  </a:solidFill>
                  <a:latin typeface="+mn-lt"/>
                </a:rPr>
                <a:t>Capture efficiency after at 200 MeV</a:t>
              </a:r>
              <a:endParaRPr sz="1100" b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0271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612357" y="555526"/>
            <a:ext cx="8169697" cy="381375"/>
          </a:xfrm>
        </p:spPr>
        <p:txBody>
          <a:bodyPr/>
          <a:lstStyle/>
          <a:p>
            <a:r>
              <a:rPr lang="en-US" dirty="0" smtClean="0"/>
              <a:t>Solenoids Around RF </a:t>
            </a:r>
            <a:r>
              <a:rPr lang="en-US" dirty="0"/>
              <a:t>Cavities </a:t>
            </a:r>
            <a:r>
              <a:rPr lang="en-US" dirty="0" smtClean="0"/>
              <a:t>(IV)</a:t>
            </a:r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3"/>
          <a:stretch/>
        </p:blipFill>
        <p:spPr>
          <a:xfrm>
            <a:off x="683569" y="1563638"/>
            <a:ext cx="3024466" cy="824784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612357" y="2499742"/>
            <a:ext cx="3815627" cy="21409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600" dirty="0" smtClean="0"/>
              <a:t>Superconducting:</a:t>
            </a:r>
          </a:p>
          <a:p>
            <a:pPr lvl="2"/>
            <a:r>
              <a:rPr lang="en-US" sz="1600" dirty="0" smtClean="0"/>
              <a:t>Extremely high yield provided (8.0)</a:t>
            </a:r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Lower power consumption</a:t>
            </a:r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High cost (above tender call limit </a:t>
            </a:r>
          </a:p>
          <a:p>
            <a:pPr marL="355582" lvl="2" indent="0">
              <a:buNone/>
            </a:pPr>
            <a:r>
              <a:rPr lang="en-US" sz="1600" dirty="0" smtClean="0"/>
              <a:t>230 </a:t>
            </a:r>
            <a:r>
              <a:rPr lang="en-US" sz="1600" dirty="0" err="1" smtClean="0"/>
              <a:t>kCHF</a:t>
            </a:r>
            <a:r>
              <a:rPr lang="en-US" sz="1600" dirty="0" smtClean="0"/>
              <a:t>)</a:t>
            </a:r>
          </a:p>
          <a:p>
            <a:pPr lvl="2"/>
            <a:endParaRPr lang="en-US" sz="1600" dirty="0" smtClean="0"/>
          </a:p>
          <a:p>
            <a:pPr lvl="2"/>
            <a:endParaRPr lang="en-US" sz="1600" dirty="0" smtClean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932040" y="2499742"/>
            <a:ext cx="3850015" cy="21409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Normal conducting:</a:t>
            </a:r>
          </a:p>
          <a:p>
            <a:pPr lvl="2"/>
            <a:r>
              <a:rPr lang="en-US" dirty="0" smtClean="0"/>
              <a:t>Lower yield (3.1), sufficient for FCC-</a:t>
            </a:r>
            <a:r>
              <a:rPr lang="en-US" dirty="0" err="1" smtClean="0"/>
              <a:t>ee</a:t>
            </a:r>
            <a:r>
              <a:rPr lang="en-US" dirty="0" smtClean="0"/>
              <a:t> requirements </a:t>
            </a:r>
          </a:p>
          <a:p>
            <a:pPr lvl="2"/>
            <a:r>
              <a:rPr lang="en-US" dirty="0" smtClean="0"/>
              <a:t>Extremely high power consumption (&gt;100 kW), large amount of copper required</a:t>
            </a:r>
          </a:p>
          <a:p>
            <a:pPr lvl="2"/>
            <a:r>
              <a:rPr lang="en-US" dirty="0" smtClean="0"/>
              <a:t> Lower cost, conventional technology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2050" name="Grafik 2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21352" b="11037"/>
          <a:stretch/>
        </p:blipFill>
        <p:spPr bwMode="auto">
          <a:xfrm flipH="1">
            <a:off x="4831432" y="1616442"/>
            <a:ext cx="3431282" cy="7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87624" y="1154286"/>
            <a:ext cx="2376264" cy="1919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  <a:latin typeface="Calibri"/>
              </a:rPr>
              <a:t>Superconducting (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</a:rPr>
              <a:t>NbTi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, 1.5 T)</a:t>
            </a:r>
            <a:endParaRPr lang="de-CH" b="1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2120" y="1152125"/>
            <a:ext cx="2376264" cy="1919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  <a:latin typeface="Calibri"/>
              </a:rPr>
              <a:t>Normal Conducting (Copper, 0.4 T)</a:t>
            </a:r>
            <a:endParaRPr lang="de-CH" b="1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2290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Cavities</a:t>
            </a:r>
            <a:endParaRPr lang="de-C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58" y="2859782"/>
            <a:ext cx="3183260" cy="18825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02072" y="2826316"/>
            <a:ext cx="144016" cy="2383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z</a:t>
            </a:r>
            <a:endParaRPr lang="de-CH" sz="1400" dirty="0" err="1" smtClean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49215" y="987574"/>
            <a:ext cx="3431869" cy="1872208"/>
            <a:chOff x="5049215" y="987574"/>
            <a:chExt cx="3431869" cy="18722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3057" t="12032" r="10780" b="9756"/>
            <a:stretch/>
          </p:blipFill>
          <p:spPr>
            <a:xfrm>
              <a:off x="5709937" y="987574"/>
              <a:ext cx="2240820" cy="18722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6213993" y="1275606"/>
              <a:ext cx="1335187" cy="648072"/>
            </a:xfrm>
            <a:prstGeom prst="rect">
              <a:avLst/>
            </a:prstGeom>
            <a:noFill/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8" name="Straight Connector 7"/>
            <p:cNvCxnSpPr>
              <a:stCxn id="6" idx="3"/>
            </p:cNvCxnSpPr>
            <p:nvPr/>
          </p:nvCxnSpPr>
          <p:spPr bwMode="auto">
            <a:xfrm flipH="1">
              <a:off x="5781946" y="1599642"/>
              <a:ext cx="176723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7688996" y="1275606"/>
              <a:ext cx="0" cy="6480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 bwMode="auto">
            <a:xfrm flipH="1">
              <a:off x="6213993" y="2076078"/>
              <a:ext cx="133518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629358" y="987574"/>
              <a:ext cx="144016" cy="3327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 smtClean="0">
                  <a:solidFill>
                    <a:srgbClr val="000000"/>
                  </a:solidFill>
                  <a:latin typeface="Calibri"/>
                </a:rPr>
                <a:t>E</a:t>
              </a:r>
              <a:endParaRPr lang="de-CH" sz="14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69576" y="1480491"/>
              <a:ext cx="711508" cy="2383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 smtClean="0">
                  <a:solidFill>
                    <a:srgbClr val="000000"/>
                  </a:solidFill>
                  <a:latin typeface="Calibri"/>
                </a:rPr>
                <a:t>+/- 3.8 %</a:t>
              </a:r>
              <a:endParaRPr lang="de-CH" sz="14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01108" y="2077227"/>
              <a:ext cx="264848" cy="2383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l-GR" sz="1400" dirty="0" smtClean="0">
                  <a:solidFill>
                    <a:srgbClr val="000000"/>
                  </a:solidFill>
                  <a:latin typeface="Calibri"/>
                </a:rPr>
                <a:t>λ</a:t>
              </a:r>
              <a:endParaRPr lang="de-CH" sz="14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49215" y="1480491"/>
              <a:ext cx="601366" cy="3327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 smtClean="0">
                  <a:solidFill>
                    <a:srgbClr val="000000"/>
                  </a:solidFill>
                  <a:latin typeface="Calibri"/>
                </a:rPr>
                <a:t>1.54 GeV</a:t>
              </a:r>
              <a:endParaRPr lang="de-CH" sz="14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6" name="Content Placeholder 1"/>
          <p:cNvSpPr txBox="1">
            <a:spLocks/>
          </p:cNvSpPr>
          <p:nvPr/>
        </p:nvSpPr>
        <p:spPr>
          <a:xfrm>
            <a:off x="5354477" y="3295477"/>
            <a:ext cx="3358109" cy="1238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Ideally:</a:t>
            </a:r>
          </a:p>
          <a:p>
            <a:pPr lvl="2"/>
            <a:r>
              <a:rPr lang="de-CH" dirty="0" smtClean="0"/>
              <a:t>High </a:t>
            </a:r>
            <a:r>
              <a:rPr lang="de-CH" dirty="0" err="1" smtClean="0"/>
              <a:t>capture</a:t>
            </a:r>
            <a:r>
              <a:rPr lang="de-CH" dirty="0" smtClean="0"/>
              <a:t> </a:t>
            </a:r>
            <a:r>
              <a:rPr lang="de-CH" dirty="0" err="1" smtClean="0"/>
              <a:t>efficiency</a:t>
            </a:r>
            <a:endParaRPr lang="de-CH" dirty="0" smtClean="0"/>
          </a:p>
          <a:p>
            <a:pPr lvl="2"/>
            <a:r>
              <a:rPr lang="de-CH" dirty="0" smtClean="0"/>
              <a:t>Low </a:t>
            </a:r>
            <a:r>
              <a:rPr lang="de-CH" dirty="0" err="1" smtClean="0"/>
              <a:t>energy</a:t>
            </a:r>
            <a:r>
              <a:rPr lang="de-CH" dirty="0" smtClean="0"/>
              <a:t> </a:t>
            </a:r>
            <a:r>
              <a:rPr lang="de-CH" dirty="0" err="1" smtClean="0"/>
              <a:t>spread</a:t>
            </a:r>
            <a:endParaRPr lang="de-CH" dirty="0" smtClean="0"/>
          </a:p>
          <a:p>
            <a:pPr lvl="2"/>
            <a:r>
              <a:rPr lang="de-CH" dirty="0" smtClean="0"/>
              <a:t>Positrons in </a:t>
            </a:r>
            <a:r>
              <a:rPr lang="de-CH" dirty="0" err="1" smtClean="0"/>
              <a:t>one</a:t>
            </a:r>
            <a:r>
              <a:rPr lang="de-CH" dirty="0" smtClean="0"/>
              <a:t> </a:t>
            </a:r>
            <a:r>
              <a:rPr lang="de-CH" dirty="0" err="1" smtClean="0"/>
              <a:t>bucket</a:t>
            </a:r>
            <a:endParaRPr lang="de-CH" dirty="0" smtClean="0"/>
          </a:p>
          <a:p>
            <a:pPr lvl="2"/>
            <a:endParaRPr lang="de-CH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pic>
        <p:nvPicPr>
          <p:cNvPr id="17" name="Picture 13" descr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47" b="10344"/>
          <a:stretch/>
        </p:blipFill>
        <p:spPr>
          <a:xfrm>
            <a:off x="854416" y="1180517"/>
            <a:ext cx="2938271" cy="12738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4416" y="2481965"/>
            <a:ext cx="294120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Mechanical model of RF Cavities (R. Zennaro)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55576" y="3507854"/>
            <a:ext cx="2520280" cy="144016"/>
          </a:xfrm>
          <a:prstGeom prst="rect">
            <a:avLst/>
          </a:prstGeom>
          <a:solidFill>
            <a:srgbClr val="FDCA00">
              <a:alpha val="2588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55576" y="3999437"/>
            <a:ext cx="2520280" cy="144016"/>
          </a:xfrm>
          <a:prstGeom prst="rect">
            <a:avLst/>
          </a:prstGeom>
          <a:solidFill>
            <a:srgbClr val="FDCA00">
              <a:alpha val="2588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39924" y="531814"/>
            <a:ext cx="2512841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Impression of the a e+ beam at entrance of DR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and DR acceptance window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44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Estimation of the Yield at DR</a:t>
            </a:r>
            <a:endParaRPr lang="it-IT" dirty="0"/>
          </a:p>
        </p:txBody>
      </p:sp>
      <p:grpSp>
        <p:nvGrpSpPr>
          <p:cNvPr id="23" name="Group 22"/>
          <p:cNvGrpSpPr/>
          <p:nvPr/>
        </p:nvGrpSpPr>
        <p:grpSpPr>
          <a:xfrm>
            <a:off x="229094" y="1684259"/>
            <a:ext cx="7799290" cy="433903"/>
            <a:chOff x="229094" y="1635321"/>
            <a:chExt cx="8678964" cy="4828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3" b="21422"/>
            <a:stretch/>
          </p:blipFill>
          <p:spPr>
            <a:xfrm>
              <a:off x="229094" y="1635646"/>
              <a:ext cx="2016224" cy="43204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7" r="33463" b="12302"/>
            <a:stretch/>
          </p:blipFill>
          <p:spPr>
            <a:xfrm>
              <a:off x="2245318" y="1635646"/>
              <a:ext cx="1671762" cy="48219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7" r="33463" b="12302"/>
            <a:stretch/>
          </p:blipFill>
          <p:spPr>
            <a:xfrm>
              <a:off x="3901502" y="1635321"/>
              <a:ext cx="1671762" cy="4821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7" r="33463" b="12302"/>
            <a:stretch/>
          </p:blipFill>
          <p:spPr>
            <a:xfrm>
              <a:off x="5580112" y="1635971"/>
              <a:ext cx="1671762" cy="4821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7" r="33463" b="12302"/>
            <a:stretch/>
          </p:blipFill>
          <p:spPr>
            <a:xfrm>
              <a:off x="7236296" y="1635646"/>
              <a:ext cx="1671762" cy="482192"/>
            </a:xfrm>
            <a:prstGeom prst="rect">
              <a:avLst/>
            </a:prstGeom>
          </p:spPr>
        </p:pic>
      </p:grpSp>
      <p:sp>
        <p:nvSpPr>
          <p:cNvPr id="10" name="Rounded Rectangle 9"/>
          <p:cNvSpPr/>
          <p:nvPr/>
        </p:nvSpPr>
        <p:spPr bwMode="auto">
          <a:xfrm>
            <a:off x="179512" y="1347614"/>
            <a:ext cx="1861448" cy="1152128"/>
          </a:xfrm>
          <a:prstGeom prst="roundRect">
            <a:avLst/>
          </a:prstGeom>
          <a:noFill/>
          <a:ln w="28575" cap="flat" cmpd="sng" algn="ctr">
            <a:solidFill>
              <a:srgbClr val="FDCA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17383" y="2910866"/>
            <a:ext cx="3096344" cy="1512168"/>
            <a:chOff x="5049215" y="987574"/>
            <a:chExt cx="3431869" cy="18722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13057" t="12032" r="10780" b="9756"/>
            <a:stretch/>
          </p:blipFill>
          <p:spPr>
            <a:xfrm>
              <a:off x="5709937" y="987574"/>
              <a:ext cx="2240820" cy="187220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6213993" y="1275606"/>
              <a:ext cx="1335187" cy="648072"/>
            </a:xfrm>
            <a:prstGeom prst="rect">
              <a:avLst/>
            </a:prstGeom>
            <a:noFill/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16" name="Straight Connector 15"/>
            <p:cNvCxnSpPr>
              <a:stCxn id="15" idx="3"/>
            </p:cNvCxnSpPr>
            <p:nvPr/>
          </p:nvCxnSpPr>
          <p:spPr bwMode="auto">
            <a:xfrm flipH="1">
              <a:off x="5781946" y="1599642"/>
              <a:ext cx="176723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7688996" y="1275606"/>
              <a:ext cx="0" cy="6480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 flipH="1">
              <a:off x="6213993" y="2076078"/>
              <a:ext cx="133518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629358" y="987574"/>
              <a:ext cx="144016" cy="3327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 smtClean="0">
                  <a:solidFill>
                    <a:srgbClr val="000000"/>
                  </a:solidFill>
                  <a:latin typeface="Calibri"/>
                </a:rPr>
                <a:t>E</a:t>
              </a:r>
              <a:endParaRPr lang="de-CH" sz="14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769576" y="1480491"/>
              <a:ext cx="711508" cy="2383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 smtClean="0">
                  <a:solidFill>
                    <a:srgbClr val="000000"/>
                  </a:solidFill>
                  <a:latin typeface="Calibri"/>
                </a:rPr>
                <a:t>+/- 3.8 %</a:t>
              </a:r>
              <a:endParaRPr lang="de-CH" sz="14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01108" y="2077227"/>
              <a:ext cx="264848" cy="2383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l-GR" sz="1400" dirty="0" smtClean="0">
                  <a:solidFill>
                    <a:srgbClr val="000000"/>
                  </a:solidFill>
                  <a:latin typeface="Calibri"/>
                </a:rPr>
                <a:t>λ</a:t>
              </a:r>
              <a:endParaRPr lang="de-CH" sz="14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49215" y="1480491"/>
              <a:ext cx="601366" cy="3327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 smtClean="0">
                  <a:solidFill>
                    <a:srgbClr val="000000"/>
                  </a:solidFill>
                  <a:latin typeface="Calibri"/>
                </a:rPr>
                <a:t>1.54 GeV</a:t>
              </a:r>
              <a:endParaRPr lang="de-CH" sz="14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14506" y="1438882"/>
            <a:ext cx="288032" cy="2687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1400" b="1" baseline="30000" dirty="0" smtClean="0">
                <a:solidFill>
                  <a:srgbClr val="000000"/>
                </a:solidFill>
                <a:latin typeface="Calibri"/>
              </a:rPr>
              <a:t>3</a:t>
            </a:r>
            <a:endParaRPr lang="it-IT" sz="1400" b="1" baseline="300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3759" y="2184091"/>
            <a:ext cx="249850" cy="2687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l-GR" sz="1400" b="1" dirty="0" smtClean="0">
                <a:solidFill>
                  <a:srgbClr val="000000"/>
                </a:solidFill>
                <a:latin typeface="Calibri"/>
              </a:rPr>
              <a:t>Φ</a:t>
            </a:r>
            <a:r>
              <a:rPr lang="en-US" sz="1400" b="1" baseline="-25000" dirty="0" smtClean="0">
                <a:solidFill>
                  <a:srgbClr val="000000"/>
                </a:solidFill>
                <a:latin typeface="Calibri"/>
              </a:rPr>
              <a:t>1</a:t>
            </a:r>
            <a:endParaRPr lang="it-IT" sz="1400" b="1" baseline="-250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47664" y="2184091"/>
            <a:ext cx="249850" cy="2687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l-GR" sz="1400" b="1" dirty="0" smtClean="0">
                <a:solidFill>
                  <a:srgbClr val="000000"/>
                </a:solidFill>
                <a:latin typeface="Calibri"/>
              </a:rPr>
              <a:t>Φ</a:t>
            </a:r>
            <a:r>
              <a:rPr lang="en-US" sz="1400" b="1" baseline="-25000" dirty="0">
                <a:solidFill>
                  <a:srgbClr val="000000"/>
                </a:solidFill>
                <a:latin typeface="Calibri"/>
              </a:rPr>
              <a:t>2</a:t>
            </a:r>
            <a:endParaRPr lang="it-IT" sz="1400" b="1" baseline="-250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99483" y="1438882"/>
            <a:ext cx="1155660" cy="2687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00"/>
                </a:solidFill>
                <a:latin typeface="Calibri"/>
              </a:rPr>
              <a:t>8 extra cavities</a:t>
            </a:r>
            <a:endParaRPr lang="it-IT" sz="1400" b="1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29456" y="2184091"/>
            <a:ext cx="718608" cy="2687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00"/>
                </a:solidFill>
                <a:latin typeface="Calibri"/>
              </a:rPr>
              <a:t>On-crest</a:t>
            </a:r>
            <a:endParaRPr lang="it-IT" sz="1400" b="1" dirty="0" err="1" smtClean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8016431" y="1905002"/>
            <a:ext cx="2139629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>
            <a:off x="-98669" y="3668068"/>
            <a:ext cx="545381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flipV="1">
            <a:off x="8016431" y="1328938"/>
            <a:ext cx="516009" cy="57606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 bwMode="auto">
          <a:xfrm>
            <a:off x="1293811" y="3280111"/>
            <a:ext cx="2854894" cy="80380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chemeClr val="tx1"/>
                </a:solidFill>
              </a:rPr>
              <a:t>Analytical transformation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</a:rPr>
              <a:t>i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n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longitudinal plane.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chemeClr val="tx1"/>
                </a:solidFill>
              </a:rPr>
              <a:t>Transverse losses neglected</a:t>
            </a: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71977" y="1669269"/>
            <a:ext cx="746157" cy="2687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00"/>
                </a:solidFill>
                <a:latin typeface="Calibri"/>
              </a:rPr>
              <a:t>200 MeV</a:t>
            </a:r>
            <a:endParaRPr lang="it-IT" sz="1400" b="1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4222" y="3399296"/>
            <a:ext cx="746157" cy="2687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00"/>
                </a:solidFill>
                <a:latin typeface="Calibri"/>
              </a:rPr>
              <a:t>200 MeV</a:t>
            </a:r>
            <a:endParaRPr lang="it-IT" sz="1400" b="1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78946" y="1878679"/>
            <a:ext cx="195489" cy="2687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chemeClr val="accent3"/>
                </a:solidFill>
                <a:latin typeface="Calibri"/>
              </a:rPr>
              <a:t>e+</a:t>
            </a:r>
            <a:endParaRPr lang="it-IT" sz="1400" b="1" dirty="0" err="1" smtClean="0">
              <a:solidFill>
                <a:schemeClr val="accent3"/>
              </a:solidFill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135248" y="1072022"/>
            <a:ext cx="947027" cy="2687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chemeClr val="accent5"/>
                </a:solidFill>
                <a:latin typeface="Calibri"/>
              </a:rPr>
              <a:t>e- discarded</a:t>
            </a:r>
            <a:endParaRPr lang="it-IT" sz="1400" b="1" dirty="0" err="1" smtClean="0">
              <a:solidFill>
                <a:schemeClr val="accent5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793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Working Points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80" y="1059582"/>
            <a:ext cx="7819356" cy="38585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259632" y="2787775"/>
            <a:ext cx="243920" cy="171596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1532416" y="2173256"/>
            <a:ext cx="596592" cy="6866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91680" y="1945364"/>
            <a:ext cx="4896544" cy="2483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W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orking point for Max. Yield at DR = 8.0 @ (Phi1 = -170, Phi2 = 0)</a:t>
            </a:r>
            <a:endParaRPr lang="de-CH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197988" y="2705641"/>
            <a:ext cx="1215752" cy="1919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Phase cavity 1</a:t>
            </a:r>
            <a:endParaRPr lang="de-CH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4320" y="4790427"/>
            <a:ext cx="1215752" cy="1919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Phase cavity 2</a:t>
            </a:r>
            <a:endParaRPr lang="de-CH" sz="14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7857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Working Points (II)</a:t>
            </a:r>
            <a:endParaRPr lang="de-CH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54" y="1140924"/>
            <a:ext cx="7749072" cy="3663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0" y="1145317"/>
            <a:ext cx="7740356" cy="36586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 bwMode="auto">
          <a:xfrm>
            <a:off x="3995936" y="1995686"/>
            <a:ext cx="864096" cy="936104"/>
          </a:xfrm>
          <a:prstGeom prst="roundRect">
            <a:avLst/>
          </a:prstGeom>
          <a:noFill/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5796136" y="2160543"/>
            <a:ext cx="1008112" cy="699239"/>
          </a:xfrm>
          <a:prstGeom prst="roundRect">
            <a:avLst/>
          </a:prstGeom>
          <a:noFill/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1820" y="987536"/>
            <a:ext cx="2088232" cy="10081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chemeClr val="accent3"/>
                </a:solidFill>
                <a:latin typeface="Calibri"/>
              </a:rPr>
              <a:t>Second bucket: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en-US" sz="1400" dirty="0" smtClean="0">
                <a:solidFill>
                  <a:schemeClr val="accent3"/>
                </a:solidFill>
                <a:latin typeface="Calibri"/>
              </a:rPr>
              <a:t>Lower energy spread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en-US" sz="1400" dirty="0">
                <a:solidFill>
                  <a:schemeClr val="accent3"/>
                </a:solidFill>
                <a:latin typeface="Calibri"/>
              </a:rPr>
              <a:t>e</a:t>
            </a:r>
            <a:r>
              <a:rPr lang="en-US" sz="1400" dirty="0" smtClean="0">
                <a:solidFill>
                  <a:schemeClr val="accent3"/>
                </a:solidFill>
                <a:latin typeface="Calibri"/>
              </a:rPr>
              <a:t>+ concentrated in main bunch</a:t>
            </a:r>
            <a:endParaRPr lang="it-IT" sz="1400" dirty="0" err="1" smtClean="0">
              <a:solidFill>
                <a:schemeClr val="accent3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000" y="1779662"/>
            <a:ext cx="1260474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chemeClr val="accent3"/>
                </a:solidFill>
                <a:latin typeface="Calibri"/>
              </a:rPr>
              <a:t>Deceleration over first RF cells</a:t>
            </a:r>
            <a:endParaRPr lang="it-IT" sz="1200" dirty="0" err="1" smtClean="0">
              <a:solidFill>
                <a:schemeClr val="accent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209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build="allAtOnce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Working Points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80" y="1059582"/>
            <a:ext cx="7819356" cy="38585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3644988" y="1809882"/>
            <a:ext cx="334228" cy="189186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3787318" y="2030709"/>
            <a:ext cx="3902" cy="50405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51720" y="2595807"/>
            <a:ext cx="3312368" cy="25301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Yield at DR = 5.1 @ (Phi1 = -40, Phi2 = -100)</a:t>
            </a:r>
            <a:endParaRPr lang="de-CH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5600" y="2848819"/>
            <a:ext cx="4743436" cy="1919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Points in this region provide high capture efficiency (&gt;75%) but lower yield!</a:t>
            </a:r>
            <a:endParaRPr lang="de-CH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97988" y="2705641"/>
            <a:ext cx="1215752" cy="1919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Phase cavity 1</a:t>
            </a:r>
            <a:endParaRPr lang="de-CH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04320" y="4790427"/>
            <a:ext cx="1215752" cy="1919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Phase cavity 2</a:t>
            </a:r>
            <a:endParaRPr lang="de-CH" sz="14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20575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Working Points (</a:t>
            </a:r>
            <a:r>
              <a:rPr lang="en-US" dirty="0" smtClean="0"/>
              <a:t>III)</a:t>
            </a:r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54" y="1140924"/>
            <a:ext cx="7749072" cy="3663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76" y="1140924"/>
            <a:ext cx="7749650" cy="366307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 bwMode="auto">
          <a:xfrm>
            <a:off x="3995936" y="1563638"/>
            <a:ext cx="864096" cy="1368152"/>
          </a:xfrm>
          <a:prstGeom prst="roundRect">
            <a:avLst/>
          </a:prstGeom>
          <a:noFill/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1820" y="987536"/>
            <a:ext cx="2088232" cy="5761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chemeClr val="accent3"/>
                </a:solidFill>
                <a:latin typeface="Calibri"/>
              </a:rPr>
              <a:t>First bucket: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en-US" sz="1400" dirty="0" smtClean="0">
                <a:solidFill>
                  <a:schemeClr val="accent3"/>
                </a:solidFill>
                <a:latin typeface="Calibri"/>
              </a:rPr>
              <a:t>High energy spread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4067944" y="3723877"/>
            <a:ext cx="648072" cy="856387"/>
          </a:xfrm>
          <a:prstGeom prst="roundRect">
            <a:avLst/>
          </a:prstGeom>
          <a:noFill/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6016" y="4597948"/>
            <a:ext cx="1224136" cy="5761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chemeClr val="accent3"/>
                </a:solidFill>
                <a:latin typeface="Calibri"/>
              </a:rPr>
              <a:t>Many electrons in first bucket</a:t>
            </a:r>
          </a:p>
        </p:txBody>
      </p:sp>
    </p:spTree>
    <p:extLst>
      <p:ext uri="{BB962C8B-B14F-4D97-AF65-F5344CB8AC3E}">
        <p14:creationId xmlns:p14="http://schemas.microsoft.com/office/powerpoint/2010/main" val="247901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627784" y="1635646"/>
            <a:ext cx="3492388" cy="2974440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s-ES" sz="1400" dirty="0" err="1" smtClean="0"/>
              <a:t>Introduction</a:t>
            </a:r>
            <a:endParaRPr lang="es-ES" sz="1400" dirty="0" smtClean="0"/>
          </a:p>
          <a:p>
            <a:pPr marL="704832" lvl="2" indent="-342900">
              <a:buAutoNum type="arabicPeriod"/>
            </a:pPr>
            <a:r>
              <a:rPr lang="es-ES" sz="1400" dirty="0" smtClean="0"/>
              <a:t>FCC-</a:t>
            </a:r>
            <a:r>
              <a:rPr lang="es-ES" sz="1400" dirty="0" err="1" smtClean="0"/>
              <a:t>ee</a:t>
            </a:r>
            <a:r>
              <a:rPr lang="es-ES" sz="1400" dirty="0" smtClean="0"/>
              <a:t> and P</a:t>
            </a:r>
            <a:r>
              <a:rPr lang="es-ES" sz="1400" baseline="30000" dirty="0" smtClean="0"/>
              <a:t>3</a:t>
            </a:r>
          </a:p>
          <a:p>
            <a:pPr marL="704832" lvl="2" indent="-342900">
              <a:buAutoNum type="arabicPeriod"/>
            </a:pPr>
            <a:r>
              <a:rPr lang="es-ES" sz="1400" dirty="0"/>
              <a:t>e</a:t>
            </a:r>
            <a:r>
              <a:rPr lang="es-ES" sz="1400" dirty="0" smtClean="0"/>
              <a:t>+ </a:t>
            </a:r>
            <a:r>
              <a:rPr lang="es-ES" sz="1400" dirty="0" err="1" smtClean="0"/>
              <a:t>production</a:t>
            </a:r>
            <a:r>
              <a:rPr lang="es-ES" sz="1400" dirty="0" smtClean="0"/>
              <a:t> at </a:t>
            </a:r>
            <a:r>
              <a:rPr lang="es-ES" sz="1400" dirty="0" err="1" smtClean="0"/>
              <a:t>SwissFEL</a:t>
            </a:r>
            <a:endParaRPr lang="es-ES" sz="1400" dirty="0" smtClean="0"/>
          </a:p>
          <a:p>
            <a:pPr marL="704832" lvl="2" indent="-342900">
              <a:buAutoNum type="arabicPeriod"/>
            </a:pPr>
            <a:endParaRPr lang="es-ES" sz="1400" dirty="0"/>
          </a:p>
          <a:p>
            <a:pPr marL="342900" indent="-342900">
              <a:buAutoNum type="arabicPeriod"/>
            </a:pPr>
            <a:r>
              <a:rPr lang="es-ES" sz="1400" dirty="0" smtClean="0"/>
              <a:t>Key </a:t>
            </a:r>
            <a:r>
              <a:rPr lang="es-ES" sz="1400" dirty="0" err="1" smtClean="0"/>
              <a:t>Technology</a:t>
            </a:r>
            <a:r>
              <a:rPr lang="es-ES" sz="1400" dirty="0" smtClean="0"/>
              <a:t> and </a:t>
            </a:r>
            <a:r>
              <a:rPr lang="es-ES" sz="1400" dirty="0" err="1" smtClean="0"/>
              <a:t>Beam</a:t>
            </a:r>
            <a:r>
              <a:rPr lang="es-ES" sz="1400" dirty="0" smtClean="0"/>
              <a:t> Dynamics</a:t>
            </a:r>
          </a:p>
          <a:p>
            <a:pPr marL="704832" lvl="2" indent="-342900">
              <a:buAutoNum type="arabicPeriod"/>
            </a:pPr>
            <a:r>
              <a:rPr lang="es-ES" sz="1400" dirty="0" smtClean="0"/>
              <a:t>AMD</a:t>
            </a:r>
          </a:p>
          <a:p>
            <a:pPr marL="704832" lvl="2" indent="-342900">
              <a:buAutoNum type="arabicPeriod"/>
            </a:pPr>
            <a:r>
              <a:rPr lang="es-ES" sz="1400" dirty="0" smtClean="0"/>
              <a:t>RF </a:t>
            </a:r>
            <a:r>
              <a:rPr lang="es-ES" sz="1400" dirty="0" err="1" smtClean="0"/>
              <a:t>Cavities</a:t>
            </a:r>
            <a:endParaRPr lang="es-ES" sz="1400" dirty="0" smtClean="0"/>
          </a:p>
          <a:p>
            <a:pPr marL="704832" lvl="2" indent="-342900">
              <a:buAutoNum type="arabicPeriod"/>
            </a:pPr>
            <a:r>
              <a:rPr lang="es-ES" sz="1400" dirty="0" err="1" smtClean="0"/>
              <a:t>Solenoid</a:t>
            </a:r>
            <a:r>
              <a:rPr lang="es-ES" sz="1400" dirty="0" smtClean="0"/>
              <a:t> </a:t>
            </a:r>
            <a:r>
              <a:rPr lang="es-ES" sz="1400" dirty="0" err="1" smtClean="0"/>
              <a:t>around</a:t>
            </a:r>
            <a:r>
              <a:rPr lang="es-ES" sz="1400" dirty="0" smtClean="0"/>
              <a:t> RF </a:t>
            </a:r>
            <a:r>
              <a:rPr lang="es-ES" sz="1400" dirty="0" err="1" smtClean="0"/>
              <a:t>Cavities</a:t>
            </a:r>
            <a:endParaRPr lang="es-ES" sz="1400" dirty="0" smtClean="0"/>
          </a:p>
          <a:p>
            <a:pPr marL="704832" lvl="2" indent="-342900">
              <a:buFont typeface="Symbol" panose="05050102010706020507" pitchFamily="18" charset="2"/>
              <a:buAutoNum type="arabicPeriod"/>
            </a:pPr>
            <a:r>
              <a:rPr lang="es-ES" sz="1400" dirty="0" err="1" smtClean="0"/>
              <a:t>The</a:t>
            </a:r>
            <a:r>
              <a:rPr lang="es-ES" sz="1400" dirty="0" smtClean="0"/>
              <a:t> P</a:t>
            </a:r>
            <a:r>
              <a:rPr lang="es-ES" sz="1400" baseline="30000" dirty="0" smtClean="0"/>
              <a:t>3</a:t>
            </a:r>
            <a:r>
              <a:rPr lang="es-ES" sz="1400" dirty="0" smtClean="0"/>
              <a:t> </a:t>
            </a:r>
            <a:r>
              <a:rPr lang="es-ES" sz="1400" dirty="0" err="1" smtClean="0"/>
              <a:t>beam</a:t>
            </a:r>
            <a:endParaRPr lang="es-ES" sz="1400" dirty="0" smtClean="0"/>
          </a:p>
          <a:p>
            <a:pPr marL="704832" lvl="2" indent="-342900">
              <a:buAutoNum type="arabicPeriod"/>
            </a:pPr>
            <a:endParaRPr lang="es-ES" sz="1400" dirty="0"/>
          </a:p>
          <a:p>
            <a:pPr marL="342900" indent="-342900">
              <a:buAutoNum type="arabicPeriod"/>
            </a:pPr>
            <a:r>
              <a:rPr lang="es-ES" sz="1400" dirty="0" err="1" smtClean="0"/>
              <a:t>Beam</a:t>
            </a:r>
            <a:r>
              <a:rPr lang="es-ES" sz="1400" dirty="0" smtClean="0"/>
              <a:t> </a:t>
            </a:r>
            <a:r>
              <a:rPr lang="es-ES" sz="1400" dirty="0" err="1" smtClean="0"/>
              <a:t>Diagnostics</a:t>
            </a:r>
            <a:endParaRPr lang="es-ES" sz="1400" dirty="0" smtClean="0"/>
          </a:p>
          <a:p>
            <a:pPr marL="342900" indent="-342900">
              <a:buAutoNum type="arabicPeriod"/>
            </a:pPr>
            <a:endParaRPr lang="es-ES" sz="1400" dirty="0"/>
          </a:p>
          <a:p>
            <a:pPr marL="342900" indent="-342900">
              <a:buAutoNum type="arabicPeriod"/>
            </a:pPr>
            <a:r>
              <a:rPr lang="es-ES" sz="1400" dirty="0" smtClean="0"/>
              <a:t>Project Status and </a:t>
            </a:r>
            <a:r>
              <a:rPr lang="es-ES" sz="1400" dirty="0" err="1" smtClean="0"/>
              <a:t>Conclusion</a:t>
            </a:r>
            <a:endParaRPr lang="es-ES" sz="1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61810" y="699542"/>
            <a:ext cx="3024336" cy="720080"/>
          </a:xfrm>
        </p:spPr>
        <p:txBody>
          <a:bodyPr/>
          <a:lstStyle/>
          <a:p>
            <a:pPr algn="ctr"/>
            <a:r>
              <a:rPr lang="es-ES" dirty="0" err="1" smtClean="0"/>
              <a:t>The</a:t>
            </a:r>
            <a:r>
              <a:rPr lang="es-ES" dirty="0" smtClean="0"/>
              <a:t> P</a:t>
            </a:r>
            <a:r>
              <a:rPr lang="en-US" baseline="30000" dirty="0" smtClean="0"/>
              <a:t>3</a:t>
            </a:r>
            <a:r>
              <a:rPr lang="en-US" dirty="0" smtClean="0"/>
              <a:t> project</a:t>
            </a:r>
            <a:br>
              <a:rPr lang="en-US" dirty="0" smtClean="0"/>
            </a:br>
            <a:r>
              <a:rPr lang="en-US" sz="1800" dirty="0" smtClean="0"/>
              <a:t>PSI Positron Production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815475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p3 beam (I)</a:t>
            </a:r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63638"/>
            <a:ext cx="7630342" cy="309946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610586"/>
              </p:ext>
            </p:extLst>
          </p:nvPr>
        </p:nvGraphicFramePr>
        <p:xfrm>
          <a:off x="4283968" y="136613"/>
          <a:ext cx="3168352" cy="1219200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1420349">
                  <a:extLst>
                    <a:ext uri="{9D8B030D-6E8A-4147-A177-3AD203B41FA5}">
                      <a16:colId xmlns:a16="http://schemas.microsoft.com/office/drawing/2014/main" val="159956768"/>
                    </a:ext>
                  </a:extLst>
                </a:gridCol>
                <a:gridCol w="902195">
                  <a:extLst>
                    <a:ext uri="{9D8B030D-6E8A-4147-A177-3AD203B41FA5}">
                      <a16:colId xmlns:a16="http://schemas.microsoft.com/office/drawing/2014/main" val="3442265845"/>
                    </a:ext>
                  </a:extLst>
                </a:gridCol>
                <a:gridCol w="845808">
                  <a:extLst>
                    <a:ext uri="{9D8B030D-6E8A-4147-A177-3AD203B41FA5}">
                      <a16:colId xmlns:a16="http://schemas.microsoft.com/office/drawing/2014/main" val="2880015756"/>
                    </a:ext>
                  </a:extLst>
                </a:gridCol>
              </a:tblGrid>
              <a:tr h="208787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AMD max.</a:t>
                      </a:r>
                      <a:endParaRPr lang="de-CH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12.7</a:t>
                      </a:r>
                      <a:endParaRPr lang="de-CH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de-CH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277001"/>
                  </a:ext>
                </a:extLst>
              </a:tr>
              <a:tr h="208787"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Solenoids max.</a:t>
                      </a:r>
                      <a:endParaRPr lang="de-CH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de-CH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de-CH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85101"/>
                  </a:ext>
                </a:extLst>
              </a:tr>
              <a:tr h="208787"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e+ capture</a:t>
                      </a:r>
                      <a:r>
                        <a:rPr lang="en-US" sz="1000" baseline="0" dirty="0" smtClean="0"/>
                        <a:t> efficiency</a:t>
                      </a:r>
                      <a:endParaRPr lang="de-CH" sz="10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74</a:t>
                      </a:r>
                      <a:endParaRPr lang="de-CH" sz="1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%</a:t>
                      </a:r>
                      <a:endParaRPr lang="de-CH" sz="1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559191"/>
                  </a:ext>
                </a:extLst>
              </a:tr>
              <a:tr h="208787"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Energy</a:t>
                      </a:r>
                      <a:r>
                        <a:rPr lang="en-US" sz="1000" baseline="0" dirty="0" smtClean="0"/>
                        <a:t> Spread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92</a:t>
                      </a:r>
                      <a:endParaRPr lang="de-CH" sz="1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MeV</a:t>
                      </a:r>
                      <a:endParaRPr lang="de-CH" sz="1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9701129"/>
                  </a:ext>
                </a:extLst>
              </a:tr>
              <a:tr h="208787"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Norm.</a:t>
                      </a:r>
                      <a:r>
                        <a:rPr lang="en-US" sz="1000" baseline="0" dirty="0" smtClean="0"/>
                        <a:t> emittance</a:t>
                      </a:r>
                      <a:endParaRPr lang="de-CH" sz="10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 smtClean="0"/>
                        <a:t>15157</a:t>
                      </a:r>
                      <a:endParaRPr lang="de-CH" sz="1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pi mm </a:t>
                      </a:r>
                      <a:r>
                        <a:rPr lang="en-US" sz="1000" dirty="0" err="1" smtClean="0"/>
                        <a:t>mrad</a:t>
                      </a:r>
                      <a:endParaRPr lang="de-CH" sz="1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610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8732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P3 Beam (II)</a:t>
            </a:r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273"/>
          <a:stretch/>
        </p:blipFill>
        <p:spPr>
          <a:xfrm>
            <a:off x="-26983" y="1333425"/>
            <a:ext cx="6652875" cy="368659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934105"/>
              </p:ext>
            </p:extLst>
          </p:nvPr>
        </p:nvGraphicFramePr>
        <p:xfrm>
          <a:off x="4932040" y="1786394"/>
          <a:ext cx="3725886" cy="2101302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349199">
                  <a:extLst>
                    <a:ext uri="{9D8B030D-6E8A-4147-A177-3AD203B41FA5}">
                      <a16:colId xmlns:a16="http://schemas.microsoft.com/office/drawing/2014/main" val="3514682056"/>
                    </a:ext>
                  </a:extLst>
                </a:gridCol>
                <a:gridCol w="1513744">
                  <a:extLst>
                    <a:ext uri="{9D8B030D-6E8A-4147-A177-3AD203B41FA5}">
                      <a16:colId xmlns:a16="http://schemas.microsoft.com/office/drawing/2014/main" val="159956768"/>
                    </a:ext>
                  </a:extLst>
                </a:gridCol>
                <a:gridCol w="961519">
                  <a:extLst>
                    <a:ext uri="{9D8B030D-6E8A-4147-A177-3AD203B41FA5}">
                      <a16:colId xmlns:a16="http://schemas.microsoft.com/office/drawing/2014/main" val="3442265845"/>
                    </a:ext>
                  </a:extLst>
                </a:gridCol>
                <a:gridCol w="901424">
                  <a:extLst>
                    <a:ext uri="{9D8B030D-6E8A-4147-A177-3AD203B41FA5}">
                      <a16:colId xmlns:a16="http://schemas.microsoft.com/office/drawing/2014/main" val="2880015756"/>
                    </a:ext>
                  </a:extLst>
                </a:gridCol>
              </a:tblGrid>
              <a:tr h="350217">
                <a:tc rowSpan="3">
                  <a:txBody>
                    <a:bodyPr/>
                    <a:lstStyle/>
                    <a:p>
                      <a:pPr algn="l"/>
                      <a:endParaRPr lang="de-CH" sz="1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Yield at DR</a:t>
                      </a:r>
                      <a:endParaRPr lang="de-CH" sz="14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8.0</a:t>
                      </a:r>
                      <a:endParaRPr lang="de-CH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1842157"/>
                  </a:ext>
                </a:extLst>
              </a:tr>
              <a:tr h="350217">
                <a:tc vMerge="1">
                  <a:txBody>
                    <a:bodyPr/>
                    <a:lstStyle/>
                    <a:p>
                      <a:pPr algn="l"/>
                      <a:endParaRPr lang="de-CH" sz="1600" b="1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AMD max.</a:t>
                      </a:r>
                      <a:endParaRPr lang="de-CH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12.7</a:t>
                      </a:r>
                      <a:endParaRPr lang="de-CH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de-CH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277001"/>
                  </a:ext>
                </a:extLst>
              </a:tr>
              <a:tr h="350217">
                <a:tc vMerge="1">
                  <a:txBody>
                    <a:bodyPr/>
                    <a:lstStyle/>
                    <a:p>
                      <a:pPr algn="l"/>
                      <a:endParaRPr lang="de-CH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Solenoids max.</a:t>
                      </a:r>
                      <a:endParaRPr lang="de-CH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de-CH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de-CH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85101"/>
                  </a:ext>
                </a:extLst>
              </a:tr>
              <a:tr h="350217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@</a:t>
                      </a:r>
                      <a:r>
                        <a:rPr lang="en-US" sz="1400" baseline="0" dirty="0" smtClean="0"/>
                        <a:t> 200 MeV</a:t>
                      </a:r>
                      <a:endParaRPr lang="de-CH" sz="1400" dirty="0"/>
                    </a:p>
                  </a:txBody>
                  <a:tcPr vert="vert27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Capture</a:t>
                      </a:r>
                      <a:r>
                        <a:rPr lang="en-US" sz="1400" baseline="0" dirty="0" smtClean="0"/>
                        <a:t> efficiency</a:t>
                      </a:r>
                      <a:endParaRPr lang="de-CH" sz="14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72</a:t>
                      </a:r>
                      <a:endParaRPr lang="de-CH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%</a:t>
                      </a:r>
                      <a:endParaRPr lang="de-CH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559191"/>
                  </a:ext>
                </a:extLst>
              </a:tr>
              <a:tr h="350217">
                <a:tc vMerge="1">
                  <a:txBody>
                    <a:bodyPr/>
                    <a:lstStyle/>
                    <a:p>
                      <a:pPr algn="l"/>
                      <a:endParaRPr lang="en-US" sz="1600" baseline="0" dirty="0" smtClean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Energy</a:t>
                      </a:r>
                      <a:r>
                        <a:rPr lang="en-US" sz="1400" baseline="0" dirty="0" smtClean="0"/>
                        <a:t> Spread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66</a:t>
                      </a:r>
                      <a:endParaRPr lang="de-CH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MeV</a:t>
                      </a:r>
                      <a:endParaRPr lang="de-CH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9701129"/>
                  </a:ext>
                </a:extLst>
              </a:tr>
              <a:tr h="350217">
                <a:tc vMerge="1">
                  <a:txBody>
                    <a:bodyPr/>
                    <a:lstStyle/>
                    <a:p>
                      <a:pPr algn="l"/>
                      <a:endParaRPr lang="de-CH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Norm.</a:t>
                      </a:r>
                      <a:r>
                        <a:rPr lang="en-US" sz="1400" baseline="0" dirty="0" smtClean="0"/>
                        <a:t> emittance</a:t>
                      </a:r>
                      <a:endParaRPr lang="de-CH" sz="14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14667</a:t>
                      </a:r>
                      <a:endParaRPr lang="de-CH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pi mm </a:t>
                      </a:r>
                      <a:r>
                        <a:rPr lang="en-US" sz="1000" dirty="0" err="1" smtClean="0"/>
                        <a:t>mrad</a:t>
                      </a:r>
                      <a:endParaRPr lang="de-CH" sz="1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61097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31640" y="1059582"/>
            <a:ext cx="294120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Longitudinal profile of e+ beam at DR entrance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9776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357" y="555526"/>
            <a:ext cx="8172868" cy="381375"/>
          </a:xfrm>
        </p:spPr>
        <p:txBody>
          <a:bodyPr/>
          <a:lstStyle/>
          <a:p>
            <a:pPr algn="ctr"/>
            <a:r>
              <a:rPr lang="en-US" dirty="0" smtClean="0"/>
              <a:t>II. Beam Diagnostics</a:t>
            </a:r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7" r="-422"/>
          <a:stretch/>
        </p:blipFill>
        <p:spPr>
          <a:xfrm>
            <a:off x="2844193" y="1726027"/>
            <a:ext cx="3960440" cy="212078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2249304" y="1923678"/>
            <a:ext cx="576064" cy="59372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6084553" y="3525069"/>
            <a:ext cx="431663" cy="6308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3707904" y="3651870"/>
            <a:ext cx="1" cy="5419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5220072" y="1419622"/>
            <a:ext cx="216022" cy="29573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403648" y="1701128"/>
            <a:ext cx="1513697" cy="2225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Broadband Pick-Ups</a:t>
            </a:r>
            <a:endParaRPr lang="it-IT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43535" y="1220189"/>
            <a:ext cx="1513697" cy="2225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Charge detector</a:t>
            </a:r>
            <a:endParaRPr lang="it-IT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85095" y="4193864"/>
            <a:ext cx="1098874" cy="2225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Spectrometer</a:t>
            </a:r>
            <a:endParaRPr lang="it-IT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7795" y="4182539"/>
            <a:ext cx="1098874" cy="2225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Faraday Cups</a:t>
            </a:r>
            <a:endParaRPr lang="it-IT" sz="14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84913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12358" y="1100123"/>
            <a:ext cx="3959642" cy="2119699"/>
          </a:xfrm>
        </p:spPr>
        <p:txBody>
          <a:bodyPr/>
          <a:lstStyle/>
          <a:p>
            <a:r>
              <a:rPr lang="de-CH" dirty="0" smtClean="0"/>
              <a:t>BBPs </a:t>
            </a:r>
            <a:r>
              <a:rPr lang="de-CH" dirty="0" err="1" smtClean="0"/>
              <a:t>measure</a:t>
            </a:r>
            <a:r>
              <a:rPr lang="de-CH" dirty="0" smtClean="0"/>
              <a:t> time </a:t>
            </a:r>
            <a:r>
              <a:rPr lang="de-CH" dirty="0" err="1" smtClean="0"/>
              <a:t>structure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beam after </a:t>
            </a:r>
            <a:r>
              <a:rPr lang="de-CH" dirty="0" err="1" smtClean="0"/>
              <a:t>second</a:t>
            </a:r>
            <a:r>
              <a:rPr lang="de-CH" dirty="0" smtClean="0"/>
              <a:t> </a:t>
            </a:r>
            <a:r>
              <a:rPr lang="de-CH" dirty="0" err="1" smtClean="0"/>
              <a:t>cavity</a:t>
            </a:r>
            <a:r>
              <a:rPr lang="de-CH" dirty="0" smtClean="0"/>
              <a:t>.</a:t>
            </a:r>
          </a:p>
          <a:p>
            <a:r>
              <a:rPr lang="de-CH" dirty="0" smtClean="0"/>
              <a:t>Broadband </a:t>
            </a:r>
            <a:r>
              <a:rPr lang="de-CH" dirty="0" err="1" smtClean="0"/>
              <a:t>operation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high </a:t>
            </a:r>
            <a:r>
              <a:rPr lang="de-CH" dirty="0" err="1" smtClean="0"/>
              <a:t>sampling</a:t>
            </a:r>
            <a:r>
              <a:rPr lang="de-CH" dirty="0" smtClean="0"/>
              <a:t> </a:t>
            </a:r>
            <a:r>
              <a:rPr lang="de-CH" dirty="0" err="1" smtClean="0"/>
              <a:t>frequency</a:t>
            </a:r>
            <a:r>
              <a:rPr lang="de-CH" dirty="0" smtClean="0"/>
              <a:t> (40 GHz) </a:t>
            </a:r>
            <a:r>
              <a:rPr lang="de-CH" dirty="0" err="1" smtClean="0"/>
              <a:t>required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differentiate</a:t>
            </a:r>
            <a:r>
              <a:rPr lang="de-CH" dirty="0" smtClean="0"/>
              <a:t> e+ </a:t>
            </a:r>
            <a:r>
              <a:rPr lang="de-CH" dirty="0" err="1" smtClean="0"/>
              <a:t>and</a:t>
            </a:r>
            <a:r>
              <a:rPr lang="de-CH" dirty="0" smtClean="0"/>
              <a:t> e- </a:t>
            </a:r>
            <a:r>
              <a:rPr lang="de-CH" dirty="0" err="1" smtClean="0"/>
              <a:t>bunches</a:t>
            </a:r>
            <a:r>
              <a:rPr lang="de-CH" dirty="0" smtClean="0"/>
              <a:t>.</a:t>
            </a:r>
          </a:p>
          <a:p>
            <a:r>
              <a:rPr lang="de-CH" dirty="0" err="1" smtClean="0"/>
              <a:t>Based</a:t>
            </a:r>
            <a:r>
              <a:rPr lang="de-CH" dirty="0" smtClean="0"/>
              <a:t> on </a:t>
            </a:r>
            <a:r>
              <a:rPr lang="de-CH" dirty="0" err="1" smtClean="0"/>
              <a:t>SuperKEKB</a:t>
            </a:r>
            <a:r>
              <a:rPr lang="de-CH" dirty="0" smtClean="0"/>
              <a:t> </a:t>
            </a:r>
            <a:r>
              <a:rPr lang="de-CH" dirty="0" err="1" smtClean="0"/>
              <a:t>factory</a:t>
            </a:r>
            <a:r>
              <a:rPr lang="de-CH" dirty="0" smtClean="0"/>
              <a:t> </a:t>
            </a:r>
            <a:r>
              <a:rPr lang="de-CH" dirty="0" err="1" smtClean="0"/>
              <a:t>diagnostic</a:t>
            </a:r>
            <a:r>
              <a:rPr lang="de-CH" dirty="0" smtClean="0"/>
              <a:t> [1].</a:t>
            </a:r>
            <a:r>
              <a:rPr lang="de-CH" dirty="0"/>
              <a:t> </a:t>
            </a:r>
            <a:r>
              <a:rPr lang="de-CH" dirty="0" smtClean="0"/>
              <a:t>           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23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Broadband Pick-Ups</a:t>
            </a:r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403" y="555526"/>
            <a:ext cx="3510825" cy="256508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5320508" y="1026636"/>
            <a:ext cx="3096344" cy="18002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36995" y="892250"/>
            <a:ext cx="195489" cy="2687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chemeClr val="accent3"/>
                </a:solidFill>
                <a:latin typeface="Calibri"/>
              </a:rPr>
              <a:t>e+</a:t>
            </a:r>
            <a:endParaRPr lang="it-IT" sz="1400" b="1" dirty="0" err="1" smtClean="0">
              <a:solidFill>
                <a:schemeClr val="accent3"/>
              </a:solidFill>
              <a:latin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5180061" y="1149154"/>
            <a:ext cx="3096344" cy="1800200"/>
          </a:xfrm>
          <a:prstGeom prst="straightConnector1">
            <a:avLst/>
          </a:prstGeom>
          <a:ln>
            <a:solidFill>
              <a:schemeClr val="accent5"/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04123" y="1157052"/>
            <a:ext cx="195489" cy="2687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chemeClr val="accent5"/>
                </a:solidFill>
                <a:latin typeface="Calibri"/>
              </a:rPr>
              <a:t>e-</a:t>
            </a:r>
            <a:endParaRPr lang="it-IT" sz="1400" b="1" dirty="0" err="1" smtClean="0">
              <a:solidFill>
                <a:schemeClr val="accent5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>
            <a:stCxn id="12" idx="3"/>
          </p:cNvCxnSpPr>
          <p:nvPr/>
        </p:nvCxnSpPr>
        <p:spPr bwMode="auto">
          <a:xfrm>
            <a:off x="6475683" y="766617"/>
            <a:ext cx="288032" cy="2968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630027" y="655342"/>
            <a:ext cx="845656" cy="2225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4 Pick-Ups</a:t>
            </a:r>
            <a:endParaRPr lang="it-IT" sz="14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95" r="1"/>
          <a:stretch/>
        </p:blipFill>
        <p:spPr>
          <a:xfrm>
            <a:off x="5417520" y="3035028"/>
            <a:ext cx="3222055" cy="15121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11300" y="4632870"/>
            <a:ext cx="2265105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Simulated signal at BBPs (E. Ismaili)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96" y="3307433"/>
            <a:ext cx="4884465" cy="14414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5606" y="2828158"/>
            <a:ext cx="3969568" cy="3080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900" dirty="0" smtClean="0">
                <a:solidFill>
                  <a:srgbClr val="000000"/>
                </a:solidFill>
                <a:latin typeface="Calibri"/>
              </a:rPr>
              <a:t>[1] </a:t>
            </a:r>
            <a:r>
              <a:rPr lang="en-US" sz="900" dirty="0">
                <a:solidFill>
                  <a:srgbClr val="000000"/>
                </a:solidFill>
                <a:latin typeface="Calibri"/>
              </a:rPr>
              <a:t>T. </a:t>
            </a:r>
            <a:r>
              <a:rPr lang="en-US" sz="900" dirty="0" err="1" smtClean="0">
                <a:solidFill>
                  <a:srgbClr val="000000"/>
                </a:solidFill>
                <a:latin typeface="Calibri"/>
              </a:rPr>
              <a:t>Suwada</a:t>
            </a:r>
            <a:r>
              <a:rPr lang="en-US" sz="900" dirty="0" smtClean="0">
                <a:solidFill>
                  <a:srgbClr val="000000"/>
                </a:solidFill>
                <a:latin typeface="Calibri"/>
              </a:rPr>
              <a:t> et al., </a:t>
            </a:r>
            <a:r>
              <a:rPr lang="en-US" sz="900" dirty="0">
                <a:solidFill>
                  <a:srgbClr val="000000"/>
                </a:solidFill>
                <a:latin typeface="Calibri"/>
              </a:rPr>
              <a:t>"First simultaneous detection of electron and positron bunches at the positron capture section of the </a:t>
            </a:r>
            <a:r>
              <a:rPr lang="en-US" sz="900" dirty="0" err="1">
                <a:solidFill>
                  <a:srgbClr val="000000"/>
                </a:solidFill>
                <a:latin typeface="Calibri"/>
              </a:rPr>
              <a:t>SuperKEKB</a:t>
            </a:r>
            <a:r>
              <a:rPr lang="en-US" sz="900" dirty="0">
                <a:solidFill>
                  <a:srgbClr val="000000"/>
                </a:solidFill>
                <a:latin typeface="Calibri"/>
              </a:rPr>
              <a:t> factory",   </a:t>
            </a:r>
            <a:r>
              <a:rPr lang="en-US" sz="900" dirty="0" smtClean="0">
                <a:solidFill>
                  <a:srgbClr val="000000"/>
                </a:solidFill>
                <a:latin typeface="Calibri"/>
              </a:rPr>
              <a:t>Sci</a:t>
            </a:r>
            <a:r>
              <a:rPr lang="en-US" sz="900" dirty="0">
                <a:solidFill>
                  <a:srgbClr val="000000"/>
                </a:solidFill>
                <a:latin typeface="Calibri"/>
              </a:rPr>
              <a:t>. Rep., vol. 11, 2011.</a:t>
            </a:r>
            <a:endParaRPr lang="de-CH" sz="900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0675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12358" y="1100124"/>
            <a:ext cx="3508357" cy="1697220"/>
          </a:xfrm>
        </p:spPr>
        <p:txBody>
          <a:bodyPr/>
          <a:lstStyle/>
          <a:p>
            <a:r>
              <a:rPr lang="es-ES" dirty="0" err="1" smtClean="0"/>
              <a:t>Measurement</a:t>
            </a:r>
            <a:r>
              <a:rPr lang="es-ES" dirty="0" smtClean="0"/>
              <a:t> of e+ and e- </a:t>
            </a:r>
            <a:r>
              <a:rPr lang="es-ES" dirty="0" err="1" smtClean="0"/>
              <a:t>charge</a:t>
            </a:r>
            <a:r>
              <a:rPr lang="es-ES" dirty="0" smtClean="0"/>
              <a:t> </a:t>
            </a:r>
            <a:r>
              <a:rPr lang="es-ES" dirty="0" err="1" smtClean="0"/>
              <a:t>separately</a:t>
            </a:r>
            <a:r>
              <a:rPr lang="es-ES" dirty="0" smtClean="0"/>
              <a:t>. </a:t>
            </a:r>
            <a:endParaRPr lang="es-ES" dirty="0"/>
          </a:p>
          <a:p>
            <a:r>
              <a:rPr lang="es-ES" dirty="0" err="1" smtClean="0"/>
              <a:t>Alluminum</a:t>
            </a:r>
            <a:r>
              <a:rPr lang="es-ES" dirty="0" smtClean="0"/>
              <a:t> </a:t>
            </a:r>
            <a:r>
              <a:rPr lang="es-ES" dirty="0" err="1" smtClean="0"/>
              <a:t>FCs</a:t>
            </a:r>
            <a:r>
              <a:rPr lang="es-ES" dirty="0" smtClean="0"/>
              <a:t> at 25 Ohm. </a:t>
            </a:r>
            <a:r>
              <a:rPr lang="es-ES" dirty="0" err="1" smtClean="0"/>
              <a:t>Matching</a:t>
            </a:r>
            <a:r>
              <a:rPr lang="es-ES" dirty="0" smtClean="0"/>
              <a:t> to 50 Ohm </a:t>
            </a:r>
            <a:r>
              <a:rPr lang="es-ES" dirty="0" err="1" smtClean="0"/>
              <a:t>through</a:t>
            </a:r>
            <a:r>
              <a:rPr lang="es-ES" dirty="0" smtClean="0"/>
              <a:t> 2 </a:t>
            </a:r>
            <a:r>
              <a:rPr lang="es-ES" dirty="0" err="1" smtClean="0"/>
              <a:t>parallel</a:t>
            </a:r>
            <a:r>
              <a:rPr lang="es-ES" dirty="0" smtClean="0"/>
              <a:t> </a:t>
            </a:r>
            <a:r>
              <a:rPr lang="es-ES" dirty="0" err="1" smtClean="0"/>
              <a:t>coax</a:t>
            </a:r>
            <a:r>
              <a:rPr lang="es-ES" dirty="0" smtClean="0"/>
              <a:t> cables</a:t>
            </a:r>
          </a:p>
          <a:p>
            <a:r>
              <a:rPr lang="es-ES" dirty="0" err="1" smtClean="0"/>
              <a:t>Negligible</a:t>
            </a:r>
            <a:r>
              <a:rPr lang="es-ES" dirty="0" smtClean="0"/>
              <a:t> </a:t>
            </a:r>
            <a:r>
              <a:rPr lang="es-ES" dirty="0" err="1" smtClean="0"/>
              <a:t>electron</a:t>
            </a:r>
            <a:r>
              <a:rPr lang="es-ES" dirty="0" smtClean="0"/>
              <a:t> </a:t>
            </a:r>
            <a:r>
              <a:rPr lang="es-ES" dirty="0" err="1" smtClean="0"/>
              <a:t>backscattering</a:t>
            </a:r>
            <a:endParaRPr lang="es-ES" dirty="0" smtClean="0"/>
          </a:p>
          <a:p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Faraday Cups</a:t>
            </a:r>
            <a:endParaRPr lang="de-CH" dirty="0"/>
          </a:p>
        </p:txBody>
      </p:sp>
      <p:grpSp>
        <p:nvGrpSpPr>
          <p:cNvPr id="21" name="Group 20"/>
          <p:cNvGrpSpPr/>
          <p:nvPr/>
        </p:nvGrpSpPr>
        <p:grpSpPr>
          <a:xfrm>
            <a:off x="4407499" y="402549"/>
            <a:ext cx="4600729" cy="3331161"/>
            <a:chOff x="4920476" y="1278925"/>
            <a:chExt cx="4600729" cy="3331161"/>
          </a:xfrm>
        </p:grpSpPr>
        <p:grpSp>
          <p:nvGrpSpPr>
            <p:cNvPr id="13" name="Group 12"/>
            <p:cNvGrpSpPr/>
            <p:nvPr/>
          </p:nvGrpSpPr>
          <p:grpSpPr>
            <a:xfrm>
              <a:off x="4920476" y="1278925"/>
              <a:ext cx="4600729" cy="3331161"/>
              <a:chOff x="5116783" y="1149759"/>
              <a:chExt cx="4600729" cy="333116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116783" y="1149759"/>
                <a:ext cx="4600729" cy="3331161"/>
                <a:chOff x="4427984" y="1092954"/>
                <a:chExt cx="4600729" cy="3331161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427984" y="1092954"/>
                  <a:ext cx="4600729" cy="3331161"/>
                </a:xfrm>
                <a:prstGeom prst="rect">
                  <a:avLst/>
                </a:prstGeom>
              </p:spPr>
            </p:pic>
            <p:sp>
              <p:nvSpPr>
                <p:cNvPr id="17" name="Línea"/>
                <p:cNvSpPr/>
                <p:nvPr/>
              </p:nvSpPr>
              <p:spPr>
                <a:xfrm>
                  <a:off x="5361401" y="2263600"/>
                  <a:ext cx="1440160" cy="12527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8428" y="14990"/>
                      </a:lnTo>
                      <a:cubicBezTo>
                        <a:pt x="12003" y="12679"/>
                        <a:pt x="15224" y="9995"/>
                        <a:pt x="18022" y="7003"/>
                      </a:cubicBezTo>
                      <a:cubicBezTo>
                        <a:pt x="19062" y="5890"/>
                        <a:pt x="20050" y="4726"/>
                        <a:pt x="20709" y="3406"/>
                      </a:cubicBezTo>
                      <a:cubicBezTo>
                        <a:pt x="21246" y="2328"/>
                        <a:pt x="21548" y="1173"/>
                        <a:pt x="21600" y="0"/>
                      </a:cubicBezTo>
                    </a:path>
                  </a:pathLst>
                </a:custGeom>
                <a:ln w="38100">
                  <a:solidFill>
                    <a:srgbClr val="D74527"/>
                  </a:solidFill>
                  <a:miter/>
                  <a:tailEnd type="triangle"/>
                </a:ln>
              </p:spPr>
              <p:txBody>
                <a:bodyPr lIns="45719" rIns="45719"/>
                <a:lstStyle/>
                <a:p>
                  <a:endParaRPr/>
                </a:p>
              </p:txBody>
            </p:sp>
            <p:sp>
              <p:nvSpPr>
                <p:cNvPr id="18" name="Línea"/>
                <p:cNvSpPr/>
                <p:nvPr/>
              </p:nvSpPr>
              <p:spPr>
                <a:xfrm>
                  <a:off x="5361401" y="2648042"/>
                  <a:ext cx="1983739" cy="87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19809" y="507"/>
                        <a:pt x="18066" y="1304"/>
                        <a:pt x="16396" y="2371"/>
                      </a:cubicBezTo>
                      <a:cubicBezTo>
                        <a:pt x="12995" y="4542"/>
                        <a:pt x="9918" y="7802"/>
                        <a:pt x="7119" y="11582"/>
                      </a:cubicBezTo>
                      <a:cubicBezTo>
                        <a:pt x="4704" y="14842"/>
                        <a:pt x="2489" y="18496"/>
                        <a:pt x="0" y="21600"/>
                      </a:cubicBezTo>
                    </a:path>
                  </a:pathLst>
                </a:custGeom>
                <a:ln w="38100">
                  <a:solidFill>
                    <a:srgbClr val="2279B5"/>
                  </a:solidFill>
                  <a:miter/>
                  <a:headEnd type="triangle"/>
                </a:ln>
              </p:spPr>
              <p:txBody>
                <a:bodyPr lIns="45719" rIns="45719"/>
                <a:lstStyle/>
                <a:p>
                  <a:endParaRPr/>
                </a:p>
              </p:txBody>
            </p:sp>
            <p:sp>
              <p:nvSpPr>
                <p:cNvPr id="19" name="B"/>
                <p:cNvSpPr txBox="1"/>
                <p:nvPr/>
              </p:nvSpPr>
              <p:spPr>
                <a:xfrm>
                  <a:off x="5545207" y="2790174"/>
                  <a:ext cx="198616" cy="300082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rIns="45719">
                  <a:spAutoFit/>
                </a:bodyPr>
                <a:lstStyle>
                  <a:lvl1pPr>
                    <a:defRPr b="1">
                      <a:solidFill>
                        <a:srgbClr val="F0D554"/>
                      </a:solidFill>
                    </a:defRPr>
                  </a:lvl1pPr>
                </a:lstStyle>
                <a:p>
                  <a:r>
                    <a:rPr dirty="0"/>
                    <a:t>B</a:t>
                  </a:r>
                </a:p>
              </p:txBody>
            </p:sp>
            <p:sp>
              <p:nvSpPr>
                <p:cNvPr id="20" name="Flecha"/>
                <p:cNvSpPr/>
                <p:nvPr/>
              </p:nvSpPr>
              <p:spPr>
                <a:xfrm rot="16200000">
                  <a:off x="5230993" y="3027375"/>
                  <a:ext cx="1129252" cy="183690"/>
                </a:xfrm>
                <a:prstGeom prst="rightArrow">
                  <a:avLst>
                    <a:gd name="adj1" fmla="val 19568"/>
                    <a:gd name="adj2" fmla="val 110918"/>
                  </a:avLst>
                </a:prstGeom>
                <a:solidFill>
                  <a:srgbClr val="F5D330"/>
                </a:solidFill>
                <a:ln w="12700">
                  <a:solidFill>
                    <a:srgbClr val="000000"/>
                  </a:solidFill>
                  <a:miter lim="400000"/>
                </a:ln>
              </p:spPr>
              <p:txBody>
                <a:bodyPr lIns="45719" rIns="45719" anchor="ctr"/>
                <a:lstStyle/>
                <a:p>
                  <a:pPr algn="ctr">
                    <a:defRPr sz="500" b="1">
                      <a:solidFill>
                        <a:srgbClr val="FFFFFF"/>
                      </a:solidFill>
                      <a:latin typeface="Franklin Gothic Demi Cond"/>
                      <a:ea typeface="Franklin Gothic Demi Cond"/>
                      <a:cs typeface="Franklin Gothic Demi Cond"/>
                      <a:sym typeface="Franklin Gothic Demi Cond"/>
                    </a:defRPr>
                  </a:pPr>
                  <a:endParaRPr/>
                </a:p>
              </p:txBody>
            </p:sp>
          </p:grpSp>
          <p:sp>
            <p:nvSpPr>
              <p:cNvPr id="15" name="e+"/>
              <p:cNvSpPr txBox="1"/>
              <p:nvPr/>
            </p:nvSpPr>
            <p:spPr>
              <a:xfrm>
                <a:off x="7045544" y="2358041"/>
                <a:ext cx="289501" cy="3000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dirty="0">
                    <a:solidFill>
                      <a:srgbClr val="D74527"/>
                    </a:solidFill>
                  </a:rPr>
                  <a:t>e+</a:t>
                </a:r>
              </a:p>
            </p:txBody>
          </p:sp>
        </p:grpSp>
        <p:sp>
          <p:nvSpPr>
            <p:cNvPr id="9" name="e-"/>
            <p:cNvSpPr txBox="1"/>
            <p:nvPr/>
          </p:nvSpPr>
          <p:spPr>
            <a:xfrm>
              <a:off x="7368435" y="2855104"/>
              <a:ext cx="320517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b="1">
                  <a:solidFill>
                    <a:schemeClr val="accent4"/>
                  </a:solidFill>
                </a:defRPr>
              </a:lvl1pPr>
            </a:lstStyle>
            <a:p>
              <a:r>
                <a:rPr dirty="0">
                  <a:solidFill>
                    <a:srgbClr val="2279B5"/>
                  </a:solidFill>
                </a:rPr>
                <a:t>e-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63" y="2930821"/>
            <a:ext cx="3848310" cy="21848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55307" y="2951738"/>
            <a:ext cx="17228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82222"/>
                </a:solidFill>
              </a:rPr>
              <a:t>    ● </a:t>
            </a:r>
            <a:r>
              <a:rPr lang="en-US" sz="1100" dirty="0" smtClean="0"/>
              <a:t>e+            </a:t>
            </a:r>
            <a:r>
              <a:rPr lang="en-US" sz="1400" dirty="0" smtClean="0">
                <a:solidFill>
                  <a:srgbClr val="2279B5"/>
                </a:solidFill>
              </a:rPr>
              <a:t>● </a:t>
            </a:r>
            <a:r>
              <a:rPr lang="en-US" sz="1100" dirty="0" smtClean="0"/>
              <a:t>e</a:t>
            </a:r>
            <a:r>
              <a:rPr lang="en-US" sz="1100" dirty="0"/>
              <a:t>-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6031732" y="3694208"/>
            <a:ext cx="2265105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Optimized dimensions of diagnostics chamber.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16707" y="4859988"/>
            <a:ext cx="2265105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e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+e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- beam at faraday cups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2456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25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357" y="555526"/>
            <a:ext cx="4749044" cy="381375"/>
          </a:xfrm>
        </p:spPr>
        <p:txBody>
          <a:bodyPr/>
          <a:lstStyle/>
          <a:p>
            <a:r>
              <a:rPr lang="en-US" dirty="0" smtClean="0"/>
              <a:t>Spectrometer and Charge Detector</a:t>
            </a:r>
            <a:endParaRPr lang="de-CH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12358" y="1100123"/>
            <a:ext cx="3959642" cy="1543635"/>
          </a:xfrm>
        </p:spPr>
        <p:txBody>
          <a:bodyPr/>
          <a:lstStyle/>
          <a:p>
            <a:r>
              <a:rPr lang="en-US" dirty="0" smtClean="0"/>
              <a:t>Dipole strength scanned to measure e+ energy profile</a:t>
            </a:r>
          </a:p>
          <a:p>
            <a:r>
              <a:rPr lang="en-US" dirty="0" smtClean="0"/>
              <a:t>e+ at different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z</a:t>
            </a:r>
            <a:r>
              <a:rPr lang="en-US" dirty="0" smtClean="0"/>
              <a:t> detected by narrow screen</a:t>
            </a:r>
          </a:p>
          <a:p>
            <a:r>
              <a:rPr lang="en-US" dirty="0" smtClean="0"/>
              <a:t>Technology of the detector </a:t>
            </a:r>
            <a:r>
              <a:rPr lang="en-US" dirty="0" err="1" smtClean="0"/>
              <a:t>t.b.d</a:t>
            </a:r>
            <a:r>
              <a:rPr lang="en-US" dirty="0" smtClean="0"/>
              <a:t>.!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421319" y="758099"/>
            <a:ext cx="4357695" cy="6334212"/>
            <a:chOff x="4421319" y="758099"/>
            <a:chExt cx="4357695" cy="63342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r="32658"/>
            <a:stretch/>
          </p:blipFill>
          <p:spPr>
            <a:xfrm>
              <a:off x="5681340" y="758099"/>
              <a:ext cx="3097674" cy="4209901"/>
            </a:xfrm>
            <a:prstGeom prst="rect">
              <a:avLst/>
            </a:prstGeom>
          </p:spPr>
        </p:pic>
        <p:sp>
          <p:nvSpPr>
            <p:cNvPr id="21" name="e+"/>
            <p:cNvSpPr txBox="1"/>
            <p:nvPr/>
          </p:nvSpPr>
          <p:spPr>
            <a:xfrm>
              <a:off x="6795925" y="2097128"/>
              <a:ext cx="289501" cy="3000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b="1">
                  <a:solidFill>
                    <a:schemeClr val="accent1"/>
                  </a:solidFill>
                </a:defRPr>
              </a:lvl1pPr>
            </a:lstStyle>
            <a:p>
              <a:r>
                <a:rPr dirty="0">
                  <a:solidFill>
                    <a:srgbClr val="D74527"/>
                  </a:solidFill>
                </a:rPr>
                <a:t>e+</a:t>
              </a:r>
            </a:p>
          </p:txBody>
        </p:sp>
        <p:sp>
          <p:nvSpPr>
            <p:cNvPr id="22" name="Flecha"/>
            <p:cNvSpPr/>
            <p:nvPr/>
          </p:nvSpPr>
          <p:spPr>
            <a:xfrm rot="16200000">
              <a:off x="7578892" y="3964692"/>
              <a:ext cx="1129252" cy="183690"/>
            </a:xfrm>
            <a:prstGeom prst="rightArrow">
              <a:avLst>
                <a:gd name="adj1" fmla="val 19568"/>
                <a:gd name="adj2" fmla="val 110918"/>
              </a:avLst>
            </a:prstGeom>
            <a:solidFill>
              <a:srgbClr val="F5D330"/>
            </a:solidFill>
            <a:ln w="12700">
              <a:solidFill>
                <a:srgbClr val="000000"/>
              </a:solidFill>
              <a:miter lim="400000"/>
            </a:ln>
          </p:spPr>
          <p:txBody>
            <a:bodyPr lIns="45719" rIns="45719" anchor="ctr"/>
            <a:lstStyle/>
            <a:p>
              <a:pPr algn="ctr">
                <a:defRPr sz="500" b="1">
                  <a:solidFill>
                    <a:srgbClr val="FFFFFF"/>
                  </a:solidFill>
                  <a:latin typeface="Franklin Gothic Demi Cond"/>
                  <a:ea typeface="Franklin Gothic Demi Cond"/>
                  <a:cs typeface="Franklin Gothic Demi Cond"/>
                  <a:sym typeface="Franklin Gothic Demi Cond"/>
                </a:defRPr>
              </a:pPr>
              <a:endParaRPr/>
            </a:p>
          </p:txBody>
        </p:sp>
        <p:sp>
          <p:nvSpPr>
            <p:cNvPr id="23" name="Arc 22"/>
            <p:cNvSpPr/>
            <p:nvPr/>
          </p:nvSpPr>
          <p:spPr bwMode="auto">
            <a:xfrm>
              <a:off x="4421319" y="2771831"/>
              <a:ext cx="3528392" cy="3888431"/>
            </a:xfrm>
            <a:prstGeom prst="arc">
              <a:avLst>
                <a:gd name="adj1" fmla="val 16695200"/>
                <a:gd name="adj2" fmla="val 0"/>
              </a:avLst>
            </a:prstGeom>
            <a:noFill/>
            <a:ln w="28575" cap="flat" cmpd="sng" algn="ctr">
              <a:solidFill>
                <a:srgbClr val="D74527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4" name="Arc 23"/>
            <p:cNvSpPr/>
            <p:nvPr/>
          </p:nvSpPr>
          <p:spPr bwMode="auto">
            <a:xfrm>
              <a:off x="4421319" y="2523156"/>
              <a:ext cx="3528392" cy="4137105"/>
            </a:xfrm>
            <a:prstGeom prst="arc">
              <a:avLst>
                <a:gd name="adj1" fmla="val 16839297"/>
                <a:gd name="adj2" fmla="val 0"/>
              </a:avLst>
            </a:prstGeom>
            <a:noFill/>
            <a:ln w="28575" cap="flat" cmpd="sng" algn="ctr">
              <a:solidFill>
                <a:srgbClr val="D74527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" name="Arc 24"/>
            <p:cNvSpPr/>
            <p:nvPr/>
          </p:nvSpPr>
          <p:spPr bwMode="auto">
            <a:xfrm>
              <a:off x="4421319" y="2051751"/>
              <a:ext cx="3528392" cy="5040560"/>
            </a:xfrm>
            <a:prstGeom prst="arc">
              <a:avLst>
                <a:gd name="adj1" fmla="val 17443053"/>
                <a:gd name="adj2" fmla="val 0"/>
              </a:avLst>
            </a:prstGeom>
            <a:noFill/>
            <a:ln w="28575" cap="flat" cmpd="sng" algn="ctr">
              <a:solidFill>
                <a:srgbClr val="D74527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6" name="B"/>
            <p:cNvSpPr txBox="1"/>
            <p:nvPr/>
          </p:nvSpPr>
          <p:spPr>
            <a:xfrm>
              <a:off x="8209265" y="3906496"/>
              <a:ext cx="198616" cy="300082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b="1">
                  <a:solidFill>
                    <a:srgbClr val="F0D554"/>
                  </a:solidFill>
                </a:defRPr>
              </a:lvl1pPr>
            </a:lstStyle>
            <a:p>
              <a:r>
                <a:rPr dirty="0"/>
                <a:t>B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3672"/>
          <a:stretch/>
        </p:blipFill>
        <p:spPr>
          <a:xfrm>
            <a:off x="1686951" y="2685177"/>
            <a:ext cx="2885049" cy="22696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15429" y="595512"/>
            <a:ext cx="2265105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Schematic of energy spectrum measurement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30344" y="4206578"/>
            <a:ext cx="2265105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Pz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spectrum reconstruction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9952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26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186" y="555526"/>
            <a:ext cx="8172868" cy="381375"/>
          </a:xfrm>
        </p:spPr>
        <p:txBody>
          <a:bodyPr/>
          <a:lstStyle/>
          <a:p>
            <a:pPr algn="ctr"/>
            <a:r>
              <a:rPr lang="en-US" dirty="0" smtClean="0"/>
              <a:t>IV. Project Status</a:t>
            </a:r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86" y="1131590"/>
            <a:ext cx="3098718" cy="1731043"/>
          </a:xfrm>
          <a:prstGeom prst="rect">
            <a:avLst/>
          </a:prstGeom>
        </p:spPr>
      </p:pic>
      <p:pic>
        <p:nvPicPr>
          <p:cNvPr id="6" name="Inhaltsplatzhalter 5"/>
          <p:cNvPicPr>
            <a:picLocks noChangeAspect="1"/>
          </p:cNvPicPr>
          <p:nvPr/>
        </p:nvPicPr>
        <p:blipFill rotWithShape="1">
          <a:blip r:embed="rId3"/>
          <a:srcRect t="23353" b="24693"/>
          <a:stretch/>
        </p:blipFill>
        <p:spPr>
          <a:xfrm>
            <a:off x="1057247" y="3507854"/>
            <a:ext cx="6739340" cy="1008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186" y="2954598"/>
            <a:ext cx="3530766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Mechanical design of P</a:t>
            </a:r>
            <a:r>
              <a:rPr lang="en-US" sz="1200" i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3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and RF network (A. Magazinik)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04" y="2954598"/>
            <a:ext cx="2016224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Radioprotection studies (I. Besana)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5696" y="4602901"/>
            <a:ext cx="532859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Design of the extraction line and P3 bunker at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SwissFEL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(D.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Hauenstein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and M.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Schaer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)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815"/>
          <a:stretch/>
        </p:blipFill>
        <p:spPr>
          <a:xfrm rot="5400000">
            <a:off x="5721254" y="776041"/>
            <a:ext cx="1717023" cy="257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98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27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br>
              <a:rPr lang="en-US" dirty="0" smtClean="0"/>
            </a:br>
            <a:endParaRPr lang="it-IT" dirty="0"/>
          </a:p>
        </p:txBody>
      </p:sp>
      <p:pic>
        <p:nvPicPr>
          <p:cNvPr id="5" name="Inhaltsplatzhalter 61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b="25980"/>
          <a:stretch/>
        </p:blipFill>
        <p:spPr>
          <a:xfrm>
            <a:off x="161634" y="195486"/>
            <a:ext cx="8997566" cy="324036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1043608" y="1779662"/>
            <a:ext cx="0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971600" y="2283718"/>
            <a:ext cx="2448272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 err="1" smtClean="0">
                <a:solidFill>
                  <a:srgbClr val="FF0000"/>
                </a:solidFill>
                <a:latin typeface="Calibri"/>
              </a:rPr>
              <a:t>SwissFEL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</a:rPr>
              <a:t> Shutdowns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84168" y="1671650"/>
            <a:ext cx="2265105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Preliminary timeline of the P3 experiment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(M.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Schaer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and D.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Hauenstein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)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pic>
        <p:nvPicPr>
          <p:cNvPr id="8" name="Inhaltsplatzhalter 61"/>
          <p:cNvPicPr>
            <a:picLocks noChangeAspect="1"/>
          </p:cNvPicPr>
          <p:nvPr/>
        </p:nvPicPr>
        <p:blipFill rotWithShape="1">
          <a:blip r:embed="rId2"/>
          <a:srcRect l="-199" t="74020" r="199" b="-339"/>
          <a:stretch/>
        </p:blipFill>
        <p:spPr>
          <a:xfrm>
            <a:off x="161634" y="3507854"/>
            <a:ext cx="899756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48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28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Status of </a:t>
            </a:r>
            <a:r>
              <a:rPr lang="es-ES" dirty="0" err="1" smtClean="0"/>
              <a:t>Experiment</a:t>
            </a:r>
            <a:r>
              <a:rPr lang="es-ES" dirty="0" smtClean="0"/>
              <a:t> </a:t>
            </a:r>
            <a:r>
              <a:rPr lang="es-ES" dirty="0" err="1" smtClean="0"/>
              <a:t>Design</a:t>
            </a:r>
            <a:endParaRPr lang="de-CH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455169"/>
              </p:ext>
            </p:extLst>
          </p:nvPr>
        </p:nvGraphicFramePr>
        <p:xfrm>
          <a:off x="805187" y="1233356"/>
          <a:ext cx="5321914" cy="2994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0646">
                  <a:extLst>
                    <a:ext uri="{9D8B030D-6E8A-4147-A177-3AD203B41FA5}">
                      <a16:colId xmlns:a16="http://schemas.microsoft.com/office/drawing/2014/main" val="1806164900"/>
                    </a:ext>
                  </a:extLst>
                </a:gridCol>
                <a:gridCol w="1553948">
                  <a:extLst>
                    <a:ext uri="{9D8B030D-6E8A-4147-A177-3AD203B41FA5}">
                      <a16:colId xmlns:a16="http://schemas.microsoft.com/office/drawing/2014/main" val="3138547419"/>
                    </a:ext>
                  </a:extLst>
                </a:gridCol>
                <a:gridCol w="3337320">
                  <a:extLst>
                    <a:ext uri="{9D8B030D-6E8A-4147-A177-3AD203B41FA5}">
                      <a16:colId xmlns:a16="http://schemas.microsoft.com/office/drawing/2014/main" val="639359185"/>
                    </a:ext>
                  </a:extLst>
                </a:gridCol>
              </a:tblGrid>
              <a:tr h="347985">
                <a:tc>
                  <a:txBody>
                    <a:bodyPr/>
                    <a:lstStyle/>
                    <a:p>
                      <a:endParaRPr lang="de-CH" sz="900" b="1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1" dirty="0" smtClean="0">
                          <a:latin typeface="+mn-lt"/>
                        </a:rPr>
                        <a:t>Target</a:t>
                      </a:r>
                      <a:endParaRPr lang="de-CH" sz="900" b="1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900" b="0" dirty="0" smtClean="0">
                          <a:latin typeface="+mn-lt"/>
                        </a:rPr>
                        <a:t>Concept </a:t>
                      </a:r>
                      <a:r>
                        <a:rPr lang="es-ES" sz="900" b="0" dirty="0" err="1" smtClean="0">
                          <a:latin typeface="+mn-lt"/>
                        </a:rPr>
                        <a:t>design</a:t>
                      </a:r>
                      <a:r>
                        <a:rPr lang="es-ES" sz="900" b="0" dirty="0" smtClean="0">
                          <a:latin typeface="+mn-lt"/>
                        </a:rPr>
                        <a:t> </a:t>
                      </a:r>
                      <a:r>
                        <a:rPr lang="es-ES" sz="900" b="0" dirty="0" err="1" smtClean="0">
                          <a:latin typeface="+mn-lt"/>
                        </a:rPr>
                        <a:t>defined</a:t>
                      </a:r>
                      <a:r>
                        <a:rPr lang="es-ES" sz="900" b="0" dirty="0" smtClean="0">
                          <a:latin typeface="+mn-lt"/>
                        </a:rPr>
                        <a:t>.</a:t>
                      </a:r>
                      <a:endParaRPr lang="de-CH" sz="9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420210"/>
                  </a:ext>
                </a:extLst>
              </a:tr>
              <a:tr h="347985">
                <a:tc>
                  <a:txBody>
                    <a:bodyPr/>
                    <a:lstStyle/>
                    <a:p>
                      <a:endParaRPr lang="de-CH" sz="900" b="1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1" dirty="0" smtClean="0">
                          <a:latin typeface="+mn-lt"/>
                        </a:rPr>
                        <a:t>RF </a:t>
                      </a:r>
                      <a:r>
                        <a:rPr lang="es-ES" sz="900" b="1" dirty="0" err="1" smtClean="0">
                          <a:latin typeface="+mn-lt"/>
                        </a:rPr>
                        <a:t>Structures</a:t>
                      </a:r>
                      <a:endParaRPr lang="de-CH" sz="900" b="1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900" b="0" dirty="0" err="1" smtClean="0">
                          <a:latin typeface="+mn-lt"/>
                        </a:rPr>
                        <a:t>Ready</a:t>
                      </a:r>
                      <a:r>
                        <a:rPr lang="es-ES" sz="900" b="0" dirty="0" smtClean="0">
                          <a:latin typeface="+mn-lt"/>
                        </a:rPr>
                        <a:t> </a:t>
                      </a:r>
                      <a:r>
                        <a:rPr lang="es-ES" sz="900" b="0" dirty="0" err="1" smtClean="0">
                          <a:latin typeface="+mn-lt"/>
                        </a:rPr>
                        <a:t>for</a:t>
                      </a:r>
                      <a:r>
                        <a:rPr lang="es-ES" sz="900" b="0" dirty="0" smtClean="0">
                          <a:latin typeface="+mn-lt"/>
                        </a:rPr>
                        <a:t> </a:t>
                      </a:r>
                      <a:r>
                        <a:rPr lang="es-ES" sz="900" b="0" dirty="0" err="1" smtClean="0">
                          <a:latin typeface="+mn-lt"/>
                        </a:rPr>
                        <a:t>copper</a:t>
                      </a:r>
                      <a:r>
                        <a:rPr lang="es-ES" sz="900" b="0" dirty="0" smtClean="0">
                          <a:latin typeface="+mn-lt"/>
                        </a:rPr>
                        <a:t> </a:t>
                      </a:r>
                      <a:r>
                        <a:rPr lang="es-ES" sz="900" b="0" dirty="0" err="1" smtClean="0">
                          <a:latin typeface="+mn-lt"/>
                        </a:rPr>
                        <a:t>purchase</a:t>
                      </a:r>
                      <a:r>
                        <a:rPr lang="es-ES" sz="900" b="0" dirty="0" smtClean="0">
                          <a:latin typeface="+mn-lt"/>
                        </a:rPr>
                        <a:t>.</a:t>
                      </a:r>
                      <a:endParaRPr lang="de-CH" sz="9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608917"/>
                  </a:ext>
                </a:extLst>
              </a:tr>
              <a:tr h="391772">
                <a:tc rowSpan="2">
                  <a:txBody>
                    <a:bodyPr/>
                    <a:lstStyle/>
                    <a:p>
                      <a:pPr algn="ctr"/>
                      <a:r>
                        <a:rPr lang="es-ES" sz="900" b="1" dirty="0" err="1" smtClean="0">
                          <a:latin typeface="+mn-lt"/>
                        </a:rPr>
                        <a:t>Magnets</a:t>
                      </a:r>
                      <a:endParaRPr lang="de-CH" sz="900" b="1" dirty="0">
                        <a:latin typeface="+mn-lt"/>
                      </a:endParaRPr>
                    </a:p>
                  </a:txBody>
                  <a:tcPr vert="vert2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sz="900" b="1" dirty="0" smtClean="0">
                          <a:latin typeface="+mn-lt"/>
                        </a:rPr>
                        <a:t>AMD</a:t>
                      </a:r>
                      <a:endParaRPr lang="de-CH" sz="9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900" b="0" baseline="0" dirty="0" smtClean="0">
                          <a:latin typeface="+mn-lt"/>
                        </a:rPr>
                        <a:t>HTS tape to be </a:t>
                      </a:r>
                      <a:r>
                        <a:rPr lang="es-ES" sz="900" b="0" baseline="0" dirty="0" err="1" smtClean="0">
                          <a:latin typeface="+mn-lt"/>
                        </a:rPr>
                        <a:t>purchased</a:t>
                      </a:r>
                      <a:r>
                        <a:rPr lang="es-ES" sz="900" b="0" baseline="0" dirty="0" smtClean="0">
                          <a:latin typeface="+mn-lt"/>
                        </a:rPr>
                        <a:t> </a:t>
                      </a:r>
                      <a:r>
                        <a:rPr lang="es-ES" sz="900" b="0" baseline="0" dirty="0" err="1" smtClean="0">
                          <a:latin typeface="+mn-lt"/>
                        </a:rPr>
                        <a:t>shortly</a:t>
                      </a:r>
                      <a:r>
                        <a:rPr lang="es-ES" sz="900" b="0" baseline="0" dirty="0" smtClean="0">
                          <a:latin typeface="+mn-lt"/>
                        </a:rPr>
                        <a:t>. </a:t>
                      </a:r>
                      <a:r>
                        <a:rPr lang="es-ES" sz="900" b="0" baseline="0" dirty="0" err="1" smtClean="0">
                          <a:latin typeface="+mn-lt"/>
                        </a:rPr>
                        <a:t>Design</a:t>
                      </a:r>
                      <a:r>
                        <a:rPr lang="es-ES" sz="900" b="0" baseline="0" dirty="0" smtClean="0">
                          <a:latin typeface="+mn-lt"/>
                        </a:rPr>
                        <a:t> of </a:t>
                      </a:r>
                      <a:r>
                        <a:rPr lang="es-ES" sz="900" b="0" baseline="0" dirty="0" err="1" smtClean="0">
                          <a:latin typeface="+mn-lt"/>
                        </a:rPr>
                        <a:t>cryostat</a:t>
                      </a:r>
                      <a:r>
                        <a:rPr lang="es-ES" sz="900" b="0" baseline="0" dirty="0" smtClean="0">
                          <a:latin typeface="+mn-lt"/>
                        </a:rPr>
                        <a:t> </a:t>
                      </a:r>
                      <a:r>
                        <a:rPr lang="es-ES" sz="900" b="0" baseline="0" dirty="0" err="1" smtClean="0">
                          <a:latin typeface="+mn-lt"/>
                        </a:rPr>
                        <a:t>almost</a:t>
                      </a:r>
                      <a:r>
                        <a:rPr lang="es-ES" sz="900" b="0" baseline="0" dirty="0" smtClean="0">
                          <a:latin typeface="+mn-lt"/>
                        </a:rPr>
                        <a:t> complete.</a:t>
                      </a:r>
                      <a:endParaRPr lang="de-CH" sz="9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943606"/>
                  </a:ext>
                </a:extLst>
              </a:tr>
              <a:tr h="391772">
                <a:tc vMerge="1">
                  <a:txBody>
                    <a:bodyPr/>
                    <a:lstStyle/>
                    <a:p>
                      <a:endParaRPr lang="de-CH" sz="9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900" b="1" dirty="0" err="1" smtClean="0">
                          <a:latin typeface="+mn-lt"/>
                        </a:rPr>
                        <a:t>Solenoids</a:t>
                      </a:r>
                      <a:r>
                        <a:rPr lang="es-ES" sz="900" b="1" dirty="0" smtClean="0">
                          <a:latin typeface="+mn-lt"/>
                        </a:rPr>
                        <a:t> </a:t>
                      </a:r>
                      <a:r>
                        <a:rPr lang="es-ES" sz="900" b="1" dirty="0" err="1" smtClean="0">
                          <a:latin typeface="+mn-lt"/>
                        </a:rPr>
                        <a:t>around</a:t>
                      </a:r>
                      <a:r>
                        <a:rPr lang="es-ES" sz="900" b="1" dirty="0" smtClean="0">
                          <a:latin typeface="+mn-lt"/>
                        </a:rPr>
                        <a:t> RF </a:t>
                      </a:r>
                      <a:r>
                        <a:rPr lang="es-ES" sz="900" b="1" dirty="0" err="1" smtClean="0">
                          <a:latin typeface="+mn-lt"/>
                        </a:rPr>
                        <a:t>structures</a:t>
                      </a:r>
                      <a:endParaRPr lang="de-CH" sz="9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900" b="0" baseline="0" dirty="0" smtClean="0">
                          <a:latin typeface="+mn-lt"/>
                        </a:rPr>
                        <a:t>NC and SC </a:t>
                      </a:r>
                      <a:r>
                        <a:rPr lang="es-ES" sz="900" b="0" baseline="0" dirty="0" err="1" smtClean="0">
                          <a:latin typeface="+mn-lt"/>
                        </a:rPr>
                        <a:t>options</a:t>
                      </a:r>
                      <a:r>
                        <a:rPr lang="es-ES" sz="900" b="0" baseline="0" dirty="0" smtClean="0">
                          <a:latin typeface="+mn-lt"/>
                        </a:rPr>
                        <a:t> </a:t>
                      </a:r>
                      <a:r>
                        <a:rPr lang="es-ES" sz="900" b="0" baseline="0" dirty="0" err="1" smtClean="0">
                          <a:latin typeface="+mn-lt"/>
                        </a:rPr>
                        <a:t>presented</a:t>
                      </a:r>
                      <a:r>
                        <a:rPr lang="es-ES" sz="900" b="0" baseline="0" dirty="0" smtClean="0">
                          <a:latin typeface="+mn-lt"/>
                        </a:rPr>
                        <a:t>. </a:t>
                      </a:r>
                      <a:endParaRPr lang="de-CH" sz="9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34498"/>
                  </a:ext>
                </a:extLst>
              </a:tr>
              <a:tr h="347985">
                <a:tc rowSpan="4">
                  <a:txBody>
                    <a:bodyPr/>
                    <a:lstStyle/>
                    <a:p>
                      <a:pPr algn="ctr"/>
                      <a:r>
                        <a:rPr lang="es-ES" sz="900" b="1" dirty="0" err="1" smtClean="0">
                          <a:latin typeface="+mn-lt"/>
                        </a:rPr>
                        <a:t>Beam</a:t>
                      </a:r>
                      <a:r>
                        <a:rPr lang="es-ES" sz="900" b="1" dirty="0" smtClean="0">
                          <a:latin typeface="+mn-lt"/>
                        </a:rPr>
                        <a:t> </a:t>
                      </a:r>
                      <a:r>
                        <a:rPr lang="es-ES" sz="900" b="1" dirty="0" err="1" smtClean="0">
                          <a:latin typeface="+mn-lt"/>
                        </a:rPr>
                        <a:t>diagnostics</a:t>
                      </a:r>
                      <a:endParaRPr lang="de-CH" sz="900" b="1" dirty="0">
                        <a:latin typeface="+mn-lt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s-ES" sz="900" b="1" dirty="0" smtClean="0">
                          <a:latin typeface="+mn-lt"/>
                        </a:rPr>
                        <a:t>Faraday Cups and </a:t>
                      </a:r>
                      <a:r>
                        <a:rPr lang="es-ES" sz="900" b="1" dirty="0" err="1" smtClean="0">
                          <a:latin typeface="+mn-lt"/>
                        </a:rPr>
                        <a:t>diagnostics</a:t>
                      </a:r>
                      <a:r>
                        <a:rPr lang="es-ES" sz="900" b="1" dirty="0" smtClean="0">
                          <a:latin typeface="+mn-lt"/>
                        </a:rPr>
                        <a:t> </a:t>
                      </a:r>
                      <a:r>
                        <a:rPr lang="es-ES" sz="900" b="1" dirty="0" err="1" smtClean="0">
                          <a:latin typeface="+mn-lt"/>
                        </a:rPr>
                        <a:t>chamber</a:t>
                      </a:r>
                      <a:endParaRPr lang="de-CH" sz="9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900" b="0" dirty="0" err="1" smtClean="0">
                          <a:latin typeface="+mn-lt"/>
                        </a:rPr>
                        <a:t>Dimensions</a:t>
                      </a:r>
                      <a:r>
                        <a:rPr lang="es-ES" sz="900" b="0" baseline="0" dirty="0" smtClean="0">
                          <a:latin typeface="+mn-lt"/>
                        </a:rPr>
                        <a:t> </a:t>
                      </a:r>
                      <a:r>
                        <a:rPr lang="es-ES" sz="900" b="0" baseline="0" dirty="0" err="1" smtClean="0">
                          <a:latin typeface="+mn-lt"/>
                        </a:rPr>
                        <a:t>optimized</a:t>
                      </a:r>
                      <a:r>
                        <a:rPr lang="es-ES" sz="900" b="0" baseline="0" dirty="0" smtClean="0">
                          <a:latin typeface="+mn-lt"/>
                        </a:rPr>
                        <a:t>. </a:t>
                      </a:r>
                      <a:r>
                        <a:rPr lang="es-ES" sz="900" b="0" baseline="0" dirty="0" err="1" smtClean="0">
                          <a:latin typeface="+mn-lt"/>
                        </a:rPr>
                        <a:t>Backscattering</a:t>
                      </a:r>
                      <a:r>
                        <a:rPr lang="es-ES" sz="900" b="0" baseline="0" dirty="0" smtClean="0">
                          <a:latin typeface="+mn-lt"/>
                        </a:rPr>
                        <a:t> </a:t>
                      </a:r>
                      <a:r>
                        <a:rPr lang="es-ES" sz="900" b="0" baseline="0" dirty="0" err="1" smtClean="0">
                          <a:latin typeface="+mn-lt"/>
                        </a:rPr>
                        <a:t>simulations</a:t>
                      </a:r>
                      <a:r>
                        <a:rPr lang="es-ES" sz="900" b="0" baseline="0" dirty="0" smtClean="0">
                          <a:latin typeface="+mn-lt"/>
                        </a:rPr>
                        <a:t> </a:t>
                      </a:r>
                      <a:r>
                        <a:rPr lang="es-ES" sz="900" b="0" baseline="0" dirty="0" err="1" smtClean="0">
                          <a:latin typeface="+mn-lt"/>
                        </a:rPr>
                        <a:t>performed</a:t>
                      </a:r>
                      <a:r>
                        <a:rPr lang="es-ES" sz="900" b="0" baseline="0" dirty="0" smtClean="0">
                          <a:latin typeface="+mn-lt"/>
                        </a:rPr>
                        <a:t>.</a:t>
                      </a:r>
                      <a:endParaRPr lang="de-CH" sz="9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669"/>
                  </a:ext>
                </a:extLst>
              </a:tr>
              <a:tr h="347985">
                <a:tc vMerge="1">
                  <a:txBody>
                    <a:bodyPr/>
                    <a:lstStyle/>
                    <a:p>
                      <a:endParaRPr lang="de-CH" sz="9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900" b="1" dirty="0" err="1" smtClean="0">
                          <a:latin typeface="+mn-lt"/>
                        </a:rPr>
                        <a:t>Broadband</a:t>
                      </a:r>
                      <a:r>
                        <a:rPr lang="es-ES" sz="900" b="1" baseline="0" dirty="0" smtClean="0">
                          <a:latin typeface="+mn-lt"/>
                        </a:rPr>
                        <a:t> pick-ups</a:t>
                      </a:r>
                      <a:endParaRPr lang="de-CH" sz="9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900" b="0" dirty="0" err="1" smtClean="0">
                          <a:latin typeface="+mn-lt"/>
                        </a:rPr>
                        <a:t>Feedthroughs</a:t>
                      </a:r>
                      <a:r>
                        <a:rPr lang="de-CH" sz="900" b="0" dirty="0" smtClean="0">
                          <a:latin typeface="+mn-lt"/>
                        </a:rPr>
                        <a:t> </a:t>
                      </a:r>
                      <a:r>
                        <a:rPr lang="de-CH" sz="900" b="0" dirty="0" err="1" smtClean="0">
                          <a:latin typeface="+mn-lt"/>
                        </a:rPr>
                        <a:t>to</a:t>
                      </a:r>
                      <a:r>
                        <a:rPr lang="de-CH" sz="900" b="0" dirty="0" smtClean="0">
                          <a:latin typeface="+mn-lt"/>
                        </a:rPr>
                        <a:t> </a:t>
                      </a:r>
                      <a:r>
                        <a:rPr lang="de-CH" sz="900" b="0" dirty="0" err="1" smtClean="0">
                          <a:latin typeface="+mn-lt"/>
                        </a:rPr>
                        <a:t>be</a:t>
                      </a:r>
                      <a:r>
                        <a:rPr lang="de-CH" sz="900" b="0" dirty="0" smtClean="0">
                          <a:latin typeface="+mn-lt"/>
                        </a:rPr>
                        <a:t> </a:t>
                      </a:r>
                      <a:r>
                        <a:rPr lang="de-CH" sz="900" b="0" dirty="0" err="1" smtClean="0">
                          <a:latin typeface="+mn-lt"/>
                        </a:rPr>
                        <a:t>purchased</a:t>
                      </a:r>
                      <a:r>
                        <a:rPr lang="de-CH" sz="900" b="0" baseline="0" dirty="0" smtClean="0">
                          <a:latin typeface="+mn-lt"/>
                        </a:rPr>
                        <a:t> </a:t>
                      </a:r>
                      <a:r>
                        <a:rPr lang="de-CH" sz="900" b="0" baseline="0" dirty="0" err="1" smtClean="0">
                          <a:latin typeface="+mn-lt"/>
                        </a:rPr>
                        <a:t>and</a:t>
                      </a:r>
                      <a:r>
                        <a:rPr lang="de-CH" sz="900" b="0" baseline="0" dirty="0" smtClean="0">
                          <a:latin typeface="+mn-lt"/>
                        </a:rPr>
                        <a:t> </a:t>
                      </a:r>
                      <a:r>
                        <a:rPr lang="de-CH" sz="900" b="0" baseline="0" dirty="0" err="1" smtClean="0">
                          <a:latin typeface="+mn-lt"/>
                        </a:rPr>
                        <a:t>tested</a:t>
                      </a:r>
                      <a:r>
                        <a:rPr lang="de-CH" sz="900" b="0" baseline="0" dirty="0" smtClean="0">
                          <a:latin typeface="+mn-lt"/>
                        </a:rPr>
                        <a:t> </a:t>
                      </a:r>
                      <a:r>
                        <a:rPr lang="de-CH" sz="900" b="0" baseline="0" dirty="0" err="1" smtClean="0">
                          <a:latin typeface="+mn-lt"/>
                        </a:rPr>
                        <a:t>shortly</a:t>
                      </a:r>
                      <a:r>
                        <a:rPr lang="de-CH" sz="900" b="0" baseline="0" dirty="0" smtClean="0">
                          <a:latin typeface="+mn-lt"/>
                        </a:rPr>
                        <a:t>. </a:t>
                      </a:r>
                      <a:r>
                        <a:rPr lang="de-CH" sz="900" b="0" dirty="0" err="1" smtClean="0">
                          <a:latin typeface="+mn-lt"/>
                        </a:rPr>
                        <a:t>Optimization</a:t>
                      </a:r>
                      <a:r>
                        <a:rPr lang="de-CH" sz="900" b="0" baseline="0" dirty="0" smtClean="0">
                          <a:latin typeface="+mn-lt"/>
                        </a:rPr>
                        <a:t> </a:t>
                      </a:r>
                      <a:r>
                        <a:rPr lang="de-CH" sz="900" b="0" baseline="0" dirty="0" err="1" smtClean="0">
                          <a:latin typeface="+mn-lt"/>
                        </a:rPr>
                        <a:t>of</a:t>
                      </a:r>
                      <a:r>
                        <a:rPr lang="de-CH" sz="900" b="0" baseline="0" dirty="0" smtClean="0">
                          <a:latin typeface="+mn-lt"/>
                        </a:rPr>
                        <a:t> </a:t>
                      </a:r>
                      <a:r>
                        <a:rPr lang="de-CH" sz="900" b="0" baseline="0" dirty="0" err="1" smtClean="0">
                          <a:latin typeface="+mn-lt"/>
                        </a:rPr>
                        <a:t>pickups</a:t>
                      </a:r>
                      <a:r>
                        <a:rPr lang="de-CH" sz="900" b="0" baseline="0" dirty="0" smtClean="0">
                          <a:latin typeface="+mn-lt"/>
                        </a:rPr>
                        <a:t> in </a:t>
                      </a:r>
                      <a:r>
                        <a:rPr lang="de-CH" sz="900" b="0" baseline="0" dirty="0" err="1" smtClean="0">
                          <a:latin typeface="+mn-lt"/>
                        </a:rPr>
                        <a:t>progress</a:t>
                      </a:r>
                      <a:r>
                        <a:rPr lang="de-CH" sz="900" b="0" baseline="0" dirty="0" smtClean="0">
                          <a:latin typeface="+mn-lt"/>
                        </a:rPr>
                        <a:t>. </a:t>
                      </a:r>
                      <a:endParaRPr lang="de-CH" sz="9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439712"/>
                  </a:ext>
                </a:extLst>
              </a:tr>
              <a:tr h="391772">
                <a:tc vMerge="1">
                  <a:txBody>
                    <a:bodyPr/>
                    <a:lstStyle/>
                    <a:p>
                      <a:endParaRPr lang="de-CH" sz="9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900" b="1" dirty="0" err="1" smtClean="0">
                          <a:latin typeface="+mn-lt"/>
                        </a:rPr>
                        <a:t>Spectrometer</a:t>
                      </a:r>
                      <a:endParaRPr lang="de-CH" sz="9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900" b="0" dirty="0" err="1" smtClean="0">
                          <a:latin typeface="+mn-lt"/>
                        </a:rPr>
                        <a:t>Baseline</a:t>
                      </a:r>
                      <a:r>
                        <a:rPr lang="es-ES" sz="900" b="0" dirty="0" smtClean="0">
                          <a:latin typeface="+mn-lt"/>
                        </a:rPr>
                        <a:t> </a:t>
                      </a:r>
                      <a:r>
                        <a:rPr lang="es-ES" sz="900" b="0" dirty="0" err="1" smtClean="0">
                          <a:latin typeface="+mn-lt"/>
                        </a:rPr>
                        <a:t>design</a:t>
                      </a:r>
                      <a:r>
                        <a:rPr lang="es-ES" sz="900" b="0" dirty="0" smtClean="0">
                          <a:latin typeface="+mn-lt"/>
                        </a:rPr>
                        <a:t> complete. </a:t>
                      </a:r>
                      <a:r>
                        <a:rPr lang="es-ES" sz="900" b="0" dirty="0" err="1" smtClean="0">
                          <a:latin typeface="+mn-lt"/>
                        </a:rPr>
                        <a:t>Mechanical</a:t>
                      </a:r>
                      <a:r>
                        <a:rPr lang="es-ES" sz="900" b="0" baseline="0" dirty="0" smtClean="0">
                          <a:latin typeface="+mn-lt"/>
                        </a:rPr>
                        <a:t> </a:t>
                      </a:r>
                      <a:r>
                        <a:rPr lang="es-ES" sz="900" b="0" baseline="0" dirty="0" err="1" smtClean="0">
                          <a:latin typeface="+mn-lt"/>
                        </a:rPr>
                        <a:t>modification</a:t>
                      </a:r>
                      <a:r>
                        <a:rPr lang="es-ES" sz="900" b="0" baseline="0" dirty="0" smtClean="0">
                          <a:latin typeface="+mn-lt"/>
                        </a:rPr>
                        <a:t> of </a:t>
                      </a:r>
                      <a:r>
                        <a:rPr lang="es-ES" sz="900" b="0" baseline="0" dirty="0" err="1" smtClean="0">
                          <a:latin typeface="+mn-lt"/>
                        </a:rPr>
                        <a:t>existing</a:t>
                      </a:r>
                      <a:r>
                        <a:rPr lang="es-ES" sz="900" b="0" baseline="0" dirty="0" smtClean="0">
                          <a:latin typeface="+mn-lt"/>
                        </a:rPr>
                        <a:t> </a:t>
                      </a:r>
                      <a:r>
                        <a:rPr lang="es-ES" sz="900" b="0" baseline="0" dirty="0" err="1" smtClean="0">
                          <a:latin typeface="+mn-lt"/>
                        </a:rPr>
                        <a:t>dipole</a:t>
                      </a:r>
                      <a:r>
                        <a:rPr lang="es-ES" sz="900" b="0" baseline="0" dirty="0" smtClean="0">
                          <a:latin typeface="+mn-lt"/>
                        </a:rPr>
                        <a:t> in </a:t>
                      </a:r>
                      <a:r>
                        <a:rPr lang="es-ES" sz="900" b="0" baseline="0" dirty="0" err="1" smtClean="0">
                          <a:latin typeface="+mn-lt"/>
                        </a:rPr>
                        <a:t>progress</a:t>
                      </a:r>
                      <a:r>
                        <a:rPr lang="es-ES" sz="900" b="0" baseline="0" dirty="0" smtClean="0">
                          <a:latin typeface="+mn-lt"/>
                        </a:rPr>
                        <a:t>. </a:t>
                      </a:r>
                      <a:endParaRPr lang="de-CH" sz="9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353911"/>
                  </a:ext>
                </a:extLst>
              </a:tr>
              <a:tr h="391772">
                <a:tc vMerge="1">
                  <a:txBody>
                    <a:bodyPr/>
                    <a:lstStyle/>
                    <a:p>
                      <a:pPr algn="ctr"/>
                      <a:endParaRPr lang="de-CH" sz="900" b="1" dirty="0">
                        <a:latin typeface="+mn-lt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de-CH" sz="900" b="1" dirty="0" smtClean="0">
                          <a:latin typeface="+mn-lt"/>
                        </a:rPr>
                        <a:t>Charge </a:t>
                      </a:r>
                      <a:r>
                        <a:rPr lang="de-CH" sz="900" b="1" dirty="0" err="1" smtClean="0">
                          <a:latin typeface="+mn-lt"/>
                        </a:rPr>
                        <a:t>detector</a:t>
                      </a:r>
                      <a:endParaRPr lang="de-CH" sz="9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900" b="0" dirty="0" smtClean="0">
                          <a:latin typeface="+mn-lt"/>
                        </a:rPr>
                        <a:t>Technology</a:t>
                      </a:r>
                      <a:r>
                        <a:rPr lang="de-CH" sz="900" b="0" baseline="0" dirty="0" smtClean="0">
                          <a:latin typeface="+mn-lt"/>
                        </a:rPr>
                        <a:t> </a:t>
                      </a:r>
                      <a:r>
                        <a:rPr lang="de-CH" sz="900" b="0" baseline="0" dirty="0" err="1" smtClean="0">
                          <a:latin typeface="+mn-lt"/>
                        </a:rPr>
                        <a:t>under</a:t>
                      </a:r>
                      <a:r>
                        <a:rPr lang="de-CH" sz="900" b="0" baseline="0" dirty="0" smtClean="0">
                          <a:latin typeface="+mn-lt"/>
                        </a:rPr>
                        <a:t> </a:t>
                      </a:r>
                      <a:r>
                        <a:rPr lang="de-CH" sz="900" b="0" baseline="0" dirty="0" err="1" smtClean="0">
                          <a:latin typeface="+mn-lt"/>
                        </a:rPr>
                        <a:t>discussion</a:t>
                      </a:r>
                      <a:r>
                        <a:rPr lang="de-CH" sz="900" b="0" baseline="0" dirty="0" smtClean="0">
                          <a:latin typeface="+mn-lt"/>
                        </a:rPr>
                        <a:t>.</a:t>
                      </a:r>
                      <a:endParaRPr lang="de-CH" sz="9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723877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642135" y="2127679"/>
            <a:ext cx="1944216" cy="12059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eaLnBrk="1" hangingPunct="1">
              <a:lnSpc>
                <a:spcPct val="20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s-ES" sz="1200" dirty="0" err="1" smtClean="0">
                <a:solidFill>
                  <a:srgbClr val="000000"/>
                </a:solidFill>
                <a:latin typeface="Calibri"/>
              </a:rPr>
              <a:t>Purchase</a:t>
            </a:r>
            <a:r>
              <a:rPr lang="es-ES" sz="12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latin typeface="Calibri"/>
              </a:rPr>
              <a:t>phase</a:t>
            </a:r>
            <a:endParaRPr lang="es-ES" sz="1200" dirty="0">
              <a:solidFill>
                <a:srgbClr val="000000"/>
              </a:solidFill>
              <a:latin typeface="Calibri"/>
            </a:endParaRPr>
          </a:p>
          <a:p>
            <a:pPr marL="171450" indent="-171450" eaLnBrk="1" hangingPunct="1">
              <a:lnSpc>
                <a:spcPct val="200000"/>
              </a:lnSpc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s-ES" sz="1200" dirty="0" smtClean="0">
                <a:solidFill>
                  <a:srgbClr val="000000"/>
                </a:solidFill>
                <a:latin typeface="Calibri"/>
              </a:rPr>
              <a:t>In </a:t>
            </a:r>
            <a:r>
              <a:rPr lang="es-ES" sz="1200" dirty="0" err="1" smtClean="0">
                <a:solidFill>
                  <a:srgbClr val="000000"/>
                </a:solidFill>
                <a:latin typeface="Calibri"/>
              </a:rPr>
              <a:t>progress</a:t>
            </a:r>
            <a:endParaRPr lang="es-ES" sz="1200" dirty="0" smtClean="0">
              <a:solidFill>
                <a:srgbClr val="000000"/>
              </a:solidFill>
              <a:latin typeface="Calibri"/>
            </a:endParaRPr>
          </a:p>
          <a:p>
            <a:pPr marL="171450" indent="-171450" eaLnBrk="1" hangingPunct="1">
              <a:lnSpc>
                <a:spcPct val="200000"/>
              </a:lnSpc>
              <a:spcBef>
                <a:spcPct val="0"/>
              </a:spcBef>
              <a:buClr>
                <a:schemeClr val="accent3">
                  <a:lumMod val="40000"/>
                  <a:lumOff val="6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s-ES" sz="1200" dirty="0" smtClean="0">
                <a:solidFill>
                  <a:srgbClr val="000000"/>
                </a:solidFill>
                <a:latin typeface="Calibri"/>
              </a:rPr>
              <a:t>Concept </a:t>
            </a:r>
            <a:r>
              <a:rPr lang="es-ES" sz="1200" dirty="0" err="1" smtClean="0">
                <a:solidFill>
                  <a:srgbClr val="000000"/>
                </a:solidFill>
                <a:latin typeface="Calibri"/>
              </a:rPr>
              <a:t>design</a:t>
            </a:r>
            <a:endParaRPr lang="es-ES" sz="1200" dirty="0" smtClean="0">
              <a:solidFill>
                <a:srgbClr val="000000"/>
              </a:solidFill>
              <a:latin typeface="Calibri"/>
            </a:endParaRPr>
          </a:p>
          <a:p>
            <a:pPr marL="171450" indent="-171450" eaLnBrk="1" hangingPunct="1">
              <a:lnSpc>
                <a:spcPct val="200000"/>
              </a:lnSpc>
              <a:spcBef>
                <a:spcPct val="0"/>
              </a:spcBef>
              <a:buClr>
                <a:srgbClr val="000000"/>
              </a:buClr>
              <a:buSzPct val="150000"/>
              <a:buFont typeface="Wingdings" panose="05000000000000000000" pitchFamily="2" charset="2"/>
              <a:buChar char="§"/>
            </a:pPr>
            <a:endParaRPr lang="de-CH" sz="12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87799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12358" y="1100123"/>
            <a:ext cx="5831850" cy="3509963"/>
          </a:xfrm>
        </p:spPr>
        <p:txBody>
          <a:bodyPr/>
          <a:lstStyle/>
          <a:p>
            <a:r>
              <a:rPr lang="en-US" sz="1600" dirty="0" smtClean="0"/>
              <a:t>P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is at advanced design stage and on-schedule. Final design expected for 2023 Q1.  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 smtClean="0"/>
              <a:t>Experiment to take place in 2025. Eventual delays might occur due to installation and integration issues. 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 smtClean="0"/>
              <a:t>Make the most of our compact positron source at PSI:</a:t>
            </a:r>
            <a:endParaRPr lang="en-US" sz="1600" baseline="30000" dirty="0" smtClean="0"/>
          </a:p>
          <a:p>
            <a:pPr lvl="2"/>
            <a:r>
              <a:rPr lang="en-US" sz="1600" dirty="0" smtClean="0"/>
              <a:t>A demonstrator for all future </a:t>
            </a:r>
            <a:r>
              <a:rPr lang="en-US" sz="1600" dirty="0" err="1" smtClean="0"/>
              <a:t>e+e</a:t>
            </a:r>
            <a:r>
              <a:rPr lang="en-US" sz="1600" dirty="0" smtClean="0"/>
              <a:t>- colliders and positron machines. </a:t>
            </a:r>
          </a:p>
          <a:p>
            <a:pPr lvl="2"/>
            <a:r>
              <a:rPr lang="en-US" sz="1600" dirty="0" smtClean="0"/>
              <a:t>Possible host to further experiments and tests.</a:t>
            </a:r>
          </a:p>
          <a:p>
            <a:pPr marL="355582" lvl="2" indent="0">
              <a:buNone/>
            </a:pPr>
            <a:endParaRPr lang="en-US" sz="1600" dirty="0"/>
          </a:p>
          <a:p>
            <a:r>
              <a:rPr lang="en-US" sz="1600" dirty="0" smtClean="0"/>
              <a:t>Open to new ideas and collaborators!</a:t>
            </a:r>
          </a:p>
          <a:p>
            <a:endParaRPr lang="en-US" sz="1600" dirty="0"/>
          </a:p>
          <a:p>
            <a:endParaRPr lang="en-US" sz="16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29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</a:t>
            </a:r>
            <a:r>
              <a:rPr lang="en-US" dirty="0" err="1"/>
              <a:t>R</a:t>
            </a:r>
            <a:r>
              <a:rPr lang="en-US" dirty="0" err="1" smtClean="0"/>
              <a:t>emaks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0954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357" y="555526"/>
            <a:ext cx="3095547" cy="381375"/>
          </a:xfrm>
        </p:spPr>
        <p:txBody>
          <a:bodyPr/>
          <a:lstStyle/>
          <a:p>
            <a:r>
              <a:rPr lang="es-ES" dirty="0" smtClean="0"/>
              <a:t>FCC-</a:t>
            </a:r>
            <a:r>
              <a:rPr lang="es-ES" dirty="0" err="1" smtClean="0"/>
              <a:t>ee</a:t>
            </a:r>
            <a:r>
              <a:rPr lang="es-ES" dirty="0" smtClean="0"/>
              <a:t> </a:t>
            </a:r>
            <a:r>
              <a:rPr lang="es-ES" dirty="0" err="1" smtClean="0"/>
              <a:t>Injector</a:t>
            </a:r>
            <a:r>
              <a:rPr lang="es-ES" dirty="0" smtClean="0"/>
              <a:t> </a:t>
            </a:r>
            <a:r>
              <a:rPr lang="es-ES" dirty="0" err="1" smtClean="0"/>
              <a:t>Study</a:t>
            </a:r>
            <a:endParaRPr lang="de-CH" dirty="0"/>
          </a:p>
        </p:txBody>
      </p:sp>
      <p:pic>
        <p:nvPicPr>
          <p:cNvPr id="7" name="Picture 8" descr="Sign in · Git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954" y="638450"/>
            <a:ext cx="691023" cy="25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IJCLab (@IJCLab) /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743" y="483518"/>
            <a:ext cx="614958" cy="61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EuPRAXIA - Yearly Meeting 2018 and 4th Collaboration Week (19-23 November  2018): Overview · Ind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05" y="555526"/>
            <a:ext cx="609067" cy="43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Home | CER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189" y="601828"/>
            <a:ext cx="469831" cy="46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35643"/>
            <a:ext cx="3534687" cy="1039613"/>
          </a:xfrm>
          <a:prstGeom prst="rect">
            <a:avLst/>
          </a:prstGeom>
        </p:spPr>
      </p:pic>
      <p:sp>
        <p:nvSpPr>
          <p:cNvPr id="15" name="Content Placeholder 1"/>
          <p:cNvSpPr>
            <a:spLocks noGrp="1"/>
          </p:cNvSpPr>
          <p:nvPr>
            <p:ph sz="quarter" idx="13"/>
          </p:nvPr>
        </p:nvSpPr>
        <p:spPr>
          <a:xfrm>
            <a:off x="612358" y="1100123"/>
            <a:ext cx="4103658" cy="37038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 smtClean="0"/>
              <a:t>Work package in FCC collaboration.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 smtClean="0"/>
              <a:t>Two deliverables included in FCC feasibility study:</a:t>
            </a:r>
          </a:p>
          <a:p>
            <a:pPr lvl="2">
              <a:lnSpc>
                <a:spcPct val="100000"/>
              </a:lnSpc>
            </a:pPr>
            <a:r>
              <a:rPr lang="en-US" sz="1600" dirty="0" smtClean="0"/>
              <a:t>Design proposal for FCC-</a:t>
            </a:r>
            <a:r>
              <a:rPr lang="en-US" sz="1600" dirty="0" err="1" smtClean="0"/>
              <a:t>ee</a:t>
            </a:r>
            <a:r>
              <a:rPr lang="en-US" sz="1600" dirty="0" smtClean="0"/>
              <a:t> Injector.</a:t>
            </a:r>
          </a:p>
          <a:p>
            <a:pPr lvl="2">
              <a:lnSpc>
                <a:spcPct val="100000"/>
              </a:lnSpc>
            </a:pPr>
            <a:r>
              <a:rPr lang="en-US" sz="1600" dirty="0" smtClean="0"/>
              <a:t>Proof-of-principle experiment for novel positron source (P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).</a:t>
            </a:r>
          </a:p>
          <a:p>
            <a:pPr lvl="2">
              <a:lnSpc>
                <a:spcPct val="100000"/>
              </a:lnSpc>
            </a:pPr>
            <a:endParaRPr lang="en-US" sz="1600" b="1" dirty="0"/>
          </a:p>
          <a:p>
            <a:pPr>
              <a:lnSpc>
                <a:spcPct val="100000"/>
              </a:lnSpc>
            </a:pPr>
            <a:r>
              <a:rPr lang="en-US" sz="1600" dirty="0" smtClean="0"/>
              <a:t>Due to FCC-</a:t>
            </a:r>
            <a:r>
              <a:rPr lang="en-US" sz="1600" dirty="0" err="1" smtClean="0"/>
              <a:t>ee</a:t>
            </a:r>
            <a:r>
              <a:rPr lang="en-US" sz="1600" dirty="0" smtClean="0"/>
              <a:t> high current requirements</a:t>
            </a:r>
          </a:p>
          <a:p>
            <a:pPr lvl="2">
              <a:lnSpc>
                <a:spcPct val="100000"/>
              </a:lnSpc>
            </a:pPr>
            <a:r>
              <a:rPr lang="en-US" sz="1600" dirty="0" smtClean="0"/>
              <a:t>Only target-based e+ production schemes considered.</a:t>
            </a:r>
          </a:p>
          <a:p>
            <a:pPr lvl="2">
              <a:lnSpc>
                <a:spcPct val="100000"/>
              </a:lnSpc>
            </a:pPr>
            <a:r>
              <a:rPr lang="en-US" sz="1600" dirty="0" smtClean="0"/>
              <a:t>Vast production of e+, poor transport efficiency to DR</a:t>
            </a:r>
          </a:p>
          <a:p>
            <a:pPr lvl="2">
              <a:lnSpc>
                <a:spcPct val="100000"/>
              </a:lnSpc>
            </a:pPr>
            <a:r>
              <a:rPr lang="en-US" sz="1600" dirty="0" smtClean="0"/>
              <a:t>Use of </a:t>
            </a:r>
            <a:r>
              <a:rPr lang="en-US" sz="1600" b="1" dirty="0" smtClean="0"/>
              <a:t>HTS solenoids for the AMD </a:t>
            </a:r>
            <a:r>
              <a:rPr lang="en-US" sz="1600" dirty="0" smtClean="0"/>
              <a:t>proposed for higher efficiency.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0" y="38246"/>
            <a:ext cx="9108504" cy="483518"/>
          </a:xfrm>
          <a:prstGeom prst="rect">
            <a:avLst/>
          </a:prstGeom>
          <a:solidFill>
            <a:srgbClr val="FFFFFF">
              <a:alpha val="83137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93929" y="2636870"/>
            <a:ext cx="2369969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Schematic of FCC-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ee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Injecor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Complex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7556723" y="2180974"/>
            <a:ext cx="0" cy="10801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5" name="Content Placeholder 1"/>
          <p:cNvSpPr txBox="1">
            <a:spLocks/>
          </p:cNvSpPr>
          <p:nvPr/>
        </p:nvSpPr>
        <p:spPr>
          <a:xfrm>
            <a:off x="5612743" y="3316444"/>
            <a:ext cx="2919697" cy="983498"/>
          </a:xfrm>
          <a:prstGeom prst="rect">
            <a:avLst/>
          </a:prstGeom>
          <a:ln w="12700">
            <a:solidFill>
              <a:schemeClr val="tx1"/>
            </a:solidFill>
            <a:prstDash val="dash"/>
          </a:ln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/>
              <a:t>Target</a:t>
            </a:r>
          </a:p>
          <a:p>
            <a:pPr>
              <a:lnSpc>
                <a:spcPct val="100000"/>
              </a:lnSpc>
            </a:pPr>
            <a:r>
              <a:rPr lang="en-US" sz="1600" kern="0" dirty="0" smtClean="0"/>
              <a:t>Adiabatic Matching Device</a:t>
            </a:r>
          </a:p>
          <a:p>
            <a:pPr>
              <a:lnSpc>
                <a:spcPct val="100000"/>
              </a:lnSpc>
            </a:pPr>
            <a:r>
              <a:rPr lang="en-US" sz="1600" kern="0" dirty="0" smtClean="0"/>
              <a:t>10 RF Cavities surrounded by solenoids</a:t>
            </a:r>
          </a:p>
        </p:txBody>
      </p:sp>
    </p:spTree>
    <p:extLst>
      <p:ext uri="{BB962C8B-B14F-4D97-AF65-F5344CB8AC3E}">
        <p14:creationId xmlns:p14="http://schemas.microsoft.com/office/powerpoint/2010/main" val="9901360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30</a:t>
            </a:fld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1D238-273F-DF08-3611-DFB01C0B0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011910"/>
            <a:ext cx="1571988" cy="4616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7DDDD0-27E6-08CE-3D77-61EDF2257560}"/>
              </a:ext>
            </a:extLst>
          </p:cNvPr>
          <p:cNvSpPr txBox="1"/>
          <p:nvPr/>
        </p:nvSpPr>
        <p:spPr>
          <a:xfrm>
            <a:off x="2399572" y="4011910"/>
            <a:ext cx="675564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work was done under the auspices of CHART (Swiss Accelerator Research and Technology) Collaboration, </a:t>
            </a:r>
            <a:r>
              <a:rPr lang="en-GB" sz="1200" dirty="0"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https://chart.ch</a:t>
            </a:r>
            <a:r>
              <a:rPr lang="en-GB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CH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18558" y="699542"/>
            <a:ext cx="8361953" cy="2664296"/>
          </a:xfrm>
          <a:prstGeom prst="rect">
            <a:avLst/>
          </a:prstGeom>
          <a:solidFill>
            <a:srgbClr val="FFFF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65192" y="1491630"/>
            <a:ext cx="5068683" cy="1440160"/>
          </a:xfrm>
          <a:prstGeom prst="rect">
            <a:avLst/>
          </a:prstGeom>
          <a:noFill/>
        </p:spPr>
        <p:txBody>
          <a:bodyPr wrap="square" lIns="0" tIns="0" rIns="0" bIns="0" numCol="2" rtlCol="0">
            <a:noAutofit/>
          </a:bodyPr>
          <a:lstStyle/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Mike Seidel (thesis advisor)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Paolo Craievich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Riccardo </a:t>
            </a:r>
            <a:r>
              <a:rPr lang="en-US" sz="1200" dirty="0" err="1" smtClean="0">
                <a:solidFill>
                  <a:srgbClr val="000000"/>
                </a:solidFill>
                <a:latin typeface="Calibri"/>
              </a:rPr>
              <a:t>Zennaro</a:t>
            </a:r>
            <a:endParaRPr lang="en-US" sz="1200" dirty="0" smtClean="0">
              <a:solidFill>
                <a:srgbClr val="000000"/>
              </a:solidFill>
              <a:latin typeface="Calibri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err="1" smtClean="0">
                <a:solidFill>
                  <a:srgbClr val="000000"/>
                </a:solidFill>
                <a:latin typeface="Calibri"/>
              </a:rPr>
              <a:t>Mattia</a:t>
            </a: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alibri"/>
              </a:rPr>
              <a:t>Schaer</a:t>
            </a:r>
            <a:endParaRPr lang="en-US" sz="1200" dirty="0" smtClean="0">
              <a:solidFill>
                <a:srgbClr val="000000"/>
              </a:solidFill>
              <a:latin typeface="Calibri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Anastasiya Magazinik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endParaRPr lang="en-US" sz="1200" dirty="0" smtClean="0">
              <a:solidFill>
                <a:srgbClr val="000000"/>
              </a:solidFill>
              <a:latin typeface="Calibri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Fabio </a:t>
            </a:r>
            <a:r>
              <a:rPr lang="en-US" sz="1200" dirty="0" err="1" smtClean="0">
                <a:solidFill>
                  <a:srgbClr val="000000"/>
                </a:solidFill>
                <a:latin typeface="Calibri"/>
              </a:rPr>
              <a:t>Marcellini</a:t>
            </a:r>
            <a:endParaRPr lang="en-US" sz="1200" dirty="0" smtClean="0">
              <a:solidFill>
                <a:srgbClr val="000000"/>
              </a:solidFill>
              <a:latin typeface="Calibri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Erisa Ismaili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Michal Duda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Jaap Kosse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Henrique Garcia Rodrigues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endParaRPr lang="de-CH" sz="12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F1AE8D-D73E-2F45-B10B-966D91175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3363" y="221454"/>
            <a:ext cx="486803" cy="164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751" y="195925"/>
            <a:ext cx="497941" cy="2155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65192" y="896167"/>
            <a:ext cx="5068683" cy="292456"/>
          </a:xfrm>
          <a:prstGeom prst="rect">
            <a:avLst/>
          </a:prstGeom>
          <a:noFill/>
        </p:spPr>
        <p:txBody>
          <a:bodyPr wrap="square" lIns="0" tIns="0" rIns="0" bIns="0" numCol="1" rtlCol="0">
            <a:noAutofit/>
          </a:bodyPr>
          <a:lstStyle/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Acknowledgements</a:t>
            </a:r>
            <a:endParaRPr lang="de-CH" sz="1800" b="1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476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357" y="555526"/>
            <a:ext cx="6263899" cy="381375"/>
          </a:xfrm>
        </p:spPr>
        <p:txBody>
          <a:bodyPr/>
          <a:lstStyle/>
          <a:p>
            <a:r>
              <a:rPr lang="en-US" dirty="0" smtClean="0"/>
              <a:t>The PSI Positron Production (</a:t>
            </a:r>
            <a:r>
              <a:rPr lang="es-ES" dirty="0"/>
              <a:t>P</a:t>
            </a:r>
            <a:r>
              <a:rPr lang="en-US" baseline="30000" dirty="0" smtClean="0"/>
              <a:t>3</a:t>
            </a:r>
            <a:r>
              <a:rPr lang="en-US" dirty="0" smtClean="0"/>
              <a:t>) Experiment</a:t>
            </a:r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709"/>
            <a:ext cx="9144000" cy="165917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 flipV="1">
            <a:off x="718907" y="3152058"/>
            <a:ext cx="13976" cy="10801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179512" y="1491630"/>
            <a:ext cx="0" cy="135316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2915816" y="1725996"/>
            <a:ext cx="0" cy="64739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4860032" y="3101095"/>
            <a:ext cx="0" cy="11268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12357" y="4252288"/>
            <a:ext cx="2001167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Target and HTS Adiabatic Matching Device</a:t>
            </a:r>
            <a:endParaRPr lang="it-IT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499" y="1437964"/>
            <a:ext cx="1402174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6 GeV beam from </a:t>
            </a:r>
            <a:r>
              <a:rPr lang="en-US" sz="1400" dirty="0" err="1" smtClean="0">
                <a:solidFill>
                  <a:srgbClr val="000000"/>
                </a:solidFill>
                <a:latin typeface="Calibri"/>
              </a:rPr>
              <a:t>SwissFEL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alibri"/>
              </a:rPr>
              <a:t>linac</a:t>
            </a:r>
            <a:endParaRPr lang="it-IT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3808" y="1407280"/>
            <a:ext cx="1402174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Solenoids</a:t>
            </a:r>
            <a:endParaRPr lang="it-IT" sz="1400" dirty="0" err="1" smtClean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5580112" y="1695312"/>
            <a:ext cx="648072" cy="52061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076056" y="1407280"/>
            <a:ext cx="1402174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Beam diagnostics</a:t>
            </a:r>
            <a:endParaRPr lang="it-IT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65472" y="4296949"/>
            <a:ext cx="989119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2 RF Cavities</a:t>
            </a:r>
            <a:endParaRPr lang="it-IT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24328" y="3893192"/>
            <a:ext cx="1355157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Concept design of P</a:t>
            </a:r>
            <a:r>
              <a:rPr lang="en-US" sz="1200" i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3</a:t>
            </a:r>
            <a:endParaRPr lang="de-CH" sz="1200" i="1" baseline="30000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834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12358" y="987574"/>
            <a:ext cx="4103658" cy="3509963"/>
          </a:xfrm>
        </p:spPr>
        <p:txBody>
          <a:bodyPr/>
          <a:lstStyle/>
          <a:p>
            <a:r>
              <a:rPr lang="en-US" dirty="0" smtClean="0"/>
              <a:t>References for yield value: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Main goal is to provide first experimental validation of such a yield.</a:t>
            </a:r>
          </a:p>
          <a:p>
            <a:endParaRPr lang="en-US" dirty="0"/>
          </a:p>
          <a:p>
            <a:r>
              <a:rPr lang="en-US" dirty="0" smtClean="0"/>
              <a:t> But a compact positron source at PSI can:</a:t>
            </a:r>
          </a:p>
          <a:p>
            <a:pPr lvl="2"/>
            <a:r>
              <a:rPr lang="en-US" dirty="0" smtClean="0"/>
              <a:t>Host further experiments/tests</a:t>
            </a:r>
          </a:p>
          <a:p>
            <a:pPr lvl="2"/>
            <a:r>
              <a:rPr lang="en-US" dirty="0" smtClean="0"/>
              <a:t>Contribute to other future positron machines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Goals</a:t>
            </a:r>
            <a:r>
              <a:rPr lang="es-ES" dirty="0" smtClean="0"/>
              <a:t> of P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057" t="12032" r="10780" b="9756"/>
          <a:stretch/>
        </p:blipFill>
        <p:spPr>
          <a:xfrm>
            <a:off x="6096819" y="2139702"/>
            <a:ext cx="2240820" cy="18722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600875" y="2427734"/>
            <a:ext cx="1335187" cy="648072"/>
          </a:xfrm>
          <a:prstGeom prst="rect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7" name="Straight Connector 6"/>
          <p:cNvCxnSpPr>
            <a:stCxn id="6" idx="3"/>
          </p:cNvCxnSpPr>
          <p:nvPr/>
        </p:nvCxnSpPr>
        <p:spPr bwMode="auto">
          <a:xfrm flipH="1">
            <a:off x="6168828" y="2751770"/>
            <a:ext cx="176723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016240" y="2139702"/>
            <a:ext cx="144016" cy="3327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E</a:t>
            </a:r>
            <a:endParaRPr lang="de-CH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88954" y="3978444"/>
            <a:ext cx="144016" cy="2383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t</a:t>
            </a:r>
            <a:endParaRPr lang="de-CH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0060" y="2189432"/>
            <a:ext cx="711508" cy="2383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chemeClr val="accent3"/>
                </a:solidFill>
                <a:latin typeface="Calibri"/>
              </a:rPr>
              <a:t>DR Acceptance window</a:t>
            </a:r>
            <a:endParaRPr lang="de-CH" sz="1400" dirty="0" err="1" smtClean="0">
              <a:solidFill>
                <a:schemeClr val="accent3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6097" y="2632619"/>
            <a:ext cx="601366" cy="3327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1.54 GeV</a:t>
            </a:r>
            <a:endParaRPr lang="de-CH" sz="1400" dirty="0" err="1" smtClean="0">
              <a:solidFill>
                <a:srgbClr val="000000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Ecuación"/>
              <p:cNvSpPr txBox="1"/>
              <p:nvPr/>
            </p:nvSpPr>
            <p:spPr>
              <a:xfrm>
                <a:off x="5851661" y="1283200"/>
                <a:ext cx="2490810" cy="49532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1500" i="1" smtClean="0">
                          <a:solidFill>
                            <a:srgbClr val="413C3A"/>
                          </a:solidFill>
                          <a:latin typeface="Cambria Math" panose="02040503050406030204" pitchFamily="18" charset="0"/>
                        </a:rPr>
                        <m:t>𝑌𝑖𝑒𝑙𝑑</m:t>
                      </m:r>
                      <m:r>
                        <a:rPr lang="ar-AE" sz="1500" i="1" smtClean="0">
                          <a:solidFill>
                            <a:srgbClr val="413C3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500" i="1">
                              <a:solidFill>
                                <a:srgbClr val="413C3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500" i="1">
                              <a:solidFill>
                                <a:srgbClr val="413C3A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p>
                            <m:sSupPr>
                              <m:ctrlPr>
                                <a:rPr lang="ar-AE" sz="1500" i="1">
                                  <a:solidFill>
                                    <a:srgbClr val="413C3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500" i="1">
                                  <a:solidFill>
                                    <a:srgbClr val="413C3A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ar-AE" sz="1500" i="1">
                                  <a:solidFill>
                                    <a:srgbClr val="413C3A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ar-AE" sz="1500" b="0" i="1" smtClean="0">
                              <a:solidFill>
                                <a:srgbClr val="413C3A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s-ES" sz="1500" b="0" i="1" smtClean="0">
                              <a:solidFill>
                                <a:srgbClr val="413C3A"/>
                              </a:solidFill>
                              <a:latin typeface="Cambria Math" panose="02040503050406030204" pitchFamily="18" charset="0"/>
                            </a:rPr>
                            <m:t>𝑐𝑐𝑒𝑝𝑡𝑒𝑑</m:t>
                          </m:r>
                          <m:r>
                            <a:rPr lang="es-ES" sz="1500" b="0" i="1" smtClean="0">
                              <a:solidFill>
                                <a:srgbClr val="413C3A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500" b="0" i="1" smtClean="0">
                              <a:solidFill>
                                <a:srgbClr val="413C3A"/>
                              </a:solidFill>
                              <a:latin typeface="Cambria Math" panose="02040503050406030204" pitchFamily="18" charset="0"/>
                            </a:rPr>
                            <m:t>𝑏𝑦</m:t>
                          </m:r>
                          <m:r>
                            <a:rPr lang="es-ES" sz="1500" b="0" i="1" smtClean="0">
                              <a:solidFill>
                                <a:srgbClr val="413C3A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500" b="0" i="1" smtClean="0">
                              <a:solidFill>
                                <a:srgbClr val="413C3A"/>
                              </a:solidFill>
                              <a:latin typeface="Cambria Math" panose="02040503050406030204" pitchFamily="18" charset="0"/>
                            </a:rPr>
                            <m:t>𝐷𝑅</m:t>
                          </m:r>
                        </m:num>
                        <m:den>
                          <m:r>
                            <a:rPr lang="ar-AE" sz="1500" i="1">
                              <a:solidFill>
                                <a:srgbClr val="413C3A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p>
                            <m:sSupPr>
                              <m:ctrlPr>
                                <a:rPr lang="ar-AE" sz="1500" i="1">
                                  <a:solidFill>
                                    <a:srgbClr val="413C3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500" i="1">
                                  <a:solidFill>
                                    <a:srgbClr val="413C3A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ar-AE" sz="1500" i="1">
                                  <a:solidFill>
                                    <a:srgbClr val="413C3A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s-ES" sz="1500" b="0" i="1" smtClean="0">
                              <a:solidFill>
                                <a:srgbClr val="413C3A"/>
                              </a:solidFill>
                              <a:latin typeface="Cambria Math" panose="02040503050406030204" pitchFamily="18" charset="0"/>
                            </a:rPr>
                            <m:t>𝑝𝑟𝑖𝑚𝑎𝑟𝑦</m:t>
                          </m:r>
                          <m:r>
                            <a:rPr lang="es-ES" sz="1500" b="0" i="1" smtClean="0">
                              <a:solidFill>
                                <a:srgbClr val="413C3A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500" b="0" i="1" smtClean="0">
                              <a:solidFill>
                                <a:srgbClr val="413C3A"/>
                              </a:solidFill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den>
                      </m:f>
                    </m:oMath>
                  </m:oMathPara>
                </a14:m>
                <a:endParaRPr sz="1500" dirty="0">
                  <a:solidFill>
                    <a:srgbClr val="413C3A"/>
                  </a:solidFill>
                </a:endParaRPr>
              </a:p>
            </p:txBody>
          </p:sp>
        </mc:Choice>
        <mc:Fallback xmlns="">
          <p:sp>
            <p:nvSpPr>
              <p:cNvPr id="18" name="Ecuació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1661" y="1283200"/>
                <a:ext cx="2490810" cy="495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809292"/>
              </p:ext>
            </p:extLst>
          </p:nvPr>
        </p:nvGraphicFramePr>
        <p:xfrm>
          <a:off x="799314" y="1347614"/>
          <a:ext cx="3696072" cy="1005840"/>
        </p:xfrm>
        <a:graphic>
          <a:graphicData uri="http://schemas.openxmlformats.org/drawingml/2006/table">
            <a:tbl>
              <a:tblPr bandRow="1">
                <a:tableStyleId>{D7AC3CCA-C797-4891-BE02-D94E43425B78}</a:tableStyleId>
              </a:tblPr>
              <a:tblGrid>
                <a:gridCol w="2044494">
                  <a:extLst>
                    <a:ext uri="{9D8B030D-6E8A-4147-A177-3AD203B41FA5}">
                      <a16:colId xmlns:a16="http://schemas.microsoft.com/office/drawing/2014/main" val="494240706"/>
                    </a:ext>
                  </a:extLst>
                </a:gridCol>
                <a:gridCol w="1651578">
                  <a:extLst>
                    <a:ext uri="{9D8B030D-6E8A-4147-A177-3AD203B41FA5}">
                      <a16:colId xmlns:a16="http://schemas.microsoft.com/office/drawing/2014/main" val="292847820"/>
                    </a:ext>
                  </a:extLst>
                </a:gridCol>
              </a:tblGrid>
              <a:tr h="302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/>
                        <a:t>SuperKEKB</a:t>
                      </a:r>
                      <a:r>
                        <a:rPr lang="en-US" sz="1200" dirty="0" smtClean="0"/>
                        <a:t> Factory (State of the art, 3</a:t>
                      </a:r>
                      <a:r>
                        <a:rPr lang="en-US" sz="1200" baseline="0" dirty="0" smtClean="0"/>
                        <a:t> GeV</a:t>
                      </a:r>
                      <a:r>
                        <a:rPr lang="en-US" sz="1200" dirty="0" smtClean="0"/>
                        <a:t>) [1]</a:t>
                      </a:r>
                      <a:endParaRPr lang="it-IT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</a:t>
                      </a:r>
                      <a:endParaRPr lang="it-IT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81202"/>
                  </a:ext>
                </a:extLst>
              </a:tr>
              <a:tr h="24501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FCC-</a:t>
                      </a:r>
                      <a:r>
                        <a:rPr lang="en-US" sz="1200" dirty="0" err="1" smtClean="0"/>
                        <a:t>ee</a:t>
                      </a:r>
                      <a:r>
                        <a:rPr lang="en-US" sz="1200" dirty="0" smtClean="0"/>
                        <a:t> requirements [2]</a:t>
                      </a:r>
                      <a:endParaRPr lang="it-IT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 (plus safety</a:t>
                      </a:r>
                      <a:r>
                        <a:rPr lang="en-US" sz="1200" baseline="0" dirty="0" smtClean="0"/>
                        <a:t> factor 2</a:t>
                      </a:r>
                      <a:r>
                        <a:rPr lang="en-US" sz="1200" dirty="0" smtClean="0"/>
                        <a:t>)</a:t>
                      </a:r>
                      <a:endParaRPr lang="it-IT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254814"/>
                  </a:ext>
                </a:extLst>
              </a:tr>
              <a:tr h="24501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P</a:t>
                      </a:r>
                      <a:r>
                        <a:rPr lang="en-US" sz="1200" baseline="30000" dirty="0" smtClean="0"/>
                        <a:t>3</a:t>
                      </a:r>
                      <a:r>
                        <a:rPr lang="en-US" sz="1200" dirty="0" smtClean="0"/>
                        <a:t> simulations</a:t>
                      </a:r>
                      <a:endParaRPr lang="it-IT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it-IT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526188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960808" y="4288803"/>
            <a:ext cx="2512841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Impression of the a e+ beam at entrance of DR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and DR acceptance window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1839" y="232550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800" dirty="0" smtClean="0"/>
              <a:t>[1] K</a:t>
            </a:r>
            <a:r>
              <a:rPr lang="it-IT" sz="800" dirty="0"/>
              <a:t>. Akai, K. </a:t>
            </a:r>
            <a:r>
              <a:rPr lang="it-IT" sz="800" dirty="0" err="1"/>
              <a:t>Furukawa</a:t>
            </a:r>
            <a:r>
              <a:rPr lang="it-IT" sz="800" dirty="0"/>
              <a:t>, and H. </a:t>
            </a:r>
            <a:r>
              <a:rPr lang="it-IT" sz="800" dirty="0" err="1"/>
              <a:t>Koiso</a:t>
            </a:r>
            <a:r>
              <a:rPr lang="it-IT" sz="800" dirty="0"/>
              <a:t>, "</a:t>
            </a:r>
            <a:r>
              <a:rPr lang="it-IT" sz="800" dirty="0" err="1"/>
              <a:t>Superkekb</a:t>
            </a:r>
            <a:r>
              <a:rPr lang="it-IT" sz="800" dirty="0"/>
              <a:t> collider</a:t>
            </a:r>
            <a:r>
              <a:rPr lang="it-IT" sz="800" dirty="0" smtClean="0"/>
              <a:t>", </a:t>
            </a:r>
            <a:r>
              <a:rPr lang="it-IT" sz="800" dirty="0"/>
              <a:t>2018</a:t>
            </a:r>
            <a:r>
              <a:rPr lang="it-IT" sz="800" dirty="0" smtClean="0"/>
              <a:t>.</a:t>
            </a:r>
          </a:p>
          <a:p>
            <a:r>
              <a:rPr lang="en-US" sz="800" dirty="0" smtClean="0"/>
              <a:t>[</a:t>
            </a:r>
            <a:r>
              <a:rPr lang="en-US" sz="800" dirty="0"/>
              <a:t>2] I. </a:t>
            </a:r>
            <a:r>
              <a:rPr lang="en-US" sz="800" dirty="0" err="1" smtClean="0"/>
              <a:t>Chaikovska</a:t>
            </a:r>
            <a:r>
              <a:rPr lang="en-US" sz="800" dirty="0" smtClean="0"/>
              <a:t> et </a:t>
            </a:r>
            <a:r>
              <a:rPr lang="en-US" sz="800" dirty="0"/>
              <a:t>al</a:t>
            </a:r>
            <a:r>
              <a:rPr lang="en-US" sz="800" dirty="0" smtClean="0"/>
              <a:t>., </a:t>
            </a:r>
            <a:r>
              <a:rPr lang="en-US" sz="800" dirty="0"/>
              <a:t>"Positron source for FCC-</a:t>
            </a:r>
            <a:r>
              <a:rPr lang="en-US" sz="800" dirty="0" err="1"/>
              <a:t>ee</a:t>
            </a:r>
            <a:r>
              <a:rPr lang="en-US" sz="800" dirty="0"/>
              <a:t>", </a:t>
            </a:r>
            <a:r>
              <a:rPr lang="en-US" sz="800" dirty="0" smtClean="0"/>
              <a:t>2019.</a:t>
            </a:r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2423434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SwissFEL</a:t>
            </a:r>
            <a:r>
              <a:rPr lang="en-US" dirty="0" smtClean="0"/>
              <a:t>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  <a:r>
              <a:rPr lang="en-US" dirty="0"/>
              <a:t>can </a:t>
            </a:r>
            <a:r>
              <a:rPr lang="en-US" dirty="0" smtClean="0"/>
              <a:t>provide high quality 6 GeV electron beam.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Strict radiation limits do not allow for high bunch charges and rep. rates.</a:t>
            </a:r>
          </a:p>
          <a:p>
            <a:pPr marL="0" indent="0">
              <a:buNone/>
            </a:pPr>
            <a:endParaRPr lang="en-US" dirty="0" smtClean="0"/>
          </a:p>
          <a:p>
            <a:pPr lvl="2"/>
            <a:r>
              <a:rPr lang="en-US" dirty="0" smtClean="0"/>
              <a:t>beam dynamics insensitive of electron charge and time structure.</a:t>
            </a:r>
          </a:p>
          <a:p>
            <a:pPr marL="355582" lvl="2" indent="0">
              <a:buNone/>
            </a:pPr>
            <a:endParaRPr lang="en-US" dirty="0"/>
          </a:p>
          <a:p>
            <a:pPr lvl="2"/>
            <a:r>
              <a:rPr lang="en-US" dirty="0" smtClean="0"/>
              <a:t>thermomechanical study of the target excluded from P</a:t>
            </a:r>
            <a:r>
              <a:rPr lang="en-US" baseline="30000" dirty="0" smtClean="0"/>
              <a:t>3</a:t>
            </a:r>
            <a:r>
              <a:rPr lang="en-US" dirty="0" smtClean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e+ Source at </a:t>
            </a:r>
            <a:r>
              <a:rPr lang="en-US" dirty="0" err="1" smtClean="0"/>
              <a:t>SwissFEL</a:t>
            </a:r>
            <a:endParaRPr lang="de-CH" dirty="0"/>
          </a:p>
        </p:txBody>
      </p:sp>
      <p:grpSp>
        <p:nvGrpSpPr>
          <p:cNvPr id="7" name="Group 6"/>
          <p:cNvGrpSpPr/>
          <p:nvPr/>
        </p:nvGrpSpPr>
        <p:grpSpPr>
          <a:xfrm>
            <a:off x="5575696" y="923987"/>
            <a:ext cx="3206358" cy="1736601"/>
            <a:chOff x="5575696" y="1100123"/>
            <a:chExt cx="3206358" cy="17366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75696" y="1100123"/>
              <a:ext cx="3206358" cy="173660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6804248" y="1968423"/>
              <a:ext cx="1728192" cy="459311"/>
            </a:xfrm>
            <a:prstGeom prst="rect">
              <a:avLst/>
            </a:prstGeom>
            <a:solidFill>
              <a:srgbClr val="FDCA00">
                <a:alpha val="27059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1026" name="Picture 2" descr="Facility | SwissFEL | Paul Scherrer Institut (PSI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126" y="2859782"/>
            <a:ext cx="3435338" cy="188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83359" y="4638591"/>
            <a:ext cx="2265105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SwissFEL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facility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594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186" y="627534"/>
            <a:ext cx="8172868" cy="381375"/>
          </a:xfrm>
        </p:spPr>
        <p:txBody>
          <a:bodyPr/>
          <a:lstStyle/>
          <a:p>
            <a:pPr algn="ctr"/>
            <a:r>
              <a:rPr lang="en-US" dirty="0" smtClean="0"/>
              <a:t>II. Key Technology and Beam Dynamics</a:t>
            </a:r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3"/>
          <a:stretch/>
        </p:blipFill>
        <p:spPr>
          <a:xfrm>
            <a:off x="827584" y="2124314"/>
            <a:ext cx="6408712" cy="174768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1546135" y="2196322"/>
            <a:ext cx="0" cy="43136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3274327" y="3132426"/>
            <a:ext cx="0" cy="9361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5506575" y="1923678"/>
            <a:ext cx="3372" cy="47223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46135" y="1413096"/>
            <a:ext cx="2088232" cy="7112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High temperature superconductor-based AMD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(12.7 T peak on-axis)</a:t>
            </a:r>
            <a:endParaRPr lang="it-IT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6575" y="1413096"/>
            <a:ext cx="2242851" cy="6186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NC or SC solenoids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(0.4 to 1.5 T peak on-axis)</a:t>
            </a:r>
            <a:endParaRPr lang="it-IT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62596" y="4083918"/>
            <a:ext cx="2101492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SW, S-band Cavities with large iris aperture 40 mm</a:t>
            </a:r>
            <a:endParaRPr lang="it-IT" sz="14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41365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Baseline:</a:t>
            </a:r>
          </a:p>
          <a:p>
            <a:pPr lvl="2"/>
            <a:r>
              <a:rPr lang="en-US" dirty="0" smtClean="0"/>
              <a:t>High temperature SC based Adiabatic Matching Device (12.7 T)</a:t>
            </a:r>
          </a:p>
          <a:p>
            <a:pPr lvl="2"/>
            <a:r>
              <a:rPr lang="en-US" dirty="0" smtClean="0"/>
              <a:t>SC </a:t>
            </a:r>
            <a:r>
              <a:rPr lang="en-US" dirty="0"/>
              <a:t>s</a:t>
            </a:r>
            <a:r>
              <a:rPr lang="en-US" dirty="0" smtClean="0"/>
              <a:t>olenoids around cavities (1.5 T) or</a:t>
            </a:r>
          </a:p>
          <a:p>
            <a:pPr marL="355582" lvl="2" indent="0">
              <a:buNone/>
            </a:pPr>
            <a:r>
              <a:rPr lang="en-US" dirty="0" smtClean="0"/>
              <a:t>   NC solenoids around cavities (0.4 T).</a:t>
            </a:r>
          </a:p>
          <a:p>
            <a:endParaRPr lang="en-US" dirty="0"/>
          </a:p>
          <a:p>
            <a:r>
              <a:rPr lang="en-US" dirty="0" smtClean="0"/>
              <a:t>AMD matches the e+ beam into capture system. Part of the beam is lost and norm. transverse emittance decreases over first RF cells. </a:t>
            </a:r>
          </a:p>
          <a:p>
            <a:endParaRPr lang="en-US" dirty="0"/>
          </a:p>
          <a:p>
            <a:r>
              <a:rPr lang="en-US" dirty="0" smtClean="0"/>
              <a:t>SC solenoids contain the matched beam. Capture efficiency and emittance stabilize.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357" y="555526"/>
            <a:ext cx="7127995" cy="381375"/>
          </a:xfrm>
        </p:spPr>
        <p:txBody>
          <a:bodyPr/>
          <a:lstStyle/>
          <a:p>
            <a:r>
              <a:rPr lang="en-US" dirty="0" smtClean="0"/>
              <a:t>Solenoids: Beam Matching and Confinement</a:t>
            </a:r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8" t="25556"/>
          <a:stretch/>
        </p:blipFill>
        <p:spPr>
          <a:xfrm>
            <a:off x="5013340" y="1100123"/>
            <a:ext cx="3597894" cy="2307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3"/>
          <a:stretch/>
        </p:blipFill>
        <p:spPr>
          <a:xfrm>
            <a:off x="5079120" y="3400316"/>
            <a:ext cx="3238340" cy="88310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5436096" y="2355726"/>
            <a:ext cx="288032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6156176" y="2643758"/>
            <a:ext cx="72008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5667055" y="2123340"/>
            <a:ext cx="7628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12.7 T</a:t>
            </a:r>
            <a:endParaRPr lang="it-IT" dirty="0"/>
          </a:p>
        </p:txBody>
      </p:sp>
      <p:sp>
        <p:nvSpPr>
          <p:cNvPr id="14" name="Rectangle 13"/>
          <p:cNvSpPr/>
          <p:nvPr/>
        </p:nvSpPr>
        <p:spPr>
          <a:xfrm>
            <a:off x="6153702" y="2392870"/>
            <a:ext cx="6490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1.5 </a:t>
            </a:r>
            <a:r>
              <a:rPr lang="en-US" dirty="0"/>
              <a:t>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78936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HTS Adiabatic Matching Device</a:t>
            </a:r>
            <a:endParaRPr lang="de-CH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3" r="23527"/>
          <a:stretch/>
        </p:blipFill>
        <p:spPr>
          <a:xfrm>
            <a:off x="611560" y="1131590"/>
            <a:ext cx="2239290" cy="2869254"/>
          </a:xfrm>
        </p:spPr>
      </p:pic>
      <p:sp>
        <p:nvSpPr>
          <p:cNvPr id="15" name="Content Placeholder 1"/>
          <p:cNvSpPr txBox="1">
            <a:spLocks/>
          </p:cNvSpPr>
          <p:nvPr/>
        </p:nvSpPr>
        <p:spPr>
          <a:xfrm>
            <a:off x="3059832" y="1101429"/>
            <a:ext cx="3024336" cy="30544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500" dirty="0" smtClean="0"/>
              <a:t>HTS demonstrator built at PSI:</a:t>
            </a:r>
          </a:p>
          <a:p>
            <a:pPr lvl="2"/>
            <a:r>
              <a:rPr lang="en-US" sz="1500" dirty="0" smtClean="0"/>
              <a:t>4 </a:t>
            </a:r>
            <a:r>
              <a:rPr lang="en-US" sz="1500" dirty="0" err="1" smtClean="0"/>
              <a:t>ReBCO</a:t>
            </a:r>
            <a:r>
              <a:rPr lang="en-US" sz="1500" dirty="0" smtClean="0"/>
              <a:t> tape coils at 2kA</a:t>
            </a:r>
          </a:p>
          <a:p>
            <a:pPr lvl="2"/>
            <a:r>
              <a:rPr lang="en-US" sz="1500" dirty="0" smtClean="0"/>
              <a:t>Operation at 18.2 T, on-axis peak</a:t>
            </a:r>
          </a:p>
          <a:p>
            <a:pPr lvl="2"/>
            <a:r>
              <a:rPr lang="en-US" sz="1500" dirty="0" smtClean="0"/>
              <a:t>Temperature 20 – 30 K, no need of He cooling</a:t>
            </a:r>
          </a:p>
          <a:p>
            <a:pPr lvl="2"/>
            <a:r>
              <a:rPr lang="en-US" sz="1500" dirty="0" smtClean="0"/>
              <a:t>No insulation, quench self-protected</a:t>
            </a:r>
          </a:p>
          <a:p>
            <a:pPr marL="355582" lvl="2" indent="0">
              <a:buNone/>
            </a:pPr>
            <a:endParaRPr lang="en-US" sz="1500" dirty="0" smtClean="0"/>
          </a:p>
          <a:p>
            <a:r>
              <a:rPr lang="en-US" sz="1500" dirty="0" smtClean="0"/>
              <a:t>Simulation study at CERN found no critical machine protection issues [1]</a:t>
            </a:r>
          </a:p>
          <a:p>
            <a:endParaRPr lang="en-US" sz="1500" dirty="0"/>
          </a:p>
          <a:p>
            <a:r>
              <a:rPr lang="en-US" sz="1500" dirty="0" smtClean="0"/>
              <a:t>Technical design of cryostat in development at PSI</a:t>
            </a:r>
          </a:p>
          <a:p>
            <a:pPr lvl="2"/>
            <a:endParaRPr lang="en-US" sz="15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/>
          </a:p>
          <a:p>
            <a:endParaRPr lang="de-CH" sz="15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13886" r="34250" b="10877"/>
          <a:stretch/>
        </p:blipFill>
        <p:spPr>
          <a:xfrm>
            <a:off x="6284198" y="1101429"/>
            <a:ext cx="2497856" cy="28384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2356" y="4047914"/>
            <a:ext cx="2238493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HTS demonstrator at PSI (M. Duda et al.)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8174" y="3982624"/>
            <a:ext cx="3040330" cy="5172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Preliminary model of the AMD,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i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ncluding cryostat (H. Garcia Rodrigues)</a:t>
            </a:r>
            <a:endParaRPr lang="de-CH" sz="1200" i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560" y="4659982"/>
            <a:ext cx="7776864" cy="1479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900" dirty="0" smtClean="0">
                <a:solidFill>
                  <a:srgbClr val="000000"/>
                </a:solidFill>
                <a:latin typeface="Calibri"/>
              </a:rPr>
              <a:t>[1] B</a:t>
            </a:r>
            <a:r>
              <a:rPr lang="de-CH" sz="900" dirty="0">
                <a:solidFill>
                  <a:srgbClr val="000000"/>
                </a:solidFill>
                <a:latin typeface="Calibri"/>
              </a:rPr>
              <a:t>. Humann </a:t>
            </a:r>
            <a:r>
              <a:rPr lang="de-CH" sz="900" dirty="0" smtClean="0">
                <a:solidFill>
                  <a:srgbClr val="000000"/>
                </a:solidFill>
                <a:latin typeface="Calibri"/>
              </a:rPr>
              <a:t>et al., Radiation </a:t>
            </a:r>
            <a:r>
              <a:rPr lang="de-CH" sz="900" dirty="0">
                <a:solidFill>
                  <a:srgbClr val="000000"/>
                </a:solidFill>
                <a:latin typeface="Calibri"/>
              </a:rPr>
              <a:t>Load Studies </a:t>
            </a:r>
            <a:r>
              <a:rPr lang="de-CH" sz="900" dirty="0" err="1">
                <a:solidFill>
                  <a:srgbClr val="000000"/>
                </a:solidFill>
                <a:latin typeface="Calibri"/>
              </a:rPr>
              <a:t>for</a:t>
            </a:r>
            <a:r>
              <a:rPr lang="de-CH" sz="9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9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CH" sz="900" dirty="0">
                <a:solidFill>
                  <a:srgbClr val="000000"/>
                </a:solidFill>
                <a:latin typeface="Calibri"/>
              </a:rPr>
              <a:t> FCC-</a:t>
            </a:r>
            <a:r>
              <a:rPr lang="de-CH" sz="900" dirty="0" err="1">
                <a:solidFill>
                  <a:srgbClr val="000000"/>
                </a:solidFill>
                <a:latin typeface="Calibri"/>
              </a:rPr>
              <a:t>ee</a:t>
            </a:r>
            <a:r>
              <a:rPr lang="de-CH" sz="900" dirty="0">
                <a:solidFill>
                  <a:srgbClr val="000000"/>
                </a:solidFill>
                <a:latin typeface="Calibri"/>
              </a:rPr>
              <a:t> Positron Source </a:t>
            </a:r>
            <a:r>
              <a:rPr lang="de-CH" sz="900" dirty="0" err="1">
                <a:solidFill>
                  <a:srgbClr val="000000"/>
                </a:solidFill>
                <a:latin typeface="Calibri"/>
              </a:rPr>
              <a:t>with</a:t>
            </a:r>
            <a:r>
              <a:rPr lang="de-CH" sz="900" dirty="0">
                <a:solidFill>
                  <a:srgbClr val="000000"/>
                </a:solidFill>
                <a:latin typeface="Calibri"/>
              </a:rPr>
              <a:t> a </a:t>
            </a:r>
            <a:r>
              <a:rPr lang="de-CH" sz="900" dirty="0" err="1">
                <a:solidFill>
                  <a:srgbClr val="000000"/>
                </a:solidFill>
                <a:latin typeface="Calibri"/>
              </a:rPr>
              <a:t>Superconducting</a:t>
            </a:r>
            <a:r>
              <a:rPr lang="de-CH" sz="9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900" dirty="0" err="1">
                <a:solidFill>
                  <a:srgbClr val="000000"/>
                </a:solidFill>
                <a:latin typeface="Calibri"/>
              </a:rPr>
              <a:t>Matching</a:t>
            </a:r>
            <a:r>
              <a:rPr lang="de-CH" sz="9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900" dirty="0" smtClean="0">
                <a:solidFill>
                  <a:srgbClr val="000000"/>
                </a:solidFill>
                <a:latin typeface="Calibri"/>
              </a:rPr>
              <a:t>Device, 2022</a:t>
            </a:r>
            <a:r>
              <a:rPr lang="de-CH" sz="900" dirty="0">
                <a:solidFill>
                  <a:srgbClr val="000000"/>
                </a:solidFill>
                <a:latin typeface="Calibri"/>
              </a:rPr>
              <a:t>.</a:t>
            </a:r>
            <a:endParaRPr lang="de-CH" sz="900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2568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PSI-Powerpoint-Master Calibri V2</Template>
  <TotalTime>0</TotalTime>
  <Words>1615</Words>
  <Application>Microsoft Office PowerPoint</Application>
  <PresentationFormat>On-screen Show (16:9)</PresentationFormat>
  <Paragraphs>348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ＭＳ Ｐゴシック</vt:lpstr>
      <vt:lpstr>Arial</vt:lpstr>
      <vt:lpstr>Arial Narrow</vt:lpstr>
      <vt:lpstr>Calibri</vt:lpstr>
      <vt:lpstr>Calibri Light</vt:lpstr>
      <vt:lpstr>Cambria Math</vt:lpstr>
      <vt:lpstr>Franklin Gothic Demi Cond</vt:lpstr>
      <vt:lpstr>Georgia</vt:lpstr>
      <vt:lpstr>Helvetica</vt:lpstr>
      <vt:lpstr>Rockwell</vt:lpstr>
      <vt:lpstr>Symbol</vt:lpstr>
      <vt:lpstr>Times</vt:lpstr>
      <vt:lpstr>Wingdings</vt:lpstr>
      <vt:lpstr>ヒラギノ角ゴ Pro W3</vt:lpstr>
      <vt:lpstr>PSI-Powerpoint-Master Calibri V2</vt:lpstr>
      <vt:lpstr>The P3 experiment:  a Positron Source Demonstrator for FCC-ee</vt:lpstr>
      <vt:lpstr>The P3 project PSI Positron Production</vt:lpstr>
      <vt:lpstr>FCC-ee Injector Study</vt:lpstr>
      <vt:lpstr>The PSI Positron Production (P3) Experiment</vt:lpstr>
      <vt:lpstr>Goals of P3 </vt:lpstr>
      <vt:lpstr>e+ Source at SwissFEL</vt:lpstr>
      <vt:lpstr>II. Key Technology and Beam Dynamics</vt:lpstr>
      <vt:lpstr>Solenoids: Beam Matching and Confinement</vt:lpstr>
      <vt:lpstr>HTS Adiabatic Matching Device</vt:lpstr>
      <vt:lpstr>Solenoids Around RF Cavities (I)</vt:lpstr>
      <vt:lpstr>Solenoids Around RF Cavities (II)</vt:lpstr>
      <vt:lpstr>Solenoids Around RF Cavities (III)</vt:lpstr>
      <vt:lpstr>Solenoids Around RF Cavities (IV)</vt:lpstr>
      <vt:lpstr>RF Cavities</vt:lpstr>
      <vt:lpstr>Estimation of the Yield at DR</vt:lpstr>
      <vt:lpstr>RF Working Points</vt:lpstr>
      <vt:lpstr>RF Working Points (II)</vt:lpstr>
      <vt:lpstr>RF Working Points</vt:lpstr>
      <vt:lpstr>RF Working Points (III)</vt:lpstr>
      <vt:lpstr>The p3 beam (I)</vt:lpstr>
      <vt:lpstr>The P3 Beam (II)</vt:lpstr>
      <vt:lpstr>II. Beam Diagnostics</vt:lpstr>
      <vt:lpstr>Broadband Pick-Ups</vt:lpstr>
      <vt:lpstr>Faraday Cups</vt:lpstr>
      <vt:lpstr>Spectrometer and Charge Detector</vt:lpstr>
      <vt:lpstr>IV. Project Status</vt:lpstr>
      <vt:lpstr>Timeline </vt:lpstr>
      <vt:lpstr>Status of Experiment Design</vt:lpstr>
      <vt:lpstr>Final Remaks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Paolo Craievich</dc:creator>
  <cp:lastModifiedBy>Vallis Maestre Nicolás</cp:lastModifiedBy>
  <cp:revision>203</cp:revision>
  <cp:lastPrinted>2015-09-30T13:23:15Z</cp:lastPrinted>
  <dcterms:created xsi:type="dcterms:W3CDTF">2021-06-26T09:30:50Z</dcterms:created>
  <dcterms:modified xsi:type="dcterms:W3CDTF">2022-09-14T13:40:41Z</dcterms:modified>
</cp:coreProperties>
</file>