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72" r:id="rId17"/>
    <p:sldId id="269" r:id="rId18"/>
    <p:sldId id="270" r:id="rId19"/>
    <p:sldId id="271" r:id="rId20"/>
    <p:sldId id="281" r:id="rId21"/>
    <p:sldId id="275" r:id="rId22"/>
    <p:sldId id="276" r:id="rId23"/>
    <p:sldId id="273" r:id="rId24"/>
    <p:sldId id="274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1D4A0-5522-4294-8273-4C81FA0203AA}" v="147" dt="2022-07-29T01:24:59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80E5D-EE57-5DEC-BB5D-18427E1D6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BE6A9D-41D3-4795-25C1-DE8C3F858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765D78-09D8-759F-3EB4-E8B3725B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6A3C10-7883-A763-E664-4D6EB53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80A504-2D33-5001-EC8F-D04510DA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F4E15-F264-5EF7-57B2-F2F0D797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6EA6C8-8BEA-8D9D-6613-07098312F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A82284-9813-B440-B71F-0708B73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E81755-53D2-7733-1383-B3166B7E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F46455-5CD2-E92A-BDAF-3E8387C6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8DE9C40-0A5E-A4B7-9715-C3164B1D2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6CE8042-FD2E-42AF-F6A1-B24C85D2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1A8A5-8C33-D73E-41B6-C0A4FE0B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96B9FC-5B02-90EB-E1C6-1D58DEDC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995117-4CA9-E45A-0F69-FA376CC3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93582-2889-235E-EA9F-4419C485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4FF913-56F4-1C94-91D5-E277FE32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8814B8-5F2B-C34F-5490-4A8FF72A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5CBF44-0F82-B6C0-0FD4-80AD6629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E0CD89-C5C5-2C28-70E8-B67E4AB9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7AE89-41B5-ACC8-3194-318D4489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F22C8D-26EA-9B94-B938-CF81C7103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71D29E-42D8-DBD5-DE3E-9E975995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ED47A3-F84B-D8BF-D3FF-3822C404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F26CD1-1ADE-4609-1873-07B8700F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DFAE4-91C0-88D4-AD98-BC68BD8D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AD7634-44D8-81CD-7AED-1D690A53C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23A9AF-CF72-5EB6-F953-2261AF6E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41347A-2484-076D-F375-18E7721F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EEDBCF-105E-FB0F-2EEC-6956C360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952FD2-4A10-8440-F6FB-A58BA366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800A3-F5DE-33B5-59C3-E96BB4E1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CC2640-EBA9-18E7-337B-14F3AECEB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199F1BE-57D2-E601-0559-2B7328B6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CA26F2-7207-8C4E-F5D3-D95B5BD70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012729E-19CD-DD27-B9B0-2998942BC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E9D2B73-58AA-AE2F-579D-969A4539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681287-1FFF-DCD6-38D5-6587FAC9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937F4B1-437E-6DDC-A6AC-021BAD5F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CB00F-4B2A-33DD-0D13-26A64BBF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BF511-5A66-8D62-836E-46D244B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78C349-7842-4566-75E7-D9AA3DC3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6FED2D9-BACE-8526-A964-18AF4618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E0D1EA-2140-D22B-3AC7-B032AF2D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93D791-42D2-D710-C4B6-0E620DC7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19B513A-766C-B6C0-A9F7-EECBAC8A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356E7-932D-8945-F439-FDC24E22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45E673-EBE1-D662-B616-B407BE37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E4C23-7FD4-F58A-2B83-A90CB048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F6E283-DECF-F150-290C-5DA5DB5E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33FA0C-2C1A-8408-E9B0-4F88FC5E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7E6AAA-25C0-36EC-4ED2-E64E5C24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2B871-D326-ED6B-D82E-F0555EDF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667ED91-E83F-645F-0F2A-98EBC83D6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76C3C-3C81-A3E1-1E9B-BDAB0B52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A61A65-BDBD-C10A-E7B0-C77BFA10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91A3362-4BB5-4266-3AB6-3D3271D3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077F55-8470-DADF-F7E9-607B2EEC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C031BDE-F39D-D3B4-1AD0-AAD2800A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E7A14-EB27-3B35-F1D2-F4264D2D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B021E-EE52-817B-C4ED-1D51693E8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40A8-C530-425E-986D-264844BEF9B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BF697E-431F-6238-5131-1D356D722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E1DD66-FBFA-4E23-6C5F-11217BC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9EC1-71B1-47EB-AE17-DE4725CAB40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36FE9-8E6C-B501-9711-265895B64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Astra simulation of a 2 GHz, 9/10</a:t>
            </a:r>
            <a:r>
              <a:rPr lang="en-US" dirty="0">
                <a:sym typeface="Symbol" panose="05050102010706020507" pitchFamily="18" charset="2"/>
              </a:rPr>
              <a:t> section</a:t>
            </a:r>
            <a:endParaRPr lang="en-US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83BEF6D-A886-6E8F-A3FA-31266AFE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Viktor Mytrochenko</a:t>
            </a:r>
          </a:p>
        </p:txBody>
      </p:sp>
    </p:spTree>
    <p:extLst>
      <p:ext uri="{BB962C8B-B14F-4D97-AF65-F5344CB8AC3E}">
        <p14:creationId xmlns:p14="http://schemas.microsoft.com/office/powerpoint/2010/main" val="371264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CF4A-6810-3D59-6103-1099F28D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first bucket contains the vast majority of particles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5B853-6F7B-EED8-E116-4904565D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493" y="199081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876E8-6780-1D9A-9933-DEE721DD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071" y="3284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2D scanning: </a:t>
            </a:r>
            <a:r>
              <a:rPr lang="en-US" sz="3600" dirty="0">
                <a:sym typeface="Symbol" panose="05050102010706020507" pitchFamily="18" charset="2"/>
              </a:rPr>
              <a:t> =10 through 60, =0 through 350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One accelerating section, 60 cells, 9/10</a:t>
            </a:r>
            <a:r>
              <a:rPr lang="en-US" sz="3600" dirty="0">
                <a:sym typeface="Symbol" panose="05050102010706020507" pitchFamily="18" charset="2"/>
              </a:rPr>
              <a:t> phase advance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9B1E5-7A06-C31D-498D-D3E58B0B2F6B}"/>
              </a:ext>
            </a:extLst>
          </p:cNvPr>
          <p:cNvSpPr txBox="1"/>
          <p:nvPr/>
        </p:nvSpPr>
        <p:spPr>
          <a:xfrm>
            <a:off x="2519494" y="1778466"/>
            <a:ext cx="715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Beam cutting: </a:t>
            </a:r>
            <a:r>
              <a:rPr lang="en-US" sz="2400" dirty="0" err="1"/>
              <a:t>Z</a:t>
            </a:r>
            <a:r>
              <a:rPr lang="en-US" sz="2400" baseline="-25000" dirty="0" err="1"/>
              <a:t>limit</a:t>
            </a:r>
            <a:r>
              <a:rPr lang="en-US" sz="2400" dirty="0"/>
              <a:t> =0.1 m, ∆W=±50 MeV from </a:t>
            </a:r>
            <a:r>
              <a:rPr lang="en-US" sz="2400" dirty="0" err="1"/>
              <a:t>W</a:t>
            </a:r>
            <a:r>
              <a:rPr lang="en-US" sz="2400" baseline="-25000" dirty="0" err="1"/>
              <a:t>peak</a:t>
            </a:r>
            <a:endParaRPr lang="en-US" sz="2400" baseline="-25000" dirty="0"/>
          </a:p>
          <a:p>
            <a:pPr algn="ctr"/>
            <a:r>
              <a:rPr lang="en-US" sz="2400" dirty="0"/>
              <a:t>∆</a:t>
            </a:r>
            <a:r>
              <a:rPr lang="en-US" sz="2400" dirty="0">
                <a:sym typeface="Symbol" panose="05050102010706020507" pitchFamily="18" charset="2"/>
              </a:rPr>
              <a:t>, </a:t>
            </a:r>
            <a:r>
              <a:rPr lang="en-US" sz="2400" dirty="0"/>
              <a:t>∆W/W</a:t>
            </a:r>
            <a:r>
              <a:rPr lang="en-US" sz="2400" dirty="0">
                <a:sym typeface="Symbol" panose="05050102010706020507" pitchFamily="18" charset="2"/>
              </a:rPr>
              <a:t> contain 70% of beam particles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482019-ECA4-4FA1-EF20-726FFA3F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71" y="2858285"/>
            <a:ext cx="4799999" cy="36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89F2C-544D-5D98-3933-5659DD82D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43" y="2858285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0E51C-08B8-C85B-5A92-52C3FC89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2D scanning: </a:t>
            </a:r>
            <a:r>
              <a:rPr lang="en-US" sz="3600" dirty="0">
                <a:sym typeface="Symbol" panose="05050102010706020507" pitchFamily="18" charset="2"/>
              </a:rPr>
              <a:t> =10 through 60, =0 through 350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One accelerating section, 60 cells, 9/10</a:t>
            </a:r>
            <a:r>
              <a:rPr lang="en-US" sz="3600" dirty="0">
                <a:sym typeface="Symbol" panose="05050102010706020507" pitchFamily="18" charset="2"/>
              </a:rPr>
              <a:t> phase advance</a:t>
            </a:r>
            <a:endParaRPr lang="en-US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3245AE-6724-E5FC-89B1-AFFC909C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3" y="2698764"/>
            <a:ext cx="4800000" cy="36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900154-409C-CF38-EEF5-568DD879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113" y="269876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F8899-14D0-9EAB-4A24-5E62D537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2D scanning: </a:t>
            </a:r>
            <a:r>
              <a:rPr lang="en-US" sz="3600" dirty="0">
                <a:sym typeface="Symbol" panose="05050102010706020507" pitchFamily="18" charset="2"/>
              </a:rPr>
              <a:t> =10 through 60, =0 through 350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One accelerating section, 60 cells, 9/10</a:t>
            </a:r>
            <a:r>
              <a:rPr lang="en-US" sz="3600" dirty="0">
                <a:sym typeface="Symbol" panose="05050102010706020507" pitchFamily="18" charset="2"/>
              </a:rPr>
              <a:t> phase advance</a:t>
            </a:r>
            <a:endParaRPr lang="en-US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A2B543-5659-1274-92C3-618AC6A2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0316"/>
            <a:ext cx="4800000" cy="36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DF801-0CB7-2AF9-C90B-785C34E2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71" y="2346427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625E7-5DF5-C046-05F6-CD06E5E2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2D scanning: </a:t>
            </a:r>
            <a:r>
              <a:rPr lang="en-US" sz="3600" dirty="0">
                <a:sym typeface="Symbol" panose="05050102010706020507" pitchFamily="18" charset="2"/>
              </a:rPr>
              <a:t> =10 through 60, =0 through 350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One accelerating section, 60 cells, 9/10</a:t>
            </a:r>
            <a:r>
              <a:rPr lang="en-US" sz="3600" dirty="0">
                <a:sym typeface="Symbol" panose="05050102010706020507" pitchFamily="18" charset="2"/>
              </a:rPr>
              <a:t> phase advance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9541C-FAB2-A0FF-F550-F4BA4BF760AF}"/>
                  </a:ext>
                </a:extLst>
              </p:cNvPr>
              <p:cNvSpPr txBox="1"/>
              <p:nvPr/>
            </p:nvSpPr>
            <p:spPr>
              <a:xfrm>
                <a:off x="6761528" y="2214694"/>
                <a:ext cx="4723652" cy="250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Normalized (5D) brightness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𝑟𝑚𝑠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𝑟𝑚𝑠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9541C-FAB2-A0FF-F550-F4BA4BF7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528" y="2214694"/>
                <a:ext cx="4723652" cy="2506135"/>
              </a:xfrm>
              <a:prstGeom prst="rect">
                <a:avLst/>
              </a:prstGeom>
              <a:blipFill>
                <a:blip r:embed="rId2"/>
                <a:stretch>
                  <a:fillRect l="-193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E6644-C279-4891-9A8D-3BFF1A99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" y="2021745"/>
            <a:ext cx="6037533" cy="4471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74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1969F-DB44-0BE3-F9F6-C26DA050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 = 60,  = 190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519D3-F47F-077B-8A73-E5E7653E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" y="2514703"/>
            <a:ext cx="5091204" cy="3779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D7B433-39EB-5546-051B-DBDF7310A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703"/>
            <a:ext cx="4912453" cy="36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494F3-F335-18A1-C749-9BEFDBB4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4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Four accelerating sections, reference particle moved to bunch center. Distance between accelerating section is 35 cm.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21CF37-3571-0459-10C9-A7536DBBF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8" t="23563" r="22672" b="21149"/>
          <a:stretch/>
        </p:blipFill>
        <p:spPr>
          <a:xfrm>
            <a:off x="2797065" y="2349061"/>
            <a:ext cx="6597870" cy="42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E5A95-F631-F6A9-7B5F-5706CB33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Four accelerating sections, reference particle moved to bunch center. Distance between accelerating section is 35 cm.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EF33C-673F-2CEE-3DFD-11C4EBAD0B18}"/>
              </a:ext>
            </a:extLst>
          </p:cNvPr>
          <p:cNvSpPr txBox="1"/>
          <p:nvPr/>
        </p:nvSpPr>
        <p:spPr>
          <a:xfrm>
            <a:off x="7449208" y="2372710"/>
            <a:ext cx="4619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</a:t>
            </a:r>
            <a:r>
              <a:rPr lang="en-US" sz="2400" baseline="-25000" dirty="0" err="1"/>
              <a:t>p</a:t>
            </a:r>
            <a:r>
              <a:rPr lang="en-US" sz="2400" dirty="0"/>
              <a:t>/</a:t>
            </a:r>
            <a:r>
              <a:rPr lang="en-US" sz="2400" dirty="0" err="1"/>
              <a:t>Q</a:t>
            </a:r>
            <a:r>
              <a:rPr lang="en-US" sz="2400" baseline="-25000" dirty="0" err="1"/>
              <a:t>e</a:t>
            </a:r>
            <a:r>
              <a:rPr lang="en-US" sz="2400" dirty="0"/>
              <a:t> = 8.3</a:t>
            </a:r>
          </a:p>
          <a:p>
            <a:r>
              <a:rPr lang="en-US" sz="2400" dirty="0"/>
              <a:t>∆</a:t>
            </a:r>
            <a:r>
              <a:rPr lang="en-US" sz="2400" dirty="0">
                <a:sym typeface="Symbol" panose="05050102010706020507" pitchFamily="18" charset="2"/>
              </a:rPr>
              <a:t> = 11.3 (70% of particles),</a:t>
            </a:r>
          </a:p>
          <a:p>
            <a:r>
              <a:rPr lang="en-US" sz="2400" dirty="0">
                <a:sym typeface="Symbol" panose="05050102010706020507" pitchFamily="18" charset="2"/>
              </a:rPr>
              <a:t>that corresponds to </a:t>
            </a:r>
            <a:r>
              <a:rPr lang="en-US" sz="2400" dirty="0"/>
              <a:t>∆Z = 4.7 mm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/>
              <a:t>∆W/W = 8.0% </a:t>
            </a:r>
            <a:r>
              <a:rPr lang="en-US" sz="2400" dirty="0">
                <a:sym typeface="Symbol" panose="05050102010706020507" pitchFamily="18" charset="2"/>
              </a:rPr>
              <a:t>(70% of particles)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842ED6-5022-A03C-8E3F-74048198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08" y="1857375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7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7F6A-61BF-83B3-F160-78552935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accelerating sections, reference particle moved to bunch center.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4E5D2F-F544-8CA5-2C34-6D3EC635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" y="2169730"/>
            <a:ext cx="5334000" cy="4000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D8569E-507F-EC55-6C94-2B55BDAE5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48" y="216973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D4CE3-3760-4B70-1F24-7E7A3DE6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accelerating sections, reference particle moved to bunch center.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288CA-8B04-4CB0-C030-774B4E0C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4" y="1817952"/>
            <a:ext cx="6454519" cy="4791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384F6-C925-B8E3-FE46-DA0D637FD3D1}"/>
              </a:ext>
            </a:extLst>
          </p:cNvPr>
          <p:cNvSpPr txBox="1"/>
          <p:nvPr/>
        </p:nvSpPr>
        <p:spPr>
          <a:xfrm>
            <a:off x="6645166" y="2908738"/>
            <a:ext cx="4708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Average beam energy is 215 MeV</a:t>
            </a:r>
          </a:p>
          <a:p>
            <a:r>
              <a:rPr lang="en-US" sz="2400" dirty="0">
                <a:sym typeface="Symbol" panose="05050102010706020507" pitchFamily="18" charset="2"/>
              </a:rPr>
              <a:t>Normalized emittance </a:t>
            </a:r>
            <a:r>
              <a:rPr lang="en-US" sz="2400" baseline="-25000" dirty="0" err="1">
                <a:sym typeface="Symbol" panose="05050102010706020507" pitchFamily="18" charset="2"/>
              </a:rPr>
              <a:t>x,y</a:t>
            </a:r>
            <a:r>
              <a:rPr lang="en-US" sz="2400" baseline="-25000" dirty="0">
                <a:sym typeface="Symbol" panose="05050102010706020507" pitchFamily="18" charset="2"/>
              </a:rPr>
              <a:t> n rms </a:t>
            </a:r>
            <a:r>
              <a:rPr lang="en-US" sz="2400" dirty="0">
                <a:sym typeface="Symbol" panose="05050102010706020507" pitchFamily="18" charset="2"/>
              </a:rPr>
              <a:t>= 1110</a:t>
            </a:r>
            <a:r>
              <a:rPr lang="en-US" sz="2400" baseline="30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mmmrad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Therefore, geometrical emittance is about 25 </a:t>
            </a:r>
            <a:r>
              <a:rPr lang="en-US" sz="2400" dirty="0" err="1">
                <a:sym typeface="Symbol" panose="05050102010706020507" pitchFamily="18" charset="2"/>
              </a:rPr>
              <a:t>mmmrad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r>
              <a:rPr lang="en-US" sz="2400" dirty="0">
                <a:sym typeface="Symbol" panose="05050102010706020507" pitchFamily="18" charset="2"/>
              </a:rPr>
              <a:t>At 1.54 GeV it is expected to be </a:t>
            </a:r>
          </a:p>
          <a:p>
            <a:r>
              <a:rPr lang="en-US" sz="2400" dirty="0">
                <a:sym typeface="Symbol" panose="05050102010706020507" pitchFamily="18" charset="2"/>
              </a:rPr>
              <a:t>about 4 </a:t>
            </a:r>
            <a:r>
              <a:rPr lang="en-US" sz="2400" dirty="0" err="1">
                <a:sym typeface="Symbol" panose="05050102010706020507" pitchFamily="18" charset="2"/>
              </a:rPr>
              <a:t>mmmrad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37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3746-26F0-843A-9005-BB991824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is 149.8962 mm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BAA15-9043-BC28-4DDC-B88CDFBE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3" y="1866733"/>
            <a:ext cx="5852172" cy="4389129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F1DA261-48D1-6D67-73D7-4E5B6FFD91EE}"/>
              </a:ext>
            </a:extLst>
          </p:cNvPr>
          <p:cNvGrpSpPr/>
          <p:nvPr/>
        </p:nvGrpSpPr>
        <p:grpSpPr>
          <a:xfrm>
            <a:off x="5854747" y="1866733"/>
            <a:ext cx="5852172" cy="4685069"/>
            <a:chOff x="5854747" y="1866733"/>
            <a:chExt cx="5852172" cy="4685069"/>
          </a:xfrm>
        </p:grpSpPr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56BE6E20-12EF-AAEC-3969-54F420C26500}"/>
                </a:ext>
              </a:extLst>
            </p:cNvPr>
            <p:cNvGrpSpPr/>
            <p:nvPr/>
          </p:nvGrpSpPr>
          <p:grpSpPr>
            <a:xfrm>
              <a:off x="5854747" y="1866733"/>
              <a:ext cx="5852172" cy="4685069"/>
              <a:chOff x="5854747" y="1866733"/>
              <a:chExt cx="5852172" cy="4685069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E9BE3B49-EFF4-5E0E-2969-43BD47D10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747" y="1866733"/>
                <a:ext cx="5852172" cy="4389129"/>
              </a:xfrm>
              <a:prstGeom prst="rect">
                <a:avLst/>
              </a:prstGeom>
            </p:spPr>
          </p:pic>
          <p:cxnSp>
            <p:nvCxnSpPr>
              <p:cNvPr id="9" name="Пряма сполучна лінія 8">
                <a:extLst>
                  <a:ext uri="{FF2B5EF4-FFF2-40B4-BE49-F238E27FC236}">
                    <a16:creationId xmlns:a16="http://schemas.microsoft.com/office/drawing/2014/main" id="{8251168E-477D-CE4F-B14B-9EF069A0E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1675" y="2432807"/>
                <a:ext cx="0" cy="41189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id="{5AC00DE0-F0C4-B69D-F90E-5841959C2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9596" y="2425816"/>
                <a:ext cx="0" cy="40756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Пряма зі стрілкою 26">
              <a:extLst>
                <a:ext uri="{FF2B5EF4-FFF2-40B4-BE49-F238E27FC236}">
                  <a16:creationId xmlns:a16="http://schemas.microsoft.com/office/drawing/2014/main" id="{0B867AD5-189A-377F-EFCB-9CDA072C6675}"/>
                </a:ext>
              </a:extLst>
            </p:cNvPr>
            <p:cNvCxnSpPr/>
            <p:nvPr/>
          </p:nvCxnSpPr>
          <p:spPr>
            <a:xfrm>
              <a:off x="7601675" y="6442745"/>
              <a:ext cx="1737921" cy="0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0FEC3C-02FD-89A6-EE03-E4B97BCC77A1}"/>
                </a:ext>
              </a:extLst>
            </p:cNvPr>
            <p:cNvSpPr txBox="1"/>
            <p:nvPr/>
          </p:nvSpPr>
          <p:spPr>
            <a:xfrm>
              <a:off x="7740598" y="6071196"/>
              <a:ext cx="10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 cells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3515DC3-217A-3D08-EEF8-1FEB511987BD}"/>
              </a:ext>
            </a:extLst>
          </p:cNvPr>
          <p:cNvSpPr txBox="1"/>
          <p:nvPr/>
        </p:nvSpPr>
        <p:spPr>
          <a:xfrm>
            <a:off x="6451134" y="1493240"/>
            <a:ext cx="460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part of on axis electric field of a traveling wave corresponds to standing wave field</a:t>
            </a:r>
          </a:p>
        </p:txBody>
      </p:sp>
    </p:spTree>
    <p:extLst>
      <p:ext uri="{BB962C8B-B14F-4D97-AF65-F5344CB8AC3E}">
        <p14:creationId xmlns:p14="http://schemas.microsoft.com/office/powerpoint/2010/main" val="165737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81C7-85A8-FCE2-B5B3-17132FD8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the solenoid is just 17 m.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9F522-C586-8675-943E-A2E36359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24" y="1690688"/>
            <a:ext cx="594360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C7F6-FCEB-3514-4650-47D9339D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4" y="7174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2D scanning: </a:t>
            </a:r>
            <a:r>
              <a:rPr lang="en-US" sz="3100" dirty="0">
                <a:sym typeface="Symbol" panose="05050102010706020507" pitchFamily="18" charset="2"/>
              </a:rPr>
              <a:t> =10 through 60, =0 through 350</a:t>
            </a:r>
            <a:r>
              <a:rPr lang="en-US" sz="3100" dirty="0"/>
              <a:t> at different B</a:t>
            </a:r>
            <a:r>
              <a:rPr lang="en-US" sz="3100" baseline="-25000" dirty="0"/>
              <a:t>0 </a:t>
            </a:r>
            <a:r>
              <a:rPr lang="en-US" sz="3100" dirty="0"/>
              <a:t>from 6 T through 16 T or 20 T</a:t>
            </a:r>
            <a:br>
              <a:rPr lang="en-US" sz="3100" dirty="0"/>
            </a:br>
            <a:r>
              <a:rPr lang="en-US" sz="3100" dirty="0"/>
              <a:t>One accelerating section, 60 cells, 9/10</a:t>
            </a:r>
            <a:r>
              <a:rPr lang="en-US" sz="3100" dirty="0">
                <a:sym typeface="Symbol" panose="05050102010706020507" pitchFamily="18" charset="2"/>
              </a:rPr>
              <a:t> phase advance</a:t>
            </a:r>
            <a:br>
              <a:rPr lang="en-US" sz="3100" dirty="0">
                <a:sym typeface="Symbol" panose="05050102010706020507" pitchFamily="18" charset="2"/>
              </a:rPr>
            </a:br>
            <a:r>
              <a:rPr lang="en-US" sz="3100" dirty="0">
                <a:sym typeface="Symbol" panose="05050102010706020507" pitchFamily="18" charset="2"/>
              </a:rPr>
              <a:t> =60 is the optimal value</a:t>
            </a:r>
            <a:br>
              <a:rPr lang="en-US" sz="3600" dirty="0">
                <a:sym typeface="Symbol" panose="05050102010706020507" pitchFamily="18" charset="2"/>
              </a:rPr>
            </a:br>
            <a:endParaRPr lang="en-US" sz="3600" dirty="0"/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B25AB9F8-B6ED-9F05-18EC-202BC3A2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60400"/>
              </p:ext>
            </p:extLst>
          </p:nvPr>
        </p:nvGraphicFramePr>
        <p:xfrm>
          <a:off x="800799" y="2955269"/>
          <a:ext cx="10372289" cy="250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806">
                  <a:extLst>
                    <a:ext uri="{9D8B030D-6E8A-4147-A177-3AD203B41FA5}">
                      <a16:colId xmlns:a16="http://schemas.microsoft.com/office/drawing/2014/main" val="4254469786"/>
                    </a:ext>
                  </a:extLst>
                </a:gridCol>
                <a:gridCol w="1151806">
                  <a:extLst>
                    <a:ext uri="{9D8B030D-6E8A-4147-A177-3AD203B41FA5}">
                      <a16:colId xmlns:a16="http://schemas.microsoft.com/office/drawing/2014/main" val="4075535126"/>
                    </a:ext>
                  </a:extLst>
                </a:gridCol>
                <a:gridCol w="1152668">
                  <a:extLst>
                    <a:ext uri="{9D8B030D-6E8A-4147-A177-3AD203B41FA5}">
                      <a16:colId xmlns:a16="http://schemas.microsoft.com/office/drawing/2014/main" val="2848423602"/>
                    </a:ext>
                  </a:extLst>
                </a:gridCol>
                <a:gridCol w="900144">
                  <a:extLst>
                    <a:ext uri="{9D8B030D-6E8A-4147-A177-3AD203B41FA5}">
                      <a16:colId xmlns:a16="http://schemas.microsoft.com/office/drawing/2014/main" val="3246929746"/>
                    </a:ext>
                  </a:extLst>
                </a:gridCol>
                <a:gridCol w="1405193">
                  <a:extLst>
                    <a:ext uri="{9D8B030D-6E8A-4147-A177-3AD203B41FA5}">
                      <a16:colId xmlns:a16="http://schemas.microsoft.com/office/drawing/2014/main" val="3428288146"/>
                    </a:ext>
                  </a:extLst>
                </a:gridCol>
                <a:gridCol w="1152668">
                  <a:extLst>
                    <a:ext uri="{9D8B030D-6E8A-4147-A177-3AD203B41FA5}">
                      <a16:colId xmlns:a16="http://schemas.microsoft.com/office/drawing/2014/main" val="1890982110"/>
                    </a:ext>
                  </a:extLst>
                </a:gridCol>
                <a:gridCol w="1152668">
                  <a:extLst>
                    <a:ext uri="{9D8B030D-6E8A-4147-A177-3AD203B41FA5}">
                      <a16:colId xmlns:a16="http://schemas.microsoft.com/office/drawing/2014/main" val="1420838837"/>
                    </a:ext>
                  </a:extLst>
                </a:gridCol>
                <a:gridCol w="1152548">
                  <a:extLst>
                    <a:ext uri="{9D8B030D-6E8A-4147-A177-3AD203B41FA5}">
                      <a16:colId xmlns:a16="http://schemas.microsoft.com/office/drawing/2014/main" val="357154385"/>
                    </a:ext>
                  </a:extLst>
                </a:gridCol>
                <a:gridCol w="1152788">
                  <a:extLst>
                    <a:ext uri="{9D8B030D-6E8A-4147-A177-3AD203B41FA5}">
                      <a16:colId xmlns:a16="http://schemas.microsoft.com/office/drawing/2014/main" val="3137490204"/>
                    </a:ext>
                  </a:extLst>
                </a:gridCol>
              </a:tblGrid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baseline="-25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∆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2000" baseline="-25000" dirty="0">
                          <a:effectLst/>
                        </a:rPr>
                        <a:t>x n rms  </a:t>
                      </a:r>
                      <a:r>
                        <a:rPr lang="en-US" sz="2000" baseline="0" dirty="0" err="1">
                          <a:effectLst/>
                        </a:rPr>
                        <a:t>m</a:t>
                      </a:r>
                      <a:r>
                        <a:rPr lang="en-US" sz="2000" baseline="0" dirty="0" err="1">
                          <a:effectLst/>
                          <a:sym typeface="Symbol" panose="05050102010706020507" pitchFamily="18" charset="2"/>
                        </a:rPr>
                        <a:t>rad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2000" baseline="-25000" dirty="0">
                          <a:effectLst/>
                        </a:rPr>
                        <a:t>y n rms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m</a:t>
                      </a:r>
                      <a:r>
                        <a:rPr lang="en-US" sz="2000" baseline="0" dirty="0" err="1">
                          <a:effectLst/>
                          <a:sym typeface="Symbol" panose="05050102010706020507" pitchFamily="18" charset="2"/>
                        </a:rPr>
                        <a:t>rad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dx rms mm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lang="es-E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rms</a:t>
                      </a: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mm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68480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2.40e7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13.6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70891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40290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3.35e7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12.1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79976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0.0140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411649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3.33e7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87013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0.0135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99670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3.34e7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16.1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92649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0.0131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882760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3.33e7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18.0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97338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0.0127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565362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3.34e7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19.4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101130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0.0124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90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6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6FC0C-8BDC-D015-111B-E6574446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99377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One accelerating section, 60 cells, 9/10</a:t>
            </a:r>
            <a:r>
              <a:rPr lang="en-US" sz="3400" dirty="0">
                <a:solidFill>
                  <a:schemeClr val="bg1"/>
                </a:solidFill>
                <a:sym typeface="Symbol" panose="05050102010706020507" pitchFamily="18" charset="2"/>
              </a:rPr>
              <a:t> phase advance</a:t>
            </a:r>
            <a:br>
              <a:rPr lang="en-US" sz="34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en-US" sz="3400" dirty="0">
                <a:solidFill>
                  <a:schemeClr val="bg1"/>
                </a:solidFill>
                <a:sym typeface="Symbol" panose="05050102010706020507" pitchFamily="18" charset="2"/>
              </a:rPr>
              <a:t> =60 is the optimal value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5FEC08-0FD8-8538-1EDC-96781FA0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09" y="3263503"/>
            <a:ext cx="3630641" cy="2695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4A6CD-3FE4-A531-44E5-AC0D709D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3" y="3263855"/>
            <a:ext cx="3630168" cy="2695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8F2E4E-3B2E-FA30-B19F-D80B3D99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76" y="3263854"/>
            <a:ext cx="3630168" cy="2695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D764FB-1C5D-EBB9-100E-78125624240F}"/>
              </a:ext>
            </a:extLst>
          </p:cNvPr>
          <p:cNvSpPr txBox="1"/>
          <p:nvPr/>
        </p:nvSpPr>
        <p:spPr>
          <a:xfrm>
            <a:off x="1588918" y="6066690"/>
            <a:ext cx="93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=190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BE2CF-8D6F-4E6B-7771-F1F977BE454B}"/>
              </a:ext>
            </a:extLst>
          </p:cNvPr>
          <p:cNvSpPr txBox="1"/>
          <p:nvPr/>
        </p:nvSpPr>
        <p:spPr>
          <a:xfrm>
            <a:off x="5462451" y="6042310"/>
            <a:ext cx="93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=190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2804A-08D7-9F89-CF76-9D9E43B1A3F4}"/>
              </a:ext>
            </a:extLst>
          </p:cNvPr>
          <p:cNvSpPr txBox="1"/>
          <p:nvPr/>
        </p:nvSpPr>
        <p:spPr>
          <a:xfrm>
            <a:off x="9527800" y="6173957"/>
            <a:ext cx="93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=0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2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41E0F-8968-2132-A877-15308C05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question is, how can particles be cut in reality? By chicane?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C332B-89CB-1C12-D883-A9896A149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" t="12233" r="47775" b="27584"/>
          <a:stretch/>
        </p:blipFill>
        <p:spPr>
          <a:xfrm>
            <a:off x="5519956" y="1979801"/>
            <a:ext cx="5956183" cy="41273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D13A99-2D41-FF37-A13A-383E4528E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3" t="14801" r="28852" b="29663"/>
          <a:stretch/>
        </p:blipFill>
        <p:spPr>
          <a:xfrm>
            <a:off x="251670" y="1979801"/>
            <a:ext cx="5033395" cy="38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7E132-17BC-ABB8-D833-B4F0CC4D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Chicane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22C15-4C61-DD25-B7AD-AB58FB10D9AB}"/>
              </a:ext>
            </a:extLst>
          </p:cNvPr>
          <p:cNvSpPr txBox="1"/>
          <p:nvPr/>
        </p:nvSpPr>
        <p:spPr>
          <a:xfrm>
            <a:off x="2751589" y="4706223"/>
            <a:ext cx="650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Probe particles with energy deviation ±50 MeV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7AF00-8F5F-1BFF-08C8-0B82E05CF736}"/>
              </a:ext>
            </a:extLst>
          </p:cNvPr>
          <p:cNvSpPr txBox="1"/>
          <p:nvPr/>
        </p:nvSpPr>
        <p:spPr>
          <a:xfrm>
            <a:off x="1686186" y="5268556"/>
            <a:ext cx="844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Simulation is in progress. Results are not yet satisfactory. Horizontal emittance at the output is four time higher.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96E808-7829-0F20-50AA-16D86978D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6" t="17737" r="26858" b="51315"/>
          <a:stretch/>
        </p:blipFill>
        <p:spPr>
          <a:xfrm>
            <a:off x="936267" y="1325461"/>
            <a:ext cx="9947552" cy="35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CAE99-BC75-939A-C258-E5906216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SKEKB Chicane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BCC5C-BF5E-897D-20CA-41C269E79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" t="12233" r="48601" b="27706"/>
          <a:stretch/>
        </p:blipFill>
        <p:spPr>
          <a:xfrm>
            <a:off x="2869033" y="2055303"/>
            <a:ext cx="5712903" cy="41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6547D-CC67-E9DE-9DB4-B1CA5A76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SKEKB Chicane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CB1CB1-B26C-DDAF-79F9-832FBF00C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6" t="19007" r="23245" b="48369"/>
          <a:stretch/>
        </p:blipFill>
        <p:spPr>
          <a:xfrm>
            <a:off x="2460220" y="1274234"/>
            <a:ext cx="7449424" cy="2790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B13081-B35C-E6A5-F370-9C8982766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61" t="23241" r="8624" b="45444"/>
          <a:stretch/>
        </p:blipFill>
        <p:spPr>
          <a:xfrm>
            <a:off x="2709644" y="4064735"/>
            <a:ext cx="7200000" cy="2603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B4592-B2BA-5D59-7EBC-4973569E6F20}"/>
              </a:ext>
            </a:extLst>
          </p:cNvPr>
          <p:cNvSpPr txBox="1"/>
          <p:nvPr/>
        </p:nvSpPr>
        <p:spPr>
          <a:xfrm>
            <a:off x="1107347" y="2046914"/>
            <a:ext cx="117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B=0.272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5BDF9-3281-DDCA-F4CB-C0F7AC2898C2}"/>
              </a:ext>
            </a:extLst>
          </p:cNvPr>
          <p:cNvSpPr txBox="1"/>
          <p:nvPr/>
        </p:nvSpPr>
        <p:spPr>
          <a:xfrm>
            <a:off x="1249960" y="5050172"/>
            <a:ext cx="132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B=0.3899 T</a:t>
            </a:r>
          </a:p>
        </p:txBody>
      </p:sp>
    </p:spTree>
    <p:extLst>
      <p:ext uri="{BB962C8B-B14F-4D97-AF65-F5344CB8AC3E}">
        <p14:creationId xmlns:p14="http://schemas.microsoft.com/office/powerpoint/2010/main" val="87296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7CBF7-B8CA-9790-A6CE-3499F582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Traveling wave field reconstructed by ASTRA from 1D field map.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C581C4-7FD9-F40E-7E67-5546677C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2" t="20568" r="19175" b="19858"/>
          <a:stretch/>
        </p:blipFill>
        <p:spPr>
          <a:xfrm>
            <a:off x="906010" y="1992986"/>
            <a:ext cx="5807413" cy="4085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B53BC5-92A2-E47B-12A4-8B87B5782E1E}"/>
              </a:ext>
            </a:extLst>
          </p:cNvPr>
          <p:cNvSpPr txBox="1"/>
          <p:nvPr/>
        </p:nvSpPr>
        <p:spPr>
          <a:xfrm>
            <a:off x="6895750" y="3158632"/>
            <a:ext cx="4630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D=67.45330305 mm, Phase advance is 162</a:t>
            </a:r>
            <a:r>
              <a:rPr lang="en-US" dirty="0">
                <a:sym typeface="Symbol" panose="05050102010706020507" pitchFamily="18" charset="2"/>
              </a:rPr>
              <a:t> (9/10 ) per a cell, aperture is 30 mm.</a:t>
            </a:r>
            <a:endParaRPr lang="en-US" dirty="0"/>
          </a:p>
          <a:p>
            <a:r>
              <a:rPr lang="en-US" dirty="0"/>
              <a:t>The first row of the field map file for ASTRA </a:t>
            </a:r>
          </a:p>
          <a:p>
            <a:r>
              <a:rPr lang="en-US" dirty="0"/>
              <a:t>Z1	Z2	          n	          m</a:t>
            </a:r>
          </a:p>
          <a:p>
            <a:r>
              <a:rPr lang="en-US" dirty="0"/>
              <a:t>0      1.34906606               9              20</a:t>
            </a:r>
          </a:p>
          <a:p>
            <a:endParaRPr lang="en-US" dirty="0"/>
          </a:p>
          <a:p>
            <a:r>
              <a:rPr lang="en-US" dirty="0"/>
              <a:t>For ASTRA simulation length of a traveling wave section will be multiple of 20 cells or 1.349 m.</a:t>
            </a:r>
          </a:p>
        </p:txBody>
      </p:sp>
    </p:spTree>
    <p:extLst>
      <p:ext uri="{BB962C8B-B14F-4D97-AF65-F5344CB8AC3E}">
        <p14:creationId xmlns:p14="http://schemas.microsoft.com/office/powerpoint/2010/main" val="108264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5167E29-4CF0-34E5-96DA-A081BC5E0BEB}"/>
              </a:ext>
            </a:extLst>
          </p:cNvPr>
          <p:cNvSpPr txBox="1"/>
          <p:nvPr/>
        </p:nvSpPr>
        <p:spPr>
          <a:xfrm>
            <a:off x="1860511" y="1174671"/>
            <a:ext cx="661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seems that 33 cm is reasonable distance from the target to the AS</a:t>
            </a:r>
          </a:p>
          <a:p>
            <a:pPr algn="ctr"/>
            <a:r>
              <a:rPr lang="en-US" dirty="0"/>
              <a:t>0.33 m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4D66B-0233-44D0-FD08-916B9EC8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2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Layout of the </a:t>
            </a:r>
            <a:r>
              <a:rPr lang="en-US" dirty="0" err="1"/>
              <a:t>linac</a:t>
            </a:r>
            <a:r>
              <a:rPr lang="en-US" dirty="0"/>
              <a:t> entrance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8D5361A-69E1-5E4B-FE20-7BA2E393247D}"/>
              </a:ext>
            </a:extLst>
          </p:cNvPr>
          <p:cNvGrpSpPr/>
          <p:nvPr/>
        </p:nvGrpSpPr>
        <p:grpSpPr>
          <a:xfrm>
            <a:off x="1304180" y="1660315"/>
            <a:ext cx="10512740" cy="5039105"/>
            <a:chOff x="1304180" y="1660315"/>
            <a:chExt cx="10512740" cy="5039105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A1432F23-F261-37AC-61A9-C7B1A4028B58}"/>
                </a:ext>
              </a:extLst>
            </p:cNvPr>
            <p:cNvGrpSpPr/>
            <p:nvPr/>
          </p:nvGrpSpPr>
          <p:grpSpPr>
            <a:xfrm>
              <a:off x="1304180" y="1942100"/>
              <a:ext cx="3486018" cy="4689823"/>
              <a:chOff x="1304180" y="1942100"/>
              <a:chExt cx="3486018" cy="468982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9A38D299-662F-05DA-C3D4-A05E90CED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4180" y="1942100"/>
                <a:ext cx="3486018" cy="468982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AF1E2-70C9-3334-FF73-EE0B9B858E33}"/>
                  </a:ext>
                </a:extLst>
              </p:cNvPr>
              <p:cNvSpPr txBox="1"/>
              <p:nvPr/>
            </p:nvSpPr>
            <p:spPr>
              <a:xfrm>
                <a:off x="1725323" y="2907965"/>
                <a:ext cx="126313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US" sz="12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R="0" algn="l"/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R=</a:t>
                </a: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36 mm</a:t>
                </a:r>
                <a:endParaRPr lang="en-US" dirty="0"/>
              </a:p>
            </p:txBody>
          </p:sp>
          <p:cxnSp>
            <p:nvCxnSpPr>
              <p:cNvPr id="9" name="Пряма зі стрілкою 8">
                <a:extLst>
                  <a:ext uri="{FF2B5EF4-FFF2-40B4-BE49-F238E27FC236}">
                    <a16:creationId xmlns:a16="http://schemas.microsoft.com/office/drawing/2014/main" id="{906A159D-6284-FC32-EFF9-5EE15ED44969}"/>
                  </a:ext>
                </a:extLst>
              </p:cNvPr>
              <p:cNvCxnSpPr/>
              <p:nvPr/>
            </p:nvCxnSpPr>
            <p:spPr>
              <a:xfrm flipV="1">
                <a:off x="2860646" y="2952925"/>
                <a:ext cx="0" cy="536895"/>
              </a:xfrm>
              <a:prstGeom prst="straightConnector1">
                <a:avLst/>
              </a:prstGeom>
              <a:ln w="1270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8A88594-DADE-A58D-4BF9-F347B6A6337A}"/>
                </a:ext>
              </a:extLst>
            </p:cNvPr>
            <p:cNvSpPr/>
            <p:nvPr/>
          </p:nvSpPr>
          <p:spPr>
            <a:xfrm>
              <a:off x="4152551" y="2500968"/>
              <a:ext cx="2030136" cy="903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13D3895E-80D3-35B1-D50F-266CA211C24E}"/>
                </a:ext>
              </a:extLst>
            </p:cNvPr>
            <p:cNvSpPr/>
            <p:nvPr/>
          </p:nvSpPr>
          <p:spPr>
            <a:xfrm>
              <a:off x="4790198" y="1942100"/>
              <a:ext cx="327083" cy="2051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E471EE0F-988A-9322-7F50-6C31C803D00E}"/>
                </a:ext>
              </a:extLst>
            </p:cNvPr>
            <p:cNvSpPr/>
            <p:nvPr/>
          </p:nvSpPr>
          <p:spPr>
            <a:xfrm>
              <a:off x="6182686" y="1864927"/>
              <a:ext cx="478257" cy="30463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F569EA7D-D6CC-12BC-5E94-16D6538DE6BE}"/>
                </a:ext>
              </a:extLst>
            </p:cNvPr>
            <p:cNvSpPr/>
            <p:nvPr/>
          </p:nvSpPr>
          <p:spPr>
            <a:xfrm>
              <a:off x="6660859" y="1862356"/>
              <a:ext cx="3486018" cy="2273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F38384A-A3AE-9D84-21CC-A46F2B4C82C8}"/>
                </a:ext>
              </a:extLst>
            </p:cNvPr>
            <p:cNvSpPr/>
            <p:nvPr/>
          </p:nvSpPr>
          <p:spPr>
            <a:xfrm>
              <a:off x="5152323" y="1943498"/>
              <a:ext cx="327083" cy="2051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Пряма зі стрілкою 18">
              <a:extLst>
                <a:ext uri="{FF2B5EF4-FFF2-40B4-BE49-F238E27FC236}">
                  <a16:creationId xmlns:a16="http://schemas.microsoft.com/office/drawing/2014/main" id="{DEF3AA98-CF58-6BC6-9285-7304B8D7708C}"/>
                </a:ext>
              </a:extLst>
            </p:cNvPr>
            <p:cNvCxnSpPr>
              <a:cxnSpLocks/>
            </p:cNvCxnSpPr>
            <p:nvPr/>
          </p:nvCxnSpPr>
          <p:spPr>
            <a:xfrm>
              <a:off x="3744243" y="1757800"/>
              <a:ext cx="2677571" cy="0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08DC1E-434F-5282-756C-CE7E8BA28471}"/>
                </a:ext>
              </a:extLst>
            </p:cNvPr>
            <p:cNvSpPr txBox="1"/>
            <p:nvPr/>
          </p:nvSpPr>
          <p:spPr>
            <a:xfrm>
              <a:off x="2554448" y="5970803"/>
              <a:ext cx="195882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R="0" algn="l"/>
              <a:r>
                <a:rPr lang="en-US" sz="12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Cryostat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B4FE33-4527-4BF1-438D-09C083BB6BB6}"/>
                </a:ext>
              </a:extLst>
            </p:cNvPr>
            <p:cNvSpPr txBox="1"/>
            <p:nvPr/>
          </p:nvSpPr>
          <p:spPr>
            <a:xfrm>
              <a:off x="4414047" y="4347051"/>
              <a:ext cx="180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 waveguide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8F3FDB-03BA-2A00-F1BF-6091D89E5788}"/>
                </a:ext>
              </a:extLst>
            </p:cNvPr>
            <p:cNvSpPr txBox="1"/>
            <p:nvPr/>
          </p:nvSpPr>
          <p:spPr>
            <a:xfrm>
              <a:off x="7283085" y="4337813"/>
              <a:ext cx="2095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Accelerating Section</a:t>
              </a:r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AA29A9A0-E5CE-8792-40A1-433E85C5EBB4}"/>
                </a:ext>
              </a:extLst>
            </p:cNvPr>
            <p:cNvSpPr/>
            <p:nvPr/>
          </p:nvSpPr>
          <p:spPr>
            <a:xfrm>
              <a:off x="3533862" y="2671140"/>
              <a:ext cx="140507" cy="553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86B46438-18A1-A9F9-4EE3-1881C91151BF}"/>
                </a:ext>
              </a:extLst>
            </p:cNvPr>
            <p:cNvCxnSpPr>
              <a:stCxn id="27" idx="3"/>
            </p:cNvCxnSpPr>
            <p:nvPr/>
          </p:nvCxnSpPr>
          <p:spPr>
            <a:xfrm flipV="1">
              <a:off x="3674369" y="1660315"/>
              <a:ext cx="0" cy="12878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EF1C96C8-7A32-DA9B-DC98-A53145F8311D}"/>
                </a:ext>
              </a:extLst>
            </p:cNvPr>
            <p:cNvCxnSpPr/>
            <p:nvPr/>
          </p:nvCxnSpPr>
          <p:spPr>
            <a:xfrm flipV="1">
              <a:off x="6421814" y="1660315"/>
              <a:ext cx="0" cy="12878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зі стрілкою 31">
              <a:extLst>
                <a:ext uri="{FF2B5EF4-FFF2-40B4-BE49-F238E27FC236}">
                  <a16:creationId xmlns:a16="http://schemas.microsoft.com/office/drawing/2014/main" id="{80F54A95-4D6B-B218-313C-6E91F1724F90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5315864" y="4135772"/>
              <a:ext cx="780136" cy="211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42CCB86D-F1CD-1CF2-A275-3D839EDEC8D7}"/>
                </a:ext>
              </a:extLst>
            </p:cNvPr>
            <p:cNvSpPr/>
            <p:nvPr/>
          </p:nvSpPr>
          <p:spPr>
            <a:xfrm>
              <a:off x="6795083" y="4911281"/>
              <a:ext cx="3699545" cy="172064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2815A5-4921-A706-F98A-2CB81287436A}"/>
                </a:ext>
              </a:extLst>
            </p:cNvPr>
            <p:cNvSpPr txBox="1"/>
            <p:nvPr/>
          </p:nvSpPr>
          <p:spPr>
            <a:xfrm>
              <a:off x="6904531" y="5878470"/>
              <a:ext cx="2567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Solenoid Coil</a:t>
              </a:r>
            </a:p>
          </p:txBody>
        </p:sp>
        <p:cxnSp>
          <p:nvCxnSpPr>
            <p:cNvPr id="37" name="Пряма зі стрілкою 36">
              <a:extLst>
                <a:ext uri="{FF2B5EF4-FFF2-40B4-BE49-F238E27FC236}">
                  <a16:creationId xmlns:a16="http://schemas.microsoft.com/office/drawing/2014/main" id="{8F0524C3-251D-4204-ED16-A69645D68825}"/>
                </a:ext>
              </a:extLst>
            </p:cNvPr>
            <p:cNvCxnSpPr>
              <a:cxnSpLocks/>
            </p:cNvCxnSpPr>
            <p:nvPr/>
          </p:nvCxnSpPr>
          <p:spPr>
            <a:xfrm>
              <a:off x="3684156" y="6247802"/>
              <a:ext cx="3110927" cy="0"/>
            </a:xfrm>
            <a:prstGeom prst="straightConnector1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83443861-97FC-3A5A-3DA9-07C425D79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5767" y="3095538"/>
              <a:ext cx="0" cy="36038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DFE640-D3EA-16AC-B5B6-56BA22D18ACE}"/>
                </a:ext>
              </a:extLst>
            </p:cNvPr>
            <p:cNvSpPr txBox="1"/>
            <p:nvPr/>
          </p:nvSpPr>
          <p:spPr>
            <a:xfrm>
              <a:off x="5090872" y="5903760"/>
              <a:ext cx="10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0.37 m</a:t>
              </a:r>
            </a:p>
          </p:txBody>
        </p:sp>
        <p:cxnSp>
          <p:nvCxnSpPr>
            <p:cNvPr id="43" name="Пряма зі стрілкою 42">
              <a:extLst>
                <a:ext uri="{FF2B5EF4-FFF2-40B4-BE49-F238E27FC236}">
                  <a16:creationId xmlns:a16="http://schemas.microsoft.com/office/drawing/2014/main" id="{F0EABF55-9D70-D5D6-6BF3-0ABB8EC06D60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8330989" y="4202884"/>
              <a:ext cx="32835" cy="1349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зі стрілкою 48">
              <a:extLst>
                <a:ext uri="{FF2B5EF4-FFF2-40B4-BE49-F238E27FC236}">
                  <a16:creationId xmlns:a16="http://schemas.microsoft.com/office/drawing/2014/main" id="{AFEDC8DD-8C5B-2CD1-BBDC-6DDBC4BE009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4147" y="3180160"/>
              <a:ext cx="0" cy="17173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526D8B-3ADB-FE5C-720D-5D3FE6A8CF7C}"/>
                </a:ext>
              </a:extLst>
            </p:cNvPr>
            <p:cNvSpPr txBox="1"/>
            <p:nvPr/>
          </p:nvSpPr>
          <p:spPr>
            <a:xfrm>
              <a:off x="10385921" y="3833552"/>
              <a:ext cx="1430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coil</a:t>
              </a:r>
              <a:r>
                <a:rPr lang="en-US" dirty="0"/>
                <a:t> = 0.15 m</a:t>
              </a:r>
              <a:endParaRPr lang="en-US" baseline="-25000" dirty="0"/>
            </a:p>
          </p:txBody>
        </p:sp>
      </p:grp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57151561-1853-A54E-A761-7F91F87F0475}"/>
              </a:ext>
            </a:extLst>
          </p:cNvPr>
          <p:cNvCxnSpPr/>
          <p:nvPr/>
        </p:nvCxnSpPr>
        <p:spPr>
          <a:xfrm flipV="1">
            <a:off x="4261607" y="1660315"/>
            <a:ext cx="0" cy="210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8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5DF2-1D18-EAAC-BDD0-5B1C4FC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DC05A-425E-BF11-727E-11480FAD2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77491" b="-1"/>
          <a:stretch/>
        </p:blipFill>
        <p:spPr>
          <a:xfrm rot="5400000" flipH="1">
            <a:off x="3480332" y="-776845"/>
            <a:ext cx="2684551" cy="8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96881-68B9-D38D-8108-5277C8D5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257" name="Групувати 31256">
            <a:extLst>
              <a:ext uri="{FF2B5EF4-FFF2-40B4-BE49-F238E27FC236}">
                <a16:creationId xmlns:a16="http://schemas.microsoft.com/office/drawing/2014/main" id="{BD6DFC37-6012-AAAD-C702-07C28E61E07F}"/>
              </a:ext>
            </a:extLst>
          </p:cNvPr>
          <p:cNvGrpSpPr/>
          <p:nvPr/>
        </p:nvGrpSpPr>
        <p:grpSpPr>
          <a:xfrm>
            <a:off x="1789182" y="2342606"/>
            <a:ext cx="7611993" cy="2431660"/>
            <a:chOff x="1789182" y="2342606"/>
            <a:chExt cx="7611993" cy="2431660"/>
          </a:xfrm>
        </p:grpSpPr>
        <p:grpSp>
          <p:nvGrpSpPr>
            <p:cNvPr id="31230" name="Групувати 31229">
              <a:extLst>
                <a:ext uri="{FF2B5EF4-FFF2-40B4-BE49-F238E27FC236}">
                  <a16:creationId xmlns:a16="http://schemas.microsoft.com/office/drawing/2014/main" id="{1BF09D80-A2BF-4F86-4981-4172BF541000}"/>
                </a:ext>
              </a:extLst>
            </p:cNvPr>
            <p:cNvGrpSpPr/>
            <p:nvPr/>
          </p:nvGrpSpPr>
          <p:grpSpPr>
            <a:xfrm>
              <a:off x="2086454" y="3014662"/>
              <a:ext cx="7314721" cy="828675"/>
              <a:chOff x="2086454" y="3014662"/>
              <a:chExt cx="7314721" cy="828675"/>
            </a:xfrm>
          </p:grpSpPr>
          <p:pic>
            <p:nvPicPr>
              <p:cNvPr id="31227" name="Рисунок 31226">
                <a:extLst>
                  <a:ext uri="{FF2B5EF4-FFF2-40B4-BE49-F238E27FC236}">
                    <a16:creationId xmlns:a16="http://schemas.microsoft.com/office/drawing/2014/main" id="{49011961-36F2-390F-5F70-A01C7A35F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90825" y="3014662"/>
                <a:ext cx="6610350" cy="828675"/>
              </a:xfrm>
              <a:prstGeom prst="rect">
                <a:avLst/>
              </a:prstGeom>
            </p:spPr>
          </p:pic>
          <p:sp>
            <p:nvSpPr>
              <p:cNvPr id="31228" name="Прямокутник 31227">
                <a:extLst>
                  <a:ext uri="{FF2B5EF4-FFF2-40B4-BE49-F238E27FC236}">
                    <a16:creationId xmlns:a16="http://schemas.microsoft.com/office/drawing/2014/main" id="{940209AC-4BD0-E7DD-6FFD-BF2FD3946253}"/>
                  </a:ext>
                </a:extLst>
              </p:cNvPr>
              <p:cNvSpPr/>
              <p:nvPr/>
            </p:nvSpPr>
            <p:spPr>
              <a:xfrm>
                <a:off x="2086454" y="3084443"/>
                <a:ext cx="632297" cy="75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29" name="Прямокутник 31228">
                <a:extLst>
                  <a:ext uri="{FF2B5EF4-FFF2-40B4-BE49-F238E27FC236}">
                    <a16:creationId xmlns:a16="http://schemas.microsoft.com/office/drawing/2014/main" id="{5E980627-615E-EBEB-8003-3EE31D77BA48}"/>
                  </a:ext>
                </a:extLst>
              </p:cNvPr>
              <p:cNvSpPr/>
              <p:nvPr/>
            </p:nvSpPr>
            <p:spPr>
              <a:xfrm>
                <a:off x="2718751" y="3451640"/>
                <a:ext cx="72074" cy="3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31" name="TextBox 31230">
              <a:extLst>
                <a:ext uri="{FF2B5EF4-FFF2-40B4-BE49-F238E27FC236}">
                  <a16:creationId xmlns:a16="http://schemas.microsoft.com/office/drawing/2014/main" id="{7E7D882D-9B24-E8A7-A763-3E4A83BB9879}"/>
                </a:ext>
              </a:extLst>
            </p:cNvPr>
            <p:cNvSpPr txBox="1"/>
            <p:nvPr/>
          </p:nvSpPr>
          <p:spPr>
            <a:xfrm>
              <a:off x="1789182" y="3945332"/>
              <a:ext cx="96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Cryostat</a:t>
              </a:r>
            </a:p>
          </p:txBody>
        </p:sp>
        <p:cxnSp>
          <p:nvCxnSpPr>
            <p:cNvPr id="31233" name="Пряма зі стрілкою 31232">
              <a:extLst>
                <a:ext uri="{FF2B5EF4-FFF2-40B4-BE49-F238E27FC236}">
                  <a16:creationId xmlns:a16="http://schemas.microsoft.com/office/drawing/2014/main" id="{B8033841-BE11-8732-716F-B3769AF6F8EB}"/>
                </a:ext>
              </a:extLst>
            </p:cNvPr>
            <p:cNvCxnSpPr>
              <a:cxnSpLocks/>
              <a:endCxn id="31228" idx="2"/>
            </p:cNvCxnSpPr>
            <p:nvPr/>
          </p:nvCxnSpPr>
          <p:spPr>
            <a:xfrm flipV="1">
              <a:off x="2338426" y="3843200"/>
              <a:ext cx="64177" cy="211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36" name="TextBox 31235">
              <a:extLst>
                <a:ext uri="{FF2B5EF4-FFF2-40B4-BE49-F238E27FC236}">
                  <a16:creationId xmlns:a16="http://schemas.microsoft.com/office/drawing/2014/main" id="{F1D70BE3-BA5C-D102-A161-5942D2400189}"/>
                </a:ext>
              </a:extLst>
            </p:cNvPr>
            <p:cNvSpPr txBox="1"/>
            <p:nvPr/>
          </p:nvSpPr>
          <p:spPr>
            <a:xfrm>
              <a:off x="5490660" y="4404934"/>
              <a:ext cx="1130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Solenoids</a:t>
              </a:r>
            </a:p>
          </p:txBody>
        </p:sp>
        <p:cxnSp>
          <p:nvCxnSpPr>
            <p:cNvPr id="31238" name="Пряма зі стрілкою 31237">
              <a:extLst>
                <a:ext uri="{FF2B5EF4-FFF2-40B4-BE49-F238E27FC236}">
                  <a16:creationId xmlns:a16="http://schemas.microsoft.com/office/drawing/2014/main" id="{083CE080-7BEA-E939-28D8-F3007D0A1EAE}"/>
                </a:ext>
              </a:extLst>
            </p:cNvPr>
            <p:cNvCxnSpPr/>
            <p:nvPr/>
          </p:nvCxnSpPr>
          <p:spPr>
            <a:xfrm flipV="1">
              <a:off x="6165669" y="3843200"/>
              <a:ext cx="2029097" cy="633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40" name="Пряма зі стрілкою 31239">
              <a:extLst>
                <a:ext uri="{FF2B5EF4-FFF2-40B4-BE49-F238E27FC236}">
                  <a16:creationId xmlns:a16="http://schemas.microsoft.com/office/drawing/2014/main" id="{F20AFFE5-5809-2BA8-F767-7BD701740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843200"/>
              <a:ext cx="671466" cy="633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43" name="Пряма зі стрілкою 31242">
              <a:extLst>
                <a:ext uri="{FF2B5EF4-FFF2-40B4-BE49-F238E27FC236}">
                  <a16:creationId xmlns:a16="http://schemas.microsoft.com/office/drawing/2014/main" id="{500C1BDB-D9A5-9BB8-97C3-9C70FC89C025}"/>
                </a:ext>
              </a:extLst>
            </p:cNvPr>
            <p:cNvCxnSpPr>
              <a:cxnSpLocks/>
              <a:stCxn id="31236" idx="0"/>
            </p:cNvCxnSpPr>
            <p:nvPr/>
          </p:nvCxnSpPr>
          <p:spPr>
            <a:xfrm flipH="1" flipV="1">
              <a:off x="5329646" y="3945332"/>
              <a:ext cx="726415" cy="4596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45" name="Пряма зі стрілкою 31244">
              <a:extLst>
                <a:ext uri="{FF2B5EF4-FFF2-40B4-BE49-F238E27FC236}">
                  <a16:creationId xmlns:a16="http://schemas.microsoft.com/office/drawing/2014/main" id="{57825D22-9A4B-E159-E881-2291DE7F3D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41750" y="3950905"/>
              <a:ext cx="2214311" cy="474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48" name="TextBox 31247">
              <a:extLst>
                <a:ext uri="{FF2B5EF4-FFF2-40B4-BE49-F238E27FC236}">
                  <a16:creationId xmlns:a16="http://schemas.microsoft.com/office/drawing/2014/main" id="{09E55547-2704-0E45-B59C-9E533542A0F8}"/>
                </a:ext>
              </a:extLst>
            </p:cNvPr>
            <p:cNvSpPr txBox="1"/>
            <p:nvPr/>
          </p:nvSpPr>
          <p:spPr>
            <a:xfrm>
              <a:off x="5016137" y="2342606"/>
              <a:ext cx="2725783" cy="37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Accelerating Sections</a:t>
              </a:r>
            </a:p>
          </p:txBody>
        </p:sp>
        <p:cxnSp>
          <p:nvCxnSpPr>
            <p:cNvPr id="31250" name="Пряма зі стрілкою 31249">
              <a:extLst>
                <a:ext uri="{FF2B5EF4-FFF2-40B4-BE49-F238E27FC236}">
                  <a16:creationId xmlns:a16="http://schemas.microsoft.com/office/drawing/2014/main" id="{E541AE74-B871-5E34-003C-1793DEDBD601}"/>
                </a:ext>
              </a:extLst>
            </p:cNvPr>
            <p:cNvCxnSpPr/>
            <p:nvPr/>
          </p:nvCxnSpPr>
          <p:spPr>
            <a:xfrm flipH="1">
              <a:off x="3727269" y="2716602"/>
              <a:ext cx="1602377" cy="712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2" name="Пряма зі стрілкою 31251">
              <a:extLst>
                <a:ext uri="{FF2B5EF4-FFF2-40B4-BE49-F238E27FC236}">
                  <a16:creationId xmlns:a16="http://schemas.microsoft.com/office/drawing/2014/main" id="{69B933A7-8B60-FB89-F258-1ADE67339370}"/>
                </a:ext>
              </a:extLst>
            </p:cNvPr>
            <p:cNvCxnSpPr/>
            <p:nvPr/>
          </p:nvCxnSpPr>
          <p:spPr>
            <a:xfrm flipH="1">
              <a:off x="5490660" y="2716602"/>
              <a:ext cx="274414" cy="712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4" name="Пряма зі стрілкою 31253">
              <a:extLst>
                <a:ext uri="{FF2B5EF4-FFF2-40B4-BE49-F238E27FC236}">
                  <a16:creationId xmlns:a16="http://schemas.microsoft.com/office/drawing/2014/main" id="{F89D292E-F35A-C190-250B-980AFF5A66E7}"/>
                </a:ext>
              </a:extLst>
            </p:cNvPr>
            <p:cNvCxnSpPr/>
            <p:nvPr/>
          </p:nvCxnSpPr>
          <p:spPr>
            <a:xfrm>
              <a:off x="6266090" y="2695667"/>
              <a:ext cx="501376" cy="7333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56" name="Пряма зі стрілкою 31255">
              <a:extLst>
                <a:ext uri="{FF2B5EF4-FFF2-40B4-BE49-F238E27FC236}">
                  <a16:creationId xmlns:a16="http://schemas.microsoft.com/office/drawing/2014/main" id="{D9350F96-8BB2-DA13-5E34-DE6E201CC706}"/>
                </a:ext>
              </a:extLst>
            </p:cNvPr>
            <p:cNvCxnSpPr/>
            <p:nvPr/>
          </p:nvCxnSpPr>
          <p:spPr>
            <a:xfrm>
              <a:off x="6701518" y="2795994"/>
              <a:ext cx="1798048" cy="6330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47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A90C1-91EF-252C-B7DB-9710BFBC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 axis magnetic field.</a:t>
            </a:r>
            <a:br>
              <a:rPr lang="en-US" dirty="0"/>
            </a:br>
            <a:r>
              <a:rPr lang="en-US" sz="3600" dirty="0"/>
              <a:t>Superposition of the superconducting coil field and normal conducting solenoid field.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D308A-E55F-BA8B-1C63-631B58A5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1421"/>
            <a:ext cx="5334000" cy="4000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69335-E2CB-588C-C51E-1FBE51BF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46" y="1830827"/>
            <a:ext cx="5397384" cy="39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E99B7-F7F4-EE4C-FD12-4DA17D5D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field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11255C-1C70-1214-6D9D-CB417108179C}"/>
                  </a:ext>
                </a:extLst>
              </p:cNvPr>
              <p:cNvSpPr txBox="1"/>
              <p:nvPr/>
            </p:nvSpPr>
            <p:spPr>
              <a:xfrm>
                <a:off x="8044818" y="2367793"/>
                <a:ext cx="2894425" cy="697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11255C-1C70-1214-6D9D-CB4171081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818" y="2367793"/>
                <a:ext cx="2894425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53F490B-C60B-6489-E12E-08C9ADE91AED}"/>
              </a:ext>
            </a:extLst>
          </p:cNvPr>
          <p:cNvSpPr txBox="1"/>
          <p:nvPr/>
        </p:nvSpPr>
        <p:spPr>
          <a:xfrm>
            <a:off x="8271545" y="3498209"/>
            <a:ext cx="224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</a:t>
            </a:r>
            <a:r>
              <a:rPr lang="en-US" sz="2400" i="1" baseline="-25000" dirty="0"/>
              <a:t>0</a:t>
            </a:r>
            <a:r>
              <a:rPr lang="en-US" sz="2400" i="1" dirty="0"/>
              <a:t> = 12 T </a:t>
            </a:r>
          </a:p>
          <a:p>
            <a:r>
              <a:rPr lang="en-US" sz="2400" i="1" dirty="0" err="1"/>
              <a:t>B</a:t>
            </a:r>
            <a:r>
              <a:rPr lang="en-US" sz="2400" i="1" baseline="-25000" dirty="0" err="1"/>
              <a:t>sol</a:t>
            </a:r>
            <a:r>
              <a:rPr lang="en-US" sz="2400" i="1" dirty="0"/>
              <a:t> = 0.5 T</a:t>
            </a:r>
            <a:endParaRPr lang="en-US" sz="2400" i="1" baseline="-25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912427-FA43-78A4-E663-B3BFDC40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44" y="1690688"/>
            <a:ext cx="5563125" cy="41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0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50BCF-8763-D087-753E-2B8F0842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AMD field variation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219D7-71FA-6A7A-8975-4CDF31B24CEA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Accelerating section with 60 cells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Energy gain 30 MeV (Maximal energy gain, AUTO_PHASE=T)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</a:t>
            </a:r>
            <a:r>
              <a:rPr lang="en-US" sz="2000" baseline="-25000" dirty="0" err="1"/>
              <a:t>limit</a:t>
            </a:r>
            <a:r>
              <a:rPr lang="en-US" sz="2000" dirty="0"/>
              <a:t> = 0.2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1E1561-5815-343D-1B3A-9F15F768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1" y="2742397"/>
            <a:ext cx="4433454" cy="329184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C91D2-05FA-CDE4-C41E-6DEFEBACAF89}"/>
              </a:ext>
            </a:extLst>
          </p:cNvPr>
          <p:cNvSpPr txBox="1"/>
          <p:nvPr/>
        </p:nvSpPr>
        <p:spPr>
          <a:xfrm>
            <a:off x="2491444" y="2557731"/>
            <a:ext cx="143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=60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B48F36-E9CC-6EDA-3E1A-896F34C5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80" y="2742397"/>
            <a:ext cx="4695301" cy="34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92734</TotalTime>
  <Words>760</Words>
  <Application>Microsoft Office PowerPoint</Application>
  <PresentationFormat>Широкий екран</PresentationFormat>
  <Paragraphs>140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Тема Office</vt:lpstr>
      <vt:lpstr>Astra simulation of a 2 GHz, 9/10 section</vt:lpstr>
      <vt:lpstr>Wavelength is 149.8962 mm</vt:lpstr>
      <vt:lpstr>Traveling wave field reconstructed by ASTRA from 1D field map.</vt:lpstr>
      <vt:lpstr>Layout of the linac entrance</vt:lpstr>
      <vt:lpstr>Презентація PowerPoint</vt:lpstr>
      <vt:lpstr>Презентація PowerPoint</vt:lpstr>
      <vt:lpstr>On axis magnetic field. Superposition of the superconducting coil field and normal conducting solenoid field.</vt:lpstr>
      <vt:lpstr>AMD field variation</vt:lpstr>
      <vt:lpstr>AMD field variation results</vt:lpstr>
      <vt:lpstr>The first bucket contains the vast majority of particles</vt:lpstr>
      <vt:lpstr>2D scanning:  =10 through 60, =0 through 350  One accelerating section, 60 cells, 9/10 phase advance</vt:lpstr>
      <vt:lpstr>2D scanning:  =10 through 60, =0 through 350  One accelerating section, 60 cells, 9/10 phase advance</vt:lpstr>
      <vt:lpstr>2D scanning:  =10 through 60, =0 through 350  One accelerating section, 60 cells, 9/10 phase advance</vt:lpstr>
      <vt:lpstr>2D scanning:  =10 through 60, =0 through 350  One accelerating section, 60 cells, 9/10 phase advance</vt:lpstr>
      <vt:lpstr> = 60,  = 190</vt:lpstr>
      <vt:lpstr>Four accelerating sections, reference particle moved to bunch center. Distance between accelerating section is 35 cm. </vt:lpstr>
      <vt:lpstr>Four accelerating sections, reference particle moved to bunch center. Distance between accelerating section is 35 cm. </vt:lpstr>
      <vt:lpstr>Four accelerating sections, reference particle moved to bunch center. </vt:lpstr>
      <vt:lpstr>Four accelerating sections, reference particle moved to bunch center. </vt:lpstr>
      <vt:lpstr>Length of the solenoid is just 17 m.</vt:lpstr>
      <vt:lpstr>2D scanning:  =10 through 60, =0 through 350 at different B0 from 6 T through 16 T or 20 T One accelerating section, 60 cells, 9/10 phase advance  =60 is the optimal value </vt:lpstr>
      <vt:lpstr>One accelerating section, 60 cells, 9/10 phase advance  =60 is the optimal value</vt:lpstr>
      <vt:lpstr>The question is, how can particles be cut in reality? By chicane?</vt:lpstr>
      <vt:lpstr>Chicane</vt:lpstr>
      <vt:lpstr>SKEKB Chicane</vt:lpstr>
      <vt:lpstr>SKEKB Chicane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Astra simulation of a 2 GHz, 9/10 section</dc:title>
  <dc:creator>Viktor Mytrochenko</dc:creator>
  <cp:lastModifiedBy>Viktor Mytrochenko</cp:lastModifiedBy>
  <cp:revision>41</cp:revision>
  <dcterms:created xsi:type="dcterms:W3CDTF">2022-05-18T10:57:31Z</dcterms:created>
  <dcterms:modified xsi:type="dcterms:W3CDTF">2022-08-10T20:11:40Z</dcterms:modified>
</cp:coreProperties>
</file>