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3"/>
  </p:notesMasterIdLst>
  <p:sldIdLst>
    <p:sldId id="264" r:id="rId2"/>
    <p:sldId id="502" r:id="rId3"/>
    <p:sldId id="519" r:id="rId4"/>
    <p:sldId id="520" r:id="rId5"/>
    <p:sldId id="521" r:id="rId6"/>
    <p:sldId id="513" r:id="rId7"/>
    <p:sldId id="503" r:id="rId8"/>
    <p:sldId id="504" r:id="rId9"/>
    <p:sldId id="507" r:id="rId10"/>
    <p:sldId id="512" r:id="rId11"/>
    <p:sldId id="523" r:id="rId12"/>
    <p:sldId id="522" r:id="rId13"/>
    <p:sldId id="524" r:id="rId14"/>
    <p:sldId id="510" r:id="rId15"/>
    <p:sldId id="509" r:id="rId16"/>
    <p:sldId id="511" r:id="rId17"/>
    <p:sldId id="517" r:id="rId18"/>
    <p:sldId id="516" r:id="rId19"/>
    <p:sldId id="508" r:id="rId20"/>
    <p:sldId id="340" r:id="rId21"/>
    <p:sldId id="518" r:id="rId22"/>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B"/>
    <a:srgbClr val="FF6700"/>
    <a:srgbClr val="7A286A"/>
    <a:srgbClr val="DF8A2D"/>
    <a:srgbClr val="E05314"/>
    <a:srgbClr val="FF4A51"/>
    <a:srgbClr val="3F3F3F"/>
    <a:srgbClr val="456487"/>
    <a:srgbClr val="6600CC"/>
    <a:srgbClr val="511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976" autoAdjust="0"/>
  </p:normalViewPr>
  <p:slideViewPr>
    <p:cSldViewPr>
      <p:cViewPr varScale="1">
        <p:scale>
          <a:sx n="98" d="100"/>
          <a:sy n="98" d="100"/>
        </p:scale>
        <p:origin x="739" y="67"/>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10/01/2023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a:defRPr/>
            </a:pPr>
            <a:fld id="{C3BC699F-DBFB-4FA7-9A20-949047200EDB}" type="slidenum">
              <a:rPr lang="fr-FR" smtClean="0"/>
              <a:pPr>
                <a:defRPr/>
              </a:pPr>
              <a:t>1</a:t>
            </a:fld>
            <a:endParaRPr lang="fr-FR"/>
          </a:p>
        </p:txBody>
      </p:sp>
    </p:spTree>
    <p:extLst>
      <p:ext uri="{BB962C8B-B14F-4D97-AF65-F5344CB8AC3E}">
        <p14:creationId xmlns:p14="http://schemas.microsoft.com/office/powerpoint/2010/main" val="174963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BC699F-DBFB-4FA7-9A20-949047200EDB}" type="slidenum">
              <a:rPr lang="fr-FR" smtClean="0"/>
              <a:pPr>
                <a:defRPr/>
              </a:pPr>
              <a:t>2</a:t>
            </a:fld>
            <a:endParaRPr lang="fr-FR"/>
          </a:p>
        </p:txBody>
      </p:sp>
    </p:spTree>
    <p:extLst>
      <p:ext uri="{BB962C8B-B14F-4D97-AF65-F5344CB8AC3E}">
        <p14:creationId xmlns:p14="http://schemas.microsoft.com/office/powerpoint/2010/main" val="225865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BC699F-DBFB-4FA7-9A20-949047200EDB}" type="slidenum">
              <a:rPr lang="fr-FR" smtClean="0"/>
              <a:pPr>
                <a:defRPr/>
              </a:pPr>
              <a:t>7</a:t>
            </a:fld>
            <a:endParaRPr lang="fr-FR"/>
          </a:p>
        </p:txBody>
      </p:sp>
    </p:spTree>
    <p:extLst>
      <p:ext uri="{BB962C8B-B14F-4D97-AF65-F5344CB8AC3E}">
        <p14:creationId xmlns:p14="http://schemas.microsoft.com/office/powerpoint/2010/main" val="361954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BC699F-DBFB-4FA7-9A20-949047200EDB}" type="slidenum">
              <a:rPr lang="fr-FR" smtClean="0"/>
              <a:pPr>
                <a:defRPr/>
              </a:pPr>
              <a:t>8</a:t>
            </a:fld>
            <a:endParaRPr lang="fr-FR"/>
          </a:p>
        </p:txBody>
      </p:sp>
    </p:spTree>
    <p:extLst>
      <p:ext uri="{BB962C8B-B14F-4D97-AF65-F5344CB8AC3E}">
        <p14:creationId xmlns:p14="http://schemas.microsoft.com/office/powerpoint/2010/main" val="315054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BC699F-DBFB-4FA7-9A20-949047200EDB}" type="slidenum">
              <a:rPr lang="fr-FR" smtClean="0"/>
              <a:pPr>
                <a:defRPr/>
              </a:pPr>
              <a:t>19</a:t>
            </a:fld>
            <a:endParaRPr lang="fr-FR"/>
          </a:p>
        </p:txBody>
      </p:sp>
    </p:spTree>
    <p:extLst>
      <p:ext uri="{BB962C8B-B14F-4D97-AF65-F5344CB8AC3E}">
        <p14:creationId xmlns:p14="http://schemas.microsoft.com/office/powerpoint/2010/main" val="1736272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22AD52A8-3260-4EA3-8E9F-3BD460797EE2}"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i="1">
                <a:latin typeface="Calibri" panose="020F0502020204030204" pitchFamily="34" charset="0"/>
              </a:rPr>
              <a:t>Positron measurment at SuperKEKB</a:t>
            </a:r>
            <a:endParaRPr lang="en-GB" sz="1600" i="1" dirty="0">
              <a:latin typeface="Calibri" panose="020F0502020204030204" pitchFamily="34" charset="0"/>
            </a:endParaRP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31AC3A2A-72D0-4A00-8019-E147765E8FC1}"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8003-F1E3-6142-AEF0-E32357CC2795}"/>
              </a:ext>
            </a:extLst>
          </p:cNvPr>
          <p:cNvSpPr>
            <a:spLocks noGrp="1"/>
          </p:cNvSpPr>
          <p:nvPr>
            <p:ph type="title"/>
          </p:nvPr>
        </p:nvSpPr>
        <p:spPr/>
        <p:txBody>
          <a:bodyPr/>
          <a:lstStyle/>
          <a:p>
            <a:endParaRPr lang="fr-FR" dirty="0"/>
          </a:p>
        </p:txBody>
      </p:sp>
      <p:sp>
        <p:nvSpPr>
          <p:cNvPr id="3" name="Content Placeholder 2">
            <a:extLst>
              <a:ext uri="{FF2B5EF4-FFF2-40B4-BE49-F238E27FC236}">
                <a16:creationId xmlns:a16="http://schemas.microsoft.com/office/drawing/2014/main" id="{A00DF0C6-E8D5-8E40-A96F-6CBC43CC7C0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B6AF1DAB-EAD7-1544-9FD4-68230C8D14EC}"/>
              </a:ext>
            </a:extLst>
          </p:cNvPr>
          <p:cNvSpPr>
            <a:spLocks noGrp="1"/>
          </p:cNvSpPr>
          <p:nvPr>
            <p:ph type="dt" sz="half" idx="10"/>
          </p:nvPr>
        </p:nvSpPr>
        <p:spPr/>
        <p:txBody>
          <a:bodyPr/>
          <a:lstStyle/>
          <a:p>
            <a:fld id="{5AAC6C19-DF4C-4C6A-9209-A08FB86855F0}" type="datetime1">
              <a:rPr lang="en-US" smtClean="0"/>
              <a:t>1/10/2023</a:t>
            </a:fld>
            <a:endParaRPr lang="fr-FR"/>
          </a:p>
        </p:txBody>
      </p:sp>
      <p:sp>
        <p:nvSpPr>
          <p:cNvPr id="5" name="Footer Placeholder 4">
            <a:extLst>
              <a:ext uri="{FF2B5EF4-FFF2-40B4-BE49-F238E27FC236}">
                <a16:creationId xmlns:a16="http://schemas.microsoft.com/office/drawing/2014/main" id="{711E88D9-6EB6-FD4D-9D61-06CB09A66781}"/>
              </a:ext>
            </a:extLst>
          </p:cNvPr>
          <p:cNvSpPr>
            <a:spLocks noGrp="1"/>
          </p:cNvSpPr>
          <p:nvPr>
            <p:ph type="ftr" sz="quarter" idx="11"/>
          </p:nvPr>
        </p:nvSpPr>
        <p:spPr/>
        <p:txBody>
          <a:bodyPr/>
          <a:lstStyle/>
          <a:p>
            <a:r>
              <a:rPr lang="fr-FR"/>
              <a:t>Positron measurment at SuperKEKB</a:t>
            </a:r>
          </a:p>
        </p:txBody>
      </p:sp>
      <p:sp>
        <p:nvSpPr>
          <p:cNvPr id="6" name="Slide Number Placeholder 5">
            <a:extLst>
              <a:ext uri="{FF2B5EF4-FFF2-40B4-BE49-F238E27FC236}">
                <a16:creationId xmlns:a16="http://schemas.microsoft.com/office/drawing/2014/main" id="{6B07421C-BAF5-B84E-BC81-A7101583ACD2}"/>
              </a:ext>
            </a:extLst>
          </p:cNvPr>
          <p:cNvSpPr>
            <a:spLocks noGrp="1"/>
          </p:cNvSpPr>
          <p:nvPr>
            <p:ph type="sldNum" sz="quarter" idx="12"/>
          </p:nvPr>
        </p:nvSpPr>
        <p:spPr>
          <a:xfrm>
            <a:off x="7511827" y="5616248"/>
            <a:ext cx="2797362" cy="322611"/>
          </a:xfrm>
        </p:spPr>
        <p:txBody>
          <a:bodyPr/>
          <a:lstStyle/>
          <a:p>
            <a:fld id="{C7F8A804-709A-224C-9F48-1C4CF8F23966}" type="slidenum">
              <a:rPr lang="fr-FR" smtClean="0"/>
              <a:t>‹#›</a:t>
            </a:fld>
            <a:endParaRPr lang="fr-FR"/>
          </a:p>
        </p:txBody>
      </p:sp>
      <p:sp>
        <p:nvSpPr>
          <p:cNvPr id="7" name="TextBox 6">
            <a:extLst>
              <a:ext uri="{FF2B5EF4-FFF2-40B4-BE49-F238E27FC236}">
                <a16:creationId xmlns:a16="http://schemas.microsoft.com/office/drawing/2014/main" id="{FFB4BC88-1F39-0048-9207-F181CF7AFC7A}"/>
              </a:ext>
            </a:extLst>
          </p:cNvPr>
          <p:cNvSpPr txBox="1"/>
          <p:nvPr userDrawn="1"/>
        </p:nvSpPr>
        <p:spPr>
          <a:xfrm>
            <a:off x="8455290" y="5690353"/>
            <a:ext cx="2188035" cy="263662"/>
          </a:xfrm>
          <a:prstGeom prst="rect">
            <a:avLst/>
          </a:prstGeom>
          <a:noFill/>
        </p:spPr>
        <p:txBody>
          <a:bodyPr wrap="none" rtlCol="0">
            <a:spAutoFit/>
          </a:bodyPr>
          <a:lstStyle/>
          <a:p>
            <a:pPr marL="0" indent="0" algn="l" defTabSz="887919" rtl="0" eaLnBrk="1" fontAlgn="base" latinLnBrk="0" hangingPunct="1">
              <a:lnSpc>
                <a:spcPct val="90000"/>
              </a:lnSpc>
              <a:spcBef>
                <a:spcPts val="625"/>
              </a:spcBef>
              <a:spcAft>
                <a:spcPct val="0"/>
              </a:spcAft>
              <a:buFont typeface="Arial" panose="020B0604020202020204" pitchFamily="34" charset="0"/>
              <a:buNone/>
            </a:pPr>
            <a:r>
              <a:rPr lang="fr-FR" sz="1237" b="1" kern="1200" dirty="0">
                <a:solidFill>
                  <a:srgbClr val="3F3F3F"/>
                </a:solidFill>
                <a:latin typeface="Calibri Light" panose="020F0302020204030204" pitchFamily="34" charset="0"/>
                <a:ea typeface="+mn-ea"/>
                <a:cs typeface="Calibri Light" panose="020F0302020204030204" pitchFamily="34" charset="0"/>
              </a:rPr>
              <a:t>Iryna CHAIKOVSKA IJCLab/CNRS</a:t>
            </a:r>
          </a:p>
        </p:txBody>
      </p:sp>
    </p:spTree>
    <p:extLst>
      <p:ext uri="{BB962C8B-B14F-4D97-AF65-F5344CB8AC3E}">
        <p14:creationId xmlns:p14="http://schemas.microsoft.com/office/powerpoint/2010/main" val="110664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B1594690-AB06-40DB-8784-E21BA6A130AF}"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i="1">
                <a:latin typeface="Calibri" panose="020F0502020204030204" pitchFamily="34" charset="0"/>
              </a:rPr>
              <a:t>Positron measurment at SuperKEKB</a:t>
            </a:r>
            <a:endParaRPr lang="en-GB" sz="1600" i="1" dirty="0">
              <a:latin typeface="Calibri" panose="020F0502020204030204" pitchFamily="34" charset="0"/>
            </a:endParaRP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E2FF042F-0EAA-4656-8CC1-B8CA2344E381}"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Positron measurment at SuperKEKB</a:t>
            </a:r>
            <a:endParaRPr lang="en-GB" sz="1600" i="1" dirty="0">
              <a:latin typeface="Calibri" panose="020F0502020204030204" pitchFamily="34" charset="0"/>
            </a:endParaRP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79CFB62C-B57A-4B24-9332-08539741A98C}"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7E3CAFCF-8F5E-47E3-B932-676C79EC1679}"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lgn="ct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E7E14FA2-89DA-4E00-9B94-563B1CB6EF8D}"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8C270343-9253-4A7F-8399-1AC1401BA238}"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644430A1-8410-4645-BDA5-EF4F3D47C311}"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96F0BF21-09C2-4B6F-9AE6-81461AE0DD9F}" type="datetime1">
              <a:rPr lang="en-US" smtClean="0"/>
              <a:t>1/10/2023</a:t>
            </a:fld>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en-GB"/>
              <a:t>Positron measurment at SuperKEKB</a:t>
            </a:r>
            <a:endParaRPr lang="en-GB"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fld id="{D137BD03-EEDD-4CBE-B2A1-E18F02762861}" type="datetime1">
              <a:rPr lang="en-US" smtClean="0"/>
              <a:t>1/10/2023</a:t>
            </a:fld>
            <a:endParaRPr lang="fr-FR" dirty="0"/>
          </a:p>
        </p:txBody>
      </p:sp>
      <p:sp>
        <p:nvSpPr>
          <p:cNvPr id="5" name="Espace réservé du pied de page 4"/>
          <p:cNvSpPr>
            <a:spLocks noGrp="1"/>
          </p:cNvSpPr>
          <p:nvPr>
            <p:ph type="ftr" sz="quarter" idx="3"/>
          </p:nvPr>
        </p:nvSpPr>
        <p:spPr>
          <a:xfrm>
            <a:off x="3370164" y="5616575"/>
            <a:ext cx="4032448"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Positron measurment at SuperKEKB</a:t>
            </a:r>
            <a:endParaRPr lang="en-GB"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1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1A175ED-0E0F-3C45-A7E8-8320491236E7}"/>
              </a:ext>
            </a:extLst>
          </p:cNvPr>
          <p:cNvSpPr>
            <a:spLocks noGrp="1"/>
          </p:cNvSpPr>
          <p:nvPr>
            <p:ph type="dt" sz="half" idx="10"/>
          </p:nvPr>
        </p:nvSpPr>
        <p:spPr/>
        <p:txBody>
          <a:bodyPr/>
          <a:lstStyle/>
          <a:p>
            <a:fld id="{D9FE35A2-B86D-4F8D-94E2-DB71E5E3ADD6}" type="datetime1">
              <a:rPr lang="en-US" smtClean="0"/>
              <a:t>1/10/2023</a:t>
            </a:fld>
            <a:endParaRPr lang="en-US" dirty="0"/>
          </a:p>
        </p:txBody>
      </p:sp>
      <p:sp>
        <p:nvSpPr>
          <p:cNvPr id="7" name="Footer Placeholder 6">
            <a:extLst>
              <a:ext uri="{FF2B5EF4-FFF2-40B4-BE49-F238E27FC236}">
                <a16:creationId xmlns:a16="http://schemas.microsoft.com/office/drawing/2014/main" id="{D9823F6F-7188-B048-B816-06434D95DC85}"/>
              </a:ext>
            </a:extLst>
          </p:cNvPr>
          <p:cNvSpPr>
            <a:spLocks noGrp="1"/>
          </p:cNvSpPr>
          <p:nvPr>
            <p:ph type="ftr" sz="quarter" idx="11"/>
          </p:nvPr>
        </p:nvSpPr>
        <p:spPr/>
        <p:txBody>
          <a:bodyPr/>
          <a:lstStyle/>
          <a:p>
            <a:r>
              <a:rPr lang="en-GB"/>
              <a:t>Positron measurment at SuperKEKB</a:t>
            </a:r>
            <a:endParaRPr lang="en-GB" dirty="0"/>
          </a:p>
        </p:txBody>
      </p:sp>
      <p:sp>
        <p:nvSpPr>
          <p:cNvPr id="4" name="Slide Number Placeholder 3">
            <a:extLst>
              <a:ext uri="{FF2B5EF4-FFF2-40B4-BE49-F238E27FC236}">
                <a16:creationId xmlns:a16="http://schemas.microsoft.com/office/drawing/2014/main" id="{17F9784E-0EE1-44D9-B8D1-CD0A2562B50E}"/>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
        <p:nvSpPr>
          <p:cNvPr id="11" name="TextBox 10">
            <a:extLst>
              <a:ext uri="{FF2B5EF4-FFF2-40B4-BE49-F238E27FC236}">
                <a16:creationId xmlns:a16="http://schemas.microsoft.com/office/drawing/2014/main" id="{E0E16DCF-7B33-A144-9278-842D42D8BA7F}"/>
              </a:ext>
            </a:extLst>
          </p:cNvPr>
          <p:cNvSpPr txBox="1"/>
          <p:nvPr/>
        </p:nvSpPr>
        <p:spPr>
          <a:xfrm>
            <a:off x="230644" y="1706305"/>
            <a:ext cx="10393696" cy="1323439"/>
          </a:xfrm>
          <a:prstGeom prst="rect">
            <a:avLst/>
          </a:prstGeom>
          <a:noFill/>
        </p:spPr>
        <p:txBody>
          <a:bodyPr wrap="square" rtlCol="0">
            <a:spAutoFit/>
          </a:bodyPr>
          <a:lstStyle/>
          <a:p>
            <a:pPr algn="ctr"/>
            <a:r>
              <a:rPr lang="en-US" sz="4000" b="1" dirty="0">
                <a:solidFill>
                  <a:schemeClr val="accent1">
                    <a:lumMod val="50000"/>
                  </a:schemeClr>
                </a:solidFill>
                <a:latin typeface="+mn-lt"/>
              </a:rPr>
              <a:t>Positron beam measurements @</a:t>
            </a:r>
            <a:r>
              <a:rPr lang="en-US" sz="4000" b="1" dirty="0" err="1">
                <a:solidFill>
                  <a:schemeClr val="accent1">
                    <a:lumMod val="50000"/>
                  </a:schemeClr>
                </a:solidFill>
                <a:latin typeface="+mn-lt"/>
              </a:rPr>
              <a:t>SuperKEKB</a:t>
            </a:r>
            <a:endParaRPr lang="en-US" sz="4000" b="1" dirty="0">
              <a:solidFill>
                <a:schemeClr val="accent1">
                  <a:lumMod val="50000"/>
                </a:schemeClr>
              </a:solidFill>
              <a:latin typeface="+mn-lt"/>
            </a:endParaRPr>
          </a:p>
          <a:p>
            <a:pPr algn="ctr"/>
            <a:r>
              <a:rPr lang="en-US" sz="4000" b="1" dirty="0">
                <a:solidFill>
                  <a:schemeClr val="accent1">
                    <a:lumMod val="50000"/>
                  </a:schemeClr>
                </a:solidFill>
                <a:latin typeface="+mn-lt"/>
              </a:rPr>
              <a:t>19-21 December 2022</a:t>
            </a:r>
          </a:p>
        </p:txBody>
      </p:sp>
      <p:sp>
        <p:nvSpPr>
          <p:cNvPr id="2" name="TextBox 1">
            <a:extLst>
              <a:ext uri="{FF2B5EF4-FFF2-40B4-BE49-F238E27FC236}">
                <a16:creationId xmlns:a16="http://schemas.microsoft.com/office/drawing/2014/main" id="{2A9F79D3-99B1-7DA3-BEAD-8D111E7C9A6D}"/>
              </a:ext>
            </a:extLst>
          </p:cNvPr>
          <p:cNvSpPr txBox="1"/>
          <p:nvPr/>
        </p:nvSpPr>
        <p:spPr>
          <a:xfrm>
            <a:off x="777875" y="3677816"/>
            <a:ext cx="7456850" cy="769441"/>
          </a:xfrm>
          <a:prstGeom prst="rect">
            <a:avLst/>
          </a:prstGeom>
          <a:noFill/>
        </p:spPr>
        <p:txBody>
          <a:bodyPr wrap="none" rtlCol="0">
            <a:spAutoFit/>
          </a:bodyPr>
          <a:lstStyle/>
          <a:p>
            <a:r>
              <a:rPr lang="en-GB" sz="2200" dirty="0">
                <a:solidFill>
                  <a:srgbClr val="3F3F3F"/>
                </a:solidFill>
                <a:latin typeface="+mn-lt"/>
                <a:cs typeface="Calibri Light" panose="020F0302020204030204" pitchFamily="34" charset="0"/>
              </a:rPr>
              <a:t>Y. </a:t>
            </a:r>
            <a:r>
              <a:rPr lang="en-GB" sz="2200" dirty="0" err="1">
                <a:solidFill>
                  <a:srgbClr val="3F3F3F"/>
                </a:solidFill>
                <a:latin typeface="+mn-lt"/>
                <a:cs typeface="Calibri Light" panose="020F0302020204030204" pitchFamily="34" charset="0"/>
              </a:rPr>
              <a:t>Enomoto</a:t>
            </a:r>
            <a:r>
              <a:rPr lang="en-GB" sz="2200" dirty="0">
                <a:solidFill>
                  <a:srgbClr val="3F3F3F"/>
                </a:solidFill>
                <a:latin typeface="+mn-lt"/>
                <a:cs typeface="Calibri Light" panose="020F0302020204030204" pitchFamily="34" charset="0"/>
              </a:rPr>
              <a:t>, T. </a:t>
            </a:r>
            <a:r>
              <a:rPr lang="en-GB" sz="2200" dirty="0" err="1">
                <a:solidFill>
                  <a:srgbClr val="3F3F3F"/>
                </a:solidFill>
                <a:latin typeface="+mn-lt"/>
                <a:cs typeface="Calibri Light" panose="020F0302020204030204" pitchFamily="34" charset="0"/>
              </a:rPr>
              <a:t>Kamitani</a:t>
            </a:r>
            <a:r>
              <a:rPr lang="en-GB" sz="2200" dirty="0">
                <a:solidFill>
                  <a:srgbClr val="3F3F3F"/>
                </a:solidFill>
                <a:latin typeface="+mn-lt"/>
                <a:cs typeface="Calibri Light" panose="020F0302020204030204" pitchFamily="34" charset="0"/>
              </a:rPr>
              <a:t>, F. Miyahara, M. Satoh, T. </a:t>
            </a:r>
            <a:r>
              <a:rPr lang="en-GB" sz="2200" dirty="0" err="1">
                <a:solidFill>
                  <a:srgbClr val="3F3F3F"/>
                </a:solidFill>
                <a:latin typeface="+mn-lt"/>
                <a:cs typeface="Calibri Light" panose="020F0302020204030204" pitchFamily="34" charset="0"/>
              </a:rPr>
              <a:t>Suwada</a:t>
            </a:r>
            <a:r>
              <a:rPr lang="en-GB" sz="2200" dirty="0">
                <a:solidFill>
                  <a:srgbClr val="3F3F3F"/>
                </a:solidFill>
                <a:latin typeface="+mn-lt"/>
                <a:cs typeface="Calibri Light" panose="020F0302020204030204" pitchFamily="34" charset="0"/>
              </a:rPr>
              <a:t> (KEK) </a:t>
            </a:r>
          </a:p>
          <a:p>
            <a:r>
              <a:rPr lang="en-GB" sz="2200" dirty="0">
                <a:solidFill>
                  <a:srgbClr val="3F3F3F"/>
                </a:solidFill>
                <a:latin typeface="+mn-lt"/>
                <a:cs typeface="Calibri Light" panose="020F0302020204030204" pitchFamily="34" charset="0"/>
              </a:rPr>
              <a:t>F. </a:t>
            </a:r>
            <a:r>
              <a:rPr lang="en-GB" sz="2200" dirty="0" err="1">
                <a:solidFill>
                  <a:srgbClr val="3F3F3F"/>
                </a:solidFill>
                <a:latin typeface="+mn-lt"/>
                <a:cs typeface="Calibri Light" panose="020F0302020204030204" pitchFamily="34" charset="0"/>
              </a:rPr>
              <a:t>Alharthi</a:t>
            </a:r>
            <a:r>
              <a:rPr lang="en-GB" sz="2200" dirty="0">
                <a:solidFill>
                  <a:srgbClr val="3F3F3F"/>
                </a:solidFill>
                <a:latin typeface="+mn-lt"/>
                <a:cs typeface="Calibri Light" panose="020F0302020204030204" pitchFamily="34" charset="0"/>
              </a:rPr>
              <a:t>, I. Chaikovska, V. </a:t>
            </a:r>
            <a:r>
              <a:rPr lang="en-GB" sz="2200" dirty="0" err="1">
                <a:solidFill>
                  <a:srgbClr val="3F3F3F"/>
                </a:solidFill>
                <a:latin typeface="+mn-lt"/>
                <a:cs typeface="Calibri Light" panose="020F0302020204030204" pitchFamily="34" charset="0"/>
              </a:rPr>
              <a:t>Kubytskyi</a:t>
            </a:r>
            <a:r>
              <a:rPr lang="en-GB" sz="2200" dirty="0">
                <a:solidFill>
                  <a:srgbClr val="3F3F3F"/>
                </a:solidFill>
                <a:latin typeface="+mn-lt"/>
                <a:cs typeface="Calibri Light" panose="020F0302020204030204" pitchFamily="34" charset="0"/>
              </a:rPr>
              <a:t> (</a:t>
            </a:r>
            <a:r>
              <a:rPr lang="en-GB" sz="2200" dirty="0" err="1">
                <a:solidFill>
                  <a:srgbClr val="3F3F3F"/>
                </a:solidFill>
                <a:latin typeface="+mn-lt"/>
                <a:cs typeface="Calibri Light" panose="020F0302020204030204" pitchFamily="34" charset="0"/>
              </a:rPr>
              <a:t>IJCLab</a:t>
            </a:r>
            <a:r>
              <a:rPr lang="en-GB" sz="2200" dirty="0">
                <a:solidFill>
                  <a:srgbClr val="3F3F3F"/>
                </a:solidFill>
                <a:latin typeface="+mn-lt"/>
                <a:cs typeface="Calibri Light" panose="020F0302020204030204" pitchFamily="34" charset="0"/>
              </a:rPr>
              <a:t>)</a:t>
            </a:r>
            <a:endParaRPr lang="en-GB" sz="1800" i="1" dirty="0">
              <a:solidFill>
                <a:srgbClr val="3F3F3F"/>
              </a:solidFill>
              <a:latin typeface="+mn-lt"/>
              <a:cs typeface="Calibri Light" panose="020F0302020204030204" pitchFamily="34" charset="0"/>
            </a:endParaRPr>
          </a:p>
        </p:txBody>
      </p:sp>
    </p:spTree>
    <p:extLst>
      <p:ext uri="{BB962C8B-B14F-4D97-AF65-F5344CB8AC3E}">
        <p14:creationId xmlns:p14="http://schemas.microsoft.com/office/powerpoint/2010/main" val="295813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3B7F-1D17-4ED0-8B1E-7F9CE22178C5}"/>
              </a:ext>
            </a:extLst>
          </p:cNvPr>
          <p:cNvSpPr>
            <a:spLocks noGrp="1"/>
          </p:cNvSpPr>
          <p:nvPr>
            <p:ph type="title"/>
          </p:nvPr>
        </p:nvSpPr>
        <p:spPr>
          <a:xfrm>
            <a:off x="849883" y="149425"/>
            <a:ext cx="8280920" cy="432048"/>
          </a:xfrm>
        </p:spPr>
        <p:txBody>
          <a:bodyPr>
            <a:normAutofit fontScale="90000"/>
          </a:bodyPr>
          <a:lstStyle/>
          <a:p>
            <a:r>
              <a:rPr lang="en-US" dirty="0"/>
              <a:t>Primary e- beam 1D phase scan and relative phase scanning for positrons   </a:t>
            </a:r>
          </a:p>
        </p:txBody>
      </p:sp>
      <p:sp>
        <p:nvSpPr>
          <p:cNvPr id="3" name="Date Placeholder 2">
            <a:extLst>
              <a:ext uri="{FF2B5EF4-FFF2-40B4-BE49-F238E27FC236}">
                <a16:creationId xmlns:a16="http://schemas.microsoft.com/office/drawing/2014/main" id="{BA177C00-621C-4732-97E3-A5644ABC5A6F}"/>
              </a:ext>
            </a:extLst>
          </p:cNvPr>
          <p:cNvSpPr>
            <a:spLocks noGrp="1"/>
          </p:cNvSpPr>
          <p:nvPr>
            <p:ph type="dt" sz="half" idx="10"/>
          </p:nvPr>
        </p:nvSpPr>
        <p:spPr/>
        <p:txBody>
          <a:bodyPr/>
          <a:lstStyle/>
          <a:p>
            <a:fld id="{F3A26658-E279-46E4-8483-361E1E14ADCC}" type="datetime1">
              <a:rPr lang="en-US" smtClean="0"/>
              <a:t>1/10/2023</a:t>
            </a:fld>
            <a:endParaRPr lang="fr-FR" dirty="0"/>
          </a:p>
        </p:txBody>
      </p:sp>
      <p:sp>
        <p:nvSpPr>
          <p:cNvPr id="4" name="Footer Placeholder 3">
            <a:extLst>
              <a:ext uri="{FF2B5EF4-FFF2-40B4-BE49-F238E27FC236}">
                <a16:creationId xmlns:a16="http://schemas.microsoft.com/office/drawing/2014/main" id="{84EEB436-1B39-45A2-9000-07D9C526CAD4}"/>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6C216C6F-F604-469A-8D48-C15231C10905}"/>
              </a:ext>
            </a:extLst>
          </p:cNvPr>
          <p:cNvSpPr>
            <a:spLocks noGrp="1"/>
          </p:cNvSpPr>
          <p:nvPr>
            <p:ph type="sldNum" sz="quarter" idx="12"/>
          </p:nvPr>
        </p:nvSpPr>
        <p:spPr/>
        <p:txBody>
          <a:bodyPr/>
          <a:lstStyle/>
          <a:p>
            <a:fld id="{77E71596-5F9D-49C5-9701-16B3CA54319D}" type="slidenum">
              <a:rPr lang="fr-FR" smtClean="0"/>
              <a:pPr/>
              <a:t>10</a:t>
            </a:fld>
            <a:endParaRPr lang="fr-FR" dirty="0"/>
          </a:p>
        </p:txBody>
      </p:sp>
      <p:pic>
        <p:nvPicPr>
          <p:cNvPr id="8" name="Picture 7">
            <a:extLst>
              <a:ext uri="{FF2B5EF4-FFF2-40B4-BE49-F238E27FC236}">
                <a16:creationId xmlns:a16="http://schemas.microsoft.com/office/drawing/2014/main" id="{073A8A2D-9870-4721-9DC0-5DD888DAC2B2}"/>
              </a:ext>
            </a:extLst>
          </p:cNvPr>
          <p:cNvPicPr>
            <a:picLocks noChangeAspect="1"/>
          </p:cNvPicPr>
          <p:nvPr/>
        </p:nvPicPr>
        <p:blipFill>
          <a:blip r:embed="rId2"/>
          <a:stretch>
            <a:fillRect/>
          </a:stretch>
        </p:blipFill>
        <p:spPr>
          <a:xfrm>
            <a:off x="4547896" y="653480"/>
            <a:ext cx="3149676" cy="2952328"/>
          </a:xfrm>
          <a:prstGeom prst="rect">
            <a:avLst/>
          </a:prstGeom>
        </p:spPr>
      </p:pic>
      <p:pic>
        <p:nvPicPr>
          <p:cNvPr id="10" name="Picture 9">
            <a:extLst>
              <a:ext uri="{FF2B5EF4-FFF2-40B4-BE49-F238E27FC236}">
                <a16:creationId xmlns:a16="http://schemas.microsoft.com/office/drawing/2014/main" id="{523729FB-253E-489E-A054-FCD5C2541BD9}"/>
              </a:ext>
            </a:extLst>
          </p:cNvPr>
          <p:cNvPicPr>
            <a:picLocks noChangeAspect="1"/>
          </p:cNvPicPr>
          <p:nvPr/>
        </p:nvPicPr>
        <p:blipFill>
          <a:blip r:embed="rId3"/>
          <a:stretch>
            <a:fillRect/>
          </a:stretch>
        </p:blipFill>
        <p:spPr>
          <a:xfrm>
            <a:off x="7644241" y="653477"/>
            <a:ext cx="3070738" cy="2952329"/>
          </a:xfrm>
          <a:prstGeom prst="rect">
            <a:avLst/>
          </a:prstGeom>
        </p:spPr>
      </p:pic>
      <p:sp>
        <p:nvSpPr>
          <p:cNvPr id="13" name="TextBox 12">
            <a:extLst>
              <a:ext uri="{FF2B5EF4-FFF2-40B4-BE49-F238E27FC236}">
                <a16:creationId xmlns:a16="http://schemas.microsoft.com/office/drawing/2014/main" id="{FF429C32-A2D7-41C2-A7E8-977E06576D0D}"/>
              </a:ext>
            </a:extLst>
          </p:cNvPr>
          <p:cNvSpPr txBox="1"/>
          <p:nvPr/>
        </p:nvSpPr>
        <p:spPr>
          <a:xfrm>
            <a:off x="9228416" y="1652300"/>
            <a:ext cx="856406" cy="369332"/>
          </a:xfrm>
          <a:prstGeom prst="rect">
            <a:avLst/>
          </a:prstGeom>
          <a:noFill/>
        </p:spPr>
        <p:txBody>
          <a:bodyPr wrap="square" rtlCol="0">
            <a:spAutoFit/>
          </a:bodyPr>
          <a:lstStyle/>
          <a:p>
            <a:r>
              <a:rPr lang="en-US" sz="1800" dirty="0">
                <a:solidFill>
                  <a:srgbClr val="FF0000"/>
                </a:solidFill>
                <a:latin typeface="+mj-lt"/>
              </a:rPr>
              <a:t>322.55</a:t>
            </a:r>
            <a:endParaRPr lang="en-US" dirty="0">
              <a:solidFill>
                <a:srgbClr val="FF0000"/>
              </a:solidFill>
              <a:latin typeface="+mj-lt"/>
            </a:endParaRPr>
          </a:p>
        </p:txBody>
      </p:sp>
      <p:sp>
        <p:nvSpPr>
          <p:cNvPr id="16" name="TextBox 15">
            <a:extLst>
              <a:ext uri="{FF2B5EF4-FFF2-40B4-BE49-F238E27FC236}">
                <a16:creationId xmlns:a16="http://schemas.microsoft.com/office/drawing/2014/main" id="{14E5C60C-BCAD-44A7-A7F1-F37F6BD3A428}"/>
              </a:ext>
            </a:extLst>
          </p:cNvPr>
          <p:cNvSpPr txBox="1"/>
          <p:nvPr/>
        </p:nvSpPr>
        <p:spPr>
          <a:xfrm>
            <a:off x="5059642" y="1661592"/>
            <a:ext cx="856406" cy="369332"/>
          </a:xfrm>
          <a:prstGeom prst="rect">
            <a:avLst/>
          </a:prstGeom>
          <a:noFill/>
        </p:spPr>
        <p:txBody>
          <a:bodyPr wrap="square" rtlCol="0">
            <a:spAutoFit/>
          </a:bodyPr>
          <a:lstStyle/>
          <a:p>
            <a:r>
              <a:rPr lang="en-US" sz="1800" dirty="0">
                <a:solidFill>
                  <a:srgbClr val="FF0000"/>
                </a:solidFill>
                <a:latin typeface="+mj-lt"/>
              </a:rPr>
              <a:t>139.06</a:t>
            </a:r>
            <a:endParaRPr lang="en-US" dirty="0">
              <a:solidFill>
                <a:srgbClr val="FF0000"/>
              </a:solidFill>
              <a:latin typeface="+mj-lt"/>
            </a:endParaRPr>
          </a:p>
        </p:txBody>
      </p:sp>
      <p:sp>
        <p:nvSpPr>
          <p:cNvPr id="18" name="Rectangle 17">
            <a:extLst>
              <a:ext uri="{FF2B5EF4-FFF2-40B4-BE49-F238E27FC236}">
                <a16:creationId xmlns:a16="http://schemas.microsoft.com/office/drawing/2014/main" id="{1D33BD77-E370-4F7A-8246-A4277CD5813D}"/>
              </a:ext>
            </a:extLst>
          </p:cNvPr>
          <p:cNvSpPr/>
          <p:nvPr/>
        </p:nvSpPr>
        <p:spPr>
          <a:xfrm>
            <a:off x="155408" y="1866253"/>
            <a:ext cx="4392488" cy="2554545"/>
          </a:xfrm>
          <a:prstGeom prst="rect">
            <a:avLst/>
          </a:prstGeom>
        </p:spPr>
        <p:txBody>
          <a:bodyPr wrap="square">
            <a:spAutoFit/>
          </a:bodyPr>
          <a:lstStyle/>
          <a:p>
            <a:pPr marL="342900" indent="-342900">
              <a:buFont typeface="Arial" panose="020B0604020202020204" pitchFamily="34" charset="0"/>
              <a:buChar char="•"/>
            </a:pPr>
            <a:r>
              <a:rPr lang="en-US" dirty="0">
                <a:solidFill>
                  <a:srgbClr val="FF6700"/>
                </a:solidFill>
              </a:rPr>
              <a:t> </a:t>
            </a:r>
            <a:r>
              <a:rPr lang="en-US" dirty="0">
                <a:solidFill>
                  <a:srgbClr val="FF6700"/>
                </a:solidFill>
                <a:latin typeface="+mn-lt"/>
              </a:rPr>
              <a:t>Primary e- beams passes through target hole</a:t>
            </a:r>
          </a:p>
          <a:p>
            <a:pPr marL="342900" indent="-342900">
              <a:buFont typeface="Arial" panose="020B0604020202020204" pitchFamily="34" charset="0"/>
              <a:buChar char="•"/>
            </a:pPr>
            <a:r>
              <a:rPr lang="en-US" dirty="0">
                <a:solidFill>
                  <a:srgbClr val="FF6700"/>
                </a:solidFill>
                <a:latin typeface="+mn-lt"/>
              </a:rPr>
              <a:t> 50 points per condition.</a:t>
            </a:r>
          </a:p>
          <a:p>
            <a:pPr marL="342900" indent="-342900">
              <a:buFont typeface="Arial" panose="020B0604020202020204" pitchFamily="34" charset="0"/>
              <a:buChar char="•"/>
            </a:pPr>
            <a:r>
              <a:rPr lang="en-US" dirty="0">
                <a:solidFill>
                  <a:srgbClr val="FF6700"/>
                </a:solidFill>
                <a:latin typeface="+mn-lt"/>
              </a:rPr>
              <a:t> Phase scan at 5 deg step for [0, 390] deg.</a:t>
            </a:r>
          </a:p>
          <a:p>
            <a:pPr marL="342900" indent="-342900">
              <a:buFont typeface="Arial" panose="020B0604020202020204" pitchFamily="34" charset="0"/>
              <a:buChar char="•"/>
            </a:pPr>
            <a:r>
              <a:rPr lang="en-US" dirty="0">
                <a:solidFill>
                  <a:srgbClr val="FF6700"/>
                </a:solidFill>
                <a:latin typeface="+mn-lt"/>
              </a:rPr>
              <a:t>Positions are measured at SP_DC_2 in the middle of the chicane.</a:t>
            </a:r>
          </a:p>
          <a:p>
            <a:pPr marL="342900" indent="-342900">
              <a:buFont typeface="Arial" panose="020B0604020202020204" pitchFamily="34" charset="0"/>
              <a:buChar char="•"/>
            </a:pPr>
            <a:endParaRPr lang="en-US" dirty="0">
              <a:solidFill>
                <a:srgbClr val="FF6700"/>
              </a:solidFill>
            </a:endParaRPr>
          </a:p>
        </p:txBody>
      </p:sp>
      <p:pic>
        <p:nvPicPr>
          <p:cNvPr id="19" name="Picture 18">
            <a:extLst>
              <a:ext uri="{FF2B5EF4-FFF2-40B4-BE49-F238E27FC236}">
                <a16:creationId xmlns:a16="http://schemas.microsoft.com/office/drawing/2014/main" id="{DB365DA0-651A-4F9B-8822-DB71EE5915C0}"/>
              </a:ext>
            </a:extLst>
          </p:cNvPr>
          <p:cNvPicPr>
            <a:picLocks noChangeAspect="1"/>
          </p:cNvPicPr>
          <p:nvPr/>
        </p:nvPicPr>
        <p:blipFill>
          <a:blip r:embed="rId4"/>
          <a:stretch>
            <a:fillRect/>
          </a:stretch>
        </p:blipFill>
        <p:spPr>
          <a:xfrm>
            <a:off x="6970563" y="3888921"/>
            <a:ext cx="3516491" cy="1759947"/>
          </a:xfrm>
          <a:prstGeom prst="rect">
            <a:avLst/>
          </a:prstGeom>
        </p:spPr>
      </p:pic>
      <p:sp>
        <p:nvSpPr>
          <p:cNvPr id="20" name="Rectangle: Rounded Corners 19">
            <a:extLst>
              <a:ext uri="{FF2B5EF4-FFF2-40B4-BE49-F238E27FC236}">
                <a16:creationId xmlns:a16="http://schemas.microsoft.com/office/drawing/2014/main" id="{4DD86B86-1116-4D74-AB2B-3D918EC8FAFD}"/>
              </a:ext>
            </a:extLst>
          </p:cNvPr>
          <p:cNvSpPr/>
          <p:nvPr/>
        </p:nvSpPr>
        <p:spPr>
          <a:xfrm>
            <a:off x="8842771" y="5189984"/>
            <a:ext cx="576064" cy="216024"/>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B638E9F-3088-4754-8A17-D082EE9CB00D}"/>
              </a:ext>
            </a:extLst>
          </p:cNvPr>
          <p:cNvCxnSpPr>
            <a:cxnSpLocks/>
          </p:cNvCxnSpPr>
          <p:nvPr/>
        </p:nvCxnSpPr>
        <p:spPr>
          <a:xfrm flipH="1" flipV="1">
            <a:off x="6341169" y="3605806"/>
            <a:ext cx="2501602" cy="15841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CA72ED-C1DB-4EDA-92E3-B0BFDFA51B74}"/>
              </a:ext>
            </a:extLst>
          </p:cNvPr>
          <p:cNvCxnSpPr>
            <a:cxnSpLocks/>
            <a:stCxn id="20" idx="0"/>
          </p:cNvCxnSpPr>
          <p:nvPr/>
        </p:nvCxnSpPr>
        <p:spPr>
          <a:xfrm flipV="1">
            <a:off x="9130803" y="3677816"/>
            <a:ext cx="0" cy="1512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42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D79A10E-20B9-4C36-BD6E-AF1B0E1B29CB}"/>
              </a:ext>
            </a:extLst>
          </p:cNvPr>
          <p:cNvSpPr>
            <a:spLocks noGrp="1"/>
          </p:cNvSpPr>
          <p:nvPr>
            <p:ph type="dt" sz="half" idx="10"/>
          </p:nvPr>
        </p:nvSpPr>
        <p:spPr/>
        <p:txBody>
          <a:bodyPr/>
          <a:lstStyle/>
          <a:p>
            <a:fld id="{9E48ABE1-EB1F-4850-9541-B41922250E3E}" type="datetime1">
              <a:rPr lang="en-US" smtClean="0"/>
              <a:t>1/10/2023</a:t>
            </a:fld>
            <a:endParaRPr lang="fr-FR" dirty="0"/>
          </a:p>
        </p:txBody>
      </p:sp>
      <p:sp>
        <p:nvSpPr>
          <p:cNvPr id="4" name="Footer Placeholder 3">
            <a:extLst>
              <a:ext uri="{FF2B5EF4-FFF2-40B4-BE49-F238E27FC236}">
                <a16:creationId xmlns:a16="http://schemas.microsoft.com/office/drawing/2014/main" id="{70C52E2E-292E-4D39-BDCB-0C1FAEB0425E}"/>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340BAA7C-42ED-4590-B0C1-838AA5E1E6FE}"/>
              </a:ext>
            </a:extLst>
          </p:cNvPr>
          <p:cNvSpPr>
            <a:spLocks noGrp="1"/>
          </p:cNvSpPr>
          <p:nvPr>
            <p:ph type="sldNum" sz="quarter" idx="12"/>
          </p:nvPr>
        </p:nvSpPr>
        <p:spPr/>
        <p:txBody>
          <a:bodyPr/>
          <a:lstStyle/>
          <a:p>
            <a:fld id="{77E71596-5F9D-49C5-9701-16B3CA54319D}" type="slidenum">
              <a:rPr lang="fr-FR" smtClean="0"/>
              <a:pPr/>
              <a:t>11</a:t>
            </a:fld>
            <a:endParaRPr lang="fr-FR" dirty="0"/>
          </a:p>
        </p:txBody>
      </p:sp>
      <p:pic>
        <p:nvPicPr>
          <p:cNvPr id="6" name="Picture 5">
            <a:extLst>
              <a:ext uri="{FF2B5EF4-FFF2-40B4-BE49-F238E27FC236}">
                <a16:creationId xmlns:a16="http://schemas.microsoft.com/office/drawing/2014/main" id="{5728903E-1BA6-4386-8839-48F6AC4ECEAF}"/>
              </a:ext>
            </a:extLst>
          </p:cNvPr>
          <p:cNvPicPr>
            <a:picLocks noChangeAspect="1"/>
          </p:cNvPicPr>
          <p:nvPr/>
        </p:nvPicPr>
        <p:blipFill>
          <a:blip r:embed="rId2"/>
          <a:stretch>
            <a:fillRect/>
          </a:stretch>
        </p:blipFill>
        <p:spPr>
          <a:xfrm>
            <a:off x="299735" y="2813720"/>
            <a:ext cx="4627265" cy="2822693"/>
          </a:xfrm>
          <a:prstGeom prst="rect">
            <a:avLst/>
          </a:prstGeom>
        </p:spPr>
      </p:pic>
      <p:sp>
        <p:nvSpPr>
          <p:cNvPr id="7" name="Title 1">
            <a:extLst>
              <a:ext uri="{FF2B5EF4-FFF2-40B4-BE49-F238E27FC236}">
                <a16:creationId xmlns:a16="http://schemas.microsoft.com/office/drawing/2014/main" id="{B8A596E2-BC1A-4EC3-82FC-16F186D987B3}"/>
              </a:ext>
            </a:extLst>
          </p:cNvPr>
          <p:cNvSpPr>
            <a:spLocks noGrp="1"/>
          </p:cNvSpPr>
          <p:nvPr>
            <p:ph type="title"/>
          </p:nvPr>
        </p:nvSpPr>
        <p:spPr>
          <a:xfrm>
            <a:off x="849883" y="149225"/>
            <a:ext cx="8496944" cy="431800"/>
          </a:xfrm>
        </p:spPr>
        <p:txBody>
          <a:bodyPr>
            <a:normAutofit fontScale="90000"/>
          </a:bodyPr>
          <a:lstStyle/>
          <a:p>
            <a:r>
              <a:rPr lang="en-US" dirty="0"/>
              <a:t>Primary e- beam 1D phase scan and relative phase scanning for positrons   </a:t>
            </a:r>
          </a:p>
        </p:txBody>
      </p:sp>
      <p:pic>
        <p:nvPicPr>
          <p:cNvPr id="8" name="Picture 7">
            <a:extLst>
              <a:ext uri="{FF2B5EF4-FFF2-40B4-BE49-F238E27FC236}">
                <a16:creationId xmlns:a16="http://schemas.microsoft.com/office/drawing/2014/main" id="{EEDC1152-DBC8-4FCB-9C13-C7133C9561DC}"/>
              </a:ext>
            </a:extLst>
          </p:cNvPr>
          <p:cNvPicPr>
            <a:picLocks noChangeAspect="1"/>
          </p:cNvPicPr>
          <p:nvPr/>
        </p:nvPicPr>
        <p:blipFill>
          <a:blip r:embed="rId3"/>
          <a:stretch>
            <a:fillRect/>
          </a:stretch>
        </p:blipFill>
        <p:spPr>
          <a:xfrm>
            <a:off x="4234259" y="731440"/>
            <a:ext cx="6120680" cy="2100589"/>
          </a:xfrm>
          <a:prstGeom prst="rect">
            <a:avLst/>
          </a:prstGeom>
        </p:spPr>
      </p:pic>
      <p:sp>
        <p:nvSpPr>
          <p:cNvPr id="9" name="Rectangle 8">
            <a:extLst>
              <a:ext uri="{FF2B5EF4-FFF2-40B4-BE49-F238E27FC236}">
                <a16:creationId xmlns:a16="http://schemas.microsoft.com/office/drawing/2014/main" id="{76E415E5-9C8E-46F8-A593-87C83B1BE614}"/>
              </a:ext>
            </a:extLst>
          </p:cNvPr>
          <p:cNvSpPr/>
          <p:nvPr/>
        </p:nvSpPr>
        <p:spPr>
          <a:xfrm>
            <a:off x="9490843" y="1445568"/>
            <a:ext cx="432048" cy="24560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a:extLst>
              <a:ext uri="{FF2B5EF4-FFF2-40B4-BE49-F238E27FC236}">
                <a16:creationId xmlns:a16="http://schemas.microsoft.com/office/drawing/2014/main" id="{63A8B80A-B529-4D79-9C2D-45155C86029D}"/>
              </a:ext>
            </a:extLst>
          </p:cNvPr>
          <p:cNvSpPr/>
          <p:nvPr/>
        </p:nvSpPr>
        <p:spPr>
          <a:xfrm>
            <a:off x="4306267" y="1445568"/>
            <a:ext cx="432048" cy="24560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718D7ED-E44A-4DF7-9D81-8BEC73F5195A}"/>
              </a:ext>
            </a:extLst>
          </p:cNvPr>
          <p:cNvCxnSpPr>
            <a:stCxn id="10" idx="2"/>
          </p:cNvCxnSpPr>
          <p:nvPr/>
        </p:nvCxnSpPr>
        <p:spPr>
          <a:xfrm>
            <a:off x="4522291" y="1691172"/>
            <a:ext cx="0" cy="1266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542928A9-0BAE-486F-A480-6445E5000148}"/>
              </a:ext>
            </a:extLst>
          </p:cNvPr>
          <p:cNvCxnSpPr>
            <a:stCxn id="9" idx="2"/>
          </p:cNvCxnSpPr>
          <p:nvPr/>
        </p:nvCxnSpPr>
        <p:spPr>
          <a:xfrm>
            <a:off x="9706867" y="1691172"/>
            <a:ext cx="0" cy="126656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93BB2DEC-5980-4EAE-86DC-3ED1CE851BE2}"/>
              </a:ext>
            </a:extLst>
          </p:cNvPr>
          <p:cNvCxnSpPr/>
          <p:nvPr/>
        </p:nvCxnSpPr>
        <p:spPr>
          <a:xfrm flipH="1">
            <a:off x="4522291" y="2957736"/>
            <a:ext cx="51845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F7A9FE3D-6D63-4CF0-A473-2109BEE61B9C}"/>
              </a:ext>
            </a:extLst>
          </p:cNvPr>
          <p:cNvSpPr txBox="1"/>
          <p:nvPr/>
        </p:nvSpPr>
        <p:spPr>
          <a:xfrm>
            <a:off x="7690643" y="3058183"/>
            <a:ext cx="3130857" cy="338554"/>
          </a:xfrm>
          <a:prstGeom prst="rect">
            <a:avLst/>
          </a:prstGeom>
          <a:noFill/>
        </p:spPr>
        <p:txBody>
          <a:bodyPr wrap="none" rtlCol="0">
            <a:spAutoFit/>
          </a:bodyPr>
          <a:lstStyle/>
          <a:p>
            <a:r>
              <a:rPr lang="en-US" sz="1600" dirty="0">
                <a:latin typeface="+mn-lt"/>
              </a:rPr>
              <a:t>First BPM after the capture section </a:t>
            </a:r>
          </a:p>
        </p:txBody>
      </p:sp>
      <p:sp>
        <p:nvSpPr>
          <p:cNvPr id="19" name="TextBox 18">
            <a:extLst>
              <a:ext uri="{FF2B5EF4-FFF2-40B4-BE49-F238E27FC236}">
                <a16:creationId xmlns:a16="http://schemas.microsoft.com/office/drawing/2014/main" id="{CD00965A-3059-4BC6-B248-F306F2AFB786}"/>
              </a:ext>
            </a:extLst>
          </p:cNvPr>
          <p:cNvSpPr txBox="1"/>
          <p:nvPr/>
        </p:nvSpPr>
        <p:spPr>
          <a:xfrm>
            <a:off x="3415970" y="2468767"/>
            <a:ext cx="2465740" cy="338554"/>
          </a:xfrm>
          <a:prstGeom prst="rect">
            <a:avLst/>
          </a:prstGeom>
          <a:noFill/>
        </p:spPr>
        <p:txBody>
          <a:bodyPr wrap="none" rtlCol="0">
            <a:spAutoFit/>
          </a:bodyPr>
          <a:lstStyle/>
          <a:p>
            <a:r>
              <a:rPr lang="en-US" sz="1600" dirty="0">
                <a:latin typeface="+mn-lt"/>
              </a:rPr>
              <a:t>Last BPM before the target </a:t>
            </a:r>
          </a:p>
        </p:txBody>
      </p:sp>
      <p:sp>
        <p:nvSpPr>
          <p:cNvPr id="20" name="Rectangle 19">
            <a:extLst>
              <a:ext uri="{FF2B5EF4-FFF2-40B4-BE49-F238E27FC236}">
                <a16:creationId xmlns:a16="http://schemas.microsoft.com/office/drawing/2014/main" id="{BE2764D3-9FB3-4F55-9D14-84200BA77ECA}"/>
              </a:ext>
            </a:extLst>
          </p:cNvPr>
          <p:cNvSpPr/>
          <p:nvPr/>
        </p:nvSpPr>
        <p:spPr>
          <a:xfrm>
            <a:off x="93799" y="686252"/>
            <a:ext cx="4392488" cy="1015663"/>
          </a:xfrm>
          <a:prstGeom prst="rect">
            <a:avLst/>
          </a:prstGeom>
        </p:spPr>
        <p:txBody>
          <a:bodyPr wrap="square">
            <a:spAutoFit/>
          </a:bodyPr>
          <a:lstStyle/>
          <a:p>
            <a:pPr marL="342900" indent="-342900">
              <a:buFont typeface="Arial" panose="020B0604020202020204" pitchFamily="34" charset="0"/>
              <a:buChar char="•"/>
            </a:pPr>
            <a:r>
              <a:rPr lang="en-US" dirty="0">
                <a:solidFill>
                  <a:srgbClr val="FF6700"/>
                </a:solidFill>
              </a:rPr>
              <a:t>Scanning both phases and evaluate the positron yield at the end of capture section  </a:t>
            </a:r>
          </a:p>
        </p:txBody>
      </p:sp>
      <p:graphicFrame>
        <p:nvGraphicFramePr>
          <p:cNvPr id="21" name="Table 20">
            <a:extLst>
              <a:ext uri="{FF2B5EF4-FFF2-40B4-BE49-F238E27FC236}">
                <a16:creationId xmlns:a16="http://schemas.microsoft.com/office/drawing/2014/main" id="{FC1DFB67-698A-49A0-B1EE-B660D24DD4D2}"/>
              </a:ext>
            </a:extLst>
          </p:cNvPr>
          <p:cNvGraphicFramePr>
            <a:graphicFrameLocks noGrp="1"/>
          </p:cNvGraphicFramePr>
          <p:nvPr>
            <p:extLst>
              <p:ext uri="{D42A27DB-BD31-4B8C-83A1-F6EECF244321}">
                <p14:modId xmlns:p14="http://schemas.microsoft.com/office/powerpoint/2010/main" val="220265260"/>
              </p:ext>
            </p:extLst>
          </p:nvPr>
        </p:nvGraphicFramePr>
        <p:xfrm>
          <a:off x="5619738" y="3749824"/>
          <a:ext cx="1674861" cy="1483360"/>
        </p:xfrm>
        <a:graphic>
          <a:graphicData uri="http://schemas.openxmlformats.org/drawingml/2006/table">
            <a:tbl>
              <a:tblPr firstRow="1" bandRow="1">
                <a:tableStyleId>{5C22544A-7EE6-4342-B048-85BDC9FD1C3A}</a:tableStyleId>
              </a:tblPr>
              <a:tblGrid>
                <a:gridCol w="253902">
                  <a:extLst>
                    <a:ext uri="{9D8B030D-6E8A-4147-A177-3AD203B41FA5}">
                      <a16:colId xmlns:a16="http://schemas.microsoft.com/office/drawing/2014/main" val="1620673479"/>
                    </a:ext>
                  </a:extLst>
                </a:gridCol>
                <a:gridCol w="731895">
                  <a:extLst>
                    <a:ext uri="{9D8B030D-6E8A-4147-A177-3AD203B41FA5}">
                      <a16:colId xmlns:a16="http://schemas.microsoft.com/office/drawing/2014/main" val="3283369674"/>
                    </a:ext>
                  </a:extLst>
                </a:gridCol>
                <a:gridCol w="689064">
                  <a:extLst>
                    <a:ext uri="{9D8B030D-6E8A-4147-A177-3AD203B41FA5}">
                      <a16:colId xmlns:a16="http://schemas.microsoft.com/office/drawing/2014/main" val="2448979551"/>
                    </a:ext>
                  </a:extLst>
                </a:gridCol>
              </a:tblGrid>
              <a:tr h="370840">
                <a:tc>
                  <a:txBody>
                    <a:bodyPr/>
                    <a:lstStyle/>
                    <a:p>
                      <a:endParaRPr lang="en-US" sz="1400" dirty="0"/>
                    </a:p>
                  </a:txBody>
                  <a:tcPr/>
                </a:tc>
                <a:tc>
                  <a:txBody>
                    <a:bodyPr/>
                    <a:lstStyle/>
                    <a:p>
                      <a:r>
                        <a:rPr lang="en-US" sz="1400" dirty="0"/>
                        <a:t>Phi 16</a:t>
                      </a:r>
                    </a:p>
                  </a:txBody>
                  <a:tcPr/>
                </a:tc>
                <a:tc>
                  <a:txBody>
                    <a:bodyPr/>
                    <a:lstStyle/>
                    <a:p>
                      <a:r>
                        <a:rPr lang="en-US" sz="1400" dirty="0"/>
                        <a:t>Phi15</a:t>
                      </a:r>
                    </a:p>
                  </a:txBody>
                  <a:tcPr/>
                </a:tc>
                <a:extLst>
                  <a:ext uri="{0D108BD9-81ED-4DB2-BD59-A6C34878D82A}">
                    <a16:rowId xmlns:a16="http://schemas.microsoft.com/office/drawing/2014/main" val="2641809531"/>
                  </a:ext>
                </a:extLst>
              </a:tr>
              <a:tr h="370840">
                <a:tc>
                  <a:txBody>
                    <a:bodyPr/>
                    <a:lstStyle/>
                    <a:p>
                      <a:r>
                        <a:rPr lang="en-US" sz="1400" dirty="0"/>
                        <a:t>1</a:t>
                      </a:r>
                    </a:p>
                  </a:txBody>
                  <a:tcPr/>
                </a:tc>
                <a:tc>
                  <a:txBody>
                    <a:bodyPr/>
                    <a:lstStyle/>
                    <a:p>
                      <a:r>
                        <a:rPr lang="en-US" sz="1400" dirty="0"/>
                        <a:t>~210</a:t>
                      </a:r>
                    </a:p>
                  </a:txBody>
                  <a:tcPr/>
                </a:tc>
                <a:tc>
                  <a:txBody>
                    <a:bodyPr/>
                    <a:lstStyle/>
                    <a:p>
                      <a:r>
                        <a:rPr lang="en-US" sz="1400" dirty="0"/>
                        <a:t>~29</a:t>
                      </a:r>
                    </a:p>
                  </a:txBody>
                  <a:tcPr/>
                </a:tc>
                <a:extLst>
                  <a:ext uri="{0D108BD9-81ED-4DB2-BD59-A6C34878D82A}">
                    <a16:rowId xmlns:a16="http://schemas.microsoft.com/office/drawing/2014/main" val="273758261"/>
                  </a:ext>
                </a:extLst>
              </a:tr>
              <a:tr h="370840">
                <a:tc>
                  <a:txBody>
                    <a:bodyPr/>
                    <a:lstStyle/>
                    <a:p>
                      <a:r>
                        <a:rPr lang="en-US" sz="1400" dirty="0"/>
                        <a:t>2</a:t>
                      </a:r>
                    </a:p>
                  </a:txBody>
                  <a:tcPr/>
                </a:tc>
                <a:tc>
                  <a:txBody>
                    <a:bodyPr/>
                    <a:lstStyle/>
                    <a:p>
                      <a:r>
                        <a:rPr lang="en-US" sz="1400" dirty="0"/>
                        <a:t>~270</a:t>
                      </a:r>
                    </a:p>
                  </a:txBody>
                  <a:tcPr/>
                </a:tc>
                <a:tc>
                  <a:txBody>
                    <a:bodyPr/>
                    <a:lstStyle/>
                    <a:p>
                      <a:r>
                        <a:rPr lang="en-US" sz="1400" dirty="0"/>
                        <a:t>~90</a:t>
                      </a:r>
                    </a:p>
                  </a:txBody>
                  <a:tcPr/>
                </a:tc>
                <a:extLst>
                  <a:ext uri="{0D108BD9-81ED-4DB2-BD59-A6C34878D82A}">
                    <a16:rowId xmlns:a16="http://schemas.microsoft.com/office/drawing/2014/main" val="4018621433"/>
                  </a:ext>
                </a:extLst>
              </a:tr>
              <a:tr h="370840">
                <a:tc>
                  <a:txBody>
                    <a:bodyPr/>
                    <a:lstStyle/>
                    <a:p>
                      <a:r>
                        <a:rPr lang="en-US" sz="1400" dirty="0"/>
                        <a:t>3</a:t>
                      </a:r>
                    </a:p>
                  </a:txBody>
                  <a:tcPr/>
                </a:tc>
                <a:tc>
                  <a:txBody>
                    <a:bodyPr/>
                    <a:lstStyle/>
                    <a:p>
                      <a:r>
                        <a:rPr lang="en-US" sz="1400" dirty="0"/>
                        <a:t>~360</a:t>
                      </a:r>
                    </a:p>
                  </a:txBody>
                  <a:tcPr/>
                </a:tc>
                <a:tc>
                  <a:txBody>
                    <a:bodyPr/>
                    <a:lstStyle/>
                    <a:p>
                      <a:r>
                        <a:rPr lang="en-US" sz="1400" dirty="0"/>
                        <a:t>~180</a:t>
                      </a:r>
                    </a:p>
                  </a:txBody>
                  <a:tcPr/>
                </a:tc>
                <a:extLst>
                  <a:ext uri="{0D108BD9-81ED-4DB2-BD59-A6C34878D82A}">
                    <a16:rowId xmlns:a16="http://schemas.microsoft.com/office/drawing/2014/main" val="402140639"/>
                  </a:ext>
                </a:extLst>
              </a:tr>
            </a:tbl>
          </a:graphicData>
        </a:graphic>
      </p:graphicFrame>
      <p:sp>
        <p:nvSpPr>
          <p:cNvPr id="11" name="Rectangle 10">
            <a:extLst>
              <a:ext uri="{FF2B5EF4-FFF2-40B4-BE49-F238E27FC236}">
                <a16:creationId xmlns:a16="http://schemas.microsoft.com/office/drawing/2014/main" id="{DA9921F6-BBFB-4AAB-A098-7035BA2713E2}"/>
              </a:ext>
            </a:extLst>
          </p:cNvPr>
          <p:cNvSpPr/>
          <p:nvPr/>
        </p:nvSpPr>
        <p:spPr>
          <a:xfrm>
            <a:off x="-101841" y="1899380"/>
            <a:ext cx="4279712" cy="738664"/>
          </a:xfrm>
          <a:prstGeom prst="rect">
            <a:avLst/>
          </a:prstGeom>
        </p:spPr>
        <p:txBody>
          <a:bodyPr wrap="square">
            <a:spAutoFit/>
          </a:bodyPr>
          <a:lstStyle/>
          <a:p>
            <a:r>
              <a:rPr lang="en-US" sz="1400" dirty="0">
                <a:solidFill>
                  <a:srgbClr val="333333"/>
                </a:solidFill>
                <a:latin typeface="Courier New" panose="02070309020205020404" pitchFamily="49" charset="0"/>
                <a:ea typeface="Calibri" panose="020F0502020204030204" pitchFamily="34" charset="0"/>
              </a:rPr>
              <a:t> Yield vs KL15, KL16 phase measurement</a:t>
            </a:r>
            <a:br>
              <a:rPr lang="en-US" sz="1400" dirty="0">
                <a:solidFill>
                  <a:srgbClr val="333333"/>
                </a:solidFill>
                <a:latin typeface="Courier New" panose="02070309020205020404" pitchFamily="49" charset="0"/>
                <a:ea typeface="Calibri" panose="020F0502020204030204" pitchFamily="34" charset="0"/>
              </a:rPr>
            </a:br>
            <a:r>
              <a:rPr lang="en-US" sz="1400" dirty="0">
                <a:solidFill>
                  <a:srgbClr val="333333"/>
                </a:solidFill>
                <a:latin typeface="Courier New" panose="02070309020205020404" pitchFamily="49" charset="0"/>
                <a:ea typeface="Calibri" panose="020F0502020204030204" pitchFamily="34" charset="0"/>
              </a:rPr>
              <a:t> KL15 : [139.2-180, 139.2+180]</a:t>
            </a:r>
            <a:br>
              <a:rPr lang="en-US" sz="1400" dirty="0">
                <a:solidFill>
                  <a:srgbClr val="333333"/>
                </a:solidFill>
                <a:latin typeface="Courier New" panose="02070309020205020404" pitchFamily="49" charset="0"/>
                <a:ea typeface="Calibri" panose="020F0502020204030204" pitchFamily="34" charset="0"/>
              </a:rPr>
            </a:br>
            <a:r>
              <a:rPr lang="en-US" sz="1400" dirty="0">
                <a:solidFill>
                  <a:srgbClr val="333333"/>
                </a:solidFill>
                <a:latin typeface="Courier New" panose="02070309020205020404" pitchFamily="49" charset="0"/>
                <a:ea typeface="Calibri" panose="020F0502020204030204" pitchFamily="34" charset="0"/>
              </a:rPr>
              <a:t> KL16 : [322.7-180, 322.7+180]</a:t>
            </a:r>
            <a:endParaRPr lang="en-US" sz="1400" dirty="0"/>
          </a:p>
        </p:txBody>
      </p:sp>
    </p:spTree>
    <p:extLst>
      <p:ext uri="{BB962C8B-B14F-4D97-AF65-F5344CB8AC3E}">
        <p14:creationId xmlns:p14="http://schemas.microsoft.com/office/powerpoint/2010/main" val="224630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F963823-0F13-4CAB-9175-A2C051F8E621}"/>
              </a:ext>
            </a:extLst>
          </p:cNvPr>
          <p:cNvSpPr>
            <a:spLocks noGrp="1"/>
          </p:cNvSpPr>
          <p:nvPr>
            <p:ph type="dt" sz="half" idx="10"/>
          </p:nvPr>
        </p:nvSpPr>
        <p:spPr/>
        <p:txBody>
          <a:bodyPr/>
          <a:lstStyle/>
          <a:p>
            <a:fld id="{256EB71F-B1FE-4C7C-B018-594F79E84237}" type="datetime1">
              <a:rPr lang="en-US" smtClean="0"/>
              <a:t>1/10/2023</a:t>
            </a:fld>
            <a:endParaRPr lang="fr-FR" dirty="0"/>
          </a:p>
        </p:txBody>
      </p:sp>
      <p:sp>
        <p:nvSpPr>
          <p:cNvPr id="4" name="Footer Placeholder 3">
            <a:extLst>
              <a:ext uri="{FF2B5EF4-FFF2-40B4-BE49-F238E27FC236}">
                <a16:creationId xmlns:a16="http://schemas.microsoft.com/office/drawing/2014/main" id="{EEAD26C8-FBB9-4FA7-B0A4-AFF8554068B9}"/>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8101269D-D58D-484F-B4B9-6F490E424B5C}"/>
              </a:ext>
            </a:extLst>
          </p:cNvPr>
          <p:cNvSpPr>
            <a:spLocks noGrp="1"/>
          </p:cNvSpPr>
          <p:nvPr>
            <p:ph type="sldNum" sz="quarter" idx="12"/>
          </p:nvPr>
        </p:nvSpPr>
        <p:spPr/>
        <p:txBody>
          <a:bodyPr/>
          <a:lstStyle/>
          <a:p>
            <a:fld id="{77E71596-5F9D-49C5-9701-16B3CA54319D}" type="slidenum">
              <a:rPr lang="fr-FR" smtClean="0"/>
              <a:pPr/>
              <a:t>12</a:t>
            </a:fld>
            <a:endParaRPr lang="fr-FR" dirty="0"/>
          </a:p>
        </p:txBody>
      </p:sp>
      <p:sp>
        <p:nvSpPr>
          <p:cNvPr id="6" name="Title 1">
            <a:extLst>
              <a:ext uri="{FF2B5EF4-FFF2-40B4-BE49-F238E27FC236}">
                <a16:creationId xmlns:a16="http://schemas.microsoft.com/office/drawing/2014/main" id="{0A16CCB1-DEB2-4EAD-908C-D60F5A0AAAAB}"/>
              </a:ext>
            </a:extLst>
          </p:cNvPr>
          <p:cNvSpPr>
            <a:spLocks noGrp="1"/>
          </p:cNvSpPr>
          <p:nvPr>
            <p:ph type="title"/>
          </p:nvPr>
        </p:nvSpPr>
        <p:spPr>
          <a:xfrm>
            <a:off x="849883" y="149225"/>
            <a:ext cx="8424936" cy="431800"/>
          </a:xfrm>
        </p:spPr>
        <p:txBody>
          <a:bodyPr>
            <a:normAutofit/>
          </a:bodyPr>
          <a:lstStyle/>
          <a:p>
            <a:r>
              <a:rPr lang="en-US" dirty="0"/>
              <a:t>Operational phases and first day 1D scan  </a:t>
            </a:r>
          </a:p>
        </p:txBody>
      </p:sp>
      <p:pic>
        <p:nvPicPr>
          <p:cNvPr id="17" name="Picture 16">
            <a:extLst>
              <a:ext uri="{FF2B5EF4-FFF2-40B4-BE49-F238E27FC236}">
                <a16:creationId xmlns:a16="http://schemas.microsoft.com/office/drawing/2014/main" id="{6818A5D5-A99D-44BF-B31B-502FBE92EC10}"/>
              </a:ext>
            </a:extLst>
          </p:cNvPr>
          <p:cNvPicPr>
            <a:picLocks noChangeAspect="1"/>
          </p:cNvPicPr>
          <p:nvPr/>
        </p:nvPicPr>
        <p:blipFill>
          <a:blip r:embed="rId2"/>
          <a:stretch>
            <a:fillRect/>
          </a:stretch>
        </p:blipFill>
        <p:spPr>
          <a:xfrm>
            <a:off x="345827" y="1119759"/>
            <a:ext cx="9713170" cy="4032448"/>
          </a:xfrm>
          <a:prstGeom prst="rect">
            <a:avLst/>
          </a:prstGeom>
        </p:spPr>
      </p:pic>
      <p:sp>
        <p:nvSpPr>
          <p:cNvPr id="2" name="Rectangle 1">
            <a:extLst>
              <a:ext uri="{FF2B5EF4-FFF2-40B4-BE49-F238E27FC236}">
                <a16:creationId xmlns:a16="http://schemas.microsoft.com/office/drawing/2014/main" id="{16AA5600-D355-4930-97FE-24F82F2656D6}"/>
              </a:ext>
            </a:extLst>
          </p:cNvPr>
          <p:cNvSpPr/>
          <p:nvPr/>
        </p:nvSpPr>
        <p:spPr>
          <a:xfrm>
            <a:off x="6538515" y="1373560"/>
            <a:ext cx="720080" cy="3384376"/>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0CC8ADD4-DAC4-430B-B0E4-CFDE10D757C1}"/>
              </a:ext>
            </a:extLst>
          </p:cNvPr>
          <p:cNvSpPr/>
          <p:nvPr/>
        </p:nvSpPr>
        <p:spPr>
          <a:xfrm>
            <a:off x="5674419" y="1373560"/>
            <a:ext cx="720080" cy="3384376"/>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CBEFB24-C80F-4753-9C12-7F1CF8EAC185}"/>
              </a:ext>
            </a:extLst>
          </p:cNvPr>
          <p:cNvSpPr txBox="1"/>
          <p:nvPr/>
        </p:nvSpPr>
        <p:spPr>
          <a:xfrm>
            <a:off x="7402611" y="5233458"/>
            <a:ext cx="2185085" cy="400110"/>
          </a:xfrm>
          <a:prstGeom prst="rect">
            <a:avLst/>
          </a:prstGeom>
          <a:noFill/>
        </p:spPr>
        <p:txBody>
          <a:bodyPr wrap="none" rtlCol="0">
            <a:spAutoFit/>
          </a:bodyPr>
          <a:lstStyle/>
          <a:p>
            <a:r>
              <a:rPr lang="en-US" dirty="0">
                <a:latin typeface="+mn-lt"/>
              </a:rPr>
              <a:t>Positron yield scan </a:t>
            </a:r>
          </a:p>
        </p:txBody>
      </p:sp>
      <p:sp>
        <p:nvSpPr>
          <p:cNvPr id="10" name="TextBox 9">
            <a:extLst>
              <a:ext uri="{FF2B5EF4-FFF2-40B4-BE49-F238E27FC236}">
                <a16:creationId xmlns:a16="http://schemas.microsoft.com/office/drawing/2014/main" id="{8B7E8207-B69A-417F-B3A8-140067B16506}"/>
              </a:ext>
            </a:extLst>
          </p:cNvPr>
          <p:cNvSpPr txBox="1"/>
          <p:nvPr/>
        </p:nvSpPr>
        <p:spPr>
          <a:xfrm>
            <a:off x="2876943" y="5233458"/>
            <a:ext cx="2507289" cy="400110"/>
          </a:xfrm>
          <a:prstGeom prst="rect">
            <a:avLst/>
          </a:prstGeom>
          <a:noFill/>
        </p:spPr>
        <p:txBody>
          <a:bodyPr wrap="none" rtlCol="0">
            <a:spAutoFit/>
          </a:bodyPr>
          <a:lstStyle/>
          <a:p>
            <a:r>
              <a:rPr lang="en-US" dirty="0">
                <a:latin typeface="+mn-lt"/>
              </a:rPr>
              <a:t>Primary electron scan </a:t>
            </a:r>
          </a:p>
        </p:txBody>
      </p:sp>
      <p:cxnSp>
        <p:nvCxnSpPr>
          <p:cNvPr id="11" name="Straight Arrow Connector 10">
            <a:extLst>
              <a:ext uri="{FF2B5EF4-FFF2-40B4-BE49-F238E27FC236}">
                <a16:creationId xmlns:a16="http://schemas.microsoft.com/office/drawing/2014/main" id="{5866456F-A8DE-42F1-822D-5DAA47261A10}"/>
              </a:ext>
            </a:extLst>
          </p:cNvPr>
          <p:cNvCxnSpPr>
            <a:stCxn id="8" idx="2"/>
          </p:cNvCxnSpPr>
          <p:nvPr/>
        </p:nvCxnSpPr>
        <p:spPr>
          <a:xfrm flipH="1">
            <a:off x="5242371" y="4757936"/>
            <a:ext cx="792088" cy="576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2F991F81-2F03-44EC-A5C2-58ECE5247C1F}"/>
              </a:ext>
            </a:extLst>
          </p:cNvPr>
          <p:cNvCxnSpPr>
            <a:cxnSpLocks/>
            <a:stCxn id="2" idx="2"/>
          </p:cNvCxnSpPr>
          <p:nvPr/>
        </p:nvCxnSpPr>
        <p:spPr>
          <a:xfrm>
            <a:off x="6898555" y="4757936"/>
            <a:ext cx="576064" cy="5626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37A180-F813-4AE2-9C6A-C4CBC1062546}"/>
              </a:ext>
            </a:extLst>
          </p:cNvPr>
          <p:cNvSpPr>
            <a:spLocks noGrp="1"/>
          </p:cNvSpPr>
          <p:nvPr>
            <p:ph type="dt" sz="half" idx="10"/>
          </p:nvPr>
        </p:nvSpPr>
        <p:spPr/>
        <p:txBody>
          <a:bodyPr/>
          <a:lstStyle/>
          <a:p>
            <a:fld id="{31AC3A2A-72D0-4A00-8019-E147765E8FC1}" type="datetime1">
              <a:rPr lang="en-US" smtClean="0"/>
              <a:t>1/10/2023</a:t>
            </a:fld>
            <a:endParaRPr lang="fr-FR" dirty="0"/>
          </a:p>
        </p:txBody>
      </p:sp>
      <p:sp>
        <p:nvSpPr>
          <p:cNvPr id="4" name="Footer Placeholder 3">
            <a:extLst>
              <a:ext uri="{FF2B5EF4-FFF2-40B4-BE49-F238E27FC236}">
                <a16:creationId xmlns:a16="http://schemas.microsoft.com/office/drawing/2014/main" id="{2AC50529-1104-4D2F-8483-BDFD8376815C}"/>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69F913EA-BEF8-49F3-9EDB-6D61FA76C873}"/>
              </a:ext>
            </a:extLst>
          </p:cNvPr>
          <p:cNvSpPr>
            <a:spLocks noGrp="1"/>
          </p:cNvSpPr>
          <p:nvPr>
            <p:ph type="sldNum" sz="quarter" idx="12"/>
          </p:nvPr>
        </p:nvSpPr>
        <p:spPr/>
        <p:txBody>
          <a:bodyPr/>
          <a:lstStyle/>
          <a:p>
            <a:fld id="{77E71596-5F9D-49C5-9701-16B3CA54319D}" type="slidenum">
              <a:rPr lang="fr-FR" smtClean="0"/>
              <a:pPr/>
              <a:t>13</a:t>
            </a:fld>
            <a:endParaRPr lang="fr-FR" dirty="0"/>
          </a:p>
        </p:txBody>
      </p:sp>
      <p:sp>
        <p:nvSpPr>
          <p:cNvPr id="6" name="Title 1">
            <a:extLst>
              <a:ext uri="{FF2B5EF4-FFF2-40B4-BE49-F238E27FC236}">
                <a16:creationId xmlns:a16="http://schemas.microsoft.com/office/drawing/2014/main" id="{FE7342D3-43BB-4553-93B4-DA0BA06E919D}"/>
              </a:ext>
            </a:extLst>
          </p:cNvPr>
          <p:cNvSpPr>
            <a:spLocks noGrp="1"/>
          </p:cNvSpPr>
          <p:nvPr>
            <p:ph type="title"/>
          </p:nvPr>
        </p:nvSpPr>
        <p:spPr>
          <a:xfrm>
            <a:off x="705867" y="149424"/>
            <a:ext cx="5688012" cy="431800"/>
          </a:xfrm>
        </p:spPr>
        <p:txBody>
          <a:bodyPr/>
          <a:lstStyle/>
          <a:p>
            <a:r>
              <a:rPr lang="en-US" dirty="0"/>
              <a:t>2D phase scan </a:t>
            </a:r>
          </a:p>
        </p:txBody>
      </p:sp>
      <p:pic>
        <p:nvPicPr>
          <p:cNvPr id="8" name="Picture 7">
            <a:extLst>
              <a:ext uri="{FF2B5EF4-FFF2-40B4-BE49-F238E27FC236}">
                <a16:creationId xmlns:a16="http://schemas.microsoft.com/office/drawing/2014/main" id="{D9F75F43-02D1-499C-AAD0-C1610C3A8A23}"/>
              </a:ext>
            </a:extLst>
          </p:cNvPr>
          <p:cNvPicPr>
            <a:picLocks noChangeAspect="1"/>
          </p:cNvPicPr>
          <p:nvPr/>
        </p:nvPicPr>
        <p:blipFill>
          <a:blip r:embed="rId2"/>
          <a:stretch>
            <a:fillRect/>
          </a:stretch>
        </p:blipFill>
        <p:spPr>
          <a:xfrm>
            <a:off x="417835" y="1013520"/>
            <a:ext cx="10066907" cy="3888432"/>
          </a:xfrm>
          <a:prstGeom prst="rect">
            <a:avLst/>
          </a:prstGeom>
        </p:spPr>
      </p:pic>
      <p:sp>
        <p:nvSpPr>
          <p:cNvPr id="9" name="Rectangle 8">
            <a:extLst>
              <a:ext uri="{FF2B5EF4-FFF2-40B4-BE49-F238E27FC236}">
                <a16:creationId xmlns:a16="http://schemas.microsoft.com/office/drawing/2014/main" id="{870D4E41-139D-42A1-92F0-2C3E564CC935}"/>
              </a:ext>
            </a:extLst>
          </p:cNvPr>
          <p:cNvSpPr/>
          <p:nvPr/>
        </p:nvSpPr>
        <p:spPr>
          <a:xfrm>
            <a:off x="5386386" y="1265548"/>
            <a:ext cx="4608514" cy="3636404"/>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169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AB73-87D2-4C6F-AD85-E37385BE4F7E}"/>
              </a:ext>
            </a:extLst>
          </p:cNvPr>
          <p:cNvSpPr>
            <a:spLocks noGrp="1"/>
          </p:cNvSpPr>
          <p:nvPr>
            <p:ph type="title"/>
          </p:nvPr>
        </p:nvSpPr>
        <p:spPr>
          <a:xfrm>
            <a:off x="849883" y="149425"/>
            <a:ext cx="5688632" cy="432048"/>
          </a:xfrm>
        </p:spPr>
        <p:txBody>
          <a:bodyPr/>
          <a:lstStyle/>
          <a:p>
            <a:r>
              <a:rPr lang="en-US" dirty="0"/>
              <a:t>2D phase scan </a:t>
            </a:r>
          </a:p>
        </p:txBody>
      </p:sp>
      <p:sp>
        <p:nvSpPr>
          <p:cNvPr id="3" name="Date Placeholder 2">
            <a:extLst>
              <a:ext uri="{FF2B5EF4-FFF2-40B4-BE49-F238E27FC236}">
                <a16:creationId xmlns:a16="http://schemas.microsoft.com/office/drawing/2014/main" id="{C471E309-5A58-4081-8932-F57FCD14D327}"/>
              </a:ext>
            </a:extLst>
          </p:cNvPr>
          <p:cNvSpPr>
            <a:spLocks noGrp="1"/>
          </p:cNvSpPr>
          <p:nvPr>
            <p:ph type="dt" sz="half" idx="10"/>
          </p:nvPr>
        </p:nvSpPr>
        <p:spPr/>
        <p:txBody>
          <a:bodyPr/>
          <a:lstStyle/>
          <a:p>
            <a:fld id="{C32DF787-6A3D-44F2-9DA1-1C577C921E43}" type="datetime1">
              <a:rPr lang="en-US" smtClean="0"/>
              <a:t>1/10/2023</a:t>
            </a:fld>
            <a:endParaRPr lang="fr-FR" dirty="0"/>
          </a:p>
        </p:txBody>
      </p:sp>
      <p:sp>
        <p:nvSpPr>
          <p:cNvPr id="4" name="Footer Placeholder 3">
            <a:extLst>
              <a:ext uri="{FF2B5EF4-FFF2-40B4-BE49-F238E27FC236}">
                <a16:creationId xmlns:a16="http://schemas.microsoft.com/office/drawing/2014/main" id="{0F23C788-5220-4F94-9EF4-79AABF7705D1}"/>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44684EE9-E7C6-4EEE-9A37-86C89401B7FE}"/>
              </a:ext>
            </a:extLst>
          </p:cNvPr>
          <p:cNvSpPr>
            <a:spLocks noGrp="1"/>
          </p:cNvSpPr>
          <p:nvPr>
            <p:ph type="sldNum" sz="quarter" idx="12"/>
          </p:nvPr>
        </p:nvSpPr>
        <p:spPr/>
        <p:txBody>
          <a:bodyPr/>
          <a:lstStyle/>
          <a:p>
            <a:fld id="{77E71596-5F9D-49C5-9701-16B3CA54319D}" type="slidenum">
              <a:rPr lang="fr-FR" smtClean="0"/>
              <a:pPr/>
              <a:t>14</a:t>
            </a:fld>
            <a:endParaRPr lang="fr-FR" dirty="0"/>
          </a:p>
        </p:txBody>
      </p:sp>
      <p:pic>
        <p:nvPicPr>
          <p:cNvPr id="9" name="Picture 8">
            <a:extLst>
              <a:ext uri="{FF2B5EF4-FFF2-40B4-BE49-F238E27FC236}">
                <a16:creationId xmlns:a16="http://schemas.microsoft.com/office/drawing/2014/main" id="{03784FDC-B04A-47D5-BC38-A4A29A30727E}"/>
              </a:ext>
            </a:extLst>
          </p:cNvPr>
          <p:cNvPicPr>
            <a:picLocks noChangeAspect="1"/>
          </p:cNvPicPr>
          <p:nvPr/>
        </p:nvPicPr>
        <p:blipFill>
          <a:blip r:embed="rId2"/>
          <a:stretch>
            <a:fillRect/>
          </a:stretch>
        </p:blipFill>
        <p:spPr>
          <a:xfrm>
            <a:off x="5321575" y="733174"/>
            <a:ext cx="5393404" cy="482994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B5B3DF-C408-4E4C-8B8C-0F293286DAC2}"/>
                  </a:ext>
                </a:extLst>
              </p:cNvPr>
              <p:cNvSpPr txBox="1"/>
              <p:nvPr/>
            </p:nvSpPr>
            <p:spPr>
              <a:xfrm>
                <a:off x="150134" y="849013"/>
                <a:ext cx="4747197" cy="655629"/>
              </a:xfrm>
              <a:prstGeom prst="rect">
                <a:avLst/>
              </a:prstGeom>
              <a:noFill/>
            </p:spPr>
            <p:txBody>
              <a:bodyPr wrap="none" rtlCol="0">
                <a:spAutoFit/>
              </a:bodyPr>
              <a:lstStyle/>
              <a:p>
                <a:pPr marL="342900" indent="-342900">
                  <a:buFont typeface="Arial" panose="020B0604020202020204" pitchFamily="34" charset="0"/>
                  <a:buChar char="•"/>
                </a:pPr>
                <a:r>
                  <a:rPr lang="en-US" sz="1800" dirty="0">
                    <a:solidFill>
                      <a:srgbClr val="002060"/>
                    </a:solidFill>
                  </a:rPr>
                  <a:t>2D phase scan vs the positron yield.</a:t>
                </a:r>
              </a:p>
              <a:p>
                <a:pPr marL="342900" indent="-342900">
                  <a:buFont typeface="Arial" panose="020B0604020202020204" pitchFamily="34" charset="0"/>
                  <a:buChar char="•"/>
                </a:pPr>
                <a14:m>
                  <m:oMath xmlns:m="http://schemas.openxmlformats.org/officeDocument/2006/math">
                    <m:sSub>
                      <m:sSubPr>
                        <m:ctrlPr>
                          <a:rPr lang="en-US" sz="1800" i="1" smtClean="0">
                            <a:solidFill>
                              <a:srgbClr val="002060"/>
                            </a:solidFill>
                            <a:latin typeface="Cambria Math" panose="02040503050406030204" pitchFamily="18" charset="0"/>
                          </a:rPr>
                        </m:ctrlPr>
                      </m:sSubPr>
                      <m:e>
                        <m:r>
                          <a:rPr lang="en-US" sz="1800" i="1" smtClean="0">
                            <a:solidFill>
                              <a:srgbClr val="002060"/>
                            </a:solidFill>
                            <a:latin typeface="Cambria Math" panose="02040503050406030204" pitchFamily="18" charset="0"/>
                            <a:ea typeface="Cambria Math" panose="02040503050406030204" pitchFamily="18" charset="0"/>
                          </a:rPr>
                          <m:t>𝜑</m:t>
                        </m:r>
                      </m:e>
                      <m:sub>
                        <m:r>
                          <a:rPr lang="en-US" sz="1800" b="0" i="1" smtClean="0">
                            <a:solidFill>
                              <a:srgbClr val="002060"/>
                            </a:solidFill>
                            <a:latin typeface="Cambria Math" panose="02040503050406030204" pitchFamily="18" charset="0"/>
                          </a:rPr>
                          <m:t>𝐾𝐿</m:t>
                        </m:r>
                        <m:r>
                          <a:rPr lang="en-US" sz="1800" b="0" i="1" smtClean="0">
                            <a:solidFill>
                              <a:srgbClr val="002060"/>
                            </a:solidFill>
                            <a:latin typeface="Cambria Math" panose="02040503050406030204" pitchFamily="18" charset="0"/>
                          </a:rPr>
                          <m:t>15_</m:t>
                        </m:r>
                        <m:r>
                          <a:rPr lang="en-US" sz="1800" b="0" i="1" smtClean="0">
                            <a:solidFill>
                              <a:srgbClr val="002060"/>
                            </a:solidFill>
                            <a:latin typeface="Cambria Math" panose="02040503050406030204" pitchFamily="18" charset="0"/>
                          </a:rPr>
                          <m:t>𝑐𝑟𝑜𝑠𝑠</m:t>
                        </m:r>
                      </m:sub>
                    </m:sSub>
                  </m:oMath>
                </a14:m>
                <a:r>
                  <a:rPr lang="en-US" sz="1800" dirty="0">
                    <a:solidFill>
                      <a:srgbClr val="002060"/>
                    </a:solidFill>
                  </a:rPr>
                  <a:t> =139.2</a:t>
                </a:r>
                <a:r>
                  <a:rPr lang="en-US" sz="1800" dirty="0">
                    <a:solidFill>
                      <a:srgbClr val="002060"/>
                    </a:solidFill>
                    <a:sym typeface="Symbol" panose="05050102010706020507" pitchFamily="18" charset="2"/>
                  </a:rPr>
                  <a:t> </a:t>
                </a:r>
                <a:r>
                  <a:rPr lang="en-US" sz="1800" dirty="0">
                    <a:solidFill>
                      <a:srgbClr val="002060"/>
                    </a:solidFill>
                  </a:rPr>
                  <a:t> , </a:t>
                </a:r>
                <a14:m>
                  <m:oMath xmlns:m="http://schemas.openxmlformats.org/officeDocument/2006/math">
                    <m:sSub>
                      <m:sSubPr>
                        <m:ctrlPr>
                          <a:rPr lang="en-US" sz="1800" i="1">
                            <a:solidFill>
                              <a:srgbClr val="002060"/>
                            </a:solidFill>
                            <a:latin typeface="Cambria Math" panose="02040503050406030204" pitchFamily="18" charset="0"/>
                          </a:rPr>
                        </m:ctrlPr>
                      </m:sSubPr>
                      <m:e>
                        <m:r>
                          <a:rPr lang="en-US" sz="1800" i="1">
                            <a:solidFill>
                              <a:srgbClr val="002060"/>
                            </a:solidFill>
                            <a:latin typeface="Cambria Math" panose="02040503050406030204" pitchFamily="18" charset="0"/>
                            <a:ea typeface="Cambria Math" panose="02040503050406030204" pitchFamily="18" charset="0"/>
                          </a:rPr>
                          <m:t>𝜑</m:t>
                        </m:r>
                      </m:e>
                      <m:sub>
                        <m:r>
                          <a:rPr lang="en-US" sz="1800" b="0" i="1" smtClean="0">
                            <a:solidFill>
                              <a:srgbClr val="002060"/>
                            </a:solidFill>
                            <a:latin typeface="Cambria Math" panose="02040503050406030204" pitchFamily="18" charset="0"/>
                            <a:ea typeface="Cambria Math" panose="02040503050406030204" pitchFamily="18" charset="0"/>
                          </a:rPr>
                          <m:t>𝐾𝐿</m:t>
                        </m:r>
                        <m:r>
                          <a:rPr lang="en-US" sz="1800" i="1">
                            <a:solidFill>
                              <a:srgbClr val="002060"/>
                            </a:solidFill>
                            <a:latin typeface="Cambria Math" panose="02040503050406030204" pitchFamily="18" charset="0"/>
                          </a:rPr>
                          <m:t>1</m:t>
                        </m:r>
                        <m:r>
                          <a:rPr lang="en-US" sz="1800" b="0" i="1" smtClean="0">
                            <a:solidFill>
                              <a:srgbClr val="002060"/>
                            </a:solidFill>
                            <a:latin typeface="Cambria Math" panose="02040503050406030204" pitchFamily="18" charset="0"/>
                          </a:rPr>
                          <m:t>6</m:t>
                        </m:r>
                        <m:r>
                          <a:rPr lang="en-US" sz="1800" i="1">
                            <a:solidFill>
                              <a:srgbClr val="002060"/>
                            </a:solidFill>
                            <a:latin typeface="Cambria Math" panose="02040503050406030204" pitchFamily="18" charset="0"/>
                          </a:rPr>
                          <m:t>_</m:t>
                        </m:r>
                        <m:r>
                          <a:rPr lang="en-US" sz="1800" i="1">
                            <a:solidFill>
                              <a:srgbClr val="002060"/>
                            </a:solidFill>
                            <a:latin typeface="Cambria Math" panose="02040503050406030204" pitchFamily="18" charset="0"/>
                          </a:rPr>
                          <m:t>𝑐𝑟𝑜𝑠𝑠</m:t>
                        </m:r>
                      </m:sub>
                    </m:sSub>
                  </m:oMath>
                </a14:m>
                <a:r>
                  <a:rPr lang="en-US" sz="1800" dirty="0">
                    <a:solidFill>
                      <a:srgbClr val="002060"/>
                    </a:solidFill>
                  </a:rPr>
                  <a:t> = 322.7</a:t>
                </a:r>
                <a:r>
                  <a:rPr lang="en-US" sz="1800" dirty="0">
                    <a:solidFill>
                      <a:srgbClr val="002060"/>
                    </a:solidFill>
                    <a:sym typeface="Symbol" panose="05050102010706020507" pitchFamily="18" charset="2"/>
                  </a:rPr>
                  <a:t></a:t>
                </a:r>
                <a:endParaRPr lang="en-US" sz="1800" dirty="0">
                  <a:solidFill>
                    <a:srgbClr val="002060"/>
                  </a:solidFill>
                </a:endParaRPr>
              </a:p>
            </p:txBody>
          </p:sp>
        </mc:Choice>
        <mc:Fallback xmlns="">
          <p:sp>
            <p:nvSpPr>
              <p:cNvPr id="10" name="TextBox 9">
                <a:extLst>
                  <a:ext uri="{FF2B5EF4-FFF2-40B4-BE49-F238E27FC236}">
                    <a16:creationId xmlns:a16="http://schemas.microsoft.com/office/drawing/2014/main" id="{C0B5B3DF-C408-4E4C-8B8C-0F293286DAC2}"/>
                  </a:ext>
                </a:extLst>
              </p:cNvPr>
              <p:cNvSpPr txBox="1">
                <a:spLocks noRot="1" noChangeAspect="1" noMove="1" noResize="1" noEditPoints="1" noAdjustHandles="1" noChangeArrowheads="1" noChangeShapeType="1" noTextEdit="1"/>
              </p:cNvSpPr>
              <p:nvPr/>
            </p:nvSpPr>
            <p:spPr>
              <a:xfrm>
                <a:off x="150134" y="849013"/>
                <a:ext cx="4747197" cy="655629"/>
              </a:xfrm>
              <a:prstGeom prst="rect">
                <a:avLst/>
              </a:prstGeom>
              <a:blipFill>
                <a:blip r:embed="rId3"/>
                <a:stretch>
                  <a:fillRect l="-900" t="-4630" r="-257" b="-12037"/>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31F8021-83FC-4589-B47F-BFC7210C4500}"/>
              </a:ext>
            </a:extLst>
          </p:cNvPr>
          <p:cNvSpPr/>
          <p:nvPr/>
        </p:nvSpPr>
        <p:spPr>
          <a:xfrm>
            <a:off x="9354023" y="2597696"/>
            <a:ext cx="792088" cy="1080120"/>
          </a:xfrm>
          <a:prstGeom prst="rect">
            <a:avLst/>
          </a:prstGeom>
          <a:noFill/>
          <a:ln w="28575" cap="flat" cmpd="sng" algn="ctr">
            <a:solidFill>
              <a:schemeClr val="tx1">
                <a:lumMod val="95000"/>
                <a:lumOff val="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BA00503-565E-4DAD-B8BC-310840796267}"/>
              </a:ext>
            </a:extLst>
          </p:cNvPr>
          <p:cNvCxnSpPr>
            <a:cxnSpLocks/>
            <a:stCxn id="12" idx="1"/>
          </p:cNvCxnSpPr>
          <p:nvPr/>
        </p:nvCxnSpPr>
        <p:spPr>
          <a:xfrm flipH="1">
            <a:off x="5205008" y="3137756"/>
            <a:ext cx="4149015" cy="6558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9CB81BB-E304-457D-B1CC-8E233A0DA80C}"/>
              </a:ext>
            </a:extLst>
          </p:cNvPr>
          <p:cNvPicPr>
            <a:picLocks noChangeAspect="1"/>
          </p:cNvPicPr>
          <p:nvPr/>
        </p:nvPicPr>
        <p:blipFill rotWithShape="1">
          <a:blip r:embed="rId3"/>
          <a:srcRect l="75541" t="39305" r="10321" b="39779"/>
          <a:stretch/>
        </p:blipFill>
        <p:spPr>
          <a:xfrm>
            <a:off x="3010123" y="1982017"/>
            <a:ext cx="2232248" cy="2957336"/>
          </a:xfrm>
          <a:prstGeom prst="rect">
            <a:avLst/>
          </a:prstGeom>
        </p:spPr>
      </p:pic>
      <p:sp>
        <p:nvSpPr>
          <p:cNvPr id="18" name="TextBox 17">
            <a:extLst>
              <a:ext uri="{FF2B5EF4-FFF2-40B4-BE49-F238E27FC236}">
                <a16:creationId xmlns:a16="http://schemas.microsoft.com/office/drawing/2014/main" id="{CC08E9DE-F147-4A1C-A0A6-BEFCF4CD785F}"/>
              </a:ext>
            </a:extLst>
          </p:cNvPr>
          <p:cNvSpPr txBox="1"/>
          <p:nvPr/>
        </p:nvSpPr>
        <p:spPr>
          <a:xfrm>
            <a:off x="2791124" y="4934345"/>
            <a:ext cx="2523255" cy="557204"/>
          </a:xfrm>
          <a:prstGeom prst="rect">
            <a:avLst/>
          </a:prstGeom>
          <a:noFill/>
        </p:spPr>
        <p:txBody>
          <a:bodyPr vert="vert270" wrap="none" rtlCol="0">
            <a:spAutoFit/>
          </a:bodyPr>
          <a:lstStyle/>
          <a:p>
            <a:pPr algn="ctr">
              <a:lnSpc>
                <a:spcPct val="200000"/>
              </a:lnSpc>
            </a:pPr>
            <a:r>
              <a:rPr lang="en-US" sz="1300" dirty="0"/>
              <a:t>342.7 </a:t>
            </a:r>
          </a:p>
          <a:p>
            <a:pPr algn="ctr">
              <a:lnSpc>
                <a:spcPct val="200000"/>
              </a:lnSpc>
            </a:pPr>
            <a:r>
              <a:rPr lang="en-US" sz="1300" dirty="0"/>
              <a:t>352.7</a:t>
            </a:r>
          </a:p>
          <a:p>
            <a:pPr algn="ctr">
              <a:lnSpc>
                <a:spcPct val="200000"/>
              </a:lnSpc>
            </a:pPr>
            <a:r>
              <a:rPr lang="en-US" sz="1300" dirty="0"/>
              <a:t> 362.7</a:t>
            </a:r>
          </a:p>
          <a:p>
            <a:pPr algn="ctr">
              <a:lnSpc>
                <a:spcPct val="200000"/>
              </a:lnSpc>
            </a:pPr>
            <a:r>
              <a:rPr lang="en-US" sz="1300" dirty="0"/>
              <a:t>372.7</a:t>
            </a:r>
          </a:p>
          <a:p>
            <a:pPr algn="ctr">
              <a:lnSpc>
                <a:spcPct val="200000"/>
              </a:lnSpc>
            </a:pPr>
            <a:r>
              <a:rPr lang="en-US" sz="1300" dirty="0"/>
              <a:t> 382.7</a:t>
            </a:r>
          </a:p>
          <a:p>
            <a:pPr algn="ctr">
              <a:lnSpc>
                <a:spcPct val="200000"/>
              </a:lnSpc>
            </a:pPr>
            <a:r>
              <a:rPr lang="en-US" sz="1300" dirty="0"/>
              <a:t> 392.7</a:t>
            </a:r>
          </a:p>
        </p:txBody>
      </p:sp>
      <p:sp>
        <p:nvSpPr>
          <p:cNvPr id="19" name="TextBox 18">
            <a:extLst>
              <a:ext uri="{FF2B5EF4-FFF2-40B4-BE49-F238E27FC236}">
                <a16:creationId xmlns:a16="http://schemas.microsoft.com/office/drawing/2014/main" id="{1B614215-918B-4F28-A117-723A83D1734D}"/>
              </a:ext>
            </a:extLst>
          </p:cNvPr>
          <p:cNvSpPr txBox="1"/>
          <p:nvPr/>
        </p:nvSpPr>
        <p:spPr>
          <a:xfrm>
            <a:off x="2442339" y="1949624"/>
            <a:ext cx="567784" cy="2989729"/>
          </a:xfrm>
          <a:prstGeom prst="rect">
            <a:avLst/>
          </a:prstGeom>
          <a:noFill/>
        </p:spPr>
        <p:txBody>
          <a:bodyPr wrap="none" rtlCol="0">
            <a:spAutoFit/>
          </a:bodyPr>
          <a:lstStyle/>
          <a:p>
            <a:pPr>
              <a:lnSpc>
                <a:spcPct val="200000"/>
              </a:lnSpc>
            </a:pPr>
            <a:r>
              <a:rPr lang="en-US" sz="1200" dirty="0"/>
              <a:t>159.2</a:t>
            </a:r>
          </a:p>
          <a:p>
            <a:pPr>
              <a:lnSpc>
                <a:spcPct val="200000"/>
              </a:lnSpc>
            </a:pPr>
            <a:r>
              <a:rPr lang="en-US" sz="1200" dirty="0"/>
              <a:t>169.2</a:t>
            </a:r>
          </a:p>
          <a:p>
            <a:pPr>
              <a:lnSpc>
                <a:spcPct val="200000"/>
              </a:lnSpc>
            </a:pPr>
            <a:r>
              <a:rPr lang="en-US" sz="1200" dirty="0"/>
              <a:t>179.2</a:t>
            </a:r>
          </a:p>
          <a:p>
            <a:pPr>
              <a:lnSpc>
                <a:spcPct val="200000"/>
              </a:lnSpc>
            </a:pPr>
            <a:r>
              <a:rPr lang="en-US" sz="1200" dirty="0"/>
              <a:t>189.2</a:t>
            </a:r>
          </a:p>
          <a:p>
            <a:pPr>
              <a:lnSpc>
                <a:spcPct val="200000"/>
              </a:lnSpc>
            </a:pPr>
            <a:r>
              <a:rPr lang="en-US" sz="1200" dirty="0"/>
              <a:t>199.2</a:t>
            </a:r>
          </a:p>
          <a:p>
            <a:pPr>
              <a:lnSpc>
                <a:spcPct val="200000"/>
              </a:lnSpc>
            </a:pPr>
            <a:r>
              <a:rPr lang="en-US" sz="1200" dirty="0"/>
              <a:t>209.2</a:t>
            </a:r>
          </a:p>
          <a:p>
            <a:pPr>
              <a:lnSpc>
                <a:spcPct val="200000"/>
              </a:lnSpc>
            </a:pPr>
            <a:r>
              <a:rPr lang="en-US" sz="1200" dirty="0"/>
              <a:t>219.2</a:t>
            </a:r>
          </a:p>
          <a:p>
            <a:pPr>
              <a:lnSpc>
                <a:spcPct val="200000"/>
              </a:lnSpc>
            </a:pPr>
            <a:r>
              <a:rPr lang="en-US" sz="1200" dirty="0"/>
              <a:t>229.2</a:t>
            </a:r>
          </a:p>
        </p:txBody>
      </p:sp>
      <p:sp>
        <p:nvSpPr>
          <p:cNvPr id="20" name="TextBox 19">
            <a:extLst>
              <a:ext uri="{FF2B5EF4-FFF2-40B4-BE49-F238E27FC236}">
                <a16:creationId xmlns:a16="http://schemas.microsoft.com/office/drawing/2014/main" id="{6DC796FD-2688-4800-A08C-DE573CD62A0D}"/>
              </a:ext>
            </a:extLst>
          </p:cNvPr>
          <p:cNvSpPr txBox="1"/>
          <p:nvPr/>
        </p:nvSpPr>
        <p:spPr>
          <a:xfrm>
            <a:off x="2154307" y="3847104"/>
            <a:ext cx="400110" cy="1054848"/>
          </a:xfrm>
          <a:prstGeom prst="rect">
            <a:avLst/>
          </a:prstGeom>
          <a:noFill/>
        </p:spPr>
        <p:txBody>
          <a:bodyPr vert="vert270" wrap="square" rtlCol="0">
            <a:spAutoFit/>
          </a:bodyPr>
          <a:lstStyle/>
          <a:p>
            <a:r>
              <a:rPr lang="en-US" sz="1400" dirty="0"/>
              <a:t>Phi15 [deg]</a:t>
            </a:r>
            <a:endParaRPr lang="en-US" dirty="0"/>
          </a:p>
        </p:txBody>
      </p:sp>
      <p:sp>
        <p:nvSpPr>
          <p:cNvPr id="21" name="TextBox 20">
            <a:extLst>
              <a:ext uri="{FF2B5EF4-FFF2-40B4-BE49-F238E27FC236}">
                <a16:creationId xmlns:a16="http://schemas.microsoft.com/office/drawing/2014/main" id="{50DEE60F-4427-4A7E-9A05-D63F56CAC1C6}"/>
              </a:ext>
            </a:extLst>
          </p:cNvPr>
          <p:cNvSpPr txBox="1"/>
          <p:nvPr/>
        </p:nvSpPr>
        <p:spPr>
          <a:xfrm>
            <a:off x="3414722" y="5407043"/>
            <a:ext cx="1090363" cy="307777"/>
          </a:xfrm>
          <a:prstGeom prst="rect">
            <a:avLst/>
          </a:prstGeom>
          <a:noFill/>
        </p:spPr>
        <p:txBody>
          <a:bodyPr wrap="none" rtlCol="0">
            <a:spAutoFit/>
          </a:bodyPr>
          <a:lstStyle/>
          <a:p>
            <a:r>
              <a:rPr lang="en-US" sz="1400" dirty="0"/>
              <a:t>Phi16 [deg]</a:t>
            </a:r>
            <a:endParaRPr lang="en-US" sz="1600" dirty="0"/>
          </a:p>
        </p:txBody>
      </p:sp>
      <p:sp>
        <p:nvSpPr>
          <p:cNvPr id="24" name="Rectangle 23">
            <a:extLst>
              <a:ext uri="{FF2B5EF4-FFF2-40B4-BE49-F238E27FC236}">
                <a16:creationId xmlns:a16="http://schemas.microsoft.com/office/drawing/2014/main" id="{F282BD56-A897-42AC-BB34-CB64DA00A09B}"/>
              </a:ext>
            </a:extLst>
          </p:cNvPr>
          <p:cNvSpPr/>
          <p:nvPr/>
        </p:nvSpPr>
        <p:spPr>
          <a:xfrm>
            <a:off x="7697839" y="941512"/>
            <a:ext cx="216024" cy="216024"/>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DD6DEE5B-F06A-4227-8CCC-E2C4C9474229}"/>
              </a:ext>
            </a:extLst>
          </p:cNvPr>
          <p:cNvSpPr/>
          <p:nvPr/>
        </p:nvSpPr>
        <p:spPr>
          <a:xfrm>
            <a:off x="8454635" y="1719441"/>
            <a:ext cx="216024" cy="216024"/>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13D70769-8BB4-4456-94AD-92521CAC7258}"/>
              </a:ext>
            </a:extLst>
          </p:cNvPr>
          <p:cNvSpPr/>
          <p:nvPr/>
        </p:nvSpPr>
        <p:spPr>
          <a:xfrm>
            <a:off x="3710944" y="2738572"/>
            <a:ext cx="399642" cy="344856"/>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3F786C00-03A4-4E1B-8B8F-9DD9BF830FDE}"/>
              </a:ext>
            </a:extLst>
          </p:cNvPr>
          <p:cNvSpPr/>
          <p:nvPr/>
        </p:nvSpPr>
        <p:spPr>
          <a:xfrm>
            <a:off x="7987327" y="694047"/>
            <a:ext cx="324748" cy="309931"/>
          </a:xfrm>
          <a:prstGeom prst="flowChartConnector">
            <a:avLst/>
          </a:prstGeom>
          <a:solidFill>
            <a:schemeClr val="accent2">
              <a:lumMod val="40000"/>
              <a:lumOff val="60000"/>
            </a:schemeClr>
          </a:solid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800" dirty="0">
                <a:solidFill>
                  <a:schemeClr val="tx1">
                    <a:lumMod val="95000"/>
                    <a:lumOff val="5000"/>
                  </a:schemeClr>
                </a:solidFill>
              </a:rPr>
              <a:t>1</a:t>
            </a:r>
          </a:p>
        </p:txBody>
      </p:sp>
      <p:sp>
        <p:nvSpPr>
          <p:cNvPr id="29" name="Flowchart: Connector 28">
            <a:extLst>
              <a:ext uri="{FF2B5EF4-FFF2-40B4-BE49-F238E27FC236}">
                <a16:creationId xmlns:a16="http://schemas.microsoft.com/office/drawing/2014/main" id="{C52E01D0-4288-4AAC-A3D1-52054D0600A2}"/>
              </a:ext>
            </a:extLst>
          </p:cNvPr>
          <p:cNvSpPr/>
          <p:nvPr/>
        </p:nvSpPr>
        <p:spPr>
          <a:xfrm>
            <a:off x="3773610" y="2273144"/>
            <a:ext cx="324748" cy="309931"/>
          </a:xfrm>
          <a:prstGeom prst="flowChartConnector">
            <a:avLst/>
          </a:prstGeom>
          <a:solidFill>
            <a:schemeClr val="accent2">
              <a:lumMod val="40000"/>
              <a:lumOff val="60000"/>
            </a:schemeClr>
          </a:solid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800" dirty="0">
                <a:solidFill>
                  <a:schemeClr val="tx1">
                    <a:lumMod val="95000"/>
                    <a:lumOff val="5000"/>
                  </a:schemeClr>
                </a:solidFill>
              </a:rPr>
              <a:t>3</a:t>
            </a:r>
          </a:p>
        </p:txBody>
      </p:sp>
      <p:sp>
        <p:nvSpPr>
          <p:cNvPr id="30" name="Flowchart: Connector 29">
            <a:extLst>
              <a:ext uri="{FF2B5EF4-FFF2-40B4-BE49-F238E27FC236}">
                <a16:creationId xmlns:a16="http://schemas.microsoft.com/office/drawing/2014/main" id="{295E09B4-1941-4FA9-B186-0077A9A2B74F}"/>
              </a:ext>
            </a:extLst>
          </p:cNvPr>
          <p:cNvSpPr/>
          <p:nvPr/>
        </p:nvSpPr>
        <p:spPr>
          <a:xfrm>
            <a:off x="8755425" y="1665687"/>
            <a:ext cx="324748" cy="309931"/>
          </a:xfrm>
          <a:prstGeom prst="flowChartConnector">
            <a:avLst/>
          </a:prstGeom>
          <a:solidFill>
            <a:schemeClr val="accent2">
              <a:lumMod val="40000"/>
              <a:lumOff val="60000"/>
            </a:schemeClr>
          </a:solid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800" dirty="0">
                <a:solidFill>
                  <a:schemeClr val="tx1">
                    <a:lumMod val="95000"/>
                    <a:lumOff val="5000"/>
                  </a:schemeClr>
                </a:solidFill>
              </a:rPr>
              <a:t>2</a:t>
            </a:r>
          </a:p>
        </p:txBody>
      </p:sp>
      <p:graphicFrame>
        <p:nvGraphicFramePr>
          <p:cNvPr id="31" name="Table 30">
            <a:extLst>
              <a:ext uri="{FF2B5EF4-FFF2-40B4-BE49-F238E27FC236}">
                <a16:creationId xmlns:a16="http://schemas.microsoft.com/office/drawing/2014/main" id="{90AD20E8-4C24-4F26-B6E8-9F3980AFAF6D}"/>
              </a:ext>
            </a:extLst>
          </p:cNvPr>
          <p:cNvGraphicFramePr>
            <a:graphicFrameLocks noGrp="1"/>
          </p:cNvGraphicFramePr>
          <p:nvPr>
            <p:extLst>
              <p:ext uri="{D42A27DB-BD31-4B8C-83A1-F6EECF244321}">
                <p14:modId xmlns:p14="http://schemas.microsoft.com/office/powerpoint/2010/main" val="1594725723"/>
              </p:ext>
            </p:extLst>
          </p:nvPr>
        </p:nvGraphicFramePr>
        <p:xfrm>
          <a:off x="99688" y="1992904"/>
          <a:ext cx="2333817" cy="1854200"/>
        </p:xfrm>
        <a:graphic>
          <a:graphicData uri="http://schemas.openxmlformats.org/drawingml/2006/table">
            <a:tbl>
              <a:tblPr firstRow="1" bandRow="1">
                <a:tableStyleId>{5C22544A-7EE6-4342-B048-85BDC9FD1C3A}</a:tableStyleId>
              </a:tblPr>
              <a:tblGrid>
                <a:gridCol w="313055">
                  <a:extLst>
                    <a:ext uri="{9D8B030D-6E8A-4147-A177-3AD203B41FA5}">
                      <a16:colId xmlns:a16="http://schemas.microsoft.com/office/drawing/2014/main" val="1620673479"/>
                    </a:ext>
                  </a:extLst>
                </a:gridCol>
                <a:gridCol w="717868">
                  <a:extLst>
                    <a:ext uri="{9D8B030D-6E8A-4147-A177-3AD203B41FA5}">
                      <a16:colId xmlns:a16="http://schemas.microsoft.com/office/drawing/2014/main" val="3283369674"/>
                    </a:ext>
                  </a:extLst>
                </a:gridCol>
                <a:gridCol w="717868">
                  <a:extLst>
                    <a:ext uri="{9D8B030D-6E8A-4147-A177-3AD203B41FA5}">
                      <a16:colId xmlns:a16="http://schemas.microsoft.com/office/drawing/2014/main" val="2448979551"/>
                    </a:ext>
                  </a:extLst>
                </a:gridCol>
                <a:gridCol w="585026">
                  <a:extLst>
                    <a:ext uri="{9D8B030D-6E8A-4147-A177-3AD203B41FA5}">
                      <a16:colId xmlns:a16="http://schemas.microsoft.com/office/drawing/2014/main" val="2741060537"/>
                    </a:ext>
                  </a:extLst>
                </a:gridCol>
              </a:tblGrid>
              <a:tr h="370840">
                <a:tc>
                  <a:txBody>
                    <a:bodyPr/>
                    <a:lstStyle/>
                    <a:p>
                      <a:endParaRPr lang="en-US" sz="1400" dirty="0"/>
                    </a:p>
                  </a:txBody>
                  <a:tcPr/>
                </a:tc>
                <a:tc>
                  <a:txBody>
                    <a:bodyPr/>
                    <a:lstStyle/>
                    <a:p>
                      <a:r>
                        <a:rPr lang="en-US" sz="1400" dirty="0"/>
                        <a:t>Phi 16</a:t>
                      </a:r>
                    </a:p>
                  </a:txBody>
                  <a:tcPr/>
                </a:tc>
                <a:tc>
                  <a:txBody>
                    <a:bodyPr/>
                    <a:lstStyle/>
                    <a:p>
                      <a:r>
                        <a:rPr lang="en-US" sz="1400" dirty="0"/>
                        <a:t>Phi15</a:t>
                      </a:r>
                    </a:p>
                  </a:txBody>
                  <a:tcPr/>
                </a:tc>
                <a:tc>
                  <a:txBody>
                    <a:bodyPr/>
                    <a:lstStyle/>
                    <a:p>
                      <a:r>
                        <a:rPr lang="en-US" sz="1400" dirty="0"/>
                        <a:t>Yield</a:t>
                      </a:r>
                    </a:p>
                  </a:txBody>
                  <a:tcPr/>
                </a:tc>
                <a:extLst>
                  <a:ext uri="{0D108BD9-81ED-4DB2-BD59-A6C34878D82A}">
                    <a16:rowId xmlns:a16="http://schemas.microsoft.com/office/drawing/2014/main" val="2641809531"/>
                  </a:ext>
                </a:extLst>
              </a:tr>
              <a:tr h="370840">
                <a:tc>
                  <a:txBody>
                    <a:bodyPr/>
                    <a:lstStyle/>
                    <a:p>
                      <a:r>
                        <a:rPr lang="en-US" sz="1400" dirty="0"/>
                        <a:t>1</a:t>
                      </a:r>
                    </a:p>
                  </a:txBody>
                  <a:tcPr/>
                </a:tc>
                <a:tc>
                  <a:txBody>
                    <a:bodyPr/>
                    <a:lstStyle/>
                    <a:p>
                      <a:r>
                        <a:rPr lang="en-US" sz="1400" dirty="0"/>
                        <a:t>~210</a:t>
                      </a:r>
                    </a:p>
                  </a:txBody>
                  <a:tcPr/>
                </a:tc>
                <a:tc>
                  <a:txBody>
                    <a:bodyPr/>
                    <a:lstStyle/>
                    <a:p>
                      <a:r>
                        <a:rPr lang="en-US" sz="1400" dirty="0"/>
                        <a:t>~29</a:t>
                      </a:r>
                    </a:p>
                  </a:txBody>
                  <a:tcPr/>
                </a:tc>
                <a:tc>
                  <a:txBody>
                    <a:bodyPr/>
                    <a:lstStyle/>
                    <a:p>
                      <a:r>
                        <a:rPr lang="en-US" sz="1400" dirty="0"/>
                        <a:t>0.41</a:t>
                      </a:r>
                    </a:p>
                  </a:txBody>
                  <a:tcPr/>
                </a:tc>
                <a:extLst>
                  <a:ext uri="{0D108BD9-81ED-4DB2-BD59-A6C34878D82A}">
                    <a16:rowId xmlns:a16="http://schemas.microsoft.com/office/drawing/2014/main" val="273758261"/>
                  </a:ext>
                </a:extLst>
              </a:tr>
              <a:tr h="370840">
                <a:tc>
                  <a:txBody>
                    <a:bodyPr/>
                    <a:lstStyle/>
                    <a:p>
                      <a:r>
                        <a:rPr lang="en-US" sz="1400" dirty="0"/>
                        <a:t>2</a:t>
                      </a:r>
                    </a:p>
                  </a:txBody>
                  <a:tcPr/>
                </a:tc>
                <a:tc>
                  <a:txBody>
                    <a:bodyPr/>
                    <a:lstStyle/>
                    <a:p>
                      <a:r>
                        <a:rPr lang="en-US" sz="1400" dirty="0"/>
                        <a:t>~270</a:t>
                      </a:r>
                    </a:p>
                  </a:txBody>
                  <a:tcPr/>
                </a:tc>
                <a:tc>
                  <a:txBody>
                    <a:bodyPr/>
                    <a:lstStyle/>
                    <a:p>
                      <a:r>
                        <a:rPr lang="en-US" sz="1400" dirty="0"/>
                        <a:t>~90</a:t>
                      </a:r>
                    </a:p>
                  </a:txBody>
                  <a:tcPr/>
                </a:tc>
                <a:tc>
                  <a:txBody>
                    <a:bodyPr/>
                    <a:lstStyle/>
                    <a:p>
                      <a:r>
                        <a:rPr lang="en-US" sz="1400" dirty="0"/>
                        <a:t>0.45</a:t>
                      </a:r>
                    </a:p>
                  </a:txBody>
                  <a:tcPr/>
                </a:tc>
                <a:extLst>
                  <a:ext uri="{0D108BD9-81ED-4DB2-BD59-A6C34878D82A}">
                    <a16:rowId xmlns:a16="http://schemas.microsoft.com/office/drawing/2014/main" val="4018621433"/>
                  </a:ext>
                </a:extLst>
              </a:tr>
              <a:tr h="370840">
                <a:tc>
                  <a:txBody>
                    <a:bodyPr/>
                    <a:lstStyle/>
                    <a:p>
                      <a:r>
                        <a:rPr lang="en-US" sz="1400" dirty="0"/>
                        <a:t>3</a:t>
                      </a:r>
                    </a:p>
                  </a:txBody>
                  <a:tcPr/>
                </a:tc>
                <a:tc>
                  <a:txBody>
                    <a:bodyPr/>
                    <a:lstStyle/>
                    <a:p>
                      <a:r>
                        <a:rPr lang="en-US" sz="1400" dirty="0"/>
                        <a:t>~360</a:t>
                      </a:r>
                    </a:p>
                  </a:txBody>
                  <a:tcPr/>
                </a:tc>
                <a:tc>
                  <a:txBody>
                    <a:bodyPr/>
                    <a:lstStyle/>
                    <a:p>
                      <a:r>
                        <a:rPr lang="en-US" sz="1400" dirty="0"/>
                        <a:t>~180</a:t>
                      </a:r>
                    </a:p>
                  </a:txBody>
                  <a:tcPr/>
                </a:tc>
                <a:tc>
                  <a:txBody>
                    <a:bodyPr/>
                    <a:lstStyle/>
                    <a:p>
                      <a:r>
                        <a:rPr lang="en-US" sz="1400" dirty="0"/>
                        <a:t>0.51</a:t>
                      </a:r>
                    </a:p>
                  </a:txBody>
                  <a:tcPr/>
                </a:tc>
                <a:extLst>
                  <a:ext uri="{0D108BD9-81ED-4DB2-BD59-A6C34878D82A}">
                    <a16:rowId xmlns:a16="http://schemas.microsoft.com/office/drawing/2014/main" val="402140639"/>
                  </a:ext>
                </a:extLst>
              </a:tr>
              <a:tr h="370840">
                <a:tc>
                  <a:txBody>
                    <a:bodyPr/>
                    <a:lstStyle/>
                    <a:p>
                      <a:r>
                        <a:rPr lang="en-US" sz="1400" dirty="0"/>
                        <a:t>4</a:t>
                      </a:r>
                    </a:p>
                  </a:txBody>
                  <a:tcPr/>
                </a:tc>
                <a:tc>
                  <a:txBody>
                    <a:bodyPr/>
                    <a:lstStyle/>
                    <a:p>
                      <a:r>
                        <a:rPr lang="en-US" sz="1400" dirty="0"/>
                        <a:t>~230</a:t>
                      </a:r>
                    </a:p>
                  </a:txBody>
                  <a:tcPr/>
                </a:tc>
                <a:tc>
                  <a:txBody>
                    <a:bodyPr/>
                    <a:lstStyle/>
                    <a:p>
                      <a:r>
                        <a:rPr lang="en-US" sz="1400" dirty="0"/>
                        <a:t>~50</a:t>
                      </a:r>
                    </a:p>
                  </a:txBody>
                  <a:tcPr/>
                </a:tc>
                <a:tc>
                  <a:txBody>
                    <a:bodyPr/>
                    <a:lstStyle/>
                    <a:p>
                      <a:r>
                        <a:rPr lang="en-US" sz="1400" dirty="0"/>
                        <a:t>0.41</a:t>
                      </a:r>
                    </a:p>
                  </a:txBody>
                  <a:tcPr/>
                </a:tc>
                <a:extLst>
                  <a:ext uri="{0D108BD9-81ED-4DB2-BD59-A6C34878D82A}">
                    <a16:rowId xmlns:a16="http://schemas.microsoft.com/office/drawing/2014/main" val="2578231707"/>
                  </a:ext>
                </a:extLst>
              </a:tr>
            </a:tbl>
          </a:graphicData>
        </a:graphic>
      </p:graphicFrame>
      <p:sp>
        <p:nvSpPr>
          <p:cNvPr id="28" name="Rectangle 27">
            <a:extLst>
              <a:ext uri="{FF2B5EF4-FFF2-40B4-BE49-F238E27FC236}">
                <a16:creationId xmlns:a16="http://schemas.microsoft.com/office/drawing/2014/main" id="{F9C44416-5431-449E-8495-FDF8B4C2DC03}"/>
              </a:ext>
            </a:extLst>
          </p:cNvPr>
          <p:cNvSpPr/>
          <p:nvPr/>
        </p:nvSpPr>
        <p:spPr>
          <a:xfrm>
            <a:off x="7965208" y="1204489"/>
            <a:ext cx="216024" cy="216024"/>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85AFF05F-7808-454D-8627-05B8327FF560}"/>
              </a:ext>
            </a:extLst>
          </p:cNvPr>
          <p:cNvSpPr/>
          <p:nvPr/>
        </p:nvSpPr>
        <p:spPr>
          <a:xfrm>
            <a:off x="8283907" y="1071342"/>
            <a:ext cx="324748" cy="309931"/>
          </a:xfrm>
          <a:prstGeom prst="flowChartConnector">
            <a:avLst/>
          </a:prstGeom>
          <a:solidFill>
            <a:schemeClr val="accent2">
              <a:lumMod val="40000"/>
              <a:lumOff val="60000"/>
            </a:schemeClr>
          </a:solid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800" dirty="0">
                <a:solidFill>
                  <a:schemeClr val="tx1">
                    <a:lumMod val="95000"/>
                    <a:lumOff val="5000"/>
                  </a:schemeClr>
                </a:solidFill>
              </a:rPr>
              <a:t>4</a:t>
            </a:r>
          </a:p>
        </p:txBody>
      </p:sp>
      <p:sp>
        <p:nvSpPr>
          <p:cNvPr id="6" name="TextBox 5">
            <a:extLst>
              <a:ext uri="{FF2B5EF4-FFF2-40B4-BE49-F238E27FC236}">
                <a16:creationId xmlns:a16="http://schemas.microsoft.com/office/drawing/2014/main" id="{7B61B0CC-55E5-4623-B931-F940B690FF3B}"/>
              </a:ext>
            </a:extLst>
          </p:cNvPr>
          <p:cNvSpPr txBox="1"/>
          <p:nvPr/>
        </p:nvSpPr>
        <p:spPr>
          <a:xfrm>
            <a:off x="150134" y="4985220"/>
            <a:ext cx="2654125" cy="646331"/>
          </a:xfrm>
          <a:prstGeom prst="rect">
            <a:avLst/>
          </a:prstGeom>
          <a:noFill/>
        </p:spPr>
        <p:txBody>
          <a:bodyPr wrap="none" rtlCol="0">
            <a:spAutoFit/>
          </a:bodyPr>
          <a:lstStyle/>
          <a:p>
            <a:pPr marL="342900" indent="-342900">
              <a:buFont typeface="Arial" panose="020B0604020202020204" pitchFamily="34" charset="0"/>
              <a:buChar char="•"/>
            </a:pPr>
            <a:r>
              <a:rPr lang="en-US" sz="1800" dirty="0">
                <a:solidFill>
                  <a:srgbClr val="00294B"/>
                </a:solidFill>
                <a:latin typeface="+mn-lt"/>
              </a:rPr>
              <a:t>Scanning duration ~2H</a:t>
            </a:r>
          </a:p>
          <a:p>
            <a:pPr marL="342900" indent="-342900">
              <a:buFont typeface="Arial" panose="020B0604020202020204" pitchFamily="34" charset="0"/>
              <a:buChar char="•"/>
            </a:pPr>
            <a:r>
              <a:rPr lang="en-US" sz="1800" dirty="0">
                <a:solidFill>
                  <a:srgbClr val="00294B"/>
                </a:solidFill>
                <a:latin typeface="+mn-lt"/>
              </a:rPr>
              <a:t>At 12.5Hz </a:t>
            </a:r>
          </a:p>
        </p:txBody>
      </p:sp>
    </p:spTree>
    <p:extLst>
      <p:ext uri="{BB962C8B-B14F-4D97-AF65-F5344CB8AC3E}">
        <p14:creationId xmlns:p14="http://schemas.microsoft.com/office/powerpoint/2010/main" val="204440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AF6E-1C63-4573-837D-0EF75D18E1B6}"/>
              </a:ext>
            </a:extLst>
          </p:cNvPr>
          <p:cNvSpPr>
            <a:spLocks noGrp="1"/>
          </p:cNvSpPr>
          <p:nvPr>
            <p:ph type="title"/>
          </p:nvPr>
        </p:nvSpPr>
        <p:spPr>
          <a:xfrm>
            <a:off x="777874" y="149425"/>
            <a:ext cx="10297137" cy="432048"/>
          </a:xfrm>
        </p:spPr>
        <p:txBody>
          <a:bodyPr>
            <a:normAutofit/>
          </a:bodyPr>
          <a:lstStyle/>
          <a:p>
            <a:r>
              <a:rPr lang="en-US" dirty="0"/>
              <a:t>Scan of primary electron position on the target</a:t>
            </a:r>
          </a:p>
        </p:txBody>
      </p:sp>
      <p:sp>
        <p:nvSpPr>
          <p:cNvPr id="3" name="Date Placeholder 2">
            <a:extLst>
              <a:ext uri="{FF2B5EF4-FFF2-40B4-BE49-F238E27FC236}">
                <a16:creationId xmlns:a16="http://schemas.microsoft.com/office/drawing/2014/main" id="{BBB58F3C-2418-405B-9A43-8637D7C9FF59}"/>
              </a:ext>
            </a:extLst>
          </p:cNvPr>
          <p:cNvSpPr>
            <a:spLocks noGrp="1"/>
          </p:cNvSpPr>
          <p:nvPr>
            <p:ph type="dt" sz="half" idx="10"/>
          </p:nvPr>
        </p:nvSpPr>
        <p:spPr/>
        <p:txBody>
          <a:bodyPr/>
          <a:lstStyle/>
          <a:p>
            <a:fld id="{ADD09CD9-C89E-4EFE-9BC3-0BD5B77B8829}" type="datetime1">
              <a:rPr lang="en-US" smtClean="0"/>
              <a:t>1/10/2023</a:t>
            </a:fld>
            <a:endParaRPr lang="fr-FR" dirty="0"/>
          </a:p>
        </p:txBody>
      </p:sp>
      <p:sp>
        <p:nvSpPr>
          <p:cNvPr id="4" name="Footer Placeholder 3">
            <a:extLst>
              <a:ext uri="{FF2B5EF4-FFF2-40B4-BE49-F238E27FC236}">
                <a16:creationId xmlns:a16="http://schemas.microsoft.com/office/drawing/2014/main" id="{555BAEDC-42DE-40C8-89C8-E7FF84D203BD}"/>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BF83BE33-FE33-4FCA-BBB9-9C4438BCEF21}"/>
              </a:ext>
            </a:extLst>
          </p:cNvPr>
          <p:cNvSpPr>
            <a:spLocks noGrp="1"/>
          </p:cNvSpPr>
          <p:nvPr>
            <p:ph type="sldNum" sz="quarter" idx="12"/>
          </p:nvPr>
        </p:nvSpPr>
        <p:spPr/>
        <p:txBody>
          <a:bodyPr/>
          <a:lstStyle/>
          <a:p>
            <a:fld id="{77E71596-5F9D-49C5-9701-16B3CA54319D}" type="slidenum">
              <a:rPr lang="fr-FR" smtClean="0"/>
              <a:pPr/>
              <a:t>15</a:t>
            </a:fld>
            <a:endParaRPr lang="fr-FR" dirty="0"/>
          </a:p>
        </p:txBody>
      </p:sp>
      <p:pic>
        <p:nvPicPr>
          <p:cNvPr id="9" name="Picture 8">
            <a:extLst>
              <a:ext uri="{FF2B5EF4-FFF2-40B4-BE49-F238E27FC236}">
                <a16:creationId xmlns:a16="http://schemas.microsoft.com/office/drawing/2014/main" id="{85052B05-9776-4BD9-A59E-02B1965E4977}"/>
              </a:ext>
            </a:extLst>
          </p:cNvPr>
          <p:cNvPicPr>
            <a:picLocks noChangeAspect="1"/>
          </p:cNvPicPr>
          <p:nvPr/>
        </p:nvPicPr>
        <p:blipFill>
          <a:blip r:embed="rId2"/>
          <a:stretch>
            <a:fillRect/>
          </a:stretch>
        </p:blipFill>
        <p:spPr>
          <a:xfrm>
            <a:off x="201812" y="2192172"/>
            <a:ext cx="4931045" cy="3573876"/>
          </a:xfrm>
          <a:prstGeom prst="rect">
            <a:avLst/>
          </a:prstGeom>
        </p:spPr>
      </p:pic>
      <p:pic>
        <p:nvPicPr>
          <p:cNvPr id="13" name="Picture 12">
            <a:extLst>
              <a:ext uri="{FF2B5EF4-FFF2-40B4-BE49-F238E27FC236}">
                <a16:creationId xmlns:a16="http://schemas.microsoft.com/office/drawing/2014/main" id="{A2F6B616-7638-461F-AAD6-C2188DF384DF}"/>
              </a:ext>
            </a:extLst>
          </p:cNvPr>
          <p:cNvPicPr>
            <a:picLocks noChangeAspect="1"/>
          </p:cNvPicPr>
          <p:nvPr/>
        </p:nvPicPr>
        <p:blipFill>
          <a:blip r:embed="rId3"/>
          <a:stretch>
            <a:fillRect/>
          </a:stretch>
        </p:blipFill>
        <p:spPr>
          <a:xfrm>
            <a:off x="5380159" y="2187399"/>
            <a:ext cx="5074072" cy="3572653"/>
          </a:xfrm>
          <a:prstGeom prst="rect">
            <a:avLst/>
          </a:prstGeom>
        </p:spPr>
      </p:pic>
      <p:cxnSp>
        <p:nvCxnSpPr>
          <p:cNvPr id="16" name="Straight Connector 15">
            <a:extLst>
              <a:ext uri="{FF2B5EF4-FFF2-40B4-BE49-F238E27FC236}">
                <a16:creationId xmlns:a16="http://schemas.microsoft.com/office/drawing/2014/main" id="{5220C110-694A-4A73-A792-9FC98E17285D}"/>
              </a:ext>
            </a:extLst>
          </p:cNvPr>
          <p:cNvCxnSpPr>
            <a:cxnSpLocks/>
          </p:cNvCxnSpPr>
          <p:nvPr/>
        </p:nvCxnSpPr>
        <p:spPr>
          <a:xfrm>
            <a:off x="1641971"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6D1F55-4966-4EE9-9CE6-D4C93975178B}"/>
              </a:ext>
            </a:extLst>
          </p:cNvPr>
          <p:cNvCxnSpPr>
            <a:cxnSpLocks/>
          </p:cNvCxnSpPr>
          <p:nvPr/>
        </p:nvCxnSpPr>
        <p:spPr>
          <a:xfrm>
            <a:off x="2074019"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13287B-57AA-482E-B006-681BD85F3D3C}"/>
              </a:ext>
            </a:extLst>
          </p:cNvPr>
          <p:cNvCxnSpPr>
            <a:cxnSpLocks/>
          </p:cNvCxnSpPr>
          <p:nvPr/>
        </p:nvCxnSpPr>
        <p:spPr>
          <a:xfrm>
            <a:off x="3226147"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A94F44-6F55-4375-97F0-99C9E6E76029}"/>
              </a:ext>
            </a:extLst>
          </p:cNvPr>
          <p:cNvCxnSpPr>
            <a:cxnSpLocks/>
          </p:cNvCxnSpPr>
          <p:nvPr/>
        </p:nvCxnSpPr>
        <p:spPr>
          <a:xfrm>
            <a:off x="4018235"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E38EFB-68BB-41B0-BE25-E38446E286BD}"/>
              </a:ext>
            </a:extLst>
          </p:cNvPr>
          <p:cNvCxnSpPr>
            <a:cxnSpLocks/>
          </p:cNvCxnSpPr>
          <p:nvPr/>
        </p:nvCxnSpPr>
        <p:spPr>
          <a:xfrm>
            <a:off x="7258595"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755B94-8C59-4A1E-9363-9D36940AB10E}"/>
              </a:ext>
            </a:extLst>
          </p:cNvPr>
          <p:cNvCxnSpPr>
            <a:cxnSpLocks/>
          </p:cNvCxnSpPr>
          <p:nvPr/>
        </p:nvCxnSpPr>
        <p:spPr>
          <a:xfrm>
            <a:off x="7762651" y="1973798"/>
            <a:ext cx="0" cy="33843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7B2EE6F6-2EFB-4A43-9AAF-D4FD9008B0C6}"/>
              </a:ext>
            </a:extLst>
          </p:cNvPr>
          <p:cNvSpPr/>
          <p:nvPr/>
        </p:nvSpPr>
        <p:spPr>
          <a:xfrm>
            <a:off x="1677986" y="2012396"/>
            <a:ext cx="360033" cy="354148"/>
          </a:xfrm>
          <a:prstGeom prst="flowChartConnector">
            <a:avLst/>
          </a:prstGeom>
          <a:no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6">
                    <a:lumMod val="75000"/>
                  </a:schemeClr>
                </a:solidFill>
              </a:rPr>
              <a:t>1</a:t>
            </a:r>
          </a:p>
        </p:txBody>
      </p:sp>
      <p:sp>
        <p:nvSpPr>
          <p:cNvPr id="24" name="Flowchart: Connector 23">
            <a:extLst>
              <a:ext uri="{FF2B5EF4-FFF2-40B4-BE49-F238E27FC236}">
                <a16:creationId xmlns:a16="http://schemas.microsoft.com/office/drawing/2014/main" id="{2CC9726A-F206-4552-B089-A5179CC1EC0A}"/>
              </a:ext>
            </a:extLst>
          </p:cNvPr>
          <p:cNvSpPr/>
          <p:nvPr/>
        </p:nvSpPr>
        <p:spPr>
          <a:xfrm>
            <a:off x="3412399" y="2004628"/>
            <a:ext cx="360033" cy="354148"/>
          </a:xfrm>
          <a:prstGeom prst="flowChartConnector">
            <a:avLst/>
          </a:prstGeom>
          <a:noFill/>
          <a:ln w="952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1">
                    <a:lumMod val="50000"/>
                  </a:schemeClr>
                </a:solidFill>
              </a:rPr>
              <a:t>2</a:t>
            </a:r>
          </a:p>
        </p:txBody>
      </p:sp>
      <p:sp>
        <p:nvSpPr>
          <p:cNvPr id="25" name="Flowchart: Connector 24">
            <a:extLst>
              <a:ext uri="{FF2B5EF4-FFF2-40B4-BE49-F238E27FC236}">
                <a16:creationId xmlns:a16="http://schemas.microsoft.com/office/drawing/2014/main" id="{71F5C3CC-5B47-4852-ACC9-660B029C0BD2}"/>
              </a:ext>
            </a:extLst>
          </p:cNvPr>
          <p:cNvSpPr/>
          <p:nvPr/>
        </p:nvSpPr>
        <p:spPr>
          <a:xfrm>
            <a:off x="7330607" y="2010325"/>
            <a:ext cx="360033" cy="354148"/>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rgbClr val="FF0000"/>
                </a:solidFill>
              </a:rPr>
              <a:t>3</a:t>
            </a:r>
          </a:p>
        </p:txBody>
      </p:sp>
      <p:sp>
        <p:nvSpPr>
          <p:cNvPr id="27" name="Flowchart: Connector 26">
            <a:extLst>
              <a:ext uri="{FF2B5EF4-FFF2-40B4-BE49-F238E27FC236}">
                <a16:creationId xmlns:a16="http://schemas.microsoft.com/office/drawing/2014/main" id="{F803B90A-D861-4667-AA0E-6D57954F783C}"/>
              </a:ext>
            </a:extLst>
          </p:cNvPr>
          <p:cNvSpPr/>
          <p:nvPr/>
        </p:nvSpPr>
        <p:spPr>
          <a:xfrm>
            <a:off x="57795" y="725488"/>
            <a:ext cx="360033" cy="354148"/>
          </a:xfrm>
          <a:prstGeom prst="flowChartConnector">
            <a:avLst/>
          </a:prstGeom>
          <a:noFill/>
          <a:ln w="952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6">
                    <a:lumMod val="75000"/>
                  </a:schemeClr>
                </a:solidFill>
              </a:rPr>
              <a:t>1</a:t>
            </a:r>
          </a:p>
        </p:txBody>
      </p:sp>
      <p:sp>
        <p:nvSpPr>
          <p:cNvPr id="28" name="Flowchart: Connector 27">
            <a:extLst>
              <a:ext uri="{FF2B5EF4-FFF2-40B4-BE49-F238E27FC236}">
                <a16:creationId xmlns:a16="http://schemas.microsoft.com/office/drawing/2014/main" id="{72C93D73-9B66-4239-8D60-52904F1C1490}"/>
              </a:ext>
            </a:extLst>
          </p:cNvPr>
          <p:cNvSpPr/>
          <p:nvPr/>
        </p:nvSpPr>
        <p:spPr>
          <a:xfrm>
            <a:off x="57795" y="1157536"/>
            <a:ext cx="360033" cy="354148"/>
          </a:xfrm>
          <a:prstGeom prst="flowChartConnector">
            <a:avLst/>
          </a:prstGeom>
          <a:noFill/>
          <a:ln w="952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1">
                    <a:lumMod val="50000"/>
                  </a:schemeClr>
                </a:solidFill>
              </a:rPr>
              <a:t>2</a:t>
            </a:r>
          </a:p>
        </p:txBody>
      </p:sp>
      <p:sp>
        <p:nvSpPr>
          <p:cNvPr id="29" name="Flowchart: Connector 28">
            <a:extLst>
              <a:ext uri="{FF2B5EF4-FFF2-40B4-BE49-F238E27FC236}">
                <a16:creationId xmlns:a16="http://schemas.microsoft.com/office/drawing/2014/main" id="{D8F0B9C0-D7A0-430C-8BF6-A1D3043EDCBC}"/>
              </a:ext>
            </a:extLst>
          </p:cNvPr>
          <p:cNvSpPr/>
          <p:nvPr/>
        </p:nvSpPr>
        <p:spPr>
          <a:xfrm>
            <a:off x="57795" y="1595476"/>
            <a:ext cx="360033" cy="354148"/>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rgbClr val="FF0000"/>
                </a:solidFill>
              </a:rPr>
              <a:t>3</a:t>
            </a:r>
          </a:p>
        </p:txBody>
      </p:sp>
      <p:sp>
        <p:nvSpPr>
          <p:cNvPr id="30" name="TextBox 29">
            <a:extLst>
              <a:ext uri="{FF2B5EF4-FFF2-40B4-BE49-F238E27FC236}">
                <a16:creationId xmlns:a16="http://schemas.microsoft.com/office/drawing/2014/main" id="{44E6048B-F835-49BC-A421-216A2C88E78C}"/>
              </a:ext>
            </a:extLst>
          </p:cNvPr>
          <p:cNvSpPr txBox="1"/>
          <p:nvPr/>
        </p:nvSpPr>
        <p:spPr>
          <a:xfrm>
            <a:off x="6380287" y="197745"/>
            <a:ext cx="4392488" cy="276999"/>
          </a:xfrm>
          <a:prstGeom prst="rect">
            <a:avLst/>
          </a:prstGeom>
          <a:noFill/>
          <a:ln w="9525">
            <a:noFill/>
          </a:ln>
        </p:spPr>
        <p:txBody>
          <a:bodyPr wrap="square" rtlCol="0">
            <a:spAutoFit/>
          </a:bodyPr>
          <a:lstStyle/>
          <a:p>
            <a:pPr algn="ctr"/>
            <a:r>
              <a:rPr lang="en-US" sz="1200" u="sng" dirty="0">
                <a:solidFill>
                  <a:schemeClr val="bg2">
                    <a:lumMod val="10000"/>
                  </a:schemeClr>
                </a:solidFill>
              </a:rPr>
              <a:t>Scan by changing the current of PX_13_5 steering magnet</a:t>
            </a:r>
          </a:p>
        </p:txBody>
      </p:sp>
      <p:sp>
        <p:nvSpPr>
          <p:cNvPr id="31" name="TextBox 30">
            <a:extLst>
              <a:ext uri="{FF2B5EF4-FFF2-40B4-BE49-F238E27FC236}">
                <a16:creationId xmlns:a16="http://schemas.microsoft.com/office/drawing/2014/main" id="{8EF63849-D418-4DD6-AEDF-C7B81CB0D39F}"/>
              </a:ext>
            </a:extLst>
          </p:cNvPr>
          <p:cNvSpPr txBox="1"/>
          <p:nvPr/>
        </p:nvSpPr>
        <p:spPr>
          <a:xfrm>
            <a:off x="417828" y="699927"/>
            <a:ext cx="6464270" cy="369332"/>
          </a:xfrm>
          <a:prstGeom prst="rect">
            <a:avLst/>
          </a:prstGeom>
          <a:noFill/>
        </p:spPr>
        <p:txBody>
          <a:bodyPr wrap="none" rtlCol="0">
            <a:spAutoFit/>
          </a:bodyPr>
          <a:lstStyle/>
          <a:p>
            <a:r>
              <a:rPr lang="en-US" sz="1800" dirty="0">
                <a:solidFill>
                  <a:schemeClr val="accent6">
                    <a:lumMod val="75000"/>
                  </a:schemeClr>
                </a:solidFill>
              </a:rPr>
              <a:t>Max positron charge at ~ x = 2mm offset from the beam axis. </a:t>
            </a:r>
          </a:p>
        </p:txBody>
      </p:sp>
      <p:sp>
        <p:nvSpPr>
          <p:cNvPr id="32" name="TextBox 31">
            <a:extLst>
              <a:ext uri="{FF2B5EF4-FFF2-40B4-BE49-F238E27FC236}">
                <a16:creationId xmlns:a16="http://schemas.microsoft.com/office/drawing/2014/main" id="{FD5FFAD2-C3CE-486D-A69F-BE1B9A5B85FB}"/>
              </a:ext>
            </a:extLst>
          </p:cNvPr>
          <p:cNvSpPr txBox="1"/>
          <p:nvPr/>
        </p:nvSpPr>
        <p:spPr>
          <a:xfrm>
            <a:off x="417835" y="1148244"/>
            <a:ext cx="8087775" cy="338554"/>
          </a:xfrm>
          <a:prstGeom prst="rect">
            <a:avLst/>
          </a:prstGeom>
          <a:noFill/>
        </p:spPr>
        <p:txBody>
          <a:bodyPr wrap="square" rtlCol="0">
            <a:spAutoFit/>
          </a:bodyPr>
          <a:lstStyle/>
          <a:p>
            <a:r>
              <a:rPr lang="en-US" sz="1600" dirty="0">
                <a:solidFill>
                  <a:schemeClr val="accent1">
                    <a:lumMod val="75000"/>
                  </a:schemeClr>
                </a:solidFill>
              </a:rPr>
              <a:t>Second charge peak correspond to the e- beam passing through the hole or Cu holder?</a:t>
            </a:r>
          </a:p>
        </p:txBody>
      </p:sp>
      <p:sp>
        <p:nvSpPr>
          <p:cNvPr id="33" name="TextBox 32">
            <a:extLst>
              <a:ext uri="{FF2B5EF4-FFF2-40B4-BE49-F238E27FC236}">
                <a16:creationId xmlns:a16="http://schemas.microsoft.com/office/drawing/2014/main" id="{D8D53B0C-6B48-40F8-9F46-4438C5401970}"/>
              </a:ext>
            </a:extLst>
          </p:cNvPr>
          <p:cNvSpPr txBox="1"/>
          <p:nvPr/>
        </p:nvSpPr>
        <p:spPr>
          <a:xfrm>
            <a:off x="417835" y="1580292"/>
            <a:ext cx="5951309" cy="369332"/>
          </a:xfrm>
          <a:prstGeom prst="rect">
            <a:avLst/>
          </a:prstGeom>
          <a:noFill/>
        </p:spPr>
        <p:txBody>
          <a:bodyPr wrap="none" rtlCol="0">
            <a:spAutoFit/>
          </a:bodyPr>
          <a:lstStyle/>
          <a:p>
            <a:r>
              <a:rPr lang="en-US" sz="1800" dirty="0">
                <a:solidFill>
                  <a:srgbClr val="FF0000"/>
                </a:solidFill>
              </a:rPr>
              <a:t>Max positron charge at ~y = 0 offset from the beam axis.</a:t>
            </a:r>
          </a:p>
        </p:txBody>
      </p:sp>
      <p:pic>
        <p:nvPicPr>
          <p:cNvPr id="49" name="Picture 48">
            <a:extLst>
              <a:ext uri="{FF2B5EF4-FFF2-40B4-BE49-F238E27FC236}">
                <a16:creationId xmlns:a16="http://schemas.microsoft.com/office/drawing/2014/main" id="{E6A1ABE8-39DB-42E6-8E20-CEB180135790}"/>
              </a:ext>
            </a:extLst>
          </p:cNvPr>
          <p:cNvPicPr>
            <a:picLocks noChangeAspect="1"/>
          </p:cNvPicPr>
          <p:nvPr/>
        </p:nvPicPr>
        <p:blipFill>
          <a:blip r:embed="rId4"/>
          <a:stretch>
            <a:fillRect/>
          </a:stretch>
        </p:blipFill>
        <p:spPr>
          <a:xfrm>
            <a:off x="8420228" y="607664"/>
            <a:ext cx="1438781" cy="1618629"/>
          </a:xfrm>
          <a:prstGeom prst="rect">
            <a:avLst/>
          </a:prstGeom>
        </p:spPr>
      </p:pic>
      <p:cxnSp>
        <p:nvCxnSpPr>
          <p:cNvPr id="26" name="Straight Connector 25">
            <a:extLst>
              <a:ext uri="{FF2B5EF4-FFF2-40B4-BE49-F238E27FC236}">
                <a16:creationId xmlns:a16="http://schemas.microsoft.com/office/drawing/2014/main" id="{B2BBA198-1C7B-4C5A-BD61-6BBEC7F9A0D2}"/>
              </a:ext>
            </a:extLst>
          </p:cNvPr>
          <p:cNvCxnSpPr>
            <a:cxnSpLocks/>
          </p:cNvCxnSpPr>
          <p:nvPr/>
        </p:nvCxnSpPr>
        <p:spPr>
          <a:xfrm>
            <a:off x="9634859" y="2366544"/>
            <a:ext cx="0" cy="29674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42F7484-F565-4D1C-84ED-E924748413E2}"/>
              </a:ext>
            </a:extLst>
          </p:cNvPr>
          <p:cNvCxnSpPr>
            <a:cxnSpLocks/>
          </p:cNvCxnSpPr>
          <p:nvPr/>
        </p:nvCxnSpPr>
        <p:spPr>
          <a:xfrm>
            <a:off x="9922888" y="2366544"/>
            <a:ext cx="0" cy="29674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Flowchart: Connector 34">
            <a:extLst>
              <a:ext uri="{FF2B5EF4-FFF2-40B4-BE49-F238E27FC236}">
                <a16:creationId xmlns:a16="http://schemas.microsoft.com/office/drawing/2014/main" id="{AC982EA9-15A8-41F1-A5A1-2B550CA0B795}"/>
              </a:ext>
            </a:extLst>
          </p:cNvPr>
          <p:cNvSpPr/>
          <p:nvPr/>
        </p:nvSpPr>
        <p:spPr>
          <a:xfrm>
            <a:off x="9603682" y="1985724"/>
            <a:ext cx="360033" cy="354148"/>
          </a:xfrm>
          <a:prstGeom prst="flowChartConnector">
            <a:avLst/>
          </a:prstGeom>
          <a:solidFill>
            <a:srgbClr val="FFFF00"/>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rgbClr val="FF0000"/>
                </a:solidFill>
              </a:rPr>
              <a:t>?</a:t>
            </a:r>
          </a:p>
        </p:txBody>
      </p:sp>
      <p:sp>
        <p:nvSpPr>
          <p:cNvPr id="10" name="TextBox 9">
            <a:extLst>
              <a:ext uri="{FF2B5EF4-FFF2-40B4-BE49-F238E27FC236}">
                <a16:creationId xmlns:a16="http://schemas.microsoft.com/office/drawing/2014/main" id="{87E170C0-E829-4A3C-A604-BDEBA090362E}"/>
              </a:ext>
            </a:extLst>
          </p:cNvPr>
          <p:cNvSpPr txBox="1"/>
          <p:nvPr/>
        </p:nvSpPr>
        <p:spPr>
          <a:xfrm>
            <a:off x="6690260" y="716908"/>
            <a:ext cx="1729961" cy="369332"/>
          </a:xfrm>
          <a:prstGeom prst="rect">
            <a:avLst/>
          </a:prstGeom>
          <a:noFill/>
          <a:ln w="12700">
            <a:solidFill>
              <a:schemeClr val="tx1"/>
            </a:solidFill>
          </a:ln>
        </p:spPr>
        <p:txBody>
          <a:bodyPr wrap="none" rtlCol="0">
            <a:spAutoFit/>
          </a:bodyPr>
          <a:lstStyle/>
          <a:p>
            <a:r>
              <a:rPr lang="en-US" sz="1800" dirty="0">
                <a:latin typeface="+mn-lt"/>
                <a:sym typeface="Symbol" panose="05050102010706020507" pitchFamily="18" charset="2"/>
              </a:rPr>
              <a:t>z ~ </a:t>
            </a:r>
            <a:r>
              <a:rPr lang="en-US" sz="1800" dirty="0">
                <a:latin typeface="+mn-lt"/>
              </a:rPr>
              <a:t>-0.9368 [m]</a:t>
            </a:r>
          </a:p>
        </p:txBody>
      </p:sp>
    </p:spTree>
    <p:extLst>
      <p:ext uri="{BB962C8B-B14F-4D97-AF65-F5344CB8AC3E}">
        <p14:creationId xmlns:p14="http://schemas.microsoft.com/office/powerpoint/2010/main" val="353056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F6DB94C-8562-47BA-9627-EBD48E1801EB}"/>
              </a:ext>
            </a:extLst>
          </p:cNvPr>
          <p:cNvPicPr>
            <a:picLocks noChangeAspect="1"/>
          </p:cNvPicPr>
          <p:nvPr/>
        </p:nvPicPr>
        <p:blipFill>
          <a:blip r:embed="rId2"/>
          <a:stretch>
            <a:fillRect/>
          </a:stretch>
        </p:blipFill>
        <p:spPr>
          <a:xfrm>
            <a:off x="7372233" y="654088"/>
            <a:ext cx="3377859" cy="3023728"/>
          </a:xfrm>
          <a:prstGeom prst="rect">
            <a:avLst/>
          </a:prstGeom>
        </p:spPr>
      </p:pic>
      <p:sp>
        <p:nvSpPr>
          <p:cNvPr id="2" name="Title 1">
            <a:extLst>
              <a:ext uri="{FF2B5EF4-FFF2-40B4-BE49-F238E27FC236}">
                <a16:creationId xmlns:a16="http://schemas.microsoft.com/office/drawing/2014/main" id="{13D808A6-AD7D-4CB6-BFDC-E04267458F56}"/>
              </a:ext>
            </a:extLst>
          </p:cNvPr>
          <p:cNvSpPr>
            <a:spLocks noGrp="1"/>
          </p:cNvSpPr>
          <p:nvPr>
            <p:ph type="title"/>
          </p:nvPr>
        </p:nvSpPr>
        <p:spPr>
          <a:xfrm>
            <a:off x="849883" y="149425"/>
            <a:ext cx="6048672" cy="432048"/>
          </a:xfrm>
        </p:spPr>
        <p:txBody>
          <a:bodyPr>
            <a:normAutofit fontScale="90000"/>
          </a:bodyPr>
          <a:lstStyle/>
          <a:p>
            <a:r>
              <a:rPr lang="en-US" dirty="0"/>
              <a:t>Flux concentrator - scanning vs the positron charge </a:t>
            </a:r>
          </a:p>
        </p:txBody>
      </p:sp>
      <p:sp>
        <p:nvSpPr>
          <p:cNvPr id="3" name="Date Placeholder 2">
            <a:extLst>
              <a:ext uri="{FF2B5EF4-FFF2-40B4-BE49-F238E27FC236}">
                <a16:creationId xmlns:a16="http://schemas.microsoft.com/office/drawing/2014/main" id="{330492B7-7C8A-426C-BF03-801C6500EAAA}"/>
              </a:ext>
            </a:extLst>
          </p:cNvPr>
          <p:cNvSpPr>
            <a:spLocks noGrp="1"/>
          </p:cNvSpPr>
          <p:nvPr>
            <p:ph type="dt" sz="half" idx="10"/>
          </p:nvPr>
        </p:nvSpPr>
        <p:spPr/>
        <p:txBody>
          <a:bodyPr/>
          <a:lstStyle/>
          <a:p>
            <a:fld id="{01BBE6E7-F8B5-4528-8624-8AFEE4C123BE}" type="datetime1">
              <a:rPr lang="en-US" smtClean="0"/>
              <a:t>1/10/2023</a:t>
            </a:fld>
            <a:endParaRPr lang="fr-FR" dirty="0"/>
          </a:p>
        </p:txBody>
      </p:sp>
      <p:sp>
        <p:nvSpPr>
          <p:cNvPr id="4" name="Footer Placeholder 3">
            <a:extLst>
              <a:ext uri="{FF2B5EF4-FFF2-40B4-BE49-F238E27FC236}">
                <a16:creationId xmlns:a16="http://schemas.microsoft.com/office/drawing/2014/main" id="{CCD536C8-CAF1-48C3-A945-2B5D4383C1DF}"/>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380E62F0-BCAB-4883-A39C-05F4156C706D}"/>
              </a:ext>
            </a:extLst>
          </p:cNvPr>
          <p:cNvSpPr>
            <a:spLocks noGrp="1"/>
          </p:cNvSpPr>
          <p:nvPr>
            <p:ph type="sldNum" sz="quarter" idx="12"/>
          </p:nvPr>
        </p:nvSpPr>
        <p:spPr/>
        <p:txBody>
          <a:bodyPr/>
          <a:lstStyle/>
          <a:p>
            <a:fld id="{77E71596-5F9D-49C5-9701-16B3CA54319D}" type="slidenum">
              <a:rPr lang="fr-FR" smtClean="0"/>
              <a:pPr/>
              <a:t>16</a:t>
            </a:fld>
            <a:endParaRPr lang="fr-FR" dirty="0"/>
          </a:p>
        </p:txBody>
      </p:sp>
      <p:pic>
        <p:nvPicPr>
          <p:cNvPr id="7" name="Picture 6">
            <a:extLst>
              <a:ext uri="{FF2B5EF4-FFF2-40B4-BE49-F238E27FC236}">
                <a16:creationId xmlns:a16="http://schemas.microsoft.com/office/drawing/2014/main" id="{3084D0F4-D9C1-4631-BA78-269D75B40834}"/>
              </a:ext>
            </a:extLst>
          </p:cNvPr>
          <p:cNvPicPr>
            <a:picLocks noChangeAspect="1"/>
          </p:cNvPicPr>
          <p:nvPr/>
        </p:nvPicPr>
        <p:blipFill rotWithShape="1">
          <a:blip r:embed="rId3"/>
          <a:srcRect t="4925"/>
          <a:stretch/>
        </p:blipFill>
        <p:spPr>
          <a:xfrm>
            <a:off x="4037486" y="1809194"/>
            <a:ext cx="3351661" cy="2170477"/>
          </a:xfrm>
          <a:prstGeom prst="rect">
            <a:avLst/>
          </a:prstGeom>
        </p:spPr>
      </p:pic>
      <p:pic>
        <p:nvPicPr>
          <p:cNvPr id="13" name="Picture 12">
            <a:extLst>
              <a:ext uri="{FF2B5EF4-FFF2-40B4-BE49-F238E27FC236}">
                <a16:creationId xmlns:a16="http://schemas.microsoft.com/office/drawing/2014/main" id="{56F3E308-CA66-45C7-BD55-9426CCA11835}"/>
              </a:ext>
            </a:extLst>
          </p:cNvPr>
          <p:cNvPicPr>
            <a:picLocks noChangeAspect="1"/>
          </p:cNvPicPr>
          <p:nvPr/>
        </p:nvPicPr>
        <p:blipFill>
          <a:blip r:embed="rId4"/>
          <a:stretch>
            <a:fillRect/>
          </a:stretch>
        </p:blipFill>
        <p:spPr>
          <a:xfrm>
            <a:off x="120642" y="2946140"/>
            <a:ext cx="4054400" cy="2768680"/>
          </a:xfrm>
          <a:prstGeom prst="rect">
            <a:avLst/>
          </a:prstGeom>
        </p:spPr>
      </p:pic>
      <p:sp>
        <p:nvSpPr>
          <p:cNvPr id="15" name="TextBox 14">
            <a:extLst>
              <a:ext uri="{FF2B5EF4-FFF2-40B4-BE49-F238E27FC236}">
                <a16:creationId xmlns:a16="http://schemas.microsoft.com/office/drawing/2014/main" id="{EC0E77CE-7440-42BE-B84C-E6C47029B3E2}"/>
              </a:ext>
            </a:extLst>
          </p:cNvPr>
          <p:cNvSpPr txBox="1"/>
          <p:nvPr/>
        </p:nvSpPr>
        <p:spPr>
          <a:xfrm>
            <a:off x="273819" y="796009"/>
            <a:ext cx="5800049" cy="1323439"/>
          </a:xfrm>
          <a:prstGeom prst="rect">
            <a:avLst/>
          </a:prstGeom>
          <a:noFill/>
        </p:spPr>
        <p:txBody>
          <a:bodyPr wrap="none" rtlCol="0">
            <a:spAutoFit/>
          </a:bodyPr>
          <a:lstStyle/>
          <a:p>
            <a:r>
              <a:rPr lang="en-US" dirty="0">
                <a:solidFill>
                  <a:srgbClr val="00294B"/>
                </a:solidFill>
                <a:latin typeface="+mn-lt"/>
              </a:rPr>
              <a:t>FC field scanning performed with two different ways : </a:t>
            </a:r>
          </a:p>
          <a:p>
            <a:pPr marL="457200" indent="-457200">
              <a:buAutoNum type="arabicParenR"/>
            </a:pPr>
            <a:r>
              <a:rPr lang="en-US" dirty="0">
                <a:solidFill>
                  <a:srgbClr val="00294B"/>
                </a:solidFill>
                <a:latin typeface="+mn-lt"/>
              </a:rPr>
              <a:t>Delaying the pulse timing of the FC current.</a:t>
            </a:r>
          </a:p>
          <a:p>
            <a:pPr marL="457200" indent="-457200">
              <a:buAutoNum type="arabicParenR"/>
            </a:pPr>
            <a:r>
              <a:rPr lang="en-US" dirty="0">
                <a:solidFill>
                  <a:srgbClr val="00294B"/>
                </a:solidFill>
                <a:latin typeface="+mn-lt"/>
              </a:rPr>
              <a:t>Scanning the FC current [4 : 12.5 kA]</a:t>
            </a:r>
          </a:p>
          <a:p>
            <a:pPr marL="457200" indent="-457200">
              <a:buAutoNum type="arabicParenR"/>
            </a:pPr>
            <a:endParaRPr lang="en-US" dirty="0">
              <a:latin typeface="+mn-lt"/>
            </a:endParaRPr>
          </a:p>
        </p:txBody>
      </p:sp>
      <p:sp>
        <p:nvSpPr>
          <p:cNvPr id="18" name="TextBox 17">
            <a:extLst>
              <a:ext uri="{FF2B5EF4-FFF2-40B4-BE49-F238E27FC236}">
                <a16:creationId xmlns:a16="http://schemas.microsoft.com/office/drawing/2014/main" id="{8C96342A-75B0-4A26-8DC6-24149AD454F8}"/>
              </a:ext>
            </a:extLst>
          </p:cNvPr>
          <p:cNvSpPr txBox="1"/>
          <p:nvPr/>
        </p:nvSpPr>
        <p:spPr>
          <a:xfrm>
            <a:off x="4594299" y="4116610"/>
            <a:ext cx="5744403" cy="923330"/>
          </a:xfrm>
          <a:prstGeom prst="rect">
            <a:avLst/>
          </a:prstGeom>
          <a:noFill/>
        </p:spPr>
        <p:txBody>
          <a:bodyPr wrap="square" rtlCol="0">
            <a:spAutoFit/>
          </a:bodyPr>
          <a:lstStyle/>
          <a:p>
            <a:pPr algn="ctr"/>
            <a:r>
              <a:rPr lang="en-US" sz="1800" dirty="0">
                <a:latin typeface="+mn-lt"/>
              </a:rPr>
              <a:t>Positron charge behavior in this measurement is not as expected, more positrons could be captured and the shape of the scan. </a:t>
            </a:r>
            <a:r>
              <a:rPr lang="en-US" sz="1800" dirty="0">
                <a:solidFill>
                  <a:srgbClr val="FF0000"/>
                </a:solidFill>
                <a:latin typeface="+mn-lt"/>
              </a:rPr>
              <a:t>Potential reasons ?</a:t>
            </a:r>
          </a:p>
        </p:txBody>
      </p:sp>
      <p:sp>
        <p:nvSpPr>
          <p:cNvPr id="19" name="TextBox 18">
            <a:extLst>
              <a:ext uri="{FF2B5EF4-FFF2-40B4-BE49-F238E27FC236}">
                <a16:creationId xmlns:a16="http://schemas.microsoft.com/office/drawing/2014/main" id="{C503664F-E193-49AE-9C83-AF5606117017}"/>
              </a:ext>
            </a:extLst>
          </p:cNvPr>
          <p:cNvSpPr txBox="1"/>
          <p:nvPr/>
        </p:nvSpPr>
        <p:spPr>
          <a:xfrm>
            <a:off x="0" y="2271184"/>
            <a:ext cx="4054400" cy="523220"/>
          </a:xfrm>
          <a:prstGeom prst="rect">
            <a:avLst/>
          </a:prstGeom>
          <a:noFill/>
        </p:spPr>
        <p:txBody>
          <a:bodyPr wrap="square" rtlCol="0">
            <a:spAutoFit/>
          </a:bodyPr>
          <a:lstStyle/>
          <a:p>
            <a:pPr algn="ctr"/>
            <a:r>
              <a:rPr lang="en-US" sz="1400" dirty="0">
                <a:solidFill>
                  <a:srgbClr val="FF6700"/>
                </a:solidFill>
                <a:latin typeface="+mn-lt"/>
              </a:rPr>
              <a:t>Max positron charge is at the center of the pules which is correspond to the max current of FC. </a:t>
            </a:r>
          </a:p>
        </p:txBody>
      </p:sp>
    </p:spTree>
    <p:extLst>
      <p:ext uri="{BB962C8B-B14F-4D97-AF65-F5344CB8AC3E}">
        <p14:creationId xmlns:p14="http://schemas.microsoft.com/office/powerpoint/2010/main" val="413872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DED4-EE8C-4D66-B448-E006D0028C16}"/>
              </a:ext>
            </a:extLst>
          </p:cNvPr>
          <p:cNvSpPr>
            <a:spLocks noGrp="1"/>
          </p:cNvSpPr>
          <p:nvPr>
            <p:ph type="title"/>
          </p:nvPr>
        </p:nvSpPr>
        <p:spPr>
          <a:xfrm>
            <a:off x="993899" y="149424"/>
            <a:ext cx="5688632" cy="432048"/>
          </a:xfrm>
        </p:spPr>
        <p:txBody>
          <a:bodyPr/>
          <a:lstStyle/>
          <a:p>
            <a:r>
              <a:rPr lang="en-US" dirty="0"/>
              <a:t>WBPM measurement </a:t>
            </a:r>
          </a:p>
        </p:txBody>
      </p:sp>
      <p:sp>
        <p:nvSpPr>
          <p:cNvPr id="3" name="Date Placeholder 2">
            <a:extLst>
              <a:ext uri="{FF2B5EF4-FFF2-40B4-BE49-F238E27FC236}">
                <a16:creationId xmlns:a16="http://schemas.microsoft.com/office/drawing/2014/main" id="{2F9E165B-1BAA-4FA1-B351-A84800E4E693}"/>
              </a:ext>
            </a:extLst>
          </p:cNvPr>
          <p:cNvSpPr>
            <a:spLocks noGrp="1"/>
          </p:cNvSpPr>
          <p:nvPr>
            <p:ph type="dt" sz="half" idx="10"/>
          </p:nvPr>
        </p:nvSpPr>
        <p:spPr/>
        <p:txBody>
          <a:bodyPr/>
          <a:lstStyle/>
          <a:p>
            <a:fld id="{CC796668-94F0-4E7C-8B33-28B20AE90F57}" type="datetime1">
              <a:rPr lang="en-US" smtClean="0"/>
              <a:t>1/10/2023</a:t>
            </a:fld>
            <a:endParaRPr lang="fr-FR" dirty="0"/>
          </a:p>
        </p:txBody>
      </p:sp>
      <p:sp>
        <p:nvSpPr>
          <p:cNvPr id="4" name="Footer Placeholder 3">
            <a:extLst>
              <a:ext uri="{FF2B5EF4-FFF2-40B4-BE49-F238E27FC236}">
                <a16:creationId xmlns:a16="http://schemas.microsoft.com/office/drawing/2014/main" id="{5B3FF349-43DD-4828-86F0-1511FF6BD6B0}"/>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2CF6FBA8-C084-4CBB-98D8-BC8A73A9E381}"/>
              </a:ext>
            </a:extLst>
          </p:cNvPr>
          <p:cNvSpPr>
            <a:spLocks noGrp="1"/>
          </p:cNvSpPr>
          <p:nvPr>
            <p:ph type="sldNum" sz="quarter" idx="12"/>
          </p:nvPr>
        </p:nvSpPr>
        <p:spPr/>
        <p:txBody>
          <a:bodyPr/>
          <a:lstStyle/>
          <a:p>
            <a:fld id="{77E71596-5F9D-49C5-9701-16B3CA54319D}" type="slidenum">
              <a:rPr lang="fr-FR" smtClean="0"/>
              <a:pPr/>
              <a:t>17</a:t>
            </a:fld>
            <a:endParaRPr lang="fr-FR" dirty="0"/>
          </a:p>
        </p:txBody>
      </p:sp>
      <p:sp>
        <p:nvSpPr>
          <p:cNvPr id="7" name="TextBox 6">
            <a:extLst>
              <a:ext uri="{FF2B5EF4-FFF2-40B4-BE49-F238E27FC236}">
                <a16:creationId xmlns:a16="http://schemas.microsoft.com/office/drawing/2014/main" id="{7A3B65D9-4E58-473F-91DD-3435DD8B2DD0}"/>
              </a:ext>
            </a:extLst>
          </p:cNvPr>
          <p:cNvSpPr txBox="1"/>
          <p:nvPr/>
        </p:nvSpPr>
        <p:spPr>
          <a:xfrm>
            <a:off x="345827" y="1445568"/>
            <a:ext cx="9361040" cy="286232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During the 2D scan measurement  we used the two Wideband Beam monitors (SP_15_25) and (SP_16_25).</a:t>
            </a:r>
          </a:p>
          <a:p>
            <a:pPr marL="342900" indent="-342900">
              <a:buFont typeface="Arial" panose="020B0604020202020204" pitchFamily="34" charset="0"/>
              <a:buChar char="•"/>
            </a:pPr>
            <a:r>
              <a:rPr lang="en-US" dirty="0">
                <a:latin typeface="+mn-lt"/>
              </a:rPr>
              <a:t>Both :</a:t>
            </a:r>
          </a:p>
          <a:p>
            <a:pPr marL="958850" lvl="1" indent="-457200">
              <a:buFont typeface="+mj-lt"/>
              <a:buAutoNum type="arabicPeriod"/>
            </a:pPr>
            <a:r>
              <a:rPr lang="en-US" dirty="0">
                <a:latin typeface="+mn-lt"/>
              </a:rPr>
              <a:t>Raw waveform data</a:t>
            </a:r>
          </a:p>
          <a:p>
            <a:pPr marL="958850" lvl="1" indent="-457200">
              <a:buFont typeface="+mj-lt"/>
              <a:buAutoNum type="arabicPeriod"/>
            </a:pPr>
            <a:r>
              <a:rPr lang="en-US" dirty="0">
                <a:latin typeface="+mn-lt"/>
              </a:rPr>
              <a:t>Position and charge (Calibration is not accurate)</a:t>
            </a:r>
          </a:p>
          <a:p>
            <a:pPr marL="958850" lvl="1" indent="-457200">
              <a:buFont typeface="+mj-lt"/>
              <a:buAutoNum type="arabicPeriod"/>
            </a:pPr>
            <a:endParaRPr lang="en-US" dirty="0">
              <a:latin typeface="+mn-lt"/>
            </a:endParaRPr>
          </a:p>
          <a:p>
            <a:pPr marL="342900" indent="-342900">
              <a:buFont typeface="Arial" panose="020B0604020202020204" pitchFamily="34" charset="0"/>
              <a:buChar char="•"/>
            </a:pPr>
            <a:r>
              <a:rPr lang="en-US" dirty="0">
                <a:latin typeface="+mn-lt"/>
              </a:rPr>
              <a:t>Data size  ~45 GB!</a:t>
            </a:r>
          </a:p>
          <a:p>
            <a:pPr marL="342900" indent="-342900">
              <a:buFont typeface="Arial" panose="020B0604020202020204" pitchFamily="34" charset="0"/>
              <a:buChar char="•"/>
            </a:pPr>
            <a:r>
              <a:rPr lang="en-US" dirty="0">
                <a:latin typeface="+mn-lt"/>
              </a:rPr>
              <a:t>The analysis is not done yet but soon it will start.</a:t>
            </a:r>
          </a:p>
          <a:p>
            <a:endParaRPr lang="en-US" dirty="0">
              <a:latin typeface="+mn-lt"/>
            </a:endParaRPr>
          </a:p>
        </p:txBody>
      </p:sp>
    </p:spTree>
    <p:extLst>
      <p:ext uri="{BB962C8B-B14F-4D97-AF65-F5344CB8AC3E}">
        <p14:creationId xmlns:p14="http://schemas.microsoft.com/office/powerpoint/2010/main" val="426062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1C8E-F125-4165-A470-6B9FB60DD13C}"/>
              </a:ext>
            </a:extLst>
          </p:cNvPr>
          <p:cNvSpPr>
            <a:spLocks noGrp="1"/>
          </p:cNvSpPr>
          <p:nvPr>
            <p:ph type="title"/>
          </p:nvPr>
        </p:nvSpPr>
        <p:spPr>
          <a:xfrm>
            <a:off x="849883" y="149424"/>
            <a:ext cx="5688632" cy="432048"/>
          </a:xfrm>
        </p:spPr>
        <p:txBody>
          <a:bodyPr/>
          <a:lstStyle/>
          <a:p>
            <a:r>
              <a:rPr lang="en-US" dirty="0"/>
              <a:t>Future plans</a:t>
            </a:r>
          </a:p>
        </p:txBody>
      </p:sp>
      <p:sp>
        <p:nvSpPr>
          <p:cNvPr id="3" name="Date Placeholder 2">
            <a:extLst>
              <a:ext uri="{FF2B5EF4-FFF2-40B4-BE49-F238E27FC236}">
                <a16:creationId xmlns:a16="http://schemas.microsoft.com/office/drawing/2014/main" id="{F3CF4EE0-992C-4185-B7BF-92FDA216C77B}"/>
              </a:ext>
            </a:extLst>
          </p:cNvPr>
          <p:cNvSpPr>
            <a:spLocks noGrp="1"/>
          </p:cNvSpPr>
          <p:nvPr>
            <p:ph type="dt" sz="half" idx="10"/>
          </p:nvPr>
        </p:nvSpPr>
        <p:spPr/>
        <p:txBody>
          <a:bodyPr/>
          <a:lstStyle/>
          <a:p>
            <a:fld id="{02AFCCB5-FF20-4500-BE1E-16FF9D12F8D8}" type="datetime1">
              <a:rPr lang="en-US" smtClean="0"/>
              <a:t>1/10/2023</a:t>
            </a:fld>
            <a:endParaRPr lang="fr-FR" dirty="0"/>
          </a:p>
        </p:txBody>
      </p:sp>
      <p:sp>
        <p:nvSpPr>
          <p:cNvPr id="4" name="Footer Placeholder 3">
            <a:extLst>
              <a:ext uri="{FF2B5EF4-FFF2-40B4-BE49-F238E27FC236}">
                <a16:creationId xmlns:a16="http://schemas.microsoft.com/office/drawing/2014/main" id="{184D4263-B7D7-4AB9-A0D7-8440B86E0D00}"/>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3429C26C-A7E1-4B5A-A750-C1559C2632DC}"/>
              </a:ext>
            </a:extLst>
          </p:cNvPr>
          <p:cNvSpPr>
            <a:spLocks noGrp="1"/>
          </p:cNvSpPr>
          <p:nvPr>
            <p:ph type="sldNum" sz="quarter" idx="12"/>
          </p:nvPr>
        </p:nvSpPr>
        <p:spPr/>
        <p:txBody>
          <a:bodyPr/>
          <a:lstStyle/>
          <a:p>
            <a:fld id="{77E71596-5F9D-49C5-9701-16B3CA54319D}" type="slidenum">
              <a:rPr lang="fr-FR" smtClean="0"/>
              <a:pPr/>
              <a:t>18</a:t>
            </a:fld>
            <a:endParaRPr lang="fr-FR" dirty="0"/>
          </a:p>
        </p:txBody>
      </p:sp>
      <p:pic>
        <p:nvPicPr>
          <p:cNvPr id="6" name="Picture 5">
            <a:extLst>
              <a:ext uri="{FF2B5EF4-FFF2-40B4-BE49-F238E27FC236}">
                <a16:creationId xmlns:a16="http://schemas.microsoft.com/office/drawing/2014/main" id="{A0DB3A47-A169-4DA1-BB37-3554C88B7E7E}"/>
              </a:ext>
            </a:extLst>
          </p:cNvPr>
          <p:cNvPicPr>
            <a:picLocks noChangeAspect="1"/>
          </p:cNvPicPr>
          <p:nvPr/>
        </p:nvPicPr>
        <p:blipFill>
          <a:blip r:embed="rId2"/>
          <a:stretch>
            <a:fillRect/>
          </a:stretch>
        </p:blipFill>
        <p:spPr>
          <a:xfrm>
            <a:off x="4025342" y="761043"/>
            <a:ext cx="6610524" cy="2268701"/>
          </a:xfrm>
          <a:prstGeom prst="rect">
            <a:avLst/>
          </a:prstGeom>
        </p:spPr>
      </p:pic>
      <p:sp>
        <p:nvSpPr>
          <p:cNvPr id="7" name="TextBox 6">
            <a:extLst>
              <a:ext uri="{FF2B5EF4-FFF2-40B4-BE49-F238E27FC236}">
                <a16:creationId xmlns:a16="http://schemas.microsoft.com/office/drawing/2014/main" id="{425F3555-B5E9-4016-8304-46A8DF9B46F3}"/>
              </a:ext>
            </a:extLst>
          </p:cNvPr>
          <p:cNvSpPr txBox="1"/>
          <p:nvPr/>
        </p:nvSpPr>
        <p:spPr>
          <a:xfrm>
            <a:off x="236548" y="1013520"/>
            <a:ext cx="3694199" cy="163121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Finalize the simulation model in RF-Track.</a:t>
            </a:r>
          </a:p>
          <a:p>
            <a:pPr marL="342900" indent="-342900">
              <a:buFont typeface="Arial" panose="020B0604020202020204" pitchFamily="34" charset="0"/>
              <a:buChar char="•"/>
            </a:pPr>
            <a:r>
              <a:rPr lang="en-US" dirty="0">
                <a:latin typeface="+mn-lt"/>
              </a:rPr>
              <a:t>Benchmark the simulation model with the experimental data.</a:t>
            </a:r>
          </a:p>
        </p:txBody>
      </p:sp>
      <p:pic>
        <p:nvPicPr>
          <p:cNvPr id="9" name="Picture 8">
            <a:extLst>
              <a:ext uri="{FF2B5EF4-FFF2-40B4-BE49-F238E27FC236}">
                <a16:creationId xmlns:a16="http://schemas.microsoft.com/office/drawing/2014/main" id="{446F7369-41AF-4F64-B1BA-B1D1AB8608A3}"/>
              </a:ext>
            </a:extLst>
          </p:cNvPr>
          <p:cNvPicPr>
            <a:picLocks noChangeAspect="1"/>
          </p:cNvPicPr>
          <p:nvPr/>
        </p:nvPicPr>
        <p:blipFill>
          <a:blip r:embed="rId3"/>
          <a:stretch>
            <a:fillRect/>
          </a:stretch>
        </p:blipFill>
        <p:spPr>
          <a:xfrm>
            <a:off x="224205" y="3893840"/>
            <a:ext cx="10357959" cy="1313045"/>
          </a:xfrm>
          <a:prstGeom prst="rect">
            <a:avLst/>
          </a:prstGeom>
        </p:spPr>
      </p:pic>
      <p:sp>
        <p:nvSpPr>
          <p:cNvPr id="10" name="TextBox 9">
            <a:extLst>
              <a:ext uri="{FF2B5EF4-FFF2-40B4-BE49-F238E27FC236}">
                <a16:creationId xmlns:a16="http://schemas.microsoft.com/office/drawing/2014/main" id="{006479C8-A5FE-44A1-9CEC-E261C2A7444B}"/>
              </a:ext>
            </a:extLst>
          </p:cNvPr>
          <p:cNvSpPr txBox="1"/>
          <p:nvPr/>
        </p:nvSpPr>
        <p:spPr>
          <a:xfrm>
            <a:off x="253255" y="3047409"/>
            <a:ext cx="5059914" cy="70788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Discuss the possibility of implementing the </a:t>
            </a:r>
            <a:r>
              <a:rPr lang="en-US" dirty="0" err="1">
                <a:latin typeface="+mn-lt"/>
              </a:rPr>
              <a:t>linac</a:t>
            </a:r>
            <a:r>
              <a:rPr lang="en-US" dirty="0">
                <a:latin typeface="+mn-lt"/>
              </a:rPr>
              <a:t> until the damping ring : SAD , MADX..</a:t>
            </a:r>
          </a:p>
        </p:txBody>
      </p:sp>
    </p:spTree>
    <p:extLst>
      <p:ext uri="{BB962C8B-B14F-4D97-AF65-F5344CB8AC3E}">
        <p14:creationId xmlns:p14="http://schemas.microsoft.com/office/powerpoint/2010/main" val="316450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E7788-2698-CAB4-63FB-3DBF0A806A32}"/>
              </a:ext>
            </a:extLst>
          </p:cNvPr>
          <p:cNvSpPr>
            <a:spLocks noGrp="1"/>
          </p:cNvSpPr>
          <p:nvPr>
            <p:ph type="title"/>
          </p:nvPr>
        </p:nvSpPr>
        <p:spPr>
          <a:xfrm>
            <a:off x="921891" y="149425"/>
            <a:ext cx="5688632" cy="432048"/>
          </a:xfrm>
        </p:spPr>
        <p:txBody>
          <a:bodyPr/>
          <a:lstStyle/>
          <a:p>
            <a:r>
              <a:rPr lang="en-GB" dirty="0"/>
              <a:t>Conclusion</a:t>
            </a:r>
            <a:endParaRPr lang="en-FR" dirty="0"/>
          </a:p>
        </p:txBody>
      </p:sp>
      <p:sp>
        <p:nvSpPr>
          <p:cNvPr id="3" name="Date Placeholder 5">
            <a:extLst>
              <a:ext uri="{FF2B5EF4-FFF2-40B4-BE49-F238E27FC236}">
                <a16:creationId xmlns:a16="http://schemas.microsoft.com/office/drawing/2014/main" id="{73893A64-FD63-855B-47F8-5A28473B569D}"/>
              </a:ext>
            </a:extLst>
          </p:cNvPr>
          <p:cNvSpPr>
            <a:spLocks noGrp="1"/>
          </p:cNvSpPr>
          <p:nvPr>
            <p:ph type="dt" sz="half" idx="10"/>
          </p:nvPr>
        </p:nvSpPr>
        <p:spPr/>
        <p:txBody>
          <a:bodyPr/>
          <a:lstStyle/>
          <a:p>
            <a:fld id="{488FAD19-6110-4719-B0BC-A7AE6C113E44}" type="datetime1">
              <a:rPr lang="en-US" smtClean="0"/>
              <a:t>1/10/2023</a:t>
            </a:fld>
            <a:endParaRPr lang="en-US" dirty="0"/>
          </a:p>
        </p:txBody>
      </p:sp>
      <p:sp>
        <p:nvSpPr>
          <p:cNvPr id="6" name="Footer Placeholder 6">
            <a:extLst>
              <a:ext uri="{FF2B5EF4-FFF2-40B4-BE49-F238E27FC236}">
                <a16:creationId xmlns:a16="http://schemas.microsoft.com/office/drawing/2014/main" id="{9FDDE61F-7CC8-D0D0-83C9-6B13B24A56CE}"/>
              </a:ext>
            </a:extLst>
          </p:cNvPr>
          <p:cNvSpPr>
            <a:spLocks noGrp="1"/>
          </p:cNvSpPr>
          <p:nvPr>
            <p:ph type="ftr" sz="quarter" idx="11"/>
          </p:nvPr>
        </p:nvSpPr>
        <p:spPr/>
        <p:txBody>
          <a:bodyPr/>
          <a:lstStyle/>
          <a:p>
            <a:r>
              <a:rPr lang="en-GB"/>
              <a:t>Positron measurment at SuperKEKB</a:t>
            </a:r>
            <a:endParaRPr lang="en-GB" dirty="0"/>
          </a:p>
        </p:txBody>
      </p:sp>
      <p:sp>
        <p:nvSpPr>
          <p:cNvPr id="4" name="Slide Number Placeholder 3">
            <a:extLst>
              <a:ext uri="{FF2B5EF4-FFF2-40B4-BE49-F238E27FC236}">
                <a16:creationId xmlns:a16="http://schemas.microsoft.com/office/drawing/2014/main" id="{16BBA2D1-274C-4A1D-1069-2AC88D6DF3F8}"/>
              </a:ext>
            </a:extLst>
          </p:cNvPr>
          <p:cNvSpPr>
            <a:spLocks noGrp="1"/>
          </p:cNvSpPr>
          <p:nvPr>
            <p:ph type="sldNum" sz="quarter" idx="12"/>
          </p:nvPr>
        </p:nvSpPr>
        <p:spPr/>
        <p:txBody>
          <a:bodyPr/>
          <a:lstStyle/>
          <a:p>
            <a:fld id="{77E71596-5F9D-49C5-9701-16B3CA54319D}" type="slidenum">
              <a:rPr lang="fr-FR" smtClean="0"/>
              <a:pPr/>
              <a:t>19</a:t>
            </a:fld>
            <a:endParaRPr lang="fr-FR" dirty="0"/>
          </a:p>
        </p:txBody>
      </p:sp>
      <p:sp>
        <p:nvSpPr>
          <p:cNvPr id="2" name="Inhaltsplatzhalter 1">
            <a:extLst>
              <a:ext uri="{FF2B5EF4-FFF2-40B4-BE49-F238E27FC236}">
                <a16:creationId xmlns:a16="http://schemas.microsoft.com/office/drawing/2014/main" id="{4AC914F9-73AF-8684-A47F-D75473D763C3}"/>
              </a:ext>
            </a:extLst>
          </p:cNvPr>
          <p:cNvSpPr txBox="1">
            <a:spLocks/>
          </p:cNvSpPr>
          <p:nvPr/>
        </p:nvSpPr>
        <p:spPr>
          <a:xfrm>
            <a:off x="417835" y="1445568"/>
            <a:ext cx="9649073" cy="2952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600"/>
              </a:spcAft>
              <a:buSzPct val="80000"/>
            </a:pPr>
            <a:r>
              <a:rPr lang="en-GB" sz="2400" dirty="0">
                <a:solidFill>
                  <a:srgbClr val="3F3F3F"/>
                </a:solidFill>
                <a:ea typeface="Palatino"/>
                <a:cs typeface="Calibri Light" panose="020F0302020204030204" pitchFamily="34" charset="0"/>
              </a:rPr>
              <a:t>Successfully achieved the objective of this trip:</a:t>
            </a:r>
          </a:p>
          <a:p>
            <a:pPr lvl="1" algn="just" fontAlgn="auto">
              <a:spcAft>
                <a:spcPts val="600"/>
              </a:spcAft>
              <a:buSzPct val="80000"/>
              <a:buFont typeface="Courier New" panose="02070309020205020404" pitchFamily="49" charset="0"/>
              <a:buChar char="o"/>
            </a:pPr>
            <a:r>
              <a:rPr lang="en-GB" sz="2000" dirty="0">
                <a:solidFill>
                  <a:srgbClr val="3F3F3F"/>
                </a:solidFill>
                <a:ea typeface="Palatino"/>
                <a:cs typeface="Calibri Light" panose="020F0302020204030204" pitchFamily="34" charset="0"/>
              </a:rPr>
              <a:t>Meeting many experts in the field.</a:t>
            </a:r>
          </a:p>
          <a:p>
            <a:pPr lvl="1" algn="just" fontAlgn="auto">
              <a:spcAft>
                <a:spcPts val="600"/>
              </a:spcAft>
              <a:buSzPct val="80000"/>
              <a:buFont typeface="Courier New" panose="02070309020205020404" pitchFamily="49" charset="0"/>
              <a:buChar char="o"/>
            </a:pPr>
            <a:r>
              <a:rPr lang="en-GB" sz="2000" dirty="0">
                <a:solidFill>
                  <a:srgbClr val="3F3F3F"/>
                </a:solidFill>
                <a:ea typeface="Palatino"/>
                <a:cs typeface="Calibri Light" panose="020F0302020204030204" pitchFamily="34" charset="0"/>
              </a:rPr>
              <a:t>Many Insightful discussions with all of you.</a:t>
            </a:r>
          </a:p>
          <a:p>
            <a:pPr lvl="1" algn="just" fontAlgn="auto">
              <a:spcAft>
                <a:spcPts val="600"/>
              </a:spcAft>
              <a:buSzPct val="80000"/>
              <a:buFont typeface="Courier New" panose="02070309020205020404" pitchFamily="49" charset="0"/>
              <a:buChar char="o"/>
            </a:pPr>
            <a:r>
              <a:rPr lang="en-GB" sz="2000" dirty="0">
                <a:solidFill>
                  <a:srgbClr val="3F3F3F"/>
                </a:solidFill>
                <a:ea typeface="Palatino"/>
                <a:cs typeface="Calibri Light" panose="020F0302020204030204" pitchFamily="34" charset="0"/>
              </a:rPr>
              <a:t>Visiting different facilities inside or outside KEK.</a:t>
            </a:r>
          </a:p>
          <a:p>
            <a:pPr lvl="1" algn="just" fontAlgn="auto">
              <a:spcAft>
                <a:spcPts val="600"/>
              </a:spcAft>
              <a:buSzPct val="80000"/>
              <a:buFont typeface="Courier New" panose="02070309020205020404" pitchFamily="49" charset="0"/>
              <a:buChar char="o"/>
            </a:pPr>
            <a:r>
              <a:rPr lang="en-GB" sz="2000" dirty="0">
                <a:solidFill>
                  <a:srgbClr val="3F3F3F"/>
                </a:solidFill>
                <a:ea typeface="Palatino"/>
                <a:cs typeface="Calibri Light" panose="020F0302020204030204" pitchFamily="34" charset="0"/>
              </a:rPr>
              <a:t>Amazed by the work flow and the origination in the Accelerator control room (my first time!)</a:t>
            </a:r>
          </a:p>
          <a:p>
            <a:pPr lvl="1" algn="just" fontAlgn="auto">
              <a:spcAft>
                <a:spcPts val="600"/>
              </a:spcAft>
              <a:buSzPct val="80000"/>
              <a:buFont typeface="Courier New" panose="02070309020205020404" pitchFamily="49" charset="0"/>
              <a:buChar char="o"/>
            </a:pPr>
            <a:r>
              <a:rPr lang="en-GB" sz="2000" dirty="0">
                <a:solidFill>
                  <a:srgbClr val="3F3F3F"/>
                </a:solidFill>
                <a:ea typeface="Palatino"/>
                <a:cs typeface="Calibri Light" panose="020F0302020204030204" pitchFamily="34" charset="0"/>
              </a:rPr>
              <a:t>Beam measurements.</a:t>
            </a:r>
          </a:p>
          <a:p>
            <a:pPr marL="457200" lvl="1" indent="0" algn="just" fontAlgn="auto">
              <a:spcAft>
                <a:spcPts val="600"/>
              </a:spcAft>
              <a:buSzPct val="80000"/>
              <a:buNone/>
            </a:pPr>
            <a:endParaRPr lang="en-GB" sz="2000" dirty="0">
              <a:solidFill>
                <a:srgbClr val="3F3F3F"/>
              </a:solidFill>
              <a:ea typeface="Palatino"/>
              <a:cs typeface="Calibri Light" panose="020F0302020204030204" pitchFamily="34" charset="0"/>
            </a:endParaRPr>
          </a:p>
          <a:p>
            <a:pPr marL="457200" lvl="1" indent="0" algn="just" fontAlgn="auto">
              <a:spcAft>
                <a:spcPts val="600"/>
              </a:spcAft>
              <a:buSzPct val="80000"/>
              <a:buNone/>
            </a:pPr>
            <a:endParaRPr lang="en-GB" sz="2000" dirty="0">
              <a:solidFill>
                <a:srgbClr val="3F3F3F"/>
              </a:solidFill>
              <a:ea typeface="Palatino"/>
              <a:cs typeface="Calibri Light" panose="020F0302020204030204" pitchFamily="34" charset="0"/>
            </a:endParaRPr>
          </a:p>
          <a:p>
            <a:pPr marL="457200" lvl="1" indent="0" algn="just" fontAlgn="auto">
              <a:spcAft>
                <a:spcPts val="600"/>
              </a:spcAft>
              <a:buSzPct val="80000"/>
              <a:buNone/>
            </a:pPr>
            <a:endParaRPr lang="en-GB" sz="2000" dirty="0">
              <a:solidFill>
                <a:srgbClr val="3F3F3F"/>
              </a:solidFill>
              <a:ea typeface="Palatino"/>
              <a:cs typeface="Calibri Light" panose="020F0302020204030204" pitchFamily="34" charset="0"/>
            </a:endParaRPr>
          </a:p>
          <a:p>
            <a:pPr lvl="1" algn="just" fontAlgn="auto">
              <a:spcAft>
                <a:spcPts val="600"/>
              </a:spcAft>
              <a:buSzPct val="80000"/>
              <a:buFont typeface="Courier New" panose="02070309020205020404" pitchFamily="49" charset="0"/>
              <a:buChar char="o"/>
            </a:pPr>
            <a:endParaRPr lang="en-GB" sz="2000" dirty="0">
              <a:solidFill>
                <a:srgbClr val="3F3F3F"/>
              </a:solidFill>
              <a:ea typeface="Palatino"/>
              <a:cs typeface="Calibri Light" panose="020F0302020204030204" pitchFamily="34" charset="0"/>
            </a:endParaRPr>
          </a:p>
        </p:txBody>
      </p:sp>
    </p:spTree>
    <p:extLst>
      <p:ext uri="{BB962C8B-B14F-4D97-AF65-F5344CB8AC3E}">
        <p14:creationId xmlns:p14="http://schemas.microsoft.com/office/powerpoint/2010/main" val="396762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EC155A-5000-3414-F670-33D5AA74EC47}"/>
              </a:ext>
            </a:extLst>
          </p:cNvPr>
          <p:cNvSpPr>
            <a:spLocks noGrp="1"/>
          </p:cNvSpPr>
          <p:nvPr>
            <p:ph type="title"/>
          </p:nvPr>
        </p:nvSpPr>
        <p:spPr>
          <a:xfrm>
            <a:off x="849883" y="149425"/>
            <a:ext cx="5688632" cy="432048"/>
          </a:xfrm>
        </p:spPr>
        <p:txBody>
          <a:bodyPr/>
          <a:lstStyle/>
          <a:p>
            <a:r>
              <a:rPr lang="en-GB" dirty="0"/>
              <a:t>Outline</a:t>
            </a:r>
          </a:p>
        </p:txBody>
      </p:sp>
      <p:sp>
        <p:nvSpPr>
          <p:cNvPr id="2" name="Date Placeholder 5">
            <a:extLst>
              <a:ext uri="{FF2B5EF4-FFF2-40B4-BE49-F238E27FC236}">
                <a16:creationId xmlns:a16="http://schemas.microsoft.com/office/drawing/2014/main" id="{237D0E68-9778-E520-CF9A-00BF63536398}"/>
              </a:ext>
            </a:extLst>
          </p:cNvPr>
          <p:cNvSpPr>
            <a:spLocks noGrp="1"/>
          </p:cNvSpPr>
          <p:nvPr>
            <p:ph type="dt" sz="half" idx="10"/>
          </p:nvPr>
        </p:nvSpPr>
        <p:spPr/>
        <p:txBody>
          <a:bodyPr/>
          <a:lstStyle/>
          <a:p>
            <a:fld id="{00AD4741-CA32-4B99-9FB6-134E2816FFCA}" type="datetime1">
              <a:rPr lang="en-US" smtClean="0"/>
              <a:t>1/10/2023</a:t>
            </a:fld>
            <a:endParaRPr lang="en-US" dirty="0"/>
          </a:p>
        </p:txBody>
      </p:sp>
      <p:sp>
        <p:nvSpPr>
          <p:cNvPr id="8" name="Footer Placeholder 6">
            <a:extLst>
              <a:ext uri="{FF2B5EF4-FFF2-40B4-BE49-F238E27FC236}">
                <a16:creationId xmlns:a16="http://schemas.microsoft.com/office/drawing/2014/main" id="{A35A8693-FD74-201D-0BAA-1997ADC6E67F}"/>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1F41EADD-F357-29F0-EE7F-D2656EC447BE}"/>
              </a:ext>
            </a:extLst>
          </p:cNvPr>
          <p:cNvSpPr>
            <a:spLocks noGrp="1"/>
          </p:cNvSpPr>
          <p:nvPr>
            <p:ph type="sldNum" sz="quarter" idx="12"/>
          </p:nvPr>
        </p:nvSpPr>
        <p:spPr/>
        <p:txBody>
          <a:bodyPr/>
          <a:lstStyle/>
          <a:p>
            <a:fld id="{77E71596-5F9D-49C5-9701-16B3CA54319D}" type="slidenum">
              <a:rPr lang="fr-FR" smtClean="0"/>
              <a:pPr/>
              <a:t>2</a:t>
            </a:fld>
            <a:endParaRPr lang="fr-FR" dirty="0"/>
          </a:p>
        </p:txBody>
      </p:sp>
      <p:sp>
        <p:nvSpPr>
          <p:cNvPr id="3" name="TextBox 2">
            <a:extLst>
              <a:ext uri="{FF2B5EF4-FFF2-40B4-BE49-F238E27FC236}">
                <a16:creationId xmlns:a16="http://schemas.microsoft.com/office/drawing/2014/main" id="{05FD58C4-C5E5-4FFC-807C-1C11E7AA35F1}"/>
              </a:ext>
            </a:extLst>
          </p:cNvPr>
          <p:cNvSpPr txBox="1"/>
          <p:nvPr/>
        </p:nvSpPr>
        <p:spPr>
          <a:xfrm>
            <a:off x="561851" y="724561"/>
            <a:ext cx="6600974" cy="461036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200" b="1" dirty="0">
                <a:solidFill>
                  <a:srgbClr val="FF6700"/>
                </a:solidFill>
                <a:latin typeface="+mn-lt"/>
              </a:rPr>
              <a:t>Electron source</a:t>
            </a:r>
          </a:p>
          <a:p>
            <a:pPr marL="342900" indent="-342900">
              <a:lnSpc>
                <a:spcPct val="150000"/>
              </a:lnSpc>
              <a:buFont typeface="Arial" panose="020B0604020202020204" pitchFamily="34" charset="0"/>
              <a:buChar char="•"/>
            </a:pPr>
            <a:r>
              <a:rPr lang="en-US" sz="2200" b="1" dirty="0">
                <a:solidFill>
                  <a:srgbClr val="FF6700"/>
                </a:solidFill>
                <a:latin typeface="+mn-lt"/>
              </a:rPr>
              <a:t>Positron source</a:t>
            </a:r>
          </a:p>
          <a:p>
            <a:pPr marL="342900" indent="-342900">
              <a:lnSpc>
                <a:spcPct val="150000"/>
              </a:lnSpc>
              <a:buFont typeface="Arial" panose="020B0604020202020204" pitchFamily="34" charset="0"/>
              <a:buChar char="•"/>
            </a:pPr>
            <a:r>
              <a:rPr lang="en-US" sz="2200" b="1" dirty="0">
                <a:solidFill>
                  <a:srgbClr val="FF6700"/>
                </a:solidFill>
                <a:latin typeface="+mn-lt"/>
              </a:rPr>
              <a:t>Flux Concentrator  </a:t>
            </a:r>
          </a:p>
          <a:p>
            <a:pPr marL="342900" indent="-342900">
              <a:lnSpc>
                <a:spcPct val="150000"/>
              </a:lnSpc>
              <a:buFont typeface="Arial" panose="020B0604020202020204" pitchFamily="34" charset="0"/>
              <a:buChar char="•"/>
            </a:pPr>
            <a:r>
              <a:rPr lang="en-US" sz="2200" b="1" dirty="0">
                <a:solidFill>
                  <a:srgbClr val="FF6700"/>
                </a:solidFill>
                <a:latin typeface="+mn-lt"/>
              </a:rPr>
              <a:t>Positron measurements at SuperKEKB:</a:t>
            </a:r>
          </a:p>
          <a:p>
            <a:pPr marL="844550" lvl="1" indent="-342900">
              <a:lnSpc>
                <a:spcPct val="150000"/>
              </a:lnSpc>
              <a:buFont typeface="Courier New" panose="02070309020205020404" pitchFamily="49" charset="0"/>
              <a:buChar char="o"/>
            </a:pPr>
            <a:r>
              <a:rPr lang="en-US" sz="2200" b="1" dirty="0">
                <a:solidFill>
                  <a:srgbClr val="FF6700"/>
                </a:solidFill>
                <a:latin typeface="+mn-lt"/>
              </a:rPr>
              <a:t>Phase scans (1D &amp; 2D).	</a:t>
            </a:r>
          </a:p>
          <a:p>
            <a:pPr marL="844550" lvl="1" indent="-342900">
              <a:lnSpc>
                <a:spcPct val="150000"/>
              </a:lnSpc>
              <a:buFont typeface="Courier New" panose="02070309020205020404" pitchFamily="49" charset="0"/>
              <a:buChar char="o"/>
            </a:pPr>
            <a:r>
              <a:rPr lang="en-US" sz="2200" b="1" dirty="0">
                <a:solidFill>
                  <a:srgbClr val="FF6700"/>
                </a:solidFill>
                <a:latin typeface="+mn-lt"/>
              </a:rPr>
              <a:t>Scan of primary e- beam positron on the target.</a:t>
            </a:r>
          </a:p>
          <a:p>
            <a:pPr marL="844550" lvl="1" indent="-342900">
              <a:lnSpc>
                <a:spcPct val="150000"/>
              </a:lnSpc>
              <a:buFont typeface="Courier New" panose="02070309020205020404" pitchFamily="49" charset="0"/>
              <a:buChar char="o"/>
            </a:pPr>
            <a:r>
              <a:rPr lang="en-US" sz="2200" b="1" dirty="0">
                <a:solidFill>
                  <a:srgbClr val="FF6700"/>
                </a:solidFill>
                <a:latin typeface="+mn-lt"/>
              </a:rPr>
              <a:t>Scan of the FC.</a:t>
            </a:r>
          </a:p>
          <a:p>
            <a:pPr marL="342900" indent="-342900">
              <a:lnSpc>
                <a:spcPct val="150000"/>
              </a:lnSpc>
              <a:buFont typeface="Arial" panose="020B0604020202020204" pitchFamily="34" charset="0"/>
              <a:buChar char="•"/>
            </a:pPr>
            <a:r>
              <a:rPr lang="en-US" sz="2200" b="1" dirty="0">
                <a:solidFill>
                  <a:srgbClr val="FF6700"/>
                </a:solidFill>
                <a:latin typeface="+mn-lt"/>
              </a:rPr>
              <a:t>Future plan</a:t>
            </a:r>
          </a:p>
          <a:p>
            <a:pPr marL="342900" indent="-342900">
              <a:lnSpc>
                <a:spcPct val="150000"/>
              </a:lnSpc>
              <a:buFont typeface="Arial" panose="020B0604020202020204" pitchFamily="34" charset="0"/>
              <a:buChar char="•"/>
            </a:pPr>
            <a:r>
              <a:rPr lang="en-US" sz="2200" b="1" dirty="0">
                <a:solidFill>
                  <a:srgbClr val="FF6700"/>
                </a:solidFill>
                <a:latin typeface="+mn-lt"/>
              </a:rPr>
              <a:t>Conclusion and discussion.</a:t>
            </a:r>
          </a:p>
        </p:txBody>
      </p:sp>
    </p:spTree>
    <p:extLst>
      <p:ext uri="{BB962C8B-B14F-4D97-AF65-F5344CB8AC3E}">
        <p14:creationId xmlns:p14="http://schemas.microsoft.com/office/powerpoint/2010/main" val="114180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BFA96F-9E7B-40B8-B1C0-282FA4DE4FF8}"/>
              </a:ext>
            </a:extLst>
          </p:cNvPr>
          <p:cNvSpPr>
            <a:spLocks noGrp="1"/>
          </p:cNvSpPr>
          <p:nvPr>
            <p:ph type="body" idx="1"/>
          </p:nvPr>
        </p:nvSpPr>
        <p:spPr>
          <a:xfrm>
            <a:off x="2811847" y="2237656"/>
            <a:ext cx="4645025" cy="1224136"/>
          </a:xfrm>
        </p:spPr>
        <p:txBody>
          <a:bodyPr>
            <a:normAutofit/>
          </a:bodyPr>
          <a:lstStyle/>
          <a:p>
            <a:pPr algn="ctr"/>
            <a:r>
              <a:rPr lang="en-US" sz="7000" dirty="0"/>
              <a:t>Thank you !</a:t>
            </a:r>
          </a:p>
        </p:txBody>
      </p:sp>
      <p:sp>
        <p:nvSpPr>
          <p:cNvPr id="7" name="Date Placeholder 6">
            <a:extLst>
              <a:ext uri="{FF2B5EF4-FFF2-40B4-BE49-F238E27FC236}">
                <a16:creationId xmlns:a16="http://schemas.microsoft.com/office/drawing/2014/main" id="{1BA479D5-6E64-4930-9139-08304886852F}"/>
              </a:ext>
            </a:extLst>
          </p:cNvPr>
          <p:cNvSpPr>
            <a:spLocks noGrp="1"/>
          </p:cNvSpPr>
          <p:nvPr>
            <p:ph type="dt" sz="half" idx="10"/>
          </p:nvPr>
        </p:nvSpPr>
        <p:spPr/>
        <p:txBody>
          <a:bodyPr/>
          <a:lstStyle/>
          <a:p>
            <a:fld id="{FA3BE9FC-068F-46EA-B8D2-5F57A15A8AA2}" type="datetime1">
              <a:rPr lang="en-US" smtClean="0"/>
              <a:t>1/10/2023</a:t>
            </a:fld>
            <a:endParaRPr lang="fr-FR" dirty="0"/>
          </a:p>
        </p:txBody>
      </p:sp>
      <p:sp>
        <p:nvSpPr>
          <p:cNvPr id="2" name="Footer Placeholder 1">
            <a:extLst>
              <a:ext uri="{FF2B5EF4-FFF2-40B4-BE49-F238E27FC236}">
                <a16:creationId xmlns:a16="http://schemas.microsoft.com/office/drawing/2014/main" id="{28AF2198-95E5-49A8-9332-5652852FCED0}"/>
              </a:ext>
            </a:extLst>
          </p:cNvPr>
          <p:cNvSpPr>
            <a:spLocks noGrp="1"/>
          </p:cNvSpPr>
          <p:nvPr>
            <p:ph type="ftr" sz="quarter" idx="11"/>
          </p:nvPr>
        </p:nvSpPr>
        <p:spPr/>
        <p:txBody>
          <a:bodyPr/>
          <a:lstStyle/>
          <a:p>
            <a:r>
              <a:rPr lang="en-US"/>
              <a:t>Positron measurment at SuperKEKB</a:t>
            </a:r>
            <a:endParaRPr lang="fr-FR" dirty="0"/>
          </a:p>
        </p:txBody>
      </p:sp>
      <p:sp>
        <p:nvSpPr>
          <p:cNvPr id="4" name="Slide Number Placeholder 3">
            <a:extLst>
              <a:ext uri="{FF2B5EF4-FFF2-40B4-BE49-F238E27FC236}">
                <a16:creationId xmlns:a16="http://schemas.microsoft.com/office/drawing/2014/main" id="{3579712B-ABC2-42E5-8EA4-C2F5431ABE70}"/>
              </a:ext>
            </a:extLst>
          </p:cNvPr>
          <p:cNvSpPr>
            <a:spLocks noGrp="1"/>
          </p:cNvSpPr>
          <p:nvPr>
            <p:ph type="sldNum" sz="quarter" idx="12"/>
          </p:nvPr>
        </p:nvSpPr>
        <p:spPr/>
        <p:txBody>
          <a:bodyPr/>
          <a:lstStyle/>
          <a:p>
            <a:fld id="{77E71596-5F9D-49C5-9701-16B3CA54319D}" type="slidenum">
              <a:rPr lang="fr-FR" smtClean="0"/>
              <a:pPr/>
              <a:t>20</a:t>
            </a:fld>
            <a:endParaRPr lang="fr-FR" dirty="0"/>
          </a:p>
        </p:txBody>
      </p:sp>
    </p:spTree>
    <p:extLst>
      <p:ext uri="{BB962C8B-B14F-4D97-AF65-F5344CB8AC3E}">
        <p14:creationId xmlns:p14="http://schemas.microsoft.com/office/powerpoint/2010/main" val="246198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5C34-439B-4BA0-A609-E0ECAA6C1712}"/>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E7379F3A-6AE4-4FBC-ADC5-54B992D7650D}"/>
              </a:ext>
            </a:extLst>
          </p:cNvPr>
          <p:cNvSpPr>
            <a:spLocks noGrp="1"/>
          </p:cNvSpPr>
          <p:nvPr>
            <p:ph type="dt" sz="half" idx="10"/>
          </p:nvPr>
        </p:nvSpPr>
        <p:spPr/>
        <p:txBody>
          <a:bodyPr/>
          <a:lstStyle/>
          <a:p>
            <a:fld id="{447B230F-FCBF-40F4-A8EC-804A4A4CCAFC}" type="datetime1">
              <a:rPr lang="en-US" smtClean="0"/>
              <a:t>1/10/2023</a:t>
            </a:fld>
            <a:endParaRPr lang="fr-FR" dirty="0"/>
          </a:p>
        </p:txBody>
      </p:sp>
      <p:sp>
        <p:nvSpPr>
          <p:cNvPr id="4" name="Footer Placeholder 3">
            <a:extLst>
              <a:ext uri="{FF2B5EF4-FFF2-40B4-BE49-F238E27FC236}">
                <a16:creationId xmlns:a16="http://schemas.microsoft.com/office/drawing/2014/main" id="{070914B9-6A06-423F-BAFE-FFA7964F7B2A}"/>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693BC6F0-A06D-4091-B90C-F15C92191180}"/>
              </a:ext>
            </a:extLst>
          </p:cNvPr>
          <p:cNvSpPr>
            <a:spLocks noGrp="1"/>
          </p:cNvSpPr>
          <p:nvPr>
            <p:ph type="sldNum" sz="quarter" idx="12"/>
          </p:nvPr>
        </p:nvSpPr>
        <p:spPr/>
        <p:txBody>
          <a:bodyPr/>
          <a:lstStyle/>
          <a:p>
            <a:fld id="{77E71596-5F9D-49C5-9701-16B3CA54319D}" type="slidenum">
              <a:rPr lang="fr-FR" smtClean="0"/>
              <a:pPr/>
              <a:t>21</a:t>
            </a:fld>
            <a:endParaRPr lang="fr-FR" dirty="0"/>
          </a:p>
        </p:txBody>
      </p:sp>
      <p:sp>
        <p:nvSpPr>
          <p:cNvPr id="6" name="Rectangle 5">
            <a:extLst>
              <a:ext uri="{FF2B5EF4-FFF2-40B4-BE49-F238E27FC236}">
                <a16:creationId xmlns:a16="http://schemas.microsoft.com/office/drawing/2014/main" id="{67459B8C-84F2-4CD3-AE10-4F42C8B43248}"/>
              </a:ext>
            </a:extLst>
          </p:cNvPr>
          <p:cNvSpPr/>
          <p:nvPr/>
        </p:nvSpPr>
        <p:spPr>
          <a:xfrm>
            <a:off x="417835" y="1085528"/>
            <a:ext cx="5384800" cy="1631216"/>
          </a:xfrm>
          <a:prstGeom prst="rect">
            <a:avLst/>
          </a:prstGeom>
        </p:spPr>
        <p:txBody>
          <a:bodyPr>
            <a:spAutoFit/>
          </a:bodyPr>
          <a:lstStyle/>
          <a:p>
            <a:r>
              <a:rPr lang="en-US" dirty="0"/>
              <a:t>I think the reason is that the beam size is larger than the hole, so the number of particles hitting the copper when it comes to the center of the hole is larger. </a:t>
            </a:r>
            <a:r>
              <a:rPr lang="en-US" dirty="0" err="1"/>
              <a:t>F.Miyahara</a:t>
            </a:r>
            <a:r>
              <a:rPr lang="en-US" dirty="0"/>
              <a:t>-san</a:t>
            </a:r>
          </a:p>
        </p:txBody>
      </p:sp>
    </p:spTree>
    <p:extLst>
      <p:ext uri="{BB962C8B-B14F-4D97-AF65-F5344CB8AC3E}">
        <p14:creationId xmlns:p14="http://schemas.microsoft.com/office/powerpoint/2010/main" val="318888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64DD-0C7E-4C13-ADD3-0858925E1186}"/>
              </a:ext>
            </a:extLst>
          </p:cNvPr>
          <p:cNvSpPr>
            <a:spLocks noGrp="1"/>
          </p:cNvSpPr>
          <p:nvPr>
            <p:ph type="title"/>
          </p:nvPr>
        </p:nvSpPr>
        <p:spPr>
          <a:xfrm>
            <a:off x="777875" y="149424"/>
            <a:ext cx="5688632" cy="432048"/>
          </a:xfrm>
        </p:spPr>
        <p:txBody>
          <a:bodyPr/>
          <a:lstStyle/>
          <a:p>
            <a:r>
              <a:rPr lang="en-US" dirty="0"/>
              <a:t>Electron source </a:t>
            </a:r>
          </a:p>
        </p:txBody>
      </p:sp>
      <p:sp>
        <p:nvSpPr>
          <p:cNvPr id="3" name="Date Placeholder 2">
            <a:extLst>
              <a:ext uri="{FF2B5EF4-FFF2-40B4-BE49-F238E27FC236}">
                <a16:creationId xmlns:a16="http://schemas.microsoft.com/office/drawing/2014/main" id="{CB1ECAFE-AF0F-42D8-ABA5-7DD9674D3BED}"/>
              </a:ext>
            </a:extLst>
          </p:cNvPr>
          <p:cNvSpPr>
            <a:spLocks noGrp="1"/>
          </p:cNvSpPr>
          <p:nvPr>
            <p:ph type="dt" sz="half" idx="10"/>
          </p:nvPr>
        </p:nvSpPr>
        <p:spPr/>
        <p:txBody>
          <a:bodyPr/>
          <a:lstStyle/>
          <a:p>
            <a:fld id="{6DB5DBC5-3722-4B3C-987A-8FEBDA03B3EF}" type="datetime1">
              <a:rPr lang="en-US" smtClean="0"/>
              <a:t>1/10/2023</a:t>
            </a:fld>
            <a:endParaRPr lang="fr-FR" dirty="0"/>
          </a:p>
        </p:txBody>
      </p:sp>
      <p:sp>
        <p:nvSpPr>
          <p:cNvPr id="4" name="Footer Placeholder 3">
            <a:extLst>
              <a:ext uri="{FF2B5EF4-FFF2-40B4-BE49-F238E27FC236}">
                <a16:creationId xmlns:a16="http://schemas.microsoft.com/office/drawing/2014/main" id="{7D97B4A9-18F0-4B94-A9D2-8624ED352316}"/>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331CB9FD-1323-434F-A4BF-5BA869D8AD26}"/>
              </a:ext>
            </a:extLst>
          </p:cNvPr>
          <p:cNvSpPr>
            <a:spLocks noGrp="1"/>
          </p:cNvSpPr>
          <p:nvPr>
            <p:ph type="sldNum" sz="quarter" idx="12"/>
          </p:nvPr>
        </p:nvSpPr>
        <p:spPr/>
        <p:txBody>
          <a:bodyPr/>
          <a:lstStyle/>
          <a:p>
            <a:fld id="{77E71596-5F9D-49C5-9701-16B3CA54319D}" type="slidenum">
              <a:rPr lang="fr-FR" smtClean="0"/>
              <a:pPr/>
              <a:t>3</a:t>
            </a:fld>
            <a:endParaRPr lang="fr-FR" dirty="0"/>
          </a:p>
        </p:txBody>
      </p:sp>
      <p:pic>
        <p:nvPicPr>
          <p:cNvPr id="7" name="Picture 6">
            <a:extLst>
              <a:ext uri="{FF2B5EF4-FFF2-40B4-BE49-F238E27FC236}">
                <a16:creationId xmlns:a16="http://schemas.microsoft.com/office/drawing/2014/main" id="{90D7A498-1C08-417D-B0EC-4D7F6C436FF2}"/>
              </a:ext>
            </a:extLst>
          </p:cNvPr>
          <p:cNvPicPr>
            <a:picLocks noChangeAspect="1"/>
          </p:cNvPicPr>
          <p:nvPr/>
        </p:nvPicPr>
        <p:blipFill>
          <a:blip r:embed="rId2"/>
          <a:stretch>
            <a:fillRect/>
          </a:stretch>
        </p:blipFill>
        <p:spPr>
          <a:xfrm>
            <a:off x="345827" y="790944"/>
            <a:ext cx="6624736" cy="2084507"/>
          </a:xfrm>
          <a:prstGeom prst="rect">
            <a:avLst/>
          </a:prstGeom>
        </p:spPr>
      </p:pic>
      <p:pic>
        <p:nvPicPr>
          <p:cNvPr id="9" name="Picture 8">
            <a:extLst>
              <a:ext uri="{FF2B5EF4-FFF2-40B4-BE49-F238E27FC236}">
                <a16:creationId xmlns:a16="http://schemas.microsoft.com/office/drawing/2014/main" id="{2343ABF9-BDD2-45BF-8C30-720DF038BC09}"/>
              </a:ext>
            </a:extLst>
          </p:cNvPr>
          <p:cNvPicPr>
            <a:picLocks noChangeAspect="1"/>
          </p:cNvPicPr>
          <p:nvPr/>
        </p:nvPicPr>
        <p:blipFill rotWithShape="1">
          <a:blip r:embed="rId3"/>
          <a:srcRect t="12883" b="33442"/>
          <a:stretch/>
        </p:blipFill>
        <p:spPr>
          <a:xfrm>
            <a:off x="197931" y="2957736"/>
            <a:ext cx="5764648" cy="2321310"/>
          </a:xfrm>
          <a:prstGeom prst="rect">
            <a:avLst/>
          </a:prstGeom>
        </p:spPr>
      </p:pic>
      <p:pic>
        <p:nvPicPr>
          <p:cNvPr id="11" name="Picture 10">
            <a:extLst>
              <a:ext uri="{FF2B5EF4-FFF2-40B4-BE49-F238E27FC236}">
                <a16:creationId xmlns:a16="http://schemas.microsoft.com/office/drawing/2014/main" id="{46E97906-5406-4D46-BF80-34A3A3788C7D}"/>
              </a:ext>
            </a:extLst>
          </p:cNvPr>
          <p:cNvPicPr>
            <a:picLocks noChangeAspect="1"/>
          </p:cNvPicPr>
          <p:nvPr/>
        </p:nvPicPr>
        <p:blipFill rotWithShape="1">
          <a:blip r:embed="rId3"/>
          <a:srcRect l="67393" t="67292" b="4842"/>
          <a:stretch/>
        </p:blipFill>
        <p:spPr>
          <a:xfrm>
            <a:off x="7330603" y="790944"/>
            <a:ext cx="3251329" cy="2084507"/>
          </a:xfrm>
          <a:prstGeom prst="rect">
            <a:avLst/>
          </a:prstGeom>
        </p:spPr>
      </p:pic>
      <p:sp>
        <p:nvSpPr>
          <p:cNvPr id="12" name="TextBox 11">
            <a:extLst>
              <a:ext uri="{FF2B5EF4-FFF2-40B4-BE49-F238E27FC236}">
                <a16:creationId xmlns:a16="http://schemas.microsoft.com/office/drawing/2014/main" id="{190D0CA5-74B9-4A7A-9785-4766B153FE38}"/>
              </a:ext>
            </a:extLst>
          </p:cNvPr>
          <p:cNvSpPr txBox="1"/>
          <p:nvPr/>
        </p:nvSpPr>
        <p:spPr>
          <a:xfrm>
            <a:off x="345827" y="5361331"/>
            <a:ext cx="4974439" cy="261610"/>
          </a:xfrm>
          <a:prstGeom prst="rect">
            <a:avLst/>
          </a:prstGeom>
          <a:noFill/>
        </p:spPr>
        <p:txBody>
          <a:bodyPr wrap="none" rtlCol="0">
            <a:spAutoFit/>
          </a:bodyPr>
          <a:lstStyle/>
          <a:p>
            <a:r>
              <a:rPr lang="en-US" sz="1100" i="1" u="sng" dirty="0"/>
              <a:t>Reference : POSIPOL-2016 workshop in LAL, Orsay (France), 2016.09.15</a:t>
            </a:r>
          </a:p>
        </p:txBody>
      </p:sp>
      <p:pic>
        <p:nvPicPr>
          <p:cNvPr id="14" name="Picture 13">
            <a:extLst>
              <a:ext uri="{FF2B5EF4-FFF2-40B4-BE49-F238E27FC236}">
                <a16:creationId xmlns:a16="http://schemas.microsoft.com/office/drawing/2014/main" id="{6A02FD59-F486-4BFA-A67A-BF77B9F7B5E9}"/>
              </a:ext>
            </a:extLst>
          </p:cNvPr>
          <p:cNvPicPr>
            <a:picLocks noChangeAspect="1"/>
          </p:cNvPicPr>
          <p:nvPr/>
        </p:nvPicPr>
        <p:blipFill rotWithShape="1">
          <a:blip r:embed="rId4"/>
          <a:srcRect l="33363" r="21480"/>
          <a:stretch/>
        </p:blipFill>
        <p:spPr>
          <a:xfrm rot="5400000">
            <a:off x="7010623" y="2022827"/>
            <a:ext cx="2736304" cy="4544616"/>
          </a:xfrm>
          <a:prstGeom prst="rect">
            <a:avLst/>
          </a:prstGeom>
        </p:spPr>
      </p:pic>
    </p:spTree>
    <p:extLst>
      <p:ext uri="{BB962C8B-B14F-4D97-AF65-F5344CB8AC3E}">
        <p14:creationId xmlns:p14="http://schemas.microsoft.com/office/powerpoint/2010/main" val="200024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9F5E-D346-4708-A0CC-0FAAC092AF9C}"/>
              </a:ext>
            </a:extLst>
          </p:cNvPr>
          <p:cNvSpPr>
            <a:spLocks noGrp="1"/>
          </p:cNvSpPr>
          <p:nvPr>
            <p:ph type="title"/>
          </p:nvPr>
        </p:nvSpPr>
        <p:spPr>
          <a:xfrm>
            <a:off x="849883" y="149425"/>
            <a:ext cx="5688632" cy="432048"/>
          </a:xfrm>
        </p:spPr>
        <p:txBody>
          <a:bodyPr/>
          <a:lstStyle/>
          <a:p>
            <a:r>
              <a:rPr lang="en-US" dirty="0"/>
              <a:t>Positron source </a:t>
            </a:r>
          </a:p>
        </p:txBody>
      </p:sp>
      <p:sp>
        <p:nvSpPr>
          <p:cNvPr id="3" name="Date Placeholder 2">
            <a:extLst>
              <a:ext uri="{FF2B5EF4-FFF2-40B4-BE49-F238E27FC236}">
                <a16:creationId xmlns:a16="http://schemas.microsoft.com/office/drawing/2014/main" id="{1108939E-8DB9-477B-881B-079E190EE589}"/>
              </a:ext>
            </a:extLst>
          </p:cNvPr>
          <p:cNvSpPr>
            <a:spLocks noGrp="1"/>
          </p:cNvSpPr>
          <p:nvPr>
            <p:ph type="dt" sz="half" idx="10"/>
          </p:nvPr>
        </p:nvSpPr>
        <p:spPr/>
        <p:txBody>
          <a:bodyPr/>
          <a:lstStyle/>
          <a:p>
            <a:fld id="{8C537930-4438-4520-8BB3-420089F28E59}" type="datetime1">
              <a:rPr lang="en-US" smtClean="0"/>
              <a:t>1/10/2023</a:t>
            </a:fld>
            <a:endParaRPr lang="fr-FR" dirty="0"/>
          </a:p>
        </p:txBody>
      </p:sp>
      <p:sp>
        <p:nvSpPr>
          <p:cNvPr id="4" name="Footer Placeholder 3">
            <a:extLst>
              <a:ext uri="{FF2B5EF4-FFF2-40B4-BE49-F238E27FC236}">
                <a16:creationId xmlns:a16="http://schemas.microsoft.com/office/drawing/2014/main" id="{B5E77E27-CBC6-4801-9659-A0C2B9DA7437}"/>
              </a:ext>
            </a:extLst>
          </p:cNvPr>
          <p:cNvSpPr>
            <a:spLocks noGrp="1"/>
          </p:cNvSpPr>
          <p:nvPr>
            <p:ph type="ftr" sz="quarter" idx="11"/>
          </p:nvPr>
        </p:nvSpPr>
        <p:spPr/>
        <p:txBody>
          <a:bodyPr/>
          <a:lstStyle/>
          <a:p>
            <a:r>
              <a:rPr lang="en-GB" dirty="0"/>
              <a:t>Positron </a:t>
            </a:r>
            <a:r>
              <a:rPr lang="en-GB" dirty="0" err="1"/>
              <a:t>measurment</a:t>
            </a:r>
            <a:r>
              <a:rPr lang="en-GB" dirty="0"/>
              <a:t> at SuperKEKB</a:t>
            </a:r>
          </a:p>
        </p:txBody>
      </p:sp>
      <p:sp>
        <p:nvSpPr>
          <p:cNvPr id="5" name="Slide Number Placeholder 4">
            <a:extLst>
              <a:ext uri="{FF2B5EF4-FFF2-40B4-BE49-F238E27FC236}">
                <a16:creationId xmlns:a16="http://schemas.microsoft.com/office/drawing/2014/main" id="{065C8DA7-564D-478D-A4EC-57C6C3CB7517}"/>
              </a:ext>
            </a:extLst>
          </p:cNvPr>
          <p:cNvSpPr>
            <a:spLocks noGrp="1"/>
          </p:cNvSpPr>
          <p:nvPr>
            <p:ph type="sldNum" sz="quarter" idx="12"/>
          </p:nvPr>
        </p:nvSpPr>
        <p:spPr/>
        <p:txBody>
          <a:bodyPr/>
          <a:lstStyle/>
          <a:p>
            <a:fld id="{77E71596-5F9D-49C5-9701-16B3CA54319D}" type="slidenum">
              <a:rPr lang="fr-FR" smtClean="0"/>
              <a:pPr/>
              <a:t>4</a:t>
            </a:fld>
            <a:endParaRPr lang="fr-FR" dirty="0"/>
          </a:p>
        </p:txBody>
      </p:sp>
      <p:pic>
        <p:nvPicPr>
          <p:cNvPr id="6" name="Picture 5">
            <a:extLst>
              <a:ext uri="{FF2B5EF4-FFF2-40B4-BE49-F238E27FC236}">
                <a16:creationId xmlns:a16="http://schemas.microsoft.com/office/drawing/2014/main" id="{73BE3AA6-19DD-4F7E-B04F-EF120FC2EE51}"/>
              </a:ext>
            </a:extLst>
          </p:cNvPr>
          <p:cNvPicPr>
            <a:picLocks noChangeAspect="1"/>
          </p:cNvPicPr>
          <p:nvPr/>
        </p:nvPicPr>
        <p:blipFill rotWithShape="1">
          <a:blip r:embed="rId2"/>
          <a:srcRect l="21925" t="26232" r="21925" b="10785"/>
          <a:stretch/>
        </p:blipFill>
        <p:spPr>
          <a:xfrm>
            <a:off x="346507" y="1035912"/>
            <a:ext cx="3272457" cy="2064764"/>
          </a:xfrm>
          <a:prstGeom prst="rect">
            <a:avLst/>
          </a:prstGeom>
        </p:spPr>
      </p:pic>
      <p:sp>
        <p:nvSpPr>
          <p:cNvPr id="7" name="TextBox 6">
            <a:extLst>
              <a:ext uri="{FF2B5EF4-FFF2-40B4-BE49-F238E27FC236}">
                <a16:creationId xmlns:a16="http://schemas.microsoft.com/office/drawing/2014/main" id="{A3B95170-0EDD-4922-9C84-E7CDCA716E04}"/>
              </a:ext>
            </a:extLst>
          </p:cNvPr>
          <p:cNvSpPr txBox="1"/>
          <p:nvPr/>
        </p:nvSpPr>
        <p:spPr>
          <a:xfrm>
            <a:off x="0" y="651653"/>
            <a:ext cx="3980577" cy="230832"/>
          </a:xfrm>
          <a:prstGeom prst="rect">
            <a:avLst/>
          </a:prstGeom>
          <a:noFill/>
        </p:spPr>
        <p:txBody>
          <a:bodyPr wrap="none" rtlCol="0">
            <a:spAutoFit/>
          </a:bodyPr>
          <a:lstStyle/>
          <a:p>
            <a:r>
              <a:rPr lang="en-US" sz="900" i="1" u="sng" dirty="0"/>
              <a:t>Reference : POSIPOL-2016 workshop in LAL, Orsay (France), 2016.09.15</a:t>
            </a:r>
          </a:p>
        </p:txBody>
      </p:sp>
      <p:pic>
        <p:nvPicPr>
          <p:cNvPr id="10" name="Picture 9">
            <a:extLst>
              <a:ext uri="{FF2B5EF4-FFF2-40B4-BE49-F238E27FC236}">
                <a16:creationId xmlns:a16="http://schemas.microsoft.com/office/drawing/2014/main" id="{DB92D11E-BD7F-4DE1-B0E7-A9672BEBC75F}"/>
              </a:ext>
            </a:extLst>
          </p:cNvPr>
          <p:cNvPicPr>
            <a:picLocks noChangeAspect="1"/>
          </p:cNvPicPr>
          <p:nvPr/>
        </p:nvPicPr>
        <p:blipFill rotWithShape="1">
          <a:blip r:embed="rId3"/>
          <a:srcRect l="17915" r="25045"/>
          <a:stretch/>
        </p:blipFill>
        <p:spPr>
          <a:xfrm rot="5400000">
            <a:off x="814417" y="2751564"/>
            <a:ext cx="2519204" cy="3312368"/>
          </a:xfrm>
          <a:prstGeom prst="rect">
            <a:avLst/>
          </a:prstGeom>
        </p:spPr>
      </p:pic>
      <p:pic>
        <p:nvPicPr>
          <p:cNvPr id="12" name="Picture 11">
            <a:extLst>
              <a:ext uri="{FF2B5EF4-FFF2-40B4-BE49-F238E27FC236}">
                <a16:creationId xmlns:a16="http://schemas.microsoft.com/office/drawing/2014/main" id="{D5471749-0881-44E0-ACB2-30ADA63B9082}"/>
              </a:ext>
            </a:extLst>
          </p:cNvPr>
          <p:cNvPicPr>
            <a:picLocks noChangeAspect="1"/>
          </p:cNvPicPr>
          <p:nvPr/>
        </p:nvPicPr>
        <p:blipFill rotWithShape="1">
          <a:blip r:embed="rId4"/>
          <a:srcRect l="28222"/>
          <a:stretch/>
        </p:blipFill>
        <p:spPr>
          <a:xfrm rot="5400000">
            <a:off x="4066256" y="582391"/>
            <a:ext cx="3818251" cy="3989609"/>
          </a:xfrm>
          <a:prstGeom prst="rect">
            <a:avLst/>
          </a:prstGeom>
        </p:spPr>
      </p:pic>
      <p:pic>
        <p:nvPicPr>
          <p:cNvPr id="14" name="Picture 13">
            <a:extLst>
              <a:ext uri="{FF2B5EF4-FFF2-40B4-BE49-F238E27FC236}">
                <a16:creationId xmlns:a16="http://schemas.microsoft.com/office/drawing/2014/main" id="{01202867-B8AE-42E6-B53D-25C4A33A5E8A}"/>
              </a:ext>
            </a:extLst>
          </p:cNvPr>
          <p:cNvPicPr>
            <a:picLocks noChangeAspect="1"/>
          </p:cNvPicPr>
          <p:nvPr/>
        </p:nvPicPr>
        <p:blipFill rotWithShape="1">
          <a:blip r:embed="rId5"/>
          <a:srcRect l="891" t="22668" r="31373" b="473"/>
          <a:stretch/>
        </p:blipFill>
        <p:spPr>
          <a:xfrm>
            <a:off x="6880850" y="2381672"/>
            <a:ext cx="3860876" cy="3285678"/>
          </a:xfrm>
          <a:prstGeom prst="rect">
            <a:avLst/>
          </a:prstGeom>
        </p:spPr>
      </p:pic>
      <p:cxnSp>
        <p:nvCxnSpPr>
          <p:cNvPr id="16" name="Straight Arrow Connector 15">
            <a:extLst>
              <a:ext uri="{FF2B5EF4-FFF2-40B4-BE49-F238E27FC236}">
                <a16:creationId xmlns:a16="http://schemas.microsoft.com/office/drawing/2014/main" id="{FD1B82B1-D953-4F61-B5FA-681D8489D223}"/>
              </a:ext>
            </a:extLst>
          </p:cNvPr>
          <p:cNvCxnSpPr/>
          <p:nvPr/>
        </p:nvCxnSpPr>
        <p:spPr>
          <a:xfrm flipV="1">
            <a:off x="478120" y="4613920"/>
            <a:ext cx="1512168" cy="288032"/>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4F5512C5-0FA3-4450-A791-D0928AAD7B1E}"/>
              </a:ext>
            </a:extLst>
          </p:cNvPr>
          <p:cNvCxnSpPr>
            <a:cxnSpLocks/>
          </p:cNvCxnSpPr>
          <p:nvPr/>
        </p:nvCxnSpPr>
        <p:spPr>
          <a:xfrm>
            <a:off x="9370669" y="3820174"/>
            <a:ext cx="1371057" cy="73666"/>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2C5AF458-AD96-4E63-A0AC-CF9F2D9FCD5E}"/>
              </a:ext>
            </a:extLst>
          </p:cNvPr>
          <p:cNvSpPr txBox="1"/>
          <p:nvPr/>
        </p:nvSpPr>
        <p:spPr>
          <a:xfrm>
            <a:off x="1450965" y="4823521"/>
            <a:ext cx="412292" cy="400110"/>
          </a:xfrm>
          <a:prstGeom prst="rect">
            <a:avLst/>
          </a:prstGeom>
          <a:solidFill>
            <a:srgbClr val="FFFF00"/>
          </a:solidFill>
        </p:spPr>
        <p:txBody>
          <a:bodyPr wrap="none" rtlCol="0">
            <a:spAutoFit/>
          </a:bodyPr>
          <a:lstStyle/>
          <a:p>
            <a:r>
              <a:rPr lang="en-US" dirty="0"/>
              <a:t>e-</a:t>
            </a:r>
          </a:p>
        </p:txBody>
      </p:sp>
      <p:sp>
        <p:nvSpPr>
          <p:cNvPr id="23" name="TextBox 22">
            <a:extLst>
              <a:ext uri="{FF2B5EF4-FFF2-40B4-BE49-F238E27FC236}">
                <a16:creationId xmlns:a16="http://schemas.microsoft.com/office/drawing/2014/main" id="{C4CF2559-E316-4352-866B-521A1DC0A6D5}"/>
              </a:ext>
            </a:extLst>
          </p:cNvPr>
          <p:cNvSpPr txBox="1"/>
          <p:nvPr/>
        </p:nvSpPr>
        <p:spPr>
          <a:xfrm>
            <a:off x="9562851" y="3970855"/>
            <a:ext cx="476412" cy="400110"/>
          </a:xfrm>
          <a:prstGeom prst="rect">
            <a:avLst/>
          </a:prstGeom>
          <a:solidFill>
            <a:srgbClr val="FFFF00"/>
          </a:solidFill>
        </p:spPr>
        <p:txBody>
          <a:bodyPr wrap="none" rtlCol="0">
            <a:spAutoFit/>
          </a:bodyPr>
          <a:lstStyle/>
          <a:p>
            <a:r>
              <a:rPr lang="en-US" dirty="0"/>
              <a:t>e+</a:t>
            </a:r>
          </a:p>
        </p:txBody>
      </p:sp>
    </p:spTree>
    <p:extLst>
      <p:ext uri="{BB962C8B-B14F-4D97-AF65-F5344CB8AC3E}">
        <p14:creationId xmlns:p14="http://schemas.microsoft.com/office/powerpoint/2010/main" val="185940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E714-9B4A-41FB-BA7D-01EECBC8BDB3}"/>
              </a:ext>
            </a:extLst>
          </p:cNvPr>
          <p:cNvSpPr>
            <a:spLocks noGrp="1"/>
          </p:cNvSpPr>
          <p:nvPr>
            <p:ph type="title"/>
          </p:nvPr>
        </p:nvSpPr>
        <p:spPr>
          <a:xfrm>
            <a:off x="777875" y="149424"/>
            <a:ext cx="5688632" cy="432048"/>
          </a:xfrm>
        </p:spPr>
        <p:txBody>
          <a:bodyPr/>
          <a:lstStyle/>
          <a:p>
            <a:r>
              <a:rPr lang="en-US" dirty="0"/>
              <a:t>Flux concentrator </a:t>
            </a:r>
          </a:p>
        </p:txBody>
      </p:sp>
      <p:sp>
        <p:nvSpPr>
          <p:cNvPr id="3" name="Date Placeholder 2">
            <a:extLst>
              <a:ext uri="{FF2B5EF4-FFF2-40B4-BE49-F238E27FC236}">
                <a16:creationId xmlns:a16="http://schemas.microsoft.com/office/drawing/2014/main" id="{E3EEC62C-7DA9-4222-B7D8-70B098046EDB}"/>
              </a:ext>
            </a:extLst>
          </p:cNvPr>
          <p:cNvSpPr>
            <a:spLocks noGrp="1"/>
          </p:cNvSpPr>
          <p:nvPr>
            <p:ph type="dt" sz="half" idx="10"/>
          </p:nvPr>
        </p:nvSpPr>
        <p:spPr/>
        <p:txBody>
          <a:bodyPr/>
          <a:lstStyle/>
          <a:p>
            <a:fld id="{EAE681B1-C915-451C-AC57-C44F46E25A4A}" type="datetime1">
              <a:rPr lang="en-US" smtClean="0"/>
              <a:t>1/10/2023</a:t>
            </a:fld>
            <a:endParaRPr lang="fr-FR" dirty="0"/>
          </a:p>
        </p:txBody>
      </p:sp>
      <p:sp>
        <p:nvSpPr>
          <p:cNvPr id="4" name="Footer Placeholder 3">
            <a:extLst>
              <a:ext uri="{FF2B5EF4-FFF2-40B4-BE49-F238E27FC236}">
                <a16:creationId xmlns:a16="http://schemas.microsoft.com/office/drawing/2014/main" id="{06BE0D8F-C130-43F1-A015-8AB4EF5A0C68}"/>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85648B89-430C-449C-A877-E52798F92868}"/>
              </a:ext>
            </a:extLst>
          </p:cNvPr>
          <p:cNvSpPr>
            <a:spLocks noGrp="1"/>
          </p:cNvSpPr>
          <p:nvPr>
            <p:ph type="sldNum" sz="quarter" idx="12"/>
          </p:nvPr>
        </p:nvSpPr>
        <p:spPr/>
        <p:txBody>
          <a:bodyPr/>
          <a:lstStyle/>
          <a:p>
            <a:fld id="{77E71596-5F9D-49C5-9701-16B3CA54319D}" type="slidenum">
              <a:rPr lang="fr-FR" smtClean="0"/>
              <a:pPr/>
              <a:t>5</a:t>
            </a:fld>
            <a:endParaRPr lang="fr-FR" dirty="0"/>
          </a:p>
        </p:txBody>
      </p:sp>
      <p:sp>
        <p:nvSpPr>
          <p:cNvPr id="6" name="TextBox 5">
            <a:extLst>
              <a:ext uri="{FF2B5EF4-FFF2-40B4-BE49-F238E27FC236}">
                <a16:creationId xmlns:a16="http://schemas.microsoft.com/office/drawing/2014/main" id="{F4E89C49-5044-4FEE-844B-A0B02BD39CE4}"/>
              </a:ext>
            </a:extLst>
          </p:cNvPr>
          <p:cNvSpPr txBox="1"/>
          <p:nvPr/>
        </p:nvSpPr>
        <p:spPr>
          <a:xfrm flipH="1">
            <a:off x="138031" y="1193763"/>
            <a:ext cx="2520280" cy="707886"/>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FF0000"/>
                </a:solidFill>
              </a:rPr>
              <a:t>FC field : 3.5T at 12.5kA  (pulsed)</a:t>
            </a:r>
          </a:p>
        </p:txBody>
      </p:sp>
      <p:pic>
        <p:nvPicPr>
          <p:cNvPr id="8" name="Picture 7">
            <a:extLst>
              <a:ext uri="{FF2B5EF4-FFF2-40B4-BE49-F238E27FC236}">
                <a16:creationId xmlns:a16="http://schemas.microsoft.com/office/drawing/2014/main" id="{224E65F7-5566-48DA-9D0E-DF3BCC5D1DDD}"/>
              </a:ext>
            </a:extLst>
          </p:cNvPr>
          <p:cNvPicPr>
            <a:picLocks noChangeAspect="1"/>
          </p:cNvPicPr>
          <p:nvPr/>
        </p:nvPicPr>
        <p:blipFill rotWithShape="1">
          <a:blip r:embed="rId2"/>
          <a:srcRect l="20952" t="7220" r="17044" b="7220"/>
          <a:stretch/>
        </p:blipFill>
        <p:spPr>
          <a:xfrm rot="5400000">
            <a:off x="2908680" y="629831"/>
            <a:ext cx="2435134" cy="2520280"/>
          </a:xfrm>
          <a:prstGeom prst="rect">
            <a:avLst/>
          </a:prstGeom>
        </p:spPr>
      </p:pic>
      <p:pic>
        <p:nvPicPr>
          <p:cNvPr id="10" name="Picture 9">
            <a:extLst>
              <a:ext uri="{FF2B5EF4-FFF2-40B4-BE49-F238E27FC236}">
                <a16:creationId xmlns:a16="http://schemas.microsoft.com/office/drawing/2014/main" id="{1C5A0209-F3AC-4DCF-9E98-0B7E6F9B270E}"/>
              </a:ext>
            </a:extLst>
          </p:cNvPr>
          <p:cNvPicPr>
            <a:picLocks noChangeAspect="1"/>
          </p:cNvPicPr>
          <p:nvPr/>
        </p:nvPicPr>
        <p:blipFill rotWithShape="1">
          <a:blip r:embed="rId3"/>
          <a:srcRect t="23856" b="8409"/>
          <a:stretch/>
        </p:blipFill>
        <p:spPr>
          <a:xfrm>
            <a:off x="367961" y="3230814"/>
            <a:ext cx="5018426" cy="2377799"/>
          </a:xfrm>
          <a:prstGeom prst="rect">
            <a:avLst/>
          </a:prstGeom>
        </p:spPr>
      </p:pic>
      <p:pic>
        <p:nvPicPr>
          <p:cNvPr id="12" name="Picture 11">
            <a:extLst>
              <a:ext uri="{FF2B5EF4-FFF2-40B4-BE49-F238E27FC236}">
                <a16:creationId xmlns:a16="http://schemas.microsoft.com/office/drawing/2014/main" id="{DA4B0C1C-5774-421B-BA01-E0D8F4945883}"/>
              </a:ext>
            </a:extLst>
          </p:cNvPr>
          <p:cNvPicPr>
            <a:picLocks noChangeAspect="1"/>
          </p:cNvPicPr>
          <p:nvPr/>
        </p:nvPicPr>
        <p:blipFill rotWithShape="1">
          <a:blip r:embed="rId4"/>
          <a:srcRect l="16726" r="4842"/>
          <a:stretch/>
        </p:blipFill>
        <p:spPr>
          <a:xfrm rot="5400000">
            <a:off x="5707840" y="794930"/>
            <a:ext cx="4903132" cy="4688631"/>
          </a:xfrm>
          <a:prstGeom prst="rect">
            <a:avLst/>
          </a:prstGeom>
        </p:spPr>
      </p:pic>
    </p:spTree>
    <p:extLst>
      <p:ext uri="{BB962C8B-B14F-4D97-AF65-F5344CB8AC3E}">
        <p14:creationId xmlns:p14="http://schemas.microsoft.com/office/powerpoint/2010/main" val="44205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8F766-48B5-43BA-8477-EEA3347A6516}"/>
              </a:ext>
            </a:extLst>
          </p:cNvPr>
          <p:cNvSpPr>
            <a:spLocks noGrp="1"/>
          </p:cNvSpPr>
          <p:nvPr>
            <p:ph type="dt" sz="half" idx="10"/>
          </p:nvPr>
        </p:nvSpPr>
        <p:spPr/>
        <p:txBody>
          <a:bodyPr/>
          <a:lstStyle/>
          <a:p>
            <a:fld id="{111E470C-3EC1-4AF3-B148-98E7BA5C87A0}" type="datetime1">
              <a:rPr lang="en-US" smtClean="0"/>
              <a:t>1/10/2023</a:t>
            </a:fld>
            <a:endParaRPr lang="fr-FR" dirty="0"/>
          </a:p>
        </p:txBody>
      </p:sp>
      <p:sp>
        <p:nvSpPr>
          <p:cNvPr id="4" name="Footer Placeholder 3">
            <a:extLst>
              <a:ext uri="{FF2B5EF4-FFF2-40B4-BE49-F238E27FC236}">
                <a16:creationId xmlns:a16="http://schemas.microsoft.com/office/drawing/2014/main" id="{5735A473-8D50-477E-B341-C23156B18CB1}"/>
              </a:ext>
            </a:extLst>
          </p:cNvPr>
          <p:cNvSpPr>
            <a:spLocks noGrp="1"/>
          </p:cNvSpPr>
          <p:nvPr>
            <p:ph type="ftr" sz="quarter" idx="11"/>
          </p:nvPr>
        </p:nvSpPr>
        <p:spPr/>
        <p:txBody>
          <a:bodyPr/>
          <a:lstStyle/>
          <a:p>
            <a:r>
              <a:rPr lang="en-GB"/>
              <a:t>Positron measurment at SuperKEKB</a:t>
            </a:r>
            <a:endParaRPr lang="en-GB" dirty="0"/>
          </a:p>
        </p:txBody>
      </p:sp>
      <p:sp>
        <p:nvSpPr>
          <p:cNvPr id="5" name="Slide Number Placeholder 4">
            <a:extLst>
              <a:ext uri="{FF2B5EF4-FFF2-40B4-BE49-F238E27FC236}">
                <a16:creationId xmlns:a16="http://schemas.microsoft.com/office/drawing/2014/main" id="{135B3B13-3705-42E6-A787-D2BA8E66C7F4}"/>
              </a:ext>
            </a:extLst>
          </p:cNvPr>
          <p:cNvSpPr>
            <a:spLocks noGrp="1"/>
          </p:cNvSpPr>
          <p:nvPr>
            <p:ph type="sldNum" sz="quarter" idx="12"/>
          </p:nvPr>
        </p:nvSpPr>
        <p:spPr/>
        <p:txBody>
          <a:bodyPr/>
          <a:lstStyle/>
          <a:p>
            <a:fld id="{77E71596-5F9D-49C5-9701-16B3CA54319D}" type="slidenum">
              <a:rPr lang="fr-FR" smtClean="0"/>
              <a:pPr/>
              <a:t>6</a:t>
            </a:fld>
            <a:endParaRPr lang="fr-FR" dirty="0"/>
          </a:p>
        </p:txBody>
      </p:sp>
      <p:sp>
        <p:nvSpPr>
          <p:cNvPr id="6" name="Title 4">
            <a:extLst>
              <a:ext uri="{FF2B5EF4-FFF2-40B4-BE49-F238E27FC236}">
                <a16:creationId xmlns:a16="http://schemas.microsoft.com/office/drawing/2014/main" id="{56AEDBAF-4D1A-4998-9460-119E577F1C5F}"/>
              </a:ext>
            </a:extLst>
          </p:cNvPr>
          <p:cNvSpPr>
            <a:spLocks noGrp="1"/>
          </p:cNvSpPr>
          <p:nvPr>
            <p:ph type="title"/>
          </p:nvPr>
        </p:nvSpPr>
        <p:spPr>
          <a:xfrm>
            <a:off x="850503" y="149225"/>
            <a:ext cx="5688012" cy="431800"/>
          </a:xfrm>
        </p:spPr>
        <p:txBody>
          <a:bodyPr>
            <a:normAutofit fontScale="90000"/>
          </a:bodyPr>
          <a:lstStyle/>
          <a:p>
            <a:r>
              <a:rPr lang="en-GB" dirty="0"/>
              <a:t>Positron beam measurements for benchmarking </a:t>
            </a:r>
            <a:endParaRPr lang="en-FR" dirty="0"/>
          </a:p>
        </p:txBody>
      </p:sp>
      <p:pic>
        <p:nvPicPr>
          <p:cNvPr id="8" name="Picture 7">
            <a:extLst>
              <a:ext uri="{FF2B5EF4-FFF2-40B4-BE49-F238E27FC236}">
                <a16:creationId xmlns:a16="http://schemas.microsoft.com/office/drawing/2014/main" id="{7FACDDB1-5540-45AE-AC3D-A2E5D37892AF}"/>
              </a:ext>
            </a:extLst>
          </p:cNvPr>
          <p:cNvPicPr>
            <a:picLocks noChangeAspect="1"/>
          </p:cNvPicPr>
          <p:nvPr/>
        </p:nvPicPr>
        <p:blipFill>
          <a:blip r:embed="rId2"/>
          <a:stretch>
            <a:fillRect/>
          </a:stretch>
        </p:blipFill>
        <p:spPr>
          <a:xfrm>
            <a:off x="6322491" y="797496"/>
            <a:ext cx="4176464" cy="2090253"/>
          </a:xfrm>
          <a:prstGeom prst="rect">
            <a:avLst/>
          </a:prstGeom>
        </p:spPr>
      </p:pic>
      <p:pic>
        <p:nvPicPr>
          <p:cNvPr id="10" name="Picture 9">
            <a:extLst>
              <a:ext uri="{FF2B5EF4-FFF2-40B4-BE49-F238E27FC236}">
                <a16:creationId xmlns:a16="http://schemas.microsoft.com/office/drawing/2014/main" id="{77BADF7F-8342-4837-897A-D5954F9C1D70}"/>
              </a:ext>
            </a:extLst>
          </p:cNvPr>
          <p:cNvPicPr>
            <a:picLocks noChangeAspect="1"/>
          </p:cNvPicPr>
          <p:nvPr/>
        </p:nvPicPr>
        <p:blipFill>
          <a:blip r:embed="rId3"/>
          <a:stretch>
            <a:fillRect/>
          </a:stretch>
        </p:blipFill>
        <p:spPr>
          <a:xfrm>
            <a:off x="4522291" y="3479538"/>
            <a:ext cx="6120680" cy="2100589"/>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27F0AAA-0CFD-41A1-B1B6-890C42D5ED83}"/>
                  </a:ext>
                </a:extLst>
              </p:cNvPr>
              <p:cNvSpPr txBox="1"/>
              <p:nvPr/>
            </p:nvSpPr>
            <p:spPr>
              <a:xfrm>
                <a:off x="201812" y="1170974"/>
                <a:ext cx="6264695" cy="3785652"/>
              </a:xfrm>
              <a:prstGeom prst="rect">
                <a:avLst/>
              </a:prstGeom>
              <a:noFill/>
            </p:spPr>
            <p:txBody>
              <a:bodyPr wrap="square" rtlCol="0">
                <a:spAutoFit/>
              </a:bodyPr>
              <a:lstStyle/>
              <a:p>
                <a:r>
                  <a:rPr lang="en-US" dirty="0">
                    <a:solidFill>
                      <a:schemeClr val="accent1">
                        <a:lumMod val="50000"/>
                      </a:schemeClr>
                    </a:solidFill>
                    <a:latin typeface="+mn-lt"/>
                  </a:rPr>
                  <a:t>1) e- beam 1D_phase scan for KL15 &amp; KL16 using the chicane measured at SP_DC_2 then e+ yield using </a:t>
                </a:r>
                <a14:m>
                  <m:oMath xmlns:m="http://schemas.openxmlformats.org/officeDocument/2006/math">
                    <m:r>
                      <a:rPr lang="en-US" i="1" dirty="0">
                        <a:solidFill>
                          <a:schemeClr val="accent1">
                            <a:lumMod val="50000"/>
                          </a:schemeClr>
                        </a:solidFill>
                        <a:latin typeface="Cambria Math" panose="02040503050406030204" pitchFamily="18" charset="0"/>
                      </a:rPr>
                      <m:t>𝑞</m:t>
                    </m:r>
                    <m:r>
                      <a:rPr lang="en-US" i="1" dirty="0">
                        <a:solidFill>
                          <a:schemeClr val="accent1">
                            <a:lumMod val="50000"/>
                          </a:schemeClr>
                        </a:solidFill>
                        <a:latin typeface="Cambria Math" panose="02040503050406030204" pitchFamily="18" charset="0"/>
                      </a:rPr>
                      <m:t>(</m:t>
                    </m:r>
                    <m:r>
                      <a:rPr lang="en-US" i="1" dirty="0">
                        <a:solidFill>
                          <a:schemeClr val="accent1">
                            <a:lumMod val="50000"/>
                          </a:schemeClr>
                        </a:solidFill>
                        <a:latin typeface="Cambria Math" panose="02040503050406030204" pitchFamily="18" charset="0"/>
                      </a:rPr>
                      <m:t>𝑆𝑃</m:t>
                    </m:r>
                    <m:r>
                      <a:rPr lang="en-US" i="1" dirty="0">
                        <a:solidFill>
                          <a:schemeClr val="accent1">
                            <a:lumMod val="50000"/>
                          </a:schemeClr>
                        </a:solidFill>
                        <a:latin typeface="Cambria Math" panose="02040503050406030204" pitchFamily="18" charset="0"/>
                      </a:rPr>
                      <m:t>_16_5)/</m:t>
                    </m:r>
                    <m:r>
                      <a:rPr lang="en-US" i="1" dirty="0">
                        <a:solidFill>
                          <a:schemeClr val="accent1">
                            <a:lumMod val="50000"/>
                          </a:schemeClr>
                        </a:solidFill>
                        <a:latin typeface="Cambria Math" panose="02040503050406030204" pitchFamily="18" charset="0"/>
                      </a:rPr>
                      <m:t>𝑞</m:t>
                    </m:r>
                    <m:r>
                      <a:rPr lang="en-US" i="1" dirty="0">
                        <a:solidFill>
                          <a:schemeClr val="accent1">
                            <a:lumMod val="50000"/>
                          </a:schemeClr>
                        </a:solidFill>
                        <a:latin typeface="Cambria Math" panose="02040503050406030204" pitchFamily="18" charset="0"/>
                      </a:rPr>
                      <m:t>(</m:t>
                    </m:r>
                    <m:r>
                      <a:rPr lang="en-US" i="1" dirty="0">
                        <a:solidFill>
                          <a:schemeClr val="accent1">
                            <a:lumMod val="50000"/>
                          </a:schemeClr>
                        </a:solidFill>
                        <a:latin typeface="Cambria Math" panose="02040503050406030204" pitchFamily="18" charset="0"/>
                      </a:rPr>
                      <m:t>𝑆𝑃</m:t>
                    </m:r>
                    <m:r>
                      <a:rPr lang="en-US" i="1" dirty="0">
                        <a:solidFill>
                          <a:schemeClr val="accent1">
                            <a:lumMod val="50000"/>
                          </a:schemeClr>
                        </a:solidFill>
                        <a:latin typeface="Cambria Math" panose="02040503050406030204" pitchFamily="18" charset="0"/>
                      </a:rPr>
                      <m:t>_15_</m:t>
                    </m:r>
                    <m:r>
                      <a:rPr lang="en-US" i="1" dirty="0">
                        <a:solidFill>
                          <a:schemeClr val="accent1">
                            <a:lumMod val="50000"/>
                          </a:schemeClr>
                        </a:solidFill>
                        <a:latin typeface="Cambria Math" panose="02040503050406030204" pitchFamily="18" charset="0"/>
                      </a:rPr>
                      <m:t>𝑇</m:t>
                    </m:r>
                    <m:r>
                      <a:rPr lang="en-US" i="1" dirty="0">
                        <a:solidFill>
                          <a:schemeClr val="accent1">
                            <a:lumMod val="50000"/>
                          </a:schemeClr>
                        </a:solidFill>
                        <a:latin typeface="Cambria Math" panose="02040503050406030204" pitchFamily="18" charset="0"/>
                      </a:rPr>
                      <m:t>)</m:t>
                    </m:r>
                  </m:oMath>
                </a14:m>
                <a:endParaRPr lang="en-US" dirty="0">
                  <a:solidFill>
                    <a:schemeClr val="accent1">
                      <a:lumMod val="50000"/>
                    </a:schemeClr>
                  </a:solidFill>
                  <a:latin typeface="+mn-lt"/>
                </a:endParaRPr>
              </a:p>
              <a:p>
                <a:r>
                  <a:rPr lang="en-US" dirty="0">
                    <a:solidFill>
                      <a:schemeClr val="accent1">
                        <a:lumMod val="50000"/>
                      </a:schemeClr>
                    </a:solidFill>
                    <a:latin typeface="+mn-lt"/>
                  </a:rPr>
                  <a:t>2) e+ yield 2D_phase scan for KL15 &amp; KL16 using:</a:t>
                </a:r>
              </a:p>
              <a:p>
                <a:pPr/>
                <a14:m>
                  <m:oMathPara xmlns:m="http://schemas.openxmlformats.org/officeDocument/2006/math">
                    <m:oMathParaPr>
                      <m:jc m:val="centerGroup"/>
                    </m:oMathParaPr>
                    <m:oMath xmlns:m="http://schemas.openxmlformats.org/officeDocument/2006/math">
                      <m:r>
                        <a:rPr lang="en-US" i="1" dirty="0" smtClean="0">
                          <a:solidFill>
                            <a:schemeClr val="accent1">
                              <a:lumMod val="50000"/>
                            </a:schemeClr>
                          </a:solidFill>
                          <a:latin typeface="Cambria Math" panose="02040503050406030204" pitchFamily="18" charset="0"/>
                        </a:rPr>
                        <m:t>𝑞</m:t>
                      </m:r>
                      <m:r>
                        <a:rPr lang="en-US" i="1" dirty="0" smtClean="0">
                          <a:solidFill>
                            <a:schemeClr val="accent1">
                              <a:lumMod val="50000"/>
                            </a:schemeClr>
                          </a:solidFill>
                          <a:latin typeface="Cambria Math" panose="02040503050406030204" pitchFamily="18" charset="0"/>
                        </a:rPr>
                        <m:t>(</m:t>
                      </m:r>
                      <m:r>
                        <a:rPr lang="en-US" i="1" dirty="0" smtClean="0">
                          <a:solidFill>
                            <a:schemeClr val="accent1">
                              <a:lumMod val="50000"/>
                            </a:schemeClr>
                          </a:solidFill>
                          <a:latin typeface="Cambria Math" panose="02040503050406030204" pitchFamily="18" charset="0"/>
                        </a:rPr>
                        <m:t>𝑆𝑃</m:t>
                      </m:r>
                      <m:r>
                        <a:rPr lang="en-US" i="1" dirty="0" smtClean="0">
                          <a:solidFill>
                            <a:schemeClr val="accent1">
                              <a:lumMod val="50000"/>
                            </a:schemeClr>
                          </a:solidFill>
                          <a:latin typeface="Cambria Math" panose="02040503050406030204" pitchFamily="18" charset="0"/>
                        </a:rPr>
                        <m:t>_16_5)/</m:t>
                      </m:r>
                      <m:r>
                        <a:rPr lang="en-US" i="1" dirty="0" smtClean="0">
                          <a:solidFill>
                            <a:schemeClr val="accent1">
                              <a:lumMod val="50000"/>
                            </a:schemeClr>
                          </a:solidFill>
                          <a:latin typeface="Cambria Math" panose="02040503050406030204" pitchFamily="18" charset="0"/>
                        </a:rPr>
                        <m:t>𝑞</m:t>
                      </m:r>
                      <m:r>
                        <a:rPr lang="en-US" i="1" dirty="0" smtClean="0">
                          <a:solidFill>
                            <a:schemeClr val="accent1">
                              <a:lumMod val="50000"/>
                            </a:schemeClr>
                          </a:solidFill>
                          <a:latin typeface="Cambria Math" panose="02040503050406030204" pitchFamily="18" charset="0"/>
                        </a:rPr>
                        <m:t>(</m:t>
                      </m:r>
                      <m:r>
                        <a:rPr lang="en-US" i="1" dirty="0" smtClean="0">
                          <a:solidFill>
                            <a:schemeClr val="accent1">
                              <a:lumMod val="50000"/>
                            </a:schemeClr>
                          </a:solidFill>
                          <a:latin typeface="Cambria Math" panose="02040503050406030204" pitchFamily="18" charset="0"/>
                        </a:rPr>
                        <m:t>𝑆𝑃</m:t>
                      </m:r>
                      <m:r>
                        <a:rPr lang="en-US" i="1" dirty="0" smtClean="0">
                          <a:solidFill>
                            <a:schemeClr val="accent1">
                              <a:lumMod val="50000"/>
                            </a:schemeClr>
                          </a:solidFill>
                          <a:latin typeface="Cambria Math" panose="02040503050406030204" pitchFamily="18" charset="0"/>
                        </a:rPr>
                        <m:t>_15_</m:t>
                      </m:r>
                      <m:r>
                        <a:rPr lang="en-US" i="1" dirty="0" smtClean="0">
                          <a:solidFill>
                            <a:schemeClr val="accent1">
                              <a:lumMod val="50000"/>
                            </a:schemeClr>
                          </a:solidFill>
                          <a:latin typeface="Cambria Math" panose="02040503050406030204" pitchFamily="18" charset="0"/>
                        </a:rPr>
                        <m:t>𝑇</m:t>
                      </m:r>
                      <m:r>
                        <a:rPr lang="en-US" i="1" dirty="0" smtClean="0">
                          <a:solidFill>
                            <a:schemeClr val="accent1">
                              <a:lumMod val="50000"/>
                            </a:schemeClr>
                          </a:solidFill>
                          <a:latin typeface="Cambria Math" panose="02040503050406030204" pitchFamily="18" charset="0"/>
                        </a:rPr>
                        <m:t>)</m:t>
                      </m:r>
                    </m:oMath>
                  </m:oMathPara>
                </a14:m>
                <a:endParaRPr lang="en-US" dirty="0">
                  <a:solidFill>
                    <a:schemeClr val="accent1">
                      <a:lumMod val="50000"/>
                    </a:schemeClr>
                  </a:solidFill>
                  <a:latin typeface="+mn-lt"/>
                </a:endParaRPr>
              </a:p>
              <a:p>
                <a:r>
                  <a:rPr lang="en-US" dirty="0">
                    <a:solidFill>
                      <a:schemeClr val="accent1">
                        <a:lumMod val="50000"/>
                      </a:schemeClr>
                    </a:solidFill>
                    <a:latin typeface="+mn-lt"/>
                  </a:rPr>
                  <a:t>3) Horizontal and vertical scans of the primary e- beam on the target.</a:t>
                </a:r>
              </a:p>
              <a:p>
                <a:r>
                  <a:rPr lang="en-US" dirty="0">
                    <a:solidFill>
                      <a:schemeClr val="accent1">
                        <a:lumMod val="50000"/>
                      </a:schemeClr>
                    </a:solidFill>
                    <a:latin typeface="+mn-lt"/>
                  </a:rPr>
                  <a:t>4) FC scanning current and delay time.</a:t>
                </a:r>
              </a:p>
              <a:p>
                <a:r>
                  <a:rPr lang="en-US" dirty="0">
                    <a:solidFill>
                      <a:schemeClr val="accent1">
                        <a:lumMod val="50000"/>
                      </a:schemeClr>
                    </a:solidFill>
                    <a:latin typeface="+mn-lt"/>
                  </a:rPr>
                  <a:t>5) WBPM measurements.</a:t>
                </a:r>
              </a:p>
              <a:p>
                <a:r>
                  <a:rPr lang="en-US" dirty="0">
                    <a:solidFill>
                      <a:schemeClr val="bg2">
                        <a:lumMod val="75000"/>
                      </a:schemeClr>
                    </a:solidFill>
                    <a:latin typeface="+mn-lt"/>
                  </a:rPr>
                  <a:t>6) Scan of the Beam size on the target.</a:t>
                </a:r>
              </a:p>
              <a:p>
                <a:r>
                  <a:rPr lang="en-US" dirty="0">
                    <a:solidFill>
                      <a:schemeClr val="bg2">
                        <a:lumMod val="75000"/>
                      </a:schemeClr>
                    </a:solidFill>
                    <a:latin typeface="+mn-lt"/>
                  </a:rPr>
                  <a:t>7) Scan of the accelerating gradient.</a:t>
                </a:r>
              </a:p>
              <a:p>
                <a:endParaRPr lang="en-US" dirty="0">
                  <a:solidFill>
                    <a:schemeClr val="bg2">
                      <a:lumMod val="75000"/>
                    </a:schemeClr>
                  </a:solidFill>
                  <a:latin typeface="+mn-lt"/>
                </a:endParaRPr>
              </a:p>
            </p:txBody>
          </p:sp>
        </mc:Choice>
        <mc:Fallback>
          <p:sp>
            <p:nvSpPr>
              <p:cNvPr id="11" name="TextBox 10">
                <a:extLst>
                  <a:ext uri="{FF2B5EF4-FFF2-40B4-BE49-F238E27FC236}">
                    <a16:creationId xmlns:a16="http://schemas.microsoft.com/office/drawing/2014/main" id="{B27F0AAA-0CFD-41A1-B1B6-890C42D5ED83}"/>
                  </a:ext>
                </a:extLst>
              </p:cNvPr>
              <p:cNvSpPr txBox="1">
                <a:spLocks noRot="1" noChangeAspect="1" noMove="1" noResize="1" noEditPoints="1" noAdjustHandles="1" noChangeArrowheads="1" noChangeShapeType="1" noTextEdit="1"/>
              </p:cNvSpPr>
              <p:nvPr/>
            </p:nvSpPr>
            <p:spPr>
              <a:xfrm>
                <a:off x="201812" y="1170974"/>
                <a:ext cx="6264695" cy="3785652"/>
              </a:xfrm>
              <a:prstGeom prst="rect">
                <a:avLst/>
              </a:prstGeom>
              <a:blipFill>
                <a:blip r:embed="rId4"/>
                <a:stretch>
                  <a:fillRect l="-973" t="-805" r="-195"/>
                </a:stretch>
              </a:blipFill>
            </p:spPr>
            <p:txBody>
              <a:bodyPr/>
              <a:lstStyle/>
              <a:p>
                <a:r>
                  <a:rPr lang="en-US">
                    <a:noFill/>
                  </a:rPr>
                  <a:t> </a:t>
                </a:r>
              </a:p>
            </p:txBody>
          </p:sp>
        </mc:Fallback>
      </mc:AlternateContent>
    </p:spTree>
    <p:extLst>
      <p:ext uri="{BB962C8B-B14F-4D97-AF65-F5344CB8AC3E}">
        <p14:creationId xmlns:p14="http://schemas.microsoft.com/office/powerpoint/2010/main" val="42081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E7788-2698-CAB4-63FB-3DBF0A806A32}"/>
              </a:ext>
            </a:extLst>
          </p:cNvPr>
          <p:cNvSpPr>
            <a:spLocks noGrp="1"/>
          </p:cNvSpPr>
          <p:nvPr>
            <p:ph type="title"/>
          </p:nvPr>
        </p:nvSpPr>
        <p:spPr>
          <a:xfrm>
            <a:off x="849883" y="149424"/>
            <a:ext cx="5688632" cy="432048"/>
          </a:xfrm>
        </p:spPr>
        <p:txBody>
          <a:bodyPr/>
          <a:lstStyle/>
          <a:p>
            <a:r>
              <a:rPr lang="en-GB" dirty="0"/>
              <a:t>Electron beam parameters</a:t>
            </a:r>
            <a:endParaRPr lang="en-FR" dirty="0"/>
          </a:p>
        </p:txBody>
      </p:sp>
      <p:sp>
        <p:nvSpPr>
          <p:cNvPr id="3" name="Date Placeholder 5">
            <a:extLst>
              <a:ext uri="{FF2B5EF4-FFF2-40B4-BE49-F238E27FC236}">
                <a16:creationId xmlns:a16="http://schemas.microsoft.com/office/drawing/2014/main" id="{032EB9CD-E825-ECBF-427B-A7C573EFAAED}"/>
              </a:ext>
            </a:extLst>
          </p:cNvPr>
          <p:cNvSpPr>
            <a:spLocks noGrp="1"/>
          </p:cNvSpPr>
          <p:nvPr>
            <p:ph type="dt" sz="half" idx="10"/>
          </p:nvPr>
        </p:nvSpPr>
        <p:spPr/>
        <p:txBody>
          <a:bodyPr/>
          <a:lstStyle/>
          <a:p>
            <a:fld id="{B12EE676-AB71-400E-BAF6-C4A7845AC37C}" type="datetime1">
              <a:rPr lang="en-US" smtClean="0"/>
              <a:t>1/10/2023</a:t>
            </a:fld>
            <a:endParaRPr lang="en-US" dirty="0"/>
          </a:p>
        </p:txBody>
      </p:sp>
      <p:sp>
        <p:nvSpPr>
          <p:cNvPr id="6" name="Footer Placeholder 6">
            <a:extLst>
              <a:ext uri="{FF2B5EF4-FFF2-40B4-BE49-F238E27FC236}">
                <a16:creationId xmlns:a16="http://schemas.microsoft.com/office/drawing/2014/main" id="{B9833743-EB43-7C26-197A-C2383EE983DF}"/>
              </a:ext>
            </a:extLst>
          </p:cNvPr>
          <p:cNvSpPr>
            <a:spLocks noGrp="1"/>
          </p:cNvSpPr>
          <p:nvPr>
            <p:ph type="ftr" sz="quarter" idx="11"/>
          </p:nvPr>
        </p:nvSpPr>
        <p:spPr/>
        <p:txBody>
          <a:bodyPr/>
          <a:lstStyle/>
          <a:p>
            <a:r>
              <a:rPr lang="en-GB"/>
              <a:t>Positron measurment at SuperKEKB</a:t>
            </a:r>
            <a:endParaRPr lang="en-GB" dirty="0"/>
          </a:p>
        </p:txBody>
      </p:sp>
      <p:sp>
        <p:nvSpPr>
          <p:cNvPr id="4" name="Slide Number Placeholder 3">
            <a:extLst>
              <a:ext uri="{FF2B5EF4-FFF2-40B4-BE49-F238E27FC236}">
                <a16:creationId xmlns:a16="http://schemas.microsoft.com/office/drawing/2014/main" id="{16BBA2D1-274C-4A1D-1069-2AC88D6DF3F8}"/>
              </a:ext>
            </a:extLst>
          </p:cNvPr>
          <p:cNvSpPr>
            <a:spLocks noGrp="1"/>
          </p:cNvSpPr>
          <p:nvPr>
            <p:ph type="sldNum" sz="quarter" idx="12"/>
          </p:nvPr>
        </p:nvSpPr>
        <p:spPr/>
        <p:txBody>
          <a:bodyPr/>
          <a:lstStyle/>
          <a:p>
            <a:fld id="{77E71596-5F9D-49C5-9701-16B3CA54319D}" type="slidenum">
              <a:rPr lang="fr-FR" smtClean="0"/>
              <a:pPr/>
              <a:t>7</a:t>
            </a:fld>
            <a:endParaRPr lang="fr-FR" dirty="0"/>
          </a:p>
        </p:txBody>
      </p:sp>
      <p:graphicFrame>
        <p:nvGraphicFramePr>
          <p:cNvPr id="7" name="Table 6">
            <a:extLst>
              <a:ext uri="{FF2B5EF4-FFF2-40B4-BE49-F238E27FC236}">
                <a16:creationId xmlns:a16="http://schemas.microsoft.com/office/drawing/2014/main" id="{45963CB2-7F68-4D9E-90D9-DAEE124150C5}"/>
              </a:ext>
            </a:extLst>
          </p:cNvPr>
          <p:cNvGraphicFramePr>
            <a:graphicFrameLocks noGrp="1"/>
          </p:cNvGraphicFramePr>
          <p:nvPr>
            <p:extLst>
              <p:ext uri="{D42A27DB-BD31-4B8C-83A1-F6EECF244321}">
                <p14:modId xmlns:p14="http://schemas.microsoft.com/office/powerpoint/2010/main" val="899650049"/>
              </p:ext>
            </p:extLst>
          </p:nvPr>
        </p:nvGraphicFramePr>
        <p:xfrm>
          <a:off x="201812" y="891144"/>
          <a:ext cx="5568570" cy="2595880"/>
        </p:xfrm>
        <a:graphic>
          <a:graphicData uri="http://schemas.openxmlformats.org/drawingml/2006/table">
            <a:tbl>
              <a:tblPr firstRow="1" bandRow="1">
                <a:tableStyleId>{5C22544A-7EE6-4342-B048-85BDC9FD1C3A}</a:tableStyleId>
              </a:tblPr>
              <a:tblGrid>
                <a:gridCol w="2027174">
                  <a:extLst>
                    <a:ext uri="{9D8B030D-6E8A-4147-A177-3AD203B41FA5}">
                      <a16:colId xmlns:a16="http://schemas.microsoft.com/office/drawing/2014/main" val="1596121583"/>
                    </a:ext>
                  </a:extLst>
                </a:gridCol>
                <a:gridCol w="1619568">
                  <a:extLst>
                    <a:ext uri="{9D8B030D-6E8A-4147-A177-3AD203B41FA5}">
                      <a16:colId xmlns:a16="http://schemas.microsoft.com/office/drawing/2014/main" val="433586643"/>
                    </a:ext>
                  </a:extLst>
                </a:gridCol>
                <a:gridCol w="1921828">
                  <a:extLst>
                    <a:ext uri="{9D8B030D-6E8A-4147-A177-3AD203B41FA5}">
                      <a16:colId xmlns:a16="http://schemas.microsoft.com/office/drawing/2014/main" val="3701802403"/>
                    </a:ext>
                  </a:extLst>
                </a:gridCol>
              </a:tblGrid>
              <a:tr h="370840">
                <a:tc>
                  <a:txBody>
                    <a:bodyPr/>
                    <a:lstStyle/>
                    <a:p>
                      <a:r>
                        <a:rPr lang="en-US" dirty="0"/>
                        <a:t>Parameter</a:t>
                      </a:r>
                    </a:p>
                  </a:txBody>
                  <a:tcPr/>
                </a:tc>
                <a:tc>
                  <a:txBody>
                    <a:bodyPr/>
                    <a:lstStyle/>
                    <a:p>
                      <a:r>
                        <a:rPr lang="en-US" dirty="0"/>
                        <a:t>Typical value</a:t>
                      </a:r>
                    </a:p>
                  </a:txBody>
                  <a:tcPr/>
                </a:tc>
                <a:tc>
                  <a:txBody>
                    <a:bodyPr/>
                    <a:lstStyle/>
                    <a:p>
                      <a:r>
                        <a:rPr lang="en-US" dirty="0"/>
                        <a:t>Operational value</a:t>
                      </a:r>
                    </a:p>
                  </a:txBody>
                  <a:tcPr/>
                </a:tc>
                <a:extLst>
                  <a:ext uri="{0D108BD9-81ED-4DB2-BD59-A6C34878D82A}">
                    <a16:rowId xmlns:a16="http://schemas.microsoft.com/office/drawing/2014/main" val="835360635"/>
                  </a:ext>
                </a:extLst>
              </a:tr>
              <a:tr h="370840">
                <a:tc>
                  <a:txBody>
                    <a:bodyPr/>
                    <a:lstStyle/>
                    <a:p>
                      <a:r>
                        <a:rPr lang="en-US" dirty="0"/>
                        <a:t>Beam energy </a:t>
                      </a:r>
                    </a:p>
                  </a:txBody>
                  <a:tcPr/>
                </a:tc>
                <a:tc>
                  <a:txBody>
                    <a:bodyPr/>
                    <a:lstStyle/>
                    <a:p>
                      <a:r>
                        <a:rPr lang="en-US" dirty="0"/>
                        <a:t>2.9 [GeV]</a:t>
                      </a:r>
                    </a:p>
                  </a:txBody>
                  <a:tcPr/>
                </a:tc>
                <a:tc>
                  <a:txBody>
                    <a:bodyPr/>
                    <a:lstStyle/>
                    <a:p>
                      <a:r>
                        <a:rPr lang="en-US" dirty="0"/>
                        <a:t>2.9 [GeV]</a:t>
                      </a:r>
                    </a:p>
                  </a:txBody>
                  <a:tcPr/>
                </a:tc>
                <a:extLst>
                  <a:ext uri="{0D108BD9-81ED-4DB2-BD59-A6C34878D82A}">
                    <a16:rowId xmlns:a16="http://schemas.microsoft.com/office/drawing/2014/main" val="1337995672"/>
                  </a:ext>
                </a:extLst>
              </a:tr>
              <a:tr h="370840">
                <a:tc>
                  <a:txBody>
                    <a:bodyPr/>
                    <a:lstStyle/>
                    <a:p>
                      <a:r>
                        <a:rPr lang="en-US" dirty="0"/>
                        <a:t>Beam sizes (</a:t>
                      </a:r>
                      <a:r>
                        <a:rPr lang="en-US" dirty="0">
                          <a:sym typeface="Symbol" panose="05050102010706020507" pitchFamily="18" charset="2"/>
                        </a:rPr>
                        <a:t>x, y</a:t>
                      </a:r>
                      <a:r>
                        <a:rPr lang="en-US" dirty="0"/>
                        <a:t>)</a:t>
                      </a:r>
                    </a:p>
                  </a:txBody>
                  <a:tcPr/>
                </a:tc>
                <a:tc>
                  <a:txBody>
                    <a:bodyPr/>
                    <a:lstStyle/>
                    <a:p>
                      <a:r>
                        <a:rPr lang="en-US" dirty="0"/>
                        <a:t>(0.5, 0.8) [mm]</a:t>
                      </a:r>
                    </a:p>
                  </a:txBody>
                  <a:tcPr/>
                </a:tc>
                <a:tc>
                  <a:txBody>
                    <a:bodyPr/>
                    <a:lstStyle/>
                    <a:p>
                      <a:endParaRPr lang="en-US" dirty="0"/>
                    </a:p>
                  </a:txBody>
                  <a:tcPr/>
                </a:tc>
                <a:extLst>
                  <a:ext uri="{0D108BD9-81ED-4DB2-BD59-A6C34878D82A}">
                    <a16:rowId xmlns:a16="http://schemas.microsoft.com/office/drawing/2014/main" val="2205999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Beam emittance </a:t>
                      </a:r>
                    </a:p>
                  </a:txBody>
                  <a:tcPr/>
                </a:tc>
                <a:tc>
                  <a:txBody>
                    <a:bodyPr/>
                    <a:lstStyle/>
                    <a:p>
                      <a:endParaRPr lang="en-US" dirty="0"/>
                    </a:p>
                  </a:txBody>
                  <a:tcPr/>
                </a:tc>
                <a:tc>
                  <a:txBody>
                    <a:bodyPr/>
                    <a:lstStyle/>
                    <a:p>
                      <a:endParaRPr lang="en-US" dirty="0">
                        <a:solidFill>
                          <a:srgbClr val="FF0000"/>
                        </a:solidFill>
                      </a:endParaRPr>
                    </a:p>
                  </a:txBody>
                  <a:tcPr>
                    <a:solidFill>
                      <a:srgbClr val="FF0000"/>
                    </a:solidFill>
                  </a:tcPr>
                </a:tc>
                <a:extLst>
                  <a:ext uri="{0D108BD9-81ED-4DB2-BD59-A6C34878D82A}">
                    <a16:rowId xmlns:a16="http://schemas.microsoft.com/office/drawing/2014/main" val="2599272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Bunch charge </a:t>
                      </a:r>
                    </a:p>
                  </a:txBody>
                  <a:tcPr/>
                </a:tc>
                <a:tc>
                  <a:txBody>
                    <a:bodyPr/>
                    <a:lstStyle/>
                    <a:p>
                      <a:r>
                        <a:rPr lang="en-US" dirty="0"/>
                        <a:t>10 [</a:t>
                      </a:r>
                      <a:r>
                        <a:rPr lang="en-US" dirty="0" err="1"/>
                        <a:t>nc</a:t>
                      </a:r>
                      <a:r>
                        <a:rPr lang="en-US" dirty="0"/>
                        <a:t>]</a:t>
                      </a:r>
                    </a:p>
                  </a:txBody>
                  <a:tcPr/>
                </a:tc>
                <a:tc>
                  <a:txBody>
                    <a:bodyPr/>
                    <a:lstStyle/>
                    <a:p>
                      <a:r>
                        <a:rPr lang="en-US" dirty="0"/>
                        <a:t>~ 10[</a:t>
                      </a:r>
                      <a:r>
                        <a:rPr lang="en-US" dirty="0" err="1"/>
                        <a:t>nC</a:t>
                      </a:r>
                      <a:r>
                        <a:rPr lang="en-US" dirty="0"/>
                        <a:t>]</a:t>
                      </a:r>
                    </a:p>
                  </a:txBody>
                  <a:tcPr/>
                </a:tc>
                <a:extLst>
                  <a:ext uri="{0D108BD9-81ED-4DB2-BD59-A6C34878D82A}">
                    <a16:rowId xmlns:a16="http://schemas.microsoft.com/office/drawing/2014/main" val="8158176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 rate</a:t>
                      </a:r>
                    </a:p>
                  </a:txBody>
                  <a:tcPr/>
                </a:tc>
                <a:tc>
                  <a:txBody>
                    <a:bodyPr/>
                    <a:lstStyle/>
                    <a:p>
                      <a:r>
                        <a:rPr lang="en-US" dirty="0"/>
                        <a:t>25 Hz</a:t>
                      </a:r>
                    </a:p>
                  </a:txBody>
                  <a:tcPr/>
                </a:tc>
                <a:tc>
                  <a:txBody>
                    <a:bodyPr/>
                    <a:lstStyle/>
                    <a:p>
                      <a:r>
                        <a:rPr lang="en-US" dirty="0"/>
                        <a:t>5 – 12.5 [Hz]</a:t>
                      </a:r>
                    </a:p>
                  </a:txBody>
                  <a:tcPr/>
                </a:tc>
                <a:extLst>
                  <a:ext uri="{0D108BD9-81ED-4DB2-BD59-A6C34878D82A}">
                    <a16:rowId xmlns:a16="http://schemas.microsoft.com/office/drawing/2014/main" val="1022123967"/>
                  </a:ext>
                </a:extLst>
              </a:tr>
              <a:tr h="370840">
                <a:tc>
                  <a:txBody>
                    <a:bodyPr/>
                    <a:lstStyle/>
                    <a:p>
                      <a:r>
                        <a:rPr lang="en-US" dirty="0"/>
                        <a:t>Bunch length</a:t>
                      </a:r>
                    </a:p>
                  </a:txBody>
                  <a:tcPr/>
                </a:tc>
                <a:tc>
                  <a:txBody>
                    <a:bodyPr/>
                    <a:lstStyle/>
                    <a:p>
                      <a:r>
                        <a:rPr lang="en-US" dirty="0">
                          <a:solidFill>
                            <a:srgbClr val="FF0000"/>
                          </a:solidFill>
                        </a:rPr>
                        <a:t>~4 [</a:t>
                      </a:r>
                      <a:r>
                        <a:rPr lang="en-US" dirty="0" err="1">
                          <a:solidFill>
                            <a:srgbClr val="FF0000"/>
                          </a:solidFill>
                        </a:rPr>
                        <a:t>ps</a:t>
                      </a:r>
                      <a:r>
                        <a:rPr lang="en-US" dirty="0">
                          <a:solidFill>
                            <a:srgbClr val="FF0000"/>
                          </a:solidFill>
                        </a:rPr>
                        <a:t>] RMS</a:t>
                      </a:r>
                    </a:p>
                  </a:txBody>
                  <a:tcPr/>
                </a:tc>
                <a:tc>
                  <a:txBody>
                    <a:bodyPr/>
                    <a:lstStyle/>
                    <a:p>
                      <a:endParaRPr lang="en-US" dirty="0"/>
                    </a:p>
                  </a:txBody>
                  <a:tcPr/>
                </a:tc>
                <a:extLst>
                  <a:ext uri="{0D108BD9-81ED-4DB2-BD59-A6C34878D82A}">
                    <a16:rowId xmlns:a16="http://schemas.microsoft.com/office/drawing/2014/main" val="615810119"/>
                  </a:ext>
                </a:extLst>
              </a:tr>
            </a:tbl>
          </a:graphicData>
        </a:graphic>
      </p:graphicFrame>
      <p:pic>
        <p:nvPicPr>
          <p:cNvPr id="13" name="Picture 12">
            <a:extLst>
              <a:ext uri="{FF2B5EF4-FFF2-40B4-BE49-F238E27FC236}">
                <a16:creationId xmlns:a16="http://schemas.microsoft.com/office/drawing/2014/main" id="{B75AF182-FD04-4079-95CE-12E99A234003}"/>
              </a:ext>
            </a:extLst>
          </p:cNvPr>
          <p:cNvPicPr>
            <a:picLocks noChangeAspect="1"/>
          </p:cNvPicPr>
          <p:nvPr/>
        </p:nvPicPr>
        <p:blipFill>
          <a:blip r:embed="rId3"/>
          <a:stretch>
            <a:fillRect/>
          </a:stretch>
        </p:blipFill>
        <p:spPr>
          <a:xfrm>
            <a:off x="4810323" y="3628577"/>
            <a:ext cx="2917036" cy="1944690"/>
          </a:xfrm>
          <a:prstGeom prst="rect">
            <a:avLst/>
          </a:prstGeom>
        </p:spPr>
      </p:pic>
      <p:pic>
        <p:nvPicPr>
          <p:cNvPr id="15" name="Picture 14">
            <a:extLst>
              <a:ext uri="{FF2B5EF4-FFF2-40B4-BE49-F238E27FC236}">
                <a16:creationId xmlns:a16="http://schemas.microsoft.com/office/drawing/2014/main" id="{4F2B9823-265F-4450-A8F5-59C268A04E15}"/>
              </a:ext>
            </a:extLst>
          </p:cNvPr>
          <p:cNvPicPr>
            <a:picLocks noChangeAspect="1"/>
          </p:cNvPicPr>
          <p:nvPr/>
        </p:nvPicPr>
        <p:blipFill>
          <a:blip r:embed="rId4"/>
          <a:stretch>
            <a:fillRect/>
          </a:stretch>
        </p:blipFill>
        <p:spPr>
          <a:xfrm>
            <a:off x="7753771" y="3628577"/>
            <a:ext cx="2917036" cy="1965828"/>
          </a:xfrm>
          <a:prstGeom prst="rect">
            <a:avLst/>
          </a:prstGeom>
        </p:spPr>
      </p:pic>
      <p:pic>
        <p:nvPicPr>
          <p:cNvPr id="17" name="Picture 16">
            <a:extLst>
              <a:ext uri="{FF2B5EF4-FFF2-40B4-BE49-F238E27FC236}">
                <a16:creationId xmlns:a16="http://schemas.microsoft.com/office/drawing/2014/main" id="{1A4BFFB8-54FC-484E-8A73-B0B3273F42B3}"/>
              </a:ext>
            </a:extLst>
          </p:cNvPr>
          <p:cNvPicPr>
            <a:picLocks noChangeAspect="1"/>
          </p:cNvPicPr>
          <p:nvPr/>
        </p:nvPicPr>
        <p:blipFill rotWithShape="1">
          <a:blip r:embed="rId5"/>
          <a:srcRect l="30442" t="26233" r="29768" b="30927"/>
          <a:stretch/>
        </p:blipFill>
        <p:spPr>
          <a:xfrm>
            <a:off x="6547953" y="972490"/>
            <a:ext cx="3222908" cy="2595880"/>
          </a:xfrm>
          <a:prstGeom prst="rect">
            <a:avLst/>
          </a:prstGeom>
        </p:spPr>
      </p:pic>
      <p:sp>
        <p:nvSpPr>
          <p:cNvPr id="18" name="TextBox 17">
            <a:extLst>
              <a:ext uri="{FF2B5EF4-FFF2-40B4-BE49-F238E27FC236}">
                <a16:creationId xmlns:a16="http://schemas.microsoft.com/office/drawing/2014/main" id="{21049370-5094-4BE5-ACB0-49202BCE35C2}"/>
              </a:ext>
            </a:extLst>
          </p:cNvPr>
          <p:cNvSpPr txBox="1"/>
          <p:nvPr/>
        </p:nvSpPr>
        <p:spPr>
          <a:xfrm>
            <a:off x="633859" y="4181872"/>
            <a:ext cx="184731" cy="400110"/>
          </a:xfrm>
          <a:prstGeom prst="rect">
            <a:avLst/>
          </a:prstGeom>
          <a:noFill/>
        </p:spPr>
        <p:txBody>
          <a:bodyPr wrap="none" rtlCol="0">
            <a:spAutoFit/>
          </a:bodyPr>
          <a:lstStyle/>
          <a:p>
            <a:endParaRPr lang="en-US" dirty="0"/>
          </a:p>
        </p:txBody>
      </p:sp>
      <p:graphicFrame>
        <p:nvGraphicFramePr>
          <p:cNvPr id="19" name="Table 18">
            <a:extLst>
              <a:ext uri="{FF2B5EF4-FFF2-40B4-BE49-F238E27FC236}">
                <a16:creationId xmlns:a16="http://schemas.microsoft.com/office/drawing/2014/main" id="{5F70AF8B-BEEA-41C9-BB9B-F5F332145C02}"/>
              </a:ext>
            </a:extLst>
          </p:cNvPr>
          <p:cNvGraphicFramePr>
            <a:graphicFrameLocks noGrp="1"/>
          </p:cNvGraphicFramePr>
          <p:nvPr>
            <p:extLst>
              <p:ext uri="{D42A27DB-BD31-4B8C-83A1-F6EECF244321}">
                <p14:modId xmlns:p14="http://schemas.microsoft.com/office/powerpoint/2010/main" val="823497248"/>
              </p:ext>
            </p:extLst>
          </p:nvPr>
        </p:nvGraphicFramePr>
        <p:xfrm>
          <a:off x="345827" y="3908925"/>
          <a:ext cx="4251451" cy="1447800"/>
        </p:xfrm>
        <a:graphic>
          <a:graphicData uri="http://schemas.openxmlformats.org/drawingml/2006/table">
            <a:tbl>
              <a:tblPr firstRow="1" bandRow="1">
                <a:tableStyleId>{21E4AEA4-8DFA-4A89-87EB-49C32662AFE0}</a:tableStyleId>
              </a:tblPr>
              <a:tblGrid>
                <a:gridCol w="1731454">
                  <a:extLst>
                    <a:ext uri="{9D8B030D-6E8A-4147-A177-3AD203B41FA5}">
                      <a16:colId xmlns:a16="http://schemas.microsoft.com/office/drawing/2014/main" val="303538195"/>
                    </a:ext>
                  </a:extLst>
                </a:gridCol>
                <a:gridCol w="1311592">
                  <a:extLst>
                    <a:ext uri="{9D8B030D-6E8A-4147-A177-3AD203B41FA5}">
                      <a16:colId xmlns:a16="http://schemas.microsoft.com/office/drawing/2014/main" val="2222476845"/>
                    </a:ext>
                  </a:extLst>
                </a:gridCol>
                <a:gridCol w="1208405">
                  <a:extLst>
                    <a:ext uri="{9D8B030D-6E8A-4147-A177-3AD203B41FA5}">
                      <a16:colId xmlns:a16="http://schemas.microsoft.com/office/drawing/2014/main" val="1658811147"/>
                    </a:ext>
                  </a:extLst>
                </a:gridCol>
              </a:tblGrid>
              <a:tr h="370840">
                <a:tc>
                  <a:txBody>
                    <a:bodyPr/>
                    <a:lstStyle/>
                    <a:p>
                      <a:pPr algn="ctr"/>
                      <a:r>
                        <a:rPr lang="en-US" sz="1600" dirty="0"/>
                        <a:t>Parameter </a:t>
                      </a:r>
                    </a:p>
                  </a:txBody>
                  <a:tcPr/>
                </a:tc>
                <a:tc>
                  <a:txBody>
                    <a:bodyPr/>
                    <a:lstStyle/>
                    <a:p>
                      <a:pPr algn="ctr"/>
                      <a:r>
                        <a:rPr lang="en-US" sz="1600" dirty="0"/>
                        <a:t>X</a:t>
                      </a:r>
                    </a:p>
                  </a:txBody>
                  <a:tcPr/>
                </a:tc>
                <a:tc>
                  <a:txBody>
                    <a:bodyPr/>
                    <a:lstStyle/>
                    <a:p>
                      <a:pPr algn="ctr"/>
                      <a:r>
                        <a:rPr lang="en-US" sz="1600" dirty="0"/>
                        <a:t>Y</a:t>
                      </a:r>
                    </a:p>
                  </a:txBody>
                  <a:tcPr/>
                </a:tc>
                <a:extLst>
                  <a:ext uri="{0D108BD9-81ED-4DB2-BD59-A6C34878D82A}">
                    <a16:rowId xmlns:a16="http://schemas.microsoft.com/office/drawing/2014/main" val="3533223537"/>
                  </a:ext>
                </a:extLst>
              </a:tr>
              <a:tr h="370840">
                <a:tc>
                  <a:txBody>
                    <a:bodyPr/>
                    <a:lstStyle/>
                    <a:p>
                      <a:pPr algn="ctr"/>
                      <a:r>
                        <a:rPr lang="en-US" sz="1600" dirty="0"/>
                        <a:t>Fitting parameter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12.94933496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18.1240013</a:t>
                      </a:r>
                    </a:p>
                  </a:txBody>
                  <a:tcPr/>
                </a:tc>
                <a:extLst>
                  <a:ext uri="{0D108BD9-81ED-4DB2-BD59-A6C34878D82A}">
                    <a16:rowId xmlns:a16="http://schemas.microsoft.com/office/drawing/2014/main" val="1827201926"/>
                  </a:ext>
                </a:extLst>
              </a:tr>
              <a:tr h="370840">
                <a:tc>
                  <a:txBody>
                    <a:bodyPr/>
                    <a:lstStyle/>
                    <a:p>
                      <a:pPr algn="ctr"/>
                      <a:r>
                        <a:rPr lang="en-US" sz="1600" dirty="0"/>
                        <a:t>Calibration Factor </a:t>
                      </a:r>
                    </a:p>
                  </a:txBody>
                  <a:tcPr/>
                </a:tc>
                <a:tc>
                  <a:txBody>
                    <a:bodyPr/>
                    <a:lstStyle/>
                    <a:p>
                      <a:pPr algn="ctr"/>
                      <a:r>
                        <a:rPr lang="en-US" sz="1600" dirty="0"/>
                        <a:t>0.0506</a:t>
                      </a:r>
                    </a:p>
                  </a:txBody>
                  <a:tcPr/>
                </a:tc>
                <a:tc>
                  <a:txBody>
                    <a:bodyPr/>
                    <a:lstStyle/>
                    <a:p>
                      <a:pPr algn="ctr"/>
                      <a:r>
                        <a:rPr lang="en-US" sz="1600" dirty="0"/>
                        <a:t>0.0509</a:t>
                      </a:r>
                    </a:p>
                  </a:txBody>
                  <a:tcPr/>
                </a:tc>
                <a:extLst>
                  <a:ext uri="{0D108BD9-81ED-4DB2-BD59-A6C34878D82A}">
                    <a16:rowId xmlns:a16="http://schemas.microsoft.com/office/drawing/2014/main" val="873138261"/>
                  </a:ext>
                </a:extLst>
              </a:tr>
              <a:tr h="0">
                <a:tc>
                  <a:txBody>
                    <a:bodyPr/>
                    <a:lstStyle/>
                    <a:p>
                      <a:pPr algn="ctr"/>
                      <a:r>
                        <a:rPr lang="en-US" sz="1600" dirty="0"/>
                        <a:t>Beam size [mm]</a:t>
                      </a:r>
                    </a:p>
                  </a:txBody>
                  <a:tcPr/>
                </a:tc>
                <a:tc>
                  <a:txBody>
                    <a:bodyPr/>
                    <a:lstStyle/>
                    <a:p>
                      <a:pPr algn="ctr"/>
                      <a:r>
                        <a:rPr lang="en-US" sz="1600" dirty="0"/>
                        <a:t>0.655</a:t>
                      </a:r>
                    </a:p>
                  </a:txBody>
                  <a:tcPr/>
                </a:tc>
                <a:tc>
                  <a:txBody>
                    <a:bodyPr/>
                    <a:lstStyle/>
                    <a:p>
                      <a:pPr algn="ctr"/>
                      <a:r>
                        <a:rPr lang="en-US" sz="1600" dirty="0"/>
                        <a:t>0.922</a:t>
                      </a:r>
                    </a:p>
                  </a:txBody>
                  <a:tcPr/>
                </a:tc>
                <a:extLst>
                  <a:ext uri="{0D108BD9-81ED-4DB2-BD59-A6C34878D82A}">
                    <a16:rowId xmlns:a16="http://schemas.microsoft.com/office/drawing/2014/main" val="1133251687"/>
                  </a:ext>
                </a:extLst>
              </a:tr>
            </a:tbl>
          </a:graphicData>
        </a:graphic>
      </p:graphicFrame>
      <p:sp>
        <p:nvSpPr>
          <p:cNvPr id="2" name="TextBox 1">
            <a:extLst>
              <a:ext uri="{FF2B5EF4-FFF2-40B4-BE49-F238E27FC236}">
                <a16:creationId xmlns:a16="http://schemas.microsoft.com/office/drawing/2014/main" id="{ABC44712-1358-40A8-8293-798B88E7BCD5}"/>
              </a:ext>
            </a:extLst>
          </p:cNvPr>
          <p:cNvSpPr txBox="1"/>
          <p:nvPr/>
        </p:nvSpPr>
        <p:spPr>
          <a:xfrm>
            <a:off x="6839050" y="603158"/>
            <a:ext cx="2547108" cy="369332"/>
          </a:xfrm>
          <a:prstGeom prst="rect">
            <a:avLst/>
          </a:prstGeom>
          <a:noFill/>
        </p:spPr>
        <p:txBody>
          <a:bodyPr wrap="none" rtlCol="0">
            <a:spAutoFit/>
          </a:bodyPr>
          <a:lstStyle/>
          <a:p>
            <a:r>
              <a:rPr lang="en-US" sz="1800" dirty="0">
                <a:latin typeface="+mn-lt"/>
              </a:rPr>
              <a:t>Screen Before the Target.</a:t>
            </a:r>
          </a:p>
        </p:txBody>
      </p:sp>
    </p:spTree>
    <p:extLst>
      <p:ext uri="{BB962C8B-B14F-4D97-AF65-F5344CB8AC3E}">
        <p14:creationId xmlns:p14="http://schemas.microsoft.com/office/powerpoint/2010/main" val="65192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E7788-2698-CAB4-63FB-3DBF0A806A32}"/>
              </a:ext>
            </a:extLst>
          </p:cNvPr>
          <p:cNvSpPr>
            <a:spLocks noGrp="1"/>
          </p:cNvSpPr>
          <p:nvPr>
            <p:ph type="title"/>
          </p:nvPr>
        </p:nvSpPr>
        <p:spPr>
          <a:xfrm>
            <a:off x="921891" y="149424"/>
            <a:ext cx="5688632" cy="432048"/>
          </a:xfrm>
        </p:spPr>
        <p:txBody>
          <a:bodyPr/>
          <a:lstStyle/>
          <a:p>
            <a:r>
              <a:rPr lang="en-GB" dirty="0"/>
              <a:t>Electron beam parameters</a:t>
            </a:r>
            <a:endParaRPr lang="en-FR" dirty="0"/>
          </a:p>
        </p:txBody>
      </p:sp>
      <p:sp>
        <p:nvSpPr>
          <p:cNvPr id="9" name="Date Placeholder 5">
            <a:extLst>
              <a:ext uri="{FF2B5EF4-FFF2-40B4-BE49-F238E27FC236}">
                <a16:creationId xmlns:a16="http://schemas.microsoft.com/office/drawing/2014/main" id="{CD62A468-240E-279B-3F32-AE4032ED36C9}"/>
              </a:ext>
            </a:extLst>
          </p:cNvPr>
          <p:cNvSpPr>
            <a:spLocks noGrp="1"/>
          </p:cNvSpPr>
          <p:nvPr>
            <p:ph type="dt" sz="half" idx="10"/>
          </p:nvPr>
        </p:nvSpPr>
        <p:spPr/>
        <p:txBody>
          <a:bodyPr/>
          <a:lstStyle/>
          <a:p>
            <a:fld id="{C5EA5022-5588-42EF-9956-84C1CFAF0666}" type="datetime1">
              <a:rPr lang="en-US" smtClean="0"/>
              <a:t>1/10/2023</a:t>
            </a:fld>
            <a:endParaRPr lang="en-US" dirty="0"/>
          </a:p>
        </p:txBody>
      </p:sp>
      <p:sp>
        <p:nvSpPr>
          <p:cNvPr id="12" name="Footer Placeholder 6">
            <a:extLst>
              <a:ext uri="{FF2B5EF4-FFF2-40B4-BE49-F238E27FC236}">
                <a16:creationId xmlns:a16="http://schemas.microsoft.com/office/drawing/2014/main" id="{E69FDDBC-D200-2EF1-A010-86951D3E1E0A}"/>
              </a:ext>
            </a:extLst>
          </p:cNvPr>
          <p:cNvSpPr>
            <a:spLocks noGrp="1"/>
          </p:cNvSpPr>
          <p:nvPr>
            <p:ph type="ftr" sz="quarter" idx="11"/>
          </p:nvPr>
        </p:nvSpPr>
        <p:spPr/>
        <p:txBody>
          <a:bodyPr/>
          <a:lstStyle/>
          <a:p>
            <a:r>
              <a:rPr lang="en-GB"/>
              <a:t>Positron measurment at SuperKEKB</a:t>
            </a:r>
            <a:endParaRPr lang="en-GB" dirty="0"/>
          </a:p>
        </p:txBody>
      </p:sp>
      <p:sp>
        <p:nvSpPr>
          <p:cNvPr id="4" name="Slide Number Placeholder 3">
            <a:extLst>
              <a:ext uri="{FF2B5EF4-FFF2-40B4-BE49-F238E27FC236}">
                <a16:creationId xmlns:a16="http://schemas.microsoft.com/office/drawing/2014/main" id="{16BBA2D1-274C-4A1D-1069-2AC88D6DF3F8}"/>
              </a:ext>
            </a:extLst>
          </p:cNvPr>
          <p:cNvSpPr>
            <a:spLocks noGrp="1"/>
          </p:cNvSpPr>
          <p:nvPr>
            <p:ph type="sldNum" sz="quarter" idx="12"/>
          </p:nvPr>
        </p:nvSpPr>
        <p:spPr/>
        <p:txBody>
          <a:bodyPr/>
          <a:lstStyle/>
          <a:p>
            <a:fld id="{77E71596-5F9D-49C5-9701-16B3CA54319D}" type="slidenum">
              <a:rPr lang="fr-FR" smtClean="0"/>
              <a:pPr/>
              <a:t>8</a:t>
            </a:fld>
            <a:endParaRPr lang="fr-FR" dirty="0"/>
          </a:p>
        </p:txBody>
      </p:sp>
      <p:sp>
        <p:nvSpPr>
          <p:cNvPr id="8" name="TextBox 7">
            <a:extLst>
              <a:ext uri="{FF2B5EF4-FFF2-40B4-BE49-F238E27FC236}">
                <a16:creationId xmlns:a16="http://schemas.microsoft.com/office/drawing/2014/main" id="{8E64451B-0A86-1669-C126-486E236A52C0}"/>
              </a:ext>
            </a:extLst>
          </p:cNvPr>
          <p:cNvSpPr txBox="1"/>
          <p:nvPr/>
        </p:nvSpPr>
        <p:spPr>
          <a:xfrm>
            <a:off x="741869" y="756270"/>
            <a:ext cx="9289033" cy="707886"/>
          </a:xfrm>
          <a:prstGeom prst="rect">
            <a:avLst/>
          </a:prstGeom>
          <a:noFill/>
        </p:spPr>
        <p:txBody>
          <a:bodyPr wrap="square" rtlCol="0">
            <a:spAutoFit/>
          </a:bodyPr>
          <a:lstStyle/>
          <a:p>
            <a:pPr algn="ctr"/>
            <a:r>
              <a:rPr lang="en-GB" dirty="0">
                <a:solidFill>
                  <a:srgbClr val="FF6700"/>
                </a:solidFill>
                <a:latin typeface="+mn-lt"/>
              </a:rPr>
              <a:t>Beam charge distribution measured by the BPMs for the first day of the experiment 19/12/2022 , 10:00 -  17:00</a:t>
            </a:r>
          </a:p>
        </p:txBody>
      </p:sp>
      <p:pic>
        <p:nvPicPr>
          <p:cNvPr id="14" name="Picture 13">
            <a:extLst>
              <a:ext uri="{FF2B5EF4-FFF2-40B4-BE49-F238E27FC236}">
                <a16:creationId xmlns:a16="http://schemas.microsoft.com/office/drawing/2014/main" id="{30868CCF-265A-4B7B-B514-4F642D5A5CA2}"/>
              </a:ext>
            </a:extLst>
          </p:cNvPr>
          <p:cNvPicPr>
            <a:picLocks noChangeAspect="1"/>
          </p:cNvPicPr>
          <p:nvPr/>
        </p:nvPicPr>
        <p:blipFill>
          <a:blip r:embed="rId3"/>
          <a:stretch>
            <a:fillRect/>
          </a:stretch>
        </p:blipFill>
        <p:spPr>
          <a:xfrm>
            <a:off x="1433053" y="1607951"/>
            <a:ext cx="7906667" cy="4083019"/>
          </a:xfrm>
          <a:prstGeom prst="rect">
            <a:avLst/>
          </a:prstGeom>
        </p:spPr>
      </p:pic>
    </p:spTree>
    <p:extLst>
      <p:ext uri="{BB962C8B-B14F-4D97-AF65-F5344CB8AC3E}">
        <p14:creationId xmlns:p14="http://schemas.microsoft.com/office/powerpoint/2010/main" val="271619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2E29D9-B180-1DD3-4CA7-522406B67FFB}"/>
              </a:ext>
            </a:extLst>
          </p:cNvPr>
          <p:cNvSpPr>
            <a:spLocks noGrp="1"/>
          </p:cNvSpPr>
          <p:nvPr>
            <p:ph type="title"/>
          </p:nvPr>
        </p:nvSpPr>
        <p:spPr>
          <a:xfrm>
            <a:off x="849883" y="149425"/>
            <a:ext cx="5688632" cy="432048"/>
          </a:xfrm>
        </p:spPr>
        <p:txBody>
          <a:bodyPr/>
          <a:lstStyle/>
          <a:p>
            <a:r>
              <a:rPr lang="en-GB" dirty="0"/>
              <a:t>Capture section parameters</a:t>
            </a:r>
          </a:p>
        </p:txBody>
      </p:sp>
      <p:sp>
        <p:nvSpPr>
          <p:cNvPr id="2" name="Date Placeholder 1">
            <a:extLst>
              <a:ext uri="{FF2B5EF4-FFF2-40B4-BE49-F238E27FC236}">
                <a16:creationId xmlns:a16="http://schemas.microsoft.com/office/drawing/2014/main" id="{CF8D1D24-10F8-0AFC-5806-C21C97991A7D}"/>
              </a:ext>
            </a:extLst>
          </p:cNvPr>
          <p:cNvSpPr>
            <a:spLocks noGrp="1"/>
          </p:cNvSpPr>
          <p:nvPr>
            <p:ph type="dt" sz="half" idx="10"/>
          </p:nvPr>
        </p:nvSpPr>
        <p:spPr/>
        <p:txBody>
          <a:bodyPr/>
          <a:lstStyle/>
          <a:p>
            <a:fld id="{3B594C1C-2872-4A4D-A908-03CA680452AB}" type="datetime1">
              <a:rPr lang="en-US" smtClean="0"/>
              <a:t>1/10/2023</a:t>
            </a:fld>
            <a:endParaRPr lang="fr-FR" dirty="0"/>
          </a:p>
        </p:txBody>
      </p:sp>
      <p:sp>
        <p:nvSpPr>
          <p:cNvPr id="3" name="Footer Placeholder 2">
            <a:extLst>
              <a:ext uri="{FF2B5EF4-FFF2-40B4-BE49-F238E27FC236}">
                <a16:creationId xmlns:a16="http://schemas.microsoft.com/office/drawing/2014/main" id="{A6D28779-3BDC-7F9C-C49E-B01B9887F344}"/>
              </a:ext>
            </a:extLst>
          </p:cNvPr>
          <p:cNvSpPr>
            <a:spLocks noGrp="1"/>
          </p:cNvSpPr>
          <p:nvPr>
            <p:ph type="ftr" sz="quarter" idx="11"/>
          </p:nvPr>
        </p:nvSpPr>
        <p:spPr/>
        <p:txBody>
          <a:bodyPr/>
          <a:lstStyle/>
          <a:p>
            <a:r>
              <a:rPr lang="en-GB"/>
              <a:t>Positron measurment at SuperKEKB</a:t>
            </a:r>
            <a:endParaRPr lang="en-GB" dirty="0"/>
          </a:p>
        </p:txBody>
      </p:sp>
      <p:sp>
        <p:nvSpPr>
          <p:cNvPr id="4" name="Slide Number Placeholder 3">
            <a:extLst>
              <a:ext uri="{FF2B5EF4-FFF2-40B4-BE49-F238E27FC236}">
                <a16:creationId xmlns:a16="http://schemas.microsoft.com/office/drawing/2014/main" id="{A0AC0C17-A065-D373-A05D-747866BBB427}"/>
              </a:ext>
            </a:extLst>
          </p:cNvPr>
          <p:cNvSpPr>
            <a:spLocks noGrp="1"/>
          </p:cNvSpPr>
          <p:nvPr>
            <p:ph type="sldNum" sz="quarter" idx="12"/>
          </p:nvPr>
        </p:nvSpPr>
        <p:spPr/>
        <p:txBody>
          <a:bodyPr/>
          <a:lstStyle/>
          <a:p>
            <a:fld id="{77E71596-5F9D-49C5-9701-16B3CA54319D}" type="slidenum">
              <a:rPr lang="fr-FR" smtClean="0"/>
              <a:pPr/>
              <a:t>9</a:t>
            </a:fld>
            <a:endParaRPr lang="fr-FR" dirty="0"/>
          </a:p>
        </p:txBody>
      </p:sp>
      <p:graphicFrame>
        <p:nvGraphicFramePr>
          <p:cNvPr id="7" name="Table 6">
            <a:extLst>
              <a:ext uri="{FF2B5EF4-FFF2-40B4-BE49-F238E27FC236}">
                <a16:creationId xmlns:a16="http://schemas.microsoft.com/office/drawing/2014/main" id="{B95D1F35-E646-45ED-B6AD-D867142842BE}"/>
              </a:ext>
            </a:extLst>
          </p:cNvPr>
          <p:cNvGraphicFramePr>
            <a:graphicFrameLocks noGrp="1"/>
          </p:cNvGraphicFramePr>
          <p:nvPr>
            <p:extLst>
              <p:ext uri="{D42A27DB-BD31-4B8C-83A1-F6EECF244321}">
                <p14:modId xmlns:p14="http://schemas.microsoft.com/office/powerpoint/2010/main" val="3175766559"/>
              </p:ext>
            </p:extLst>
          </p:nvPr>
        </p:nvGraphicFramePr>
        <p:xfrm>
          <a:off x="1065907" y="900246"/>
          <a:ext cx="8070715" cy="4495800"/>
        </p:xfrm>
        <a:graphic>
          <a:graphicData uri="http://schemas.openxmlformats.org/drawingml/2006/table">
            <a:tbl>
              <a:tblPr firstRow="1" bandRow="1">
                <a:tableStyleId>{5C22544A-7EE6-4342-B048-85BDC9FD1C3A}</a:tableStyleId>
              </a:tblPr>
              <a:tblGrid>
                <a:gridCol w="3948938">
                  <a:extLst>
                    <a:ext uri="{9D8B030D-6E8A-4147-A177-3AD203B41FA5}">
                      <a16:colId xmlns:a16="http://schemas.microsoft.com/office/drawing/2014/main" val="1043535351"/>
                    </a:ext>
                  </a:extLst>
                </a:gridCol>
                <a:gridCol w="1705293">
                  <a:extLst>
                    <a:ext uri="{9D8B030D-6E8A-4147-A177-3AD203B41FA5}">
                      <a16:colId xmlns:a16="http://schemas.microsoft.com/office/drawing/2014/main" val="703850525"/>
                    </a:ext>
                  </a:extLst>
                </a:gridCol>
                <a:gridCol w="2416484">
                  <a:extLst>
                    <a:ext uri="{9D8B030D-6E8A-4147-A177-3AD203B41FA5}">
                      <a16:colId xmlns:a16="http://schemas.microsoft.com/office/drawing/2014/main" val="1471303107"/>
                    </a:ext>
                  </a:extLst>
                </a:gridCol>
              </a:tblGrid>
              <a:tr h="370840">
                <a:tc>
                  <a:txBody>
                    <a:bodyPr/>
                    <a:lstStyle/>
                    <a:p>
                      <a:r>
                        <a:rPr lang="en-US" sz="1600" dirty="0"/>
                        <a:t>Parameter</a:t>
                      </a:r>
                    </a:p>
                  </a:txBody>
                  <a:tcPr/>
                </a:tc>
                <a:tc>
                  <a:txBody>
                    <a:bodyPr/>
                    <a:lstStyle/>
                    <a:p>
                      <a:r>
                        <a:rPr lang="en-US" sz="1600" dirty="0"/>
                        <a:t>Typical Value</a:t>
                      </a:r>
                    </a:p>
                  </a:txBody>
                  <a:tcPr/>
                </a:tc>
                <a:tc>
                  <a:txBody>
                    <a:bodyPr/>
                    <a:lstStyle/>
                    <a:p>
                      <a:r>
                        <a:rPr lang="en-US" sz="1600" dirty="0"/>
                        <a:t>Operational value </a:t>
                      </a:r>
                    </a:p>
                  </a:txBody>
                  <a:tcPr/>
                </a:tc>
                <a:extLst>
                  <a:ext uri="{0D108BD9-81ED-4DB2-BD59-A6C34878D82A}">
                    <a16:rowId xmlns:a16="http://schemas.microsoft.com/office/drawing/2014/main" val="3699194817"/>
                  </a:ext>
                </a:extLst>
              </a:tr>
              <a:tr h="370840">
                <a:tc>
                  <a:txBody>
                    <a:bodyPr/>
                    <a:lstStyle/>
                    <a:p>
                      <a:r>
                        <a:rPr lang="en-US" sz="1600" dirty="0"/>
                        <a:t>(FC , </a:t>
                      </a:r>
                      <a:r>
                        <a:rPr lang="en-US" sz="1600" dirty="0" err="1"/>
                        <a:t>Bc</a:t>
                      </a:r>
                      <a:r>
                        <a:rPr lang="en-US" sz="1600" dirty="0"/>
                        <a:t>, Sol) Filed strength</a:t>
                      </a:r>
                    </a:p>
                  </a:txBody>
                  <a:tcPr/>
                </a:tc>
                <a:tc>
                  <a:txBody>
                    <a:bodyPr/>
                    <a:lstStyle/>
                    <a:p>
                      <a:r>
                        <a:rPr lang="en-US" sz="1600" dirty="0"/>
                        <a:t>(3.5, 1,~0.5) [T] </a:t>
                      </a:r>
                    </a:p>
                  </a:txBody>
                  <a:tcPr/>
                </a:tc>
                <a:tc>
                  <a:txBody>
                    <a:bodyPr/>
                    <a:lstStyle/>
                    <a:p>
                      <a:endParaRPr lang="en-US" sz="1600" dirty="0"/>
                    </a:p>
                  </a:txBody>
                  <a:tcPr/>
                </a:tc>
                <a:extLst>
                  <a:ext uri="{0D108BD9-81ED-4DB2-BD59-A6C34878D82A}">
                    <a16:rowId xmlns:a16="http://schemas.microsoft.com/office/drawing/2014/main" val="2302488987"/>
                  </a:ext>
                </a:extLst>
              </a:tr>
              <a:tr h="370840">
                <a:tc>
                  <a:txBody>
                    <a:bodyPr/>
                    <a:lstStyle/>
                    <a:p>
                      <a:r>
                        <a:rPr lang="en-US" sz="1600" dirty="0"/>
                        <a:t>FC current conversion factor to Filed strength</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657222890"/>
                  </a:ext>
                </a:extLst>
              </a:tr>
              <a:tr h="370840">
                <a:tc>
                  <a:txBody>
                    <a:bodyPr/>
                    <a:lstStyle/>
                    <a:p>
                      <a:r>
                        <a:rPr lang="en-US" sz="1600" dirty="0"/>
                        <a:t>AC151 ~ AC152, gradient </a:t>
                      </a:r>
                    </a:p>
                  </a:txBody>
                  <a:tcPr/>
                </a:tc>
                <a:tc>
                  <a:txBody>
                    <a:bodyPr/>
                    <a:lstStyle/>
                    <a:p>
                      <a:r>
                        <a:rPr lang="en-US" sz="1600" dirty="0"/>
                        <a:t>~12.56 [MV/m]</a:t>
                      </a:r>
                    </a:p>
                  </a:txBody>
                  <a:tcPr/>
                </a:tc>
                <a:tc>
                  <a:txBody>
                    <a:bodyPr/>
                    <a:lstStyle/>
                    <a:p>
                      <a:endParaRPr lang="en-US" sz="1600" dirty="0"/>
                    </a:p>
                  </a:txBody>
                  <a:tcPr/>
                </a:tc>
                <a:extLst>
                  <a:ext uri="{0D108BD9-81ED-4DB2-BD59-A6C34878D82A}">
                    <a16:rowId xmlns:a16="http://schemas.microsoft.com/office/drawing/2014/main" val="495196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AC151 ~ AC152, power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Conversion factor </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3967908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AC151 , phase</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230287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AC161 ~ AC164, gradient </a:t>
                      </a:r>
                    </a:p>
                  </a:txBody>
                  <a:tcPr/>
                </a:tc>
                <a:tc>
                  <a:txBody>
                    <a:bodyPr/>
                    <a:lstStyle/>
                    <a:p>
                      <a:r>
                        <a:rPr lang="en-US" sz="1600" dirty="0"/>
                        <a:t>~ 14.3 [MV/m]</a:t>
                      </a:r>
                    </a:p>
                  </a:txBody>
                  <a:tcPr/>
                </a:tc>
                <a:tc>
                  <a:txBody>
                    <a:bodyPr/>
                    <a:lstStyle/>
                    <a:p>
                      <a:endParaRPr lang="en-US" sz="1600" dirty="0"/>
                    </a:p>
                  </a:txBody>
                  <a:tcPr/>
                </a:tc>
                <a:extLst>
                  <a:ext uri="{0D108BD9-81ED-4DB2-BD59-A6C34878D82A}">
                    <a16:rowId xmlns:a16="http://schemas.microsoft.com/office/drawing/2014/main" val="34256241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AC161 ~ AC164,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2187072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AC161 , phase  </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5613605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Chicane : BM_16_C1 ~  BM_16_C4 </a:t>
                      </a:r>
                    </a:p>
                  </a:txBody>
                  <a:tcPr/>
                </a:tc>
                <a:tc>
                  <a:txBody>
                    <a:bodyPr/>
                    <a:lstStyle/>
                    <a:p>
                      <a:r>
                        <a:rPr lang="en-US" sz="1600" b="0" i="0" kern="1200" dirty="0">
                          <a:solidFill>
                            <a:schemeClr val="dk1"/>
                          </a:solidFill>
                          <a:effectLst/>
                          <a:latin typeface="+mn-lt"/>
                          <a:ea typeface="+mn-ea"/>
                          <a:cs typeface="+mn-cs"/>
                        </a:rPr>
                        <a:t>0.1936 [T]</a:t>
                      </a:r>
                      <a:endParaRPr lang="en-US" sz="1600" dirty="0"/>
                    </a:p>
                  </a:txBody>
                  <a:tcPr/>
                </a:tc>
                <a:tc>
                  <a:txBody>
                    <a:bodyPr/>
                    <a:lstStyle/>
                    <a:p>
                      <a:endParaRPr lang="en-US" sz="1600" dirty="0"/>
                    </a:p>
                  </a:txBody>
                  <a:tcPr/>
                </a:tc>
                <a:extLst>
                  <a:ext uri="{0D108BD9-81ED-4DB2-BD59-A6C34878D82A}">
                    <a16:rowId xmlns:a16="http://schemas.microsoft.com/office/drawing/2014/main" val="3544098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Quads ~ (11)</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083442075"/>
                  </a:ext>
                </a:extLst>
              </a:tr>
            </a:tbl>
          </a:graphicData>
        </a:graphic>
      </p:graphicFrame>
    </p:spTree>
    <p:extLst>
      <p:ext uri="{BB962C8B-B14F-4D97-AF65-F5344CB8AC3E}">
        <p14:creationId xmlns:p14="http://schemas.microsoft.com/office/powerpoint/2010/main" val="2595608254"/>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35560</TotalTime>
  <Words>1177</Words>
  <Application>Microsoft Office PowerPoint</Application>
  <PresentationFormat>Custom</PresentationFormat>
  <Paragraphs>265</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Courier New</vt:lpstr>
      <vt:lpstr>Palatino</vt:lpstr>
      <vt:lpstr>Symbol</vt:lpstr>
      <vt:lpstr>1_modele-IJCLAb-powerpoint</vt:lpstr>
      <vt:lpstr>PowerPoint Presentation</vt:lpstr>
      <vt:lpstr>Outline</vt:lpstr>
      <vt:lpstr>Electron source </vt:lpstr>
      <vt:lpstr>Positron source </vt:lpstr>
      <vt:lpstr>Flux concentrator </vt:lpstr>
      <vt:lpstr>Positron beam measurements for benchmarking </vt:lpstr>
      <vt:lpstr>Electron beam parameters</vt:lpstr>
      <vt:lpstr>Electron beam parameters</vt:lpstr>
      <vt:lpstr>Capture section parameters</vt:lpstr>
      <vt:lpstr>Primary e- beam 1D phase scan and relative phase scanning for positrons   </vt:lpstr>
      <vt:lpstr>Primary e- beam 1D phase scan and relative phase scanning for positrons   </vt:lpstr>
      <vt:lpstr>Operational phases and first day 1D scan  </vt:lpstr>
      <vt:lpstr>2D phase scan </vt:lpstr>
      <vt:lpstr>2D phase scan </vt:lpstr>
      <vt:lpstr>Scan of primary electron position on the target</vt:lpstr>
      <vt:lpstr>Flux concentrator - scanning vs the positron charge </vt:lpstr>
      <vt:lpstr>WBPM measurement </vt:lpstr>
      <vt:lpstr>Future plans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fahad alharthi</cp:lastModifiedBy>
  <cp:revision>2887</cp:revision>
  <cp:lastPrinted>2021-06-30T10:28:27Z</cp:lastPrinted>
  <dcterms:created xsi:type="dcterms:W3CDTF">2011-03-09T16:37:49Z</dcterms:created>
  <dcterms:modified xsi:type="dcterms:W3CDTF">2023-01-10T10:44:14Z</dcterms:modified>
</cp:coreProperties>
</file>