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BCCC6-F910-86B5-DE06-BA8E5F134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5C23108-6F6F-757E-22C5-07D8B0FD2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ECF076-30ED-EE75-C320-2B22137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48F5CCA-3837-FA11-8859-4CEE8458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724F320-4582-588C-88CD-1DBA5903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6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CB4C3-1012-D925-C675-243C47AF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B4B43F7-20D2-9F29-65EB-60871CF20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E912445-31BD-8CC2-A605-BDB4F926C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AA52C9C-160B-EBD2-F3C9-18D1B1C6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9E0D06D-9068-39B0-BC2C-9719AA6E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E84A5E4-C9BC-71D9-4767-C51A401FD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4EF460-2E40-5788-2D80-1504E1BC6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71E859C-B25D-C859-340F-CCDAD681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C30E804-8584-BA2D-D0A1-07366E8D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7EF4F57-0A97-2CB1-C858-EA4E05C7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9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E03D37-A1CB-F75F-2FD6-4CDE0077C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B55B06-C599-5004-B1D6-61B6AF317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47F8119-A606-E411-E564-8FF97E73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9413691-1A9C-FEFC-91E1-F3F419B6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BEA944C-30CE-96C2-7A64-D95FB1CF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6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19D484-A9E5-F611-F552-29690895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ABE0DA9-3928-D035-087C-9F8D9CD26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482EF95-3543-5EE9-0FEF-17C0D888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168BE5-15AD-C045-468A-47C4216F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5F418D5-6E1B-7B61-957D-474F2951C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1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543C4-86C7-E98C-8295-882FD9E53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A900614-4F1A-53A8-89E5-1F667FC87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47417D7-EEC6-241B-F196-0C301AC39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D5A0566-B408-690C-1EDB-8DF4208F8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1DC0ED3-AE15-7D0C-EE2F-EE22382D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E4F9450-740C-A953-87DB-2D7DCFCF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5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1AFFA9-C28C-5D5E-54F8-F80BB4B78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FED3CCD-F247-4EC7-6736-E3A72D1A4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8A5ABEF-36E6-FEE1-B548-24B395BF1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850A61C-3518-4E58-9393-F6674ED25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0CAE04C-C1DC-B87D-7A20-99BBB6B30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378FF81-2E20-AEB4-111C-D3FBFB58C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B853B07-6075-B5D4-EEA6-21DA29037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8C7C8E1A-8031-7C43-D22E-890679920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9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77F7A-A7D7-7FF8-6E14-E94D7678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C0EA075-514F-16A8-F250-57718AA6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B2272CB-B78F-FA88-43EC-A4F23610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116702E-FA34-EAFD-96F1-86094F7B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4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07FB753-5918-BA72-B9C3-FFCC7DE7F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6A68A1F-1D6D-76A0-D1CE-380F6D3F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B4FA11F-EF8F-FC7C-74E4-8B205FB1B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2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4E58F-62E4-A86D-F35F-73D12DB3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FB0F19-21C6-4900-F58B-8427A99DB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1819DCE-2664-491D-EB66-98EFAC3B6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4F00C30-D0EE-3AEF-D8CB-4BA8B23B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AF33C73-5CB2-8A19-FDA0-C82DCACD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F5CD462-861B-2361-164D-42B94F13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2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9CF88-C890-1107-96FD-1C8169276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71EAA8E-7753-5A3F-5017-6EF6DEC90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DBFCD71-D999-728E-41D6-61ECBAC99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13ED8B4-C820-62E7-780E-6204F367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2AEA92-B98D-6A40-CB74-6FB549CD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7F21229-672B-CFC8-851F-5CD33AFE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1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965F1C9-3019-6782-5A96-914EA799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721188B-FE84-ED7B-1AF2-CD38CBF59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8ED9660-6F71-FFB2-7940-A53DA5703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D271C-715E-4E09-92E7-D124986AB05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CA717C9-A6D5-873F-A41E-DAE6E28B6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9CC0456-7BA0-64CD-C0B6-E49BAEB87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1E81-01DF-482B-9BDD-0C59F88FA9E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9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0F32A-89F8-427F-75D3-2AAD72A0B3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length variation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16782BB-5793-DE1E-94E3-D5712CAC08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V. Mytrochenko</a:t>
            </a:r>
          </a:p>
        </p:txBody>
      </p:sp>
    </p:spTree>
    <p:extLst>
      <p:ext uri="{BB962C8B-B14F-4D97-AF65-F5344CB8AC3E}">
        <p14:creationId xmlns:p14="http://schemas.microsoft.com/office/powerpoint/2010/main" val="131619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A0C67C-EC67-B022-E654-4FA7DE884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Comparison of TRW field representation by the</a:t>
            </a:r>
            <a:r>
              <a:rPr lang="uk-UA" dirty="0"/>
              <a:t> </a:t>
            </a:r>
            <a:r>
              <a:rPr lang="en-US" dirty="0"/>
              <a:t>default</a:t>
            </a:r>
            <a:r>
              <a:rPr lang="uk-UA" dirty="0"/>
              <a:t> </a:t>
            </a:r>
            <a:r>
              <a:rPr lang="en-US" dirty="0"/>
              <a:t>method and by real and imaginary field map 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FB2AE4-022B-744A-54B0-E2E260CEB9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993" y="1835366"/>
            <a:ext cx="6057900" cy="45491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0CB0C7-5991-3D41-38F4-54242149E993}"/>
              </a:ext>
            </a:extLst>
          </p:cNvPr>
          <p:cNvSpPr txBox="1"/>
          <p:nvPr/>
        </p:nvSpPr>
        <p:spPr>
          <a:xfrm>
            <a:off x="9015893" y="1955260"/>
            <a:ext cx="274279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Phase scan for the section of  60 cells long (including couplers for </a:t>
            </a:r>
            <a:r>
              <a:rPr lang="en-US" sz="2400" dirty="0" err="1"/>
              <a:t>Real&amp;Imag</a:t>
            </a:r>
            <a:r>
              <a:rPr lang="en-US" sz="2400" dirty="0"/>
              <a:t> case)</a:t>
            </a:r>
          </a:p>
          <a:p>
            <a:endParaRPr lang="en-US" sz="2400" dirty="0"/>
          </a:p>
          <a:p>
            <a:r>
              <a:rPr lang="en-US" sz="2400" dirty="0"/>
              <a:t>Field maps start at different positions. </a:t>
            </a:r>
          </a:p>
          <a:p>
            <a:r>
              <a:rPr lang="en-US" sz="2400" dirty="0"/>
              <a:t>For the default field representation field starts on 31 mm (37</a:t>
            </a:r>
            <a:r>
              <a:rPr lang="en-US" sz="2400" dirty="0">
                <a:sym typeface="Symbol" panose="05050102010706020507" pitchFamily="18" charset="2"/>
              </a:rPr>
              <a:t></a:t>
            </a:r>
            <a:r>
              <a:rPr lang="en-US" sz="2400" dirty="0"/>
              <a:t>) closer to the target.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A698A2-8524-4279-D3C6-87AEDCEA9B8C}"/>
              </a:ext>
            </a:extLst>
          </p:cNvPr>
          <p:cNvSpPr txBox="1"/>
          <p:nvPr/>
        </p:nvSpPr>
        <p:spPr>
          <a:xfrm>
            <a:off x="343949" y="2164360"/>
            <a:ext cx="26140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Problem:</a:t>
            </a:r>
          </a:p>
          <a:p>
            <a:r>
              <a:rPr lang="en-US" sz="2400" dirty="0"/>
              <a:t>Discrepancy was found between results with different way of traveling wave section representation </a:t>
            </a:r>
          </a:p>
        </p:txBody>
      </p:sp>
    </p:spTree>
    <p:extLst>
      <p:ext uri="{BB962C8B-B14F-4D97-AF65-F5344CB8AC3E}">
        <p14:creationId xmlns:p14="http://schemas.microsoft.com/office/powerpoint/2010/main" val="386884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B12DF-04A1-F8A4-DECE-BF0AE1323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Beam brightness versus phase and section length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469026-0B0A-48F9-90B3-A9B6A5D0C957}"/>
              </a:ext>
            </a:extLst>
          </p:cNvPr>
          <p:cNvSpPr txBox="1"/>
          <p:nvPr/>
        </p:nvSpPr>
        <p:spPr>
          <a:xfrm>
            <a:off x="2726421" y="1887523"/>
            <a:ext cx="7155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Numbers in the legends are the section length in cells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495509-228B-E6F6-5A84-6E112FCF8AE5}"/>
              </a:ext>
            </a:extLst>
          </p:cNvPr>
          <p:cNvSpPr txBox="1"/>
          <p:nvPr/>
        </p:nvSpPr>
        <p:spPr>
          <a:xfrm>
            <a:off x="956344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BD8F4C-FACF-6623-6BA5-414499CB7DF2}"/>
              </a:ext>
            </a:extLst>
          </p:cNvPr>
          <p:cNvSpPr txBox="1"/>
          <p:nvPr/>
        </p:nvSpPr>
        <p:spPr>
          <a:xfrm>
            <a:off x="4736983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D0C78E-CF70-EBDF-49EA-FA5A9BC20F1F}"/>
              </a:ext>
            </a:extLst>
          </p:cNvPr>
          <p:cNvSpPr txBox="1"/>
          <p:nvPr/>
        </p:nvSpPr>
        <p:spPr>
          <a:xfrm>
            <a:off x="8222608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2.0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381AD0A0-1CCD-CBA0-A1AE-52E60FFF9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8501" y="2349188"/>
            <a:ext cx="3960000" cy="322070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E235D0D4-1AD5-6400-DBE0-7828A5592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434" y="2451916"/>
            <a:ext cx="4076875" cy="3117972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7AA3516A-5686-D7B7-432E-5A82DB5D81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93" y="2416007"/>
            <a:ext cx="3960000" cy="318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5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E14B0-FC79-8E15-7747-A5C257C17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Mean beam energy versus phase and section length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6869C8-5C1D-97CC-4FA4-EF4851B01536}"/>
              </a:ext>
            </a:extLst>
          </p:cNvPr>
          <p:cNvSpPr txBox="1"/>
          <p:nvPr/>
        </p:nvSpPr>
        <p:spPr>
          <a:xfrm>
            <a:off x="2518095" y="2139193"/>
            <a:ext cx="7155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Numbers in the legends are the section length in cells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2964AB-3D38-031A-DB85-687CEB8062D4}"/>
              </a:ext>
            </a:extLst>
          </p:cNvPr>
          <p:cNvSpPr txBox="1"/>
          <p:nvPr/>
        </p:nvSpPr>
        <p:spPr>
          <a:xfrm>
            <a:off x="956344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6CF26F-C5CD-83D9-B8EF-7528715706DB}"/>
              </a:ext>
            </a:extLst>
          </p:cNvPr>
          <p:cNvSpPr txBox="1"/>
          <p:nvPr/>
        </p:nvSpPr>
        <p:spPr>
          <a:xfrm>
            <a:off x="4736983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02B1B7-09F5-38A1-9A91-605863BA9EE5}"/>
              </a:ext>
            </a:extLst>
          </p:cNvPr>
          <p:cNvSpPr txBox="1"/>
          <p:nvPr/>
        </p:nvSpPr>
        <p:spPr>
          <a:xfrm>
            <a:off x="8222608" y="5620679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2.0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0266097-E876-9851-CB0F-D83283757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80" y="2738340"/>
            <a:ext cx="3960000" cy="2970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B8FAC63-C42A-EA4E-3F93-913B7508A4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393" y="2738340"/>
            <a:ext cx="3960000" cy="29700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74F61B5-E78E-F881-1A01-ED1D45801F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9664" y="2738340"/>
            <a:ext cx="3960000" cy="29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8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89083-2C73-2972-F8DC-B0ED1B9C5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Total positron yield versus phase and section length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B3F733-0595-520D-67A7-1E81C60926C5}"/>
              </a:ext>
            </a:extLst>
          </p:cNvPr>
          <p:cNvSpPr txBox="1"/>
          <p:nvPr/>
        </p:nvSpPr>
        <p:spPr>
          <a:xfrm>
            <a:off x="2726421" y="1887523"/>
            <a:ext cx="7155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Numbers in the legends are the section length in cells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621688-E6D5-6E1E-9769-233F1362D9AA}"/>
              </a:ext>
            </a:extLst>
          </p:cNvPr>
          <p:cNvSpPr txBox="1"/>
          <p:nvPr/>
        </p:nvSpPr>
        <p:spPr>
          <a:xfrm>
            <a:off x="1284915" y="6065352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372FBC-5678-A9C1-1CEB-8E22D0AC3EAB}"/>
              </a:ext>
            </a:extLst>
          </p:cNvPr>
          <p:cNvSpPr txBox="1"/>
          <p:nvPr/>
        </p:nvSpPr>
        <p:spPr>
          <a:xfrm>
            <a:off x="4703427" y="6048518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1.5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E9C7CF-4D75-9265-BF84-2B81272B71E6}"/>
              </a:ext>
            </a:extLst>
          </p:cNvPr>
          <p:cNvSpPr txBox="1"/>
          <p:nvPr/>
        </p:nvSpPr>
        <p:spPr>
          <a:xfrm>
            <a:off x="8189052" y="6048518"/>
            <a:ext cx="271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Field amplitude 2.0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31DD55F-CAEE-F0AA-21CE-0ECF8C77E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96" y="3016590"/>
            <a:ext cx="3960000" cy="2970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2E97B2F-78AC-8114-57E2-4BA11AEE37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2948" y="3004754"/>
            <a:ext cx="3960000" cy="29700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22411BD-1C56-A58A-BC88-1EF5639E5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948" y="3016590"/>
            <a:ext cx="3960000" cy="29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43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E0096-BBDE-5CBE-84E4-D3728DBF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68 cells, Energy gain 15.95 MeV/m (</a:t>
            </a:r>
            <a:r>
              <a:rPr lang="en-US" dirty="0" err="1"/>
              <a:t>Ampl</a:t>
            </a:r>
            <a:r>
              <a:rPr lang="en-US" dirty="0"/>
              <a:t>. 2.0)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60AB961-168A-1F9C-53CD-148DEDDB9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687" y="2556152"/>
            <a:ext cx="3960000" cy="297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1F65DFF-2CDA-0807-D2AE-1725ED033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05" y="2556152"/>
            <a:ext cx="3960000" cy="2970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0DA4105-C378-067B-51C0-72D0111B695C}"/>
              </a:ext>
            </a:extLst>
          </p:cNvPr>
          <p:cNvSpPr txBox="1"/>
          <p:nvPr/>
        </p:nvSpPr>
        <p:spPr>
          <a:xfrm>
            <a:off x="2384570" y="601479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dW</a:t>
            </a:r>
            <a:r>
              <a:rPr lang="en-US" dirty="0"/>
              <a:t>/W (1</a:t>
            </a:r>
            <a:r>
              <a:rPr lang="en-US" dirty="0">
                <a:sym typeface="Symbol" panose="05050102010706020507" pitchFamily="18" charset="2"/>
              </a:rPr>
              <a:t></a:t>
            </a:r>
            <a:r>
              <a:rPr lang="en-US" dirty="0"/>
              <a:t>) = 31.4%, 		</a:t>
            </a:r>
            <a:r>
              <a:rPr lang="en-US" dirty="0" err="1"/>
              <a:t>dZ</a:t>
            </a:r>
            <a:r>
              <a:rPr lang="en-US" dirty="0"/>
              <a:t> (1</a:t>
            </a:r>
            <a:r>
              <a:rPr lang="en-US" dirty="0">
                <a:sym typeface="Symbol" panose="05050102010706020507" pitchFamily="18" charset="2"/>
              </a:rPr>
              <a:t></a:t>
            </a:r>
            <a:r>
              <a:rPr lang="en-US" dirty="0"/>
              <a:t>)  = 8.0 mm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A9FC1D5-436C-6A3E-4FB8-37D302E1C1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5369" y="2556152"/>
            <a:ext cx="3960000" cy="29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6612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37281</TotalTime>
  <Words>195</Words>
  <Application>Microsoft Office PowerPoint</Application>
  <PresentationFormat>Широкий екран</PresentationFormat>
  <Paragraphs>26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Section length variation</vt:lpstr>
      <vt:lpstr>Comparison of TRW field representation by the default method and by real and imaginary field map  </vt:lpstr>
      <vt:lpstr>Beam brightness versus phase and section length</vt:lpstr>
      <vt:lpstr>Mean beam energy versus phase and section length</vt:lpstr>
      <vt:lpstr>Total positron yield versus phase and section length</vt:lpstr>
      <vt:lpstr>68 cells, Energy gain 15.95 MeV/m (Ampl. 2.0)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length variation</dc:title>
  <dc:creator>Viktor Mytrochenko</dc:creator>
  <cp:lastModifiedBy>Viktor Mytrochenko</cp:lastModifiedBy>
  <cp:revision>11</cp:revision>
  <dcterms:created xsi:type="dcterms:W3CDTF">2022-12-15T13:55:49Z</dcterms:created>
  <dcterms:modified xsi:type="dcterms:W3CDTF">2023-01-10T13:05:37Z</dcterms:modified>
</cp:coreProperties>
</file>