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22" r:id="rId2"/>
    <p:sldId id="359" r:id="rId3"/>
    <p:sldId id="363" r:id="rId4"/>
    <p:sldId id="360" r:id="rId5"/>
    <p:sldId id="361" r:id="rId6"/>
    <p:sldId id="364" r:id="rId7"/>
    <p:sldId id="366" r:id="rId8"/>
    <p:sldId id="365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5552" autoAdjust="0"/>
  </p:normalViewPr>
  <p:slideViewPr>
    <p:cSldViewPr>
      <p:cViewPr varScale="1">
        <p:scale>
          <a:sx n="93" d="100"/>
          <a:sy n="93" d="100"/>
        </p:scale>
        <p:origin x="874" y="7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FE5D2-9BAC-4E1D-80DB-2BB2E9E71415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EF2B8F-D28D-13E7-8CCF-8264F329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FD1-1863-4BE6-BC21-EA88EE86FEB3}" type="datetime1">
              <a:rPr kumimoji="1" lang="en-US" altLang="ja-JP" smtClean="0"/>
              <a:t>4/3/2023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0247BC-1512-41B4-4C95-B4310900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SuperKEKB chicane  | F. ALHARTHI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FBF76F-A26C-DA55-3B21-3C9FDB76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8614-6E4D-48E0-9FFD-8C7780F68C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2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0C9DB-D586-4E02-A0BD-EBF95450C9D8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782D9F-FE9E-441C-A999-BF57BA57C11F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290FC-94BE-4DA2-ABBE-359A6BA55B12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7EECA6-7254-43CA-9FD4-D204BD6D9003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C24493-A25D-444D-A8BB-2D92F49B718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70434B-E53D-4274-B390-67243F69A261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151566-5505-4F71-ABA5-99DCBB72CD97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2F0D2-5643-44A2-BE32-6F01C2B4FE7C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8C65-F397-4650-84AB-AF3C43BC5309}" type="datetime1">
              <a:rPr lang="en-US" smtClean="0"/>
              <a:t>4/3/2023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had.alharthi@ijclab.in2p3.f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F4ED0-CA6A-4ED8-ADF7-01381BF8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3" y="1121532"/>
            <a:ext cx="9073008" cy="12961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SuperKEKB Chicane</a:t>
            </a:r>
            <a:endParaRPr lang="en-US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633E4C-C565-4B4A-B8F9-584F3898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5851-BDFF-42B5-B4C0-693C736C432C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6D020CA1-6C1D-425E-8065-690699C53681}"/>
              </a:ext>
            </a:extLst>
          </p:cNvPr>
          <p:cNvSpPr txBox="1">
            <a:spLocks/>
          </p:cNvSpPr>
          <p:nvPr/>
        </p:nvSpPr>
        <p:spPr>
          <a:xfrm>
            <a:off x="2722089" y="2597696"/>
            <a:ext cx="5040559" cy="209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FR" dirty="0">
                <a:solidFill>
                  <a:srgbClr val="FF6700"/>
                </a:solidFill>
              </a:rPr>
              <a:t>Fahad A. ALHARTHI</a:t>
            </a:r>
          </a:p>
          <a:p>
            <a:pPr algn="ctr" fontAlgn="auto">
              <a:spcAft>
                <a:spcPts val="0"/>
              </a:spcAft>
            </a:pPr>
            <a:endParaRPr lang="fr-FR" dirty="0">
              <a:solidFill>
                <a:srgbClr val="456487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r-FR" u="sng" dirty="0">
              <a:solidFill>
                <a:srgbClr val="456487"/>
              </a:solidFill>
              <a:hlinkClick r:id="rId2"/>
            </a:endParaRPr>
          </a:p>
          <a:p>
            <a:pPr algn="ctr" fontAlgn="auto">
              <a:spcAft>
                <a:spcPts val="0"/>
              </a:spcAft>
            </a:pPr>
            <a:r>
              <a:rPr lang="fr-FR" sz="1800" u="sng" dirty="0">
                <a:solidFill>
                  <a:srgbClr val="456487"/>
                </a:solidFill>
                <a:hlinkClick r:id="rId2"/>
              </a:rPr>
              <a:t>fahad.alharthi@ijclab.in2p3.fr</a:t>
            </a:r>
            <a:endParaRPr lang="fr-FR" sz="1800" u="sng" dirty="0">
              <a:solidFill>
                <a:srgbClr val="456487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r-FR" u="sng" dirty="0">
              <a:solidFill>
                <a:srgbClr val="45648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C2562-1263-491E-9C7E-8874669A66DE}"/>
              </a:ext>
            </a:extLst>
          </p:cNvPr>
          <p:cNvSpPr/>
          <p:nvPr/>
        </p:nvSpPr>
        <p:spPr>
          <a:xfrm>
            <a:off x="1699926" y="2957736"/>
            <a:ext cx="708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Laboratoire de Physique des 2 Infinis Irène Joliot-Curie (</a:t>
            </a:r>
            <a:r>
              <a:rPr lang="fr-FR" b="1" dirty="0" err="1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IJCLab</a:t>
            </a:r>
            <a:r>
              <a:rPr lang="fr-FR" b="1" dirty="0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)</a:t>
            </a:r>
          </a:p>
          <a:p>
            <a:pPr algn="ctr"/>
            <a:r>
              <a:rPr lang="fr-FR" b="1" dirty="0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CNRS, Université Paris-Saclay</a:t>
            </a:r>
            <a:endParaRPr lang="en-GB" b="1" dirty="0">
              <a:solidFill>
                <a:srgbClr val="456487"/>
              </a:solidFill>
              <a:latin typeface="Calibri "/>
              <a:cs typeface="Calibri Light" panose="020F03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9A3FB-424A-47B8-ACFE-322C2E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6DF6B-6E8E-43A7-B15A-8D5B4AAF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83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9FB77FB-6AC1-4515-AAFB-0A63E6A6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5688632" cy="432048"/>
          </a:xfrm>
        </p:spPr>
        <p:txBody>
          <a:bodyPr>
            <a:normAutofit/>
          </a:bodyPr>
          <a:lstStyle/>
          <a:p>
            <a:r>
              <a:rPr lang="en-US" dirty="0"/>
              <a:t>Capture section </a:t>
            </a: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00239B0F-D366-4CF5-8E77-46157C76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4D4-1197-477F-A5EB-4BEA1D5687F5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A3A45D01-3713-4071-B1AF-FAAEABF5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167E7028-A51C-4A2F-9987-E4A51648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9F23FE-C031-4B3E-8316-E8CB9716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0" y="2159470"/>
            <a:ext cx="10299002" cy="3534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86B88-71C6-4B00-B28F-8A7C56DC766A}"/>
              </a:ext>
            </a:extLst>
          </p:cNvPr>
          <p:cNvSpPr txBox="1"/>
          <p:nvPr/>
        </p:nvSpPr>
        <p:spPr>
          <a:xfrm>
            <a:off x="282930" y="646593"/>
            <a:ext cx="921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Two Klystrons (</a:t>
            </a:r>
            <a:r>
              <a:rPr lang="en-US" dirty="0"/>
              <a:t>KL_15 &amp; KL_16</a:t>
            </a:r>
            <a:r>
              <a:rPr lang="en-US" dirty="0">
                <a:latin typeface="+mn-lt"/>
              </a:rPr>
              <a:t>) feeding 6 accelerating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is necessary to do the phase scans for AC151 &amp; AC161 only.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DCDB6F-C974-4FCA-86B5-B999CCCBD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13924"/>
              </p:ext>
            </p:extLst>
          </p:nvPr>
        </p:nvGraphicFramePr>
        <p:xfrm>
          <a:off x="1841506" y="1394851"/>
          <a:ext cx="71818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3848775958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669081663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1784893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KL_15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KL_16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4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Gradient  [MV/m]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14.929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574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FC943E-EB52-452B-B70D-C1628803919A}"/>
              </a:ext>
            </a:extLst>
          </p:cNvPr>
          <p:cNvSpPr txBox="1"/>
          <p:nvPr/>
        </p:nvSpPr>
        <p:spPr>
          <a:xfrm>
            <a:off x="6542383" y="2461740"/>
            <a:ext cx="258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Work is in progress 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5D541-C5D0-49A0-B2E7-A6CAF033CACC}"/>
              </a:ext>
            </a:extLst>
          </p:cNvPr>
          <p:cNvSpPr/>
          <p:nvPr/>
        </p:nvSpPr>
        <p:spPr>
          <a:xfrm>
            <a:off x="6034459" y="2884789"/>
            <a:ext cx="3528392" cy="2665235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13337DC-2436-4C18-B002-1F4D6C33FDEF}"/>
              </a:ext>
            </a:extLst>
          </p:cNvPr>
          <p:cNvSpPr/>
          <p:nvPr/>
        </p:nvSpPr>
        <p:spPr>
          <a:xfrm>
            <a:off x="7906667" y="2087572"/>
            <a:ext cx="733413" cy="115839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9FC4F-9FEA-4152-8630-0CD46AACBBD7}"/>
              </a:ext>
            </a:extLst>
          </p:cNvPr>
          <p:cNvSpPr txBox="1"/>
          <p:nvPr/>
        </p:nvSpPr>
        <p:spPr>
          <a:xfrm>
            <a:off x="9034426" y="2453680"/>
            <a:ext cx="93968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Done !</a:t>
            </a:r>
          </a:p>
        </p:txBody>
      </p:sp>
    </p:spTree>
    <p:extLst>
      <p:ext uri="{BB962C8B-B14F-4D97-AF65-F5344CB8AC3E}">
        <p14:creationId xmlns:p14="http://schemas.microsoft.com/office/powerpoint/2010/main" val="8796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6AB4-E221-4C19-9B03-9BF86BEC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7A59F-D591-4D81-A7E0-E013167E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24A81-10B6-4904-A2EA-D56E56F8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06D05-AAB7-4EA9-94DA-4A58C2CB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53B723-9D5C-48D5-8E44-5CC30F27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0" y="2007411"/>
            <a:ext cx="10492712" cy="368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B89C99-32CF-4215-9341-D3D592717D8B}"/>
                  </a:ext>
                </a:extLst>
              </p:cNvPr>
              <p:cNvSpPr txBox="1"/>
              <p:nvPr/>
            </p:nvSpPr>
            <p:spPr>
              <a:xfrm>
                <a:off x="627571" y="941512"/>
                <a:ext cx="3324946" cy="816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𝑒𝐵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B89C99-32CF-4215-9341-D3D592717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71" y="941512"/>
                <a:ext cx="3324946" cy="816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D708BB-A02A-40EB-9DB3-3CEBCFE22C52}"/>
                  </a:ext>
                </a:extLst>
              </p:cNvPr>
              <p:cNvSpPr txBox="1"/>
              <p:nvPr/>
            </p:nvSpPr>
            <p:spPr>
              <a:xfrm>
                <a:off x="4462901" y="863285"/>
                <a:ext cx="1745350" cy="972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=0.1936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=0.2533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D708BB-A02A-40EB-9DB3-3CEBCFE22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01" y="863285"/>
                <a:ext cx="1745350" cy="972574"/>
              </a:xfrm>
              <a:prstGeom prst="rect">
                <a:avLst/>
              </a:prstGeom>
              <a:blipFill>
                <a:blip r:embed="rId4"/>
                <a:stretch>
                  <a:fillRect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87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F531-7FCC-4CEA-A5BF-133535C6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72426"/>
            <a:ext cx="5688632" cy="432048"/>
          </a:xfrm>
        </p:spPr>
        <p:txBody>
          <a:bodyPr/>
          <a:lstStyle/>
          <a:p>
            <a:r>
              <a:rPr lang="en-US" dirty="0"/>
              <a:t>Before the Chicane (simulation only)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BEFCC-6517-4AB5-9958-EE95706C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32B39-C641-4EB5-86A9-6B075942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0434B-6979-41DA-8E5F-6A3DEDCF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E2ED2-D96E-4FB0-9778-F39C7575AD7A}"/>
              </a:ext>
            </a:extLst>
          </p:cNvPr>
          <p:cNvSpPr txBox="1"/>
          <p:nvPr/>
        </p:nvSpPr>
        <p:spPr>
          <a:xfrm>
            <a:off x="101466" y="1517576"/>
            <a:ext cx="2980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phases here are actual Klystron phases.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Same phase applied to both klystrons (15, 16)</a:t>
            </a:r>
          </a:p>
          <a:p>
            <a:pPr algn="ctr"/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5D495C-7259-4DAF-BE04-8D497AA9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78" y="737326"/>
            <a:ext cx="7250793" cy="4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9656-C4B1-4B36-A9CF-1506F512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91" y="149424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SuperKEKEB</a:t>
            </a:r>
            <a:r>
              <a:rPr lang="en-US" dirty="0"/>
              <a:t> (GPT and measurement in July 2022 )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4558-64C5-45B1-91D9-199766C9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14FF2-705E-4576-8F04-03BA1614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1221A-59CC-4805-99F4-DB0F0A97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38BE95-39F2-4B34-934B-036DF36E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98" y="653480"/>
            <a:ext cx="7517777" cy="50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B250-C48D-4608-8D2D-7DFC8616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4"/>
            <a:ext cx="9577064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2D phase scan after the Chicane ( simulation Vs. measurement at SKEKB Dec.2022 )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C421F-DCE7-4CEB-A549-A0D89A74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C9AEA-29A0-4DD0-AE53-E112BED2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6B4FC-34A4-48F9-AF18-6B8E6003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A09032-53D9-4DCF-8051-1C2B3D62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" y="1135835"/>
            <a:ext cx="5025004" cy="4486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E360CC-FE5C-4236-B641-13EA613B1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928" y="1134802"/>
            <a:ext cx="5025004" cy="4487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903940-368A-4FF7-A0E0-1772D256B0F5}"/>
              </a:ext>
            </a:extLst>
          </p:cNvPr>
          <p:cNvSpPr txBox="1"/>
          <p:nvPr/>
        </p:nvSpPr>
        <p:spPr>
          <a:xfrm>
            <a:off x="1713979" y="734692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0914C-4E1C-4B93-AE9A-BA4497CF9803}"/>
              </a:ext>
            </a:extLst>
          </p:cNvPr>
          <p:cNvSpPr txBox="1"/>
          <p:nvPr/>
        </p:nvSpPr>
        <p:spPr>
          <a:xfrm>
            <a:off x="6387108" y="72548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 at SKEKB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2FD79-CFD2-4C05-8135-C0DE8A3242F2}"/>
              </a:ext>
            </a:extLst>
          </p:cNvPr>
          <p:cNvSpPr/>
          <p:nvPr/>
        </p:nvSpPr>
        <p:spPr>
          <a:xfrm rot="2693501">
            <a:off x="-354818" y="3238765"/>
            <a:ext cx="6071503" cy="150735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10B62-F842-4097-9913-B05C7F6249CC}"/>
              </a:ext>
            </a:extLst>
          </p:cNvPr>
          <p:cNvSpPr/>
          <p:nvPr/>
        </p:nvSpPr>
        <p:spPr>
          <a:xfrm rot="2693501">
            <a:off x="4827308" y="3206716"/>
            <a:ext cx="6071503" cy="150735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F338156-39EE-4497-911D-6E5753E99A5C}"/>
              </a:ext>
            </a:extLst>
          </p:cNvPr>
          <p:cNvSpPr/>
          <p:nvPr/>
        </p:nvSpPr>
        <p:spPr>
          <a:xfrm>
            <a:off x="489843" y="1348453"/>
            <a:ext cx="4296341" cy="4129563"/>
          </a:xfrm>
          <a:prstGeom prst="rtTriangl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5A2D0B3-A7A3-4F28-8083-FB947095CEAF}"/>
              </a:ext>
            </a:extLst>
          </p:cNvPr>
          <p:cNvSpPr/>
          <p:nvPr/>
        </p:nvSpPr>
        <p:spPr>
          <a:xfrm rot="10800000">
            <a:off x="588439" y="1086151"/>
            <a:ext cx="4296341" cy="4238645"/>
          </a:xfrm>
          <a:prstGeom prst="rtTriangl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4D189FD-4F5E-47DA-9F63-1996E4B29D46}"/>
              </a:ext>
            </a:extLst>
          </p:cNvPr>
          <p:cNvSpPr/>
          <p:nvPr/>
        </p:nvSpPr>
        <p:spPr>
          <a:xfrm>
            <a:off x="5698558" y="1373560"/>
            <a:ext cx="4296341" cy="4069131"/>
          </a:xfrm>
          <a:prstGeom prst="rtTriangl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3617119-A0F3-4541-826A-8CF39AD5E1D9}"/>
              </a:ext>
            </a:extLst>
          </p:cNvPr>
          <p:cNvSpPr/>
          <p:nvPr/>
        </p:nvSpPr>
        <p:spPr>
          <a:xfrm rot="10800000">
            <a:off x="5842574" y="1152436"/>
            <a:ext cx="4296341" cy="4172360"/>
          </a:xfrm>
          <a:prstGeom prst="rtTriangl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1BC8A-2418-4003-9F66-2728328E0225}"/>
              </a:ext>
            </a:extLst>
          </p:cNvPr>
          <p:cNvSpPr txBox="1"/>
          <p:nvPr/>
        </p:nvSpPr>
        <p:spPr>
          <a:xfrm>
            <a:off x="561851" y="4821233"/>
            <a:ext cx="222368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KL15 </a:t>
            </a:r>
            <a:r>
              <a:rPr lang="en-US" sz="1600" dirty="0" err="1"/>
              <a:t>Zcross</a:t>
            </a:r>
            <a:r>
              <a:rPr lang="en-US" sz="1600" dirty="0"/>
              <a:t> = 151.5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r>
              <a:rPr lang="en-US" sz="1600" dirty="0"/>
              <a:t> </a:t>
            </a:r>
          </a:p>
          <a:p>
            <a:r>
              <a:rPr lang="en-US" sz="1600" dirty="0"/>
              <a:t>KL16 </a:t>
            </a:r>
            <a:r>
              <a:rPr lang="en-US" sz="1600" dirty="0" err="1"/>
              <a:t>Zcross</a:t>
            </a:r>
            <a:r>
              <a:rPr lang="en-US" sz="1600" dirty="0"/>
              <a:t> =  124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6D83C-BF3B-48C1-BEFA-B294D3454051}"/>
              </a:ext>
            </a:extLst>
          </p:cNvPr>
          <p:cNvSpPr txBox="1"/>
          <p:nvPr/>
        </p:nvSpPr>
        <p:spPr>
          <a:xfrm>
            <a:off x="5767058" y="4829944"/>
            <a:ext cx="222368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KL15 </a:t>
            </a:r>
            <a:r>
              <a:rPr lang="en-US" sz="1600" dirty="0" err="1"/>
              <a:t>Zcross</a:t>
            </a:r>
            <a:r>
              <a:rPr lang="en-US" sz="1600" dirty="0"/>
              <a:t> = 139.2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endParaRPr lang="en-US" sz="1600" dirty="0"/>
          </a:p>
          <a:p>
            <a:r>
              <a:rPr lang="en-US" sz="1600" dirty="0"/>
              <a:t>KL16 </a:t>
            </a:r>
            <a:r>
              <a:rPr lang="en-US" sz="1600" dirty="0" err="1"/>
              <a:t>Zcross</a:t>
            </a:r>
            <a:r>
              <a:rPr lang="en-US" sz="1600" dirty="0"/>
              <a:t> =  322.7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B66A44-12AC-412B-89AE-CABFF805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27" y="1085528"/>
            <a:ext cx="5932104" cy="36676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43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" grpId="0" animBg="1"/>
      <p:bldP spid="16" grpId="0" animBg="1"/>
      <p:bldP spid="17" grpId="0" animBg="1"/>
      <p:bldP spid="18" grpId="0" animBg="1"/>
      <p:bldP spid="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C3F-C87D-4038-9D29-26CE5B33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6768752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phase space (90 degree , deceleration mode)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66A19-234D-49C4-98A7-8176C263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ABAF8-C886-4678-87F3-256AF7E7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5BEA0-F024-425C-B221-055EB584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BB6525-8F98-4A15-B01A-F5884488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19" y="833928"/>
            <a:ext cx="4685928" cy="4685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DABA64-FE24-4E77-A6F6-557392775798}"/>
              </a:ext>
            </a:extLst>
          </p:cNvPr>
          <p:cNvSpPr txBox="1"/>
          <p:nvPr/>
        </p:nvSpPr>
        <p:spPr>
          <a:xfrm>
            <a:off x="8633479" y="3971427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After chicane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AD976-826A-40BD-9A17-23218DBCC563}"/>
              </a:ext>
            </a:extLst>
          </p:cNvPr>
          <p:cNvSpPr txBox="1"/>
          <p:nvPr/>
        </p:nvSpPr>
        <p:spPr>
          <a:xfrm>
            <a:off x="8145625" y="4509974"/>
            <a:ext cx="257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+mn-lt"/>
              </a:rPr>
              <a:t>~15% drop in the yield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F8ADF6-F097-48FB-BBE0-FE47C274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79" y="833928"/>
            <a:ext cx="4901952" cy="49019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C1C096-7947-4E76-94D5-4ACDC701B120}"/>
              </a:ext>
            </a:extLst>
          </p:cNvPr>
          <p:cNvSpPr txBox="1"/>
          <p:nvPr/>
        </p:nvSpPr>
        <p:spPr>
          <a:xfrm>
            <a:off x="3154139" y="4109864"/>
            <a:ext cx="178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Before chicane </a:t>
            </a:r>
          </a:p>
        </p:txBody>
      </p:sp>
    </p:spTree>
    <p:extLst>
      <p:ext uri="{BB962C8B-B14F-4D97-AF65-F5344CB8AC3E}">
        <p14:creationId xmlns:p14="http://schemas.microsoft.com/office/powerpoint/2010/main" val="225896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BF8BA-1BB4-4445-94E2-59BF0572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E699-D6DB-4645-B649-435574B479AA}" type="datetime1">
              <a:rPr lang="en-US" smtClean="0"/>
              <a:t>4/3/2023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623DB-A780-4A96-9649-59475E1E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SuperKEKB chicane  | F. ALHARTHI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A774B-22E2-4828-B108-4DC66A67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FD795-BB94-4F60-8C94-F3F8452E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0" y="869504"/>
            <a:ext cx="7784127" cy="47619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8D8A951-D85B-41B5-B3CE-20032448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81" y="149424"/>
            <a:ext cx="10054294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between my simulation and SKEKB simulation and measurement (July 2022)</a:t>
            </a:r>
          </a:p>
        </p:txBody>
      </p:sp>
    </p:spTree>
    <p:extLst>
      <p:ext uri="{BB962C8B-B14F-4D97-AF65-F5344CB8AC3E}">
        <p14:creationId xmlns:p14="http://schemas.microsoft.com/office/powerpoint/2010/main" val="2232914048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127935</TotalTime>
  <Words>272</Words>
  <Application>Microsoft Office PowerPoint</Application>
  <PresentationFormat>Custom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Calibri </vt:lpstr>
      <vt:lpstr>Calibri Light</vt:lpstr>
      <vt:lpstr>Cambria Math</vt:lpstr>
      <vt:lpstr>Symbol</vt:lpstr>
      <vt:lpstr>1_modele-IJCLAb-powerpoint</vt:lpstr>
      <vt:lpstr>PowerPoint Presentation</vt:lpstr>
      <vt:lpstr>Capture section </vt:lpstr>
      <vt:lpstr>PowerPoint Presentation</vt:lpstr>
      <vt:lpstr>Before the Chicane (simulation only)</vt:lpstr>
      <vt:lpstr>SuperKEKEB (GPT and measurement in July 2022 )</vt:lpstr>
      <vt:lpstr>2D phase scan after the Chicane ( simulation Vs. measurement at SKEKB Dec.2022 )</vt:lpstr>
      <vt:lpstr>Longitudinal phase space (90 degree , deceleration mode) </vt:lpstr>
      <vt:lpstr>Comparison between my simulation and SKEKB simulation and measurement (July 2022)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fahad alharthi</cp:lastModifiedBy>
  <cp:revision>1774</cp:revision>
  <dcterms:created xsi:type="dcterms:W3CDTF">2011-03-09T16:37:49Z</dcterms:created>
  <dcterms:modified xsi:type="dcterms:W3CDTF">2023-04-03T21:40:57Z</dcterms:modified>
</cp:coreProperties>
</file>