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75" r:id="rId3"/>
    <p:sldId id="273" r:id="rId4"/>
    <p:sldId id="274" r:id="rId5"/>
    <p:sldId id="259" r:id="rId6"/>
    <p:sldId id="276" r:id="rId7"/>
    <p:sldId id="278" r:id="rId8"/>
    <p:sldId id="279" r:id="rId9"/>
    <p:sldId id="277" r:id="rId10"/>
    <p:sldId id="280" r:id="rId11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6D00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8" autoAdjust="0"/>
    <p:restoredTop sz="94660"/>
  </p:normalViewPr>
  <p:slideViewPr>
    <p:cSldViewPr>
      <p:cViewPr>
        <p:scale>
          <a:sx n="70" d="100"/>
          <a:sy n="70" d="100"/>
        </p:scale>
        <p:origin x="446" y="312"/>
      </p:cViewPr>
      <p:guideLst>
        <p:guide orient="horz" pos="2880"/>
        <p:guide pos="2880"/>
        <p:guide orient="horz"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06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91710-A703-4659-BB0D-C2EBC88EC3C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2BE1B8-4BC2-46A7-B43E-1084B3EED127}">
      <dgm:prSet phldrT="[Texte]"/>
      <dgm:spPr/>
      <dgm:t>
        <a:bodyPr/>
        <a:lstStyle/>
        <a:p>
          <a:r>
            <a:rPr lang="en-US" noProof="0" dirty="0" err="1"/>
            <a:t>Université</a:t>
          </a:r>
          <a:r>
            <a:rPr lang="en-US" noProof="0" dirty="0"/>
            <a:t> Paris </a:t>
          </a:r>
          <a:r>
            <a:rPr lang="en-US" noProof="0" dirty="0" err="1"/>
            <a:t>Saclay</a:t>
          </a:r>
          <a:endParaRPr lang="en-US" noProof="0" dirty="0"/>
        </a:p>
        <a:p>
          <a:r>
            <a:rPr lang="en-US" noProof="0" dirty="0"/>
            <a:t>~4100 PhD students – 20 doctoral schools </a:t>
          </a:r>
        </a:p>
      </dgm:t>
    </dgm:pt>
    <dgm:pt modelId="{86AC84E5-EF11-451C-BA31-566476A34917}" type="parTrans" cxnId="{2A0E9AA4-A0C4-4274-BB40-5CA3C5F60DAE}">
      <dgm:prSet/>
      <dgm:spPr/>
      <dgm:t>
        <a:bodyPr/>
        <a:lstStyle/>
        <a:p>
          <a:endParaRPr lang="en-US" noProof="0" dirty="0"/>
        </a:p>
      </dgm:t>
    </dgm:pt>
    <dgm:pt modelId="{796F323C-4C4F-43FF-B54D-749F6DE5115A}" type="sibTrans" cxnId="{2A0E9AA4-A0C4-4274-BB40-5CA3C5F60DAE}">
      <dgm:prSet/>
      <dgm:spPr/>
      <dgm:t>
        <a:bodyPr/>
        <a:lstStyle/>
        <a:p>
          <a:endParaRPr lang="en-US" noProof="0" dirty="0"/>
        </a:p>
      </dgm:t>
    </dgm:pt>
    <dgm:pt modelId="{9D112E94-D2B2-4E00-AC4A-799F05640C29}">
      <dgm:prSet phldrT="[Texte]"/>
      <dgm:spPr/>
      <dgm:t>
        <a:bodyPr/>
        <a:lstStyle/>
        <a:p>
          <a:r>
            <a:rPr lang="en-US" noProof="0" dirty="0"/>
            <a:t>Graduate School of Physics</a:t>
          </a:r>
        </a:p>
        <a:p>
          <a:r>
            <a:rPr lang="en-US" noProof="0" dirty="0"/>
            <a:t> 4 Doctoral Schools</a:t>
          </a:r>
        </a:p>
      </dgm:t>
    </dgm:pt>
    <dgm:pt modelId="{18405D25-52F5-48AA-A1EB-FDA805B35FED}" type="parTrans" cxnId="{F7896CC3-5C9A-4DE7-AFF8-E34D983453F3}">
      <dgm:prSet/>
      <dgm:spPr/>
      <dgm:t>
        <a:bodyPr/>
        <a:lstStyle/>
        <a:p>
          <a:endParaRPr lang="en-US" noProof="0" dirty="0"/>
        </a:p>
      </dgm:t>
    </dgm:pt>
    <dgm:pt modelId="{533F636C-FD2F-412D-B667-41B108BB4F18}" type="sibTrans" cxnId="{F7896CC3-5C9A-4DE7-AFF8-E34D983453F3}">
      <dgm:prSet/>
      <dgm:spPr/>
      <dgm:t>
        <a:bodyPr/>
        <a:lstStyle/>
        <a:p>
          <a:endParaRPr lang="en-US" noProof="0" dirty="0"/>
        </a:p>
      </dgm:t>
    </dgm:pt>
    <dgm:pt modelId="{21B07FE0-428E-4241-B768-94B8CE000F57}">
      <dgm:prSet phldrT="[Texte]"/>
      <dgm:spPr/>
      <dgm:t>
        <a:bodyPr/>
        <a:lstStyle/>
        <a:p>
          <a:r>
            <a:rPr lang="fr-FR" noProof="0" dirty="0"/>
            <a:t>~200 PhD </a:t>
          </a:r>
          <a:r>
            <a:rPr lang="fr-FR" noProof="0" dirty="0" err="1"/>
            <a:t>students</a:t>
          </a:r>
          <a:endParaRPr lang="fr-FR" noProof="0" dirty="0"/>
        </a:p>
        <a:p>
          <a:r>
            <a:rPr lang="fr-FR" noProof="0" dirty="0"/>
            <a:t>15 </a:t>
          </a:r>
          <a:r>
            <a:rPr lang="fr-FR" noProof="0" dirty="0" err="1"/>
            <a:t>labs</a:t>
          </a:r>
          <a:r>
            <a:rPr lang="fr-FR" noProof="0" dirty="0"/>
            <a:t> : 445 </a:t>
          </a:r>
          <a:r>
            <a:rPr lang="fr-FR" noProof="0" dirty="0" err="1"/>
            <a:t>supervisors</a:t>
          </a:r>
          <a:r>
            <a:rPr lang="fr-FR" noProof="0" dirty="0"/>
            <a:t> (309 HDR)</a:t>
          </a:r>
          <a:endParaRPr lang="en-US" noProof="0" dirty="0"/>
        </a:p>
      </dgm:t>
    </dgm:pt>
    <dgm:pt modelId="{34C3777F-9447-44C7-A28A-7C6440F52735}" type="parTrans" cxnId="{336B7474-1D5D-4866-9293-61F17458DADC}">
      <dgm:prSet/>
      <dgm:spPr/>
      <dgm:t>
        <a:bodyPr/>
        <a:lstStyle/>
        <a:p>
          <a:endParaRPr lang="en-US" noProof="0" dirty="0"/>
        </a:p>
      </dgm:t>
    </dgm:pt>
    <dgm:pt modelId="{7A047F23-70CA-490B-A186-3C234A9BAD91}" type="sibTrans" cxnId="{336B7474-1D5D-4866-9293-61F17458DADC}">
      <dgm:prSet/>
      <dgm:spPr/>
      <dgm:t>
        <a:bodyPr/>
        <a:lstStyle/>
        <a:p>
          <a:endParaRPr lang="en-US" noProof="0" dirty="0"/>
        </a:p>
      </dgm:t>
    </dgm:pt>
    <dgm:pt modelId="{3DB40106-238F-4F4B-BE5C-5D2E9E862710}" type="pres">
      <dgm:prSet presAssocID="{EAD91710-A703-4659-BB0D-C2EBC88EC3C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BDCF94-25A1-4796-B0DE-34C896FBA826}" type="pres">
      <dgm:prSet presAssocID="{F92BE1B8-4BC2-46A7-B43E-1084B3EED127}" presName="vertOne" presStyleCnt="0"/>
      <dgm:spPr/>
    </dgm:pt>
    <dgm:pt modelId="{B18E7BAF-A05D-43B1-90CB-6696966ACA6C}" type="pres">
      <dgm:prSet presAssocID="{F92BE1B8-4BC2-46A7-B43E-1084B3EED127}" presName="txOne" presStyleLbl="node0" presStyleIdx="0" presStyleCnt="1" custLinFactNeighborX="-1095">
        <dgm:presLayoutVars>
          <dgm:chPref val="3"/>
        </dgm:presLayoutVars>
      </dgm:prSet>
      <dgm:spPr/>
    </dgm:pt>
    <dgm:pt modelId="{1080706C-3A66-4F84-BEA0-7027CFB8B64F}" type="pres">
      <dgm:prSet presAssocID="{F92BE1B8-4BC2-46A7-B43E-1084B3EED127}" presName="parTransOne" presStyleCnt="0"/>
      <dgm:spPr/>
    </dgm:pt>
    <dgm:pt modelId="{074B3E6D-7CE9-40A8-A12B-AE06BBF1B626}" type="pres">
      <dgm:prSet presAssocID="{F92BE1B8-4BC2-46A7-B43E-1084B3EED127}" presName="horzOne" presStyleCnt="0"/>
      <dgm:spPr/>
    </dgm:pt>
    <dgm:pt modelId="{751A9471-6B7F-48DD-B341-65B2D20DAD84}" type="pres">
      <dgm:prSet presAssocID="{9D112E94-D2B2-4E00-AC4A-799F05640C29}" presName="vertTwo" presStyleCnt="0"/>
      <dgm:spPr/>
    </dgm:pt>
    <dgm:pt modelId="{7711D54D-2DEE-4325-A7B1-F08E6BF1F2CF}" type="pres">
      <dgm:prSet presAssocID="{9D112E94-D2B2-4E00-AC4A-799F05640C29}" presName="txTwo" presStyleLbl="node2" presStyleIdx="0" presStyleCnt="1">
        <dgm:presLayoutVars>
          <dgm:chPref val="3"/>
        </dgm:presLayoutVars>
      </dgm:prSet>
      <dgm:spPr/>
    </dgm:pt>
    <dgm:pt modelId="{21373459-62CE-4FA4-A477-1A0C9015E7EE}" type="pres">
      <dgm:prSet presAssocID="{9D112E94-D2B2-4E00-AC4A-799F05640C29}" presName="parTransTwo" presStyleCnt="0"/>
      <dgm:spPr/>
    </dgm:pt>
    <dgm:pt modelId="{3E75BB87-1B25-45F1-8CFA-28BABC743993}" type="pres">
      <dgm:prSet presAssocID="{9D112E94-D2B2-4E00-AC4A-799F05640C29}" presName="horzTwo" presStyleCnt="0"/>
      <dgm:spPr/>
    </dgm:pt>
    <dgm:pt modelId="{BA7F2250-D36E-4630-BBC8-9CCB0353DEEE}" type="pres">
      <dgm:prSet presAssocID="{21B07FE0-428E-4241-B768-94B8CE000F57}" presName="vertThree" presStyleCnt="0"/>
      <dgm:spPr/>
    </dgm:pt>
    <dgm:pt modelId="{2B139B71-FE16-4264-A0AA-897DACE48FF9}" type="pres">
      <dgm:prSet presAssocID="{21B07FE0-428E-4241-B768-94B8CE000F57}" presName="txThree" presStyleLbl="node3" presStyleIdx="0" presStyleCnt="1" custScaleX="275038" custLinFactX="10182" custLinFactNeighborX="100000" custLinFactNeighborY="68">
        <dgm:presLayoutVars>
          <dgm:chPref val="3"/>
        </dgm:presLayoutVars>
      </dgm:prSet>
      <dgm:spPr/>
    </dgm:pt>
    <dgm:pt modelId="{5E5EE3A4-52A2-417A-82EB-61F5297CC654}" type="pres">
      <dgm:prSet presAssocID="{21B07FE0-428E-4241-B768-94B8CE000F57}" presName="horzThree" presStyleCnt="0"/>
      <dgm:spPr/>
    </dgm:pt>
  </dgm:ptLst>
  <dgm:cxnLst>
    <dgm:cxn modelId="{336B7474-1D5D-4866-9293-61F17458DADC}" srcId="{9D112E94-D2B2-4E00-AC4A-799F05640C29}" destId="{21B07FE0-428E-4241-B768-94B8CE000F57}" srcOrd="0" destOrd="0" parTransId="{34C3777F-9447-44C7-A28A-7C6440F52735}" sibTransId="{7A047F23-70CA-490B-A186-3C234A9BAD91}"/>
    <dgm:cxn modelId="{F5A3F07C-BC95-420D-BB01-D2241FCD1117}" type="presOf" srcId="{EAD91710-A703-4659-BB0D-C2EBC88EC3CC}" destId="{3DB40106-238F-4F4B-BE5C-5D2E9E862710}" srcOrd="0" destOrd="0" presId="urn:microsoft.com/office/officeart/2005/8/layout/hierarchy4"/>
    <dgm:cxn modelId="{2A0E9AA4-A0C4-4274-BB40-5CA3C5F60DAE}" srcId="{EAD91710-A703-4659-BB0D-C2EBC88EC3CC}" destId="{F92BE1B8-4BC2-46A7-B43E-1084B3EED127}" srcOrd="0" destOrd="0" parTransId="{86AC84E5-EF11-451C-BA31-566476A34917}" sibTransId="{796F323C-4C4F-43FF-B54D-749F6DE5115A}"/>
    <dgm:cxn modelId="{0135FABD-E94C-47C3-AD16-7259984B91A3}" type="presOf" srcId="{21B07FE0-428E-4241-B768-94B8CE000F57}" destId="{2B139B71-FE16-4264-A0AA-897DACE48FF9}" srcOrd="0" destOrd="0" presId="urn:microsoft.com/office/officeart/2005/8/layout/hierarchy4"/>
    <dgm:cxn modelId="{F7896CC3-5C9A-4DE7-AFF8-E34D983453F3}" srcId="{F92BE1B8-4BC2-46A7-B43E-1084B3EED127}" destId="{9D112E94-D2B2-4E00-AC4A-799F05640C29}" srcOrd="0" destOrd="0" parTransId="{18405D25-52F5-48AA-A1EB-FDA805B35FED}" sibTransId="{533F636C-FD2F-412D-B667-41B108BB4F18}"/>
    <dgm:cxn modelId="{7E8932D0-9D97-4F5B-B70A-486B388A8EEF}" type="presOf" srcId="{F92BE1B8-4BC2-46A7-B43E-1084B3EED127}" destId="{B18E7BAF-A05D-43B1-90CB-6696966ACA6C}" srcOrd="0" destOrd="0" presId="urn:microsoft.com/office/officeart/2005/8/layout/hierarchy4"/>
    <dgm:cxn modelId="{BB938AD5-55F2-4389-A443-D87F7743101F}" type="presOf" srcId="{9D112E94-D2B2-4E00-AC4A-799F05640C29}" destId="{7711D54D-2DEE-4325-A7B1-F08E6BF1F2CF}" srcOrd="0" destOrd="0" presId="urn:microsoft.com/office/officeart/2005/8/layout/hierarchy4"/>
    <dgm:cxn modelId="{23904665-540B-4071-ADA8-8D582502D0CF}" type="presParOf" srcId="{3DB40106-238F-4F4B-BE5C-5D2E9E862710}" destId="{42BDCF94-25A1-4796-B0DE-34C896FBA826}" srcOrd="0" destOrd="0" presId="urn:microsoft.com/office/officeart/2005/8/layout/hierarchy4"/>
    <dgm:cxn modelId="{941F7776-598B-4027-94B1-6AF7317D07E8}" type="presParOf" srcId="{42BDCF94-25A1-4796-B0DE-34C896FBA826}" destId="{B18E7BAF-A05D-43B1-90CB-6696966ACA6C}" srcOrd="0" destOrd="0" presId="urn:microsoft.com/office/officeart/2005/8/layout/hierarchy4"/>
    <dgm:cxn modelId="{372A38A6-79B5-4B1F-BE94-08DFBC85F67B}" type="presParOf" srcId="{42BDCF94-25A1-4796-B0DE-34C896FBA826}" destId="{1080706C-3A66-4F84-BEA0-7027CFB8B64F}" srcOrd="1" destOrd="0" presId="urn:microsoft.com/office/officeart/2005/8/layout/hierarchy4"/>
    <dgm:cxn modelId="{48A88D03-9834-4E6E-9170-C4EC952E044D}" type="presParOf" srcId="{42BDCF94-25A1-4796-B0DE-34C896FBA826}" destId="{074B3E6D-7CE9-40A8-A12B-AE06BBF1B626}" srcOrd="2" destOrd="0" presId="urn:microsoft.com/office/officeart/2005/8/layout/hierarchy4"/>
    <dgm:cxn modelId="{B883F121-E7F2-47FD-83CB-583761B22F39}" type="presParOf" srcId="{074B3E6D-7CE9-40A8-A12B-AE06BBF1B626}" destId="{751A9471-6B7F-48DD-B341-65B2D20DAD84}" srcOrd="0" destOrd="0" presId="urn:microsoft.com/office/officeart/2005/8/layout/hierarchy4"/>
    <dgm:cxn modelId="{91B402E1-9080-4AB0-867E-B1AC580AC6F5}" type="presParOf" srcId="{751A9471-6B7F-48DD-B341-65B2D20DAD84}" destId="{7711D54D-2DEE-4325-A7B1-F08E6BF1F2CF}" srcOrd="0" destOrd="0" presId="urn:microsoft.com/office/officeart/2005/8/layout/hierarchy4"/>
    <dgm:cxn modelId="{7D9A6667-FB1F-47A7-AFEF-D8DA66758844}" type="presParOf" srcId="{751A9471-6B7F-48DD-B341-65B2D20DAD84}" destId="{21373459-62CE-4FA4-A477-1A0C9015E7EE}" srcOrd="1" destOrd="0" presId="urn:microsoft.com/office/officeart/2005/8/layout/hierarchy4"/>
    <dgm:cxn modelId="{A20FD254-B840-43AA-B82B-5C4F8F03AA93}" type="presParOf" srcId="{751A9471-6B7F-48DD-B341-65B2D20DAD84}" destId="{3E75BB87-1B25-45F1-8CFA-28BABC743993}" srcOrd="2" destOrd="0" presId="urn:microsoft.com/office/officeart/2005/8/layout/hierarchy4"/>
    <dgm:cxn modelId="{DC5DD3ED-0F0F-4EA3-87D2-C76AB93C0E44}" type="presParOf" srcId="{3E75BB87-1B25-45F1-8CFA-28BABC743993}" destId="{BA7F2250-D36E-4630-BBC8-9CCB0353DEEE}" srcOrd="0" destOrd="0" presId="urn:microsoft.com/office/officeart/2005/8/layout/hierarchy4"/>
    <dgm:cxn modelId="{4581C48C-DFE9-4845-AF90-9C3262F97617}" type="presParOf" srcId="{BA7F2250-D36E-4630-BBC8-9CCB0353DEEE}" destId="{2B139B71-FE16-4264-A0AA-897DACE48FF9}" srcOrd="0" destOrd="0" presId="urn:microsoft.com/office/officeart/2005/8/layout/hierarchy4"/>
    <dgm:cxn modelId="{987382B3-4A36-4F8C-BEBD-E9E324758282}" type="presParOf" srcId="{BA7F2250-D36E-4630-BBC8-9CCB0353DEEE}" destId="{5E5EE3A4-52A2-417A-82EB-61F5297CC6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E7BAF-A05D-43B1-90CB-6696966ACA6C}">
      <dsp:nvSpPr>
        <dsp:cNvPr id="0" name=""/>
        <dsp:cNvSpPr/>
      </dsp:nvSpPr>
      <dsp:spPr>
        <a:xfrm>
          <a:off x="0" y="497"/>
          <a:ext cx="4796574" cy="9175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 err="1"/>
            <a:t>Université</a:t>
          </a:r>
          <a:r>
            <a:rPr lang="en-US" sz="2100" kern="1200" noProof="0" dirty="0"/>
            <a:t> Paris </a:t>
          </a:r>
          <a:r>
            <a:rPr lang="en-US" sz="2100" kern="1200" noProof="0" dirty="0" err="1"/>
            <a:t>Saclay</a:t>
          </a:r>
          <a:endParaRPr lang="en-US" sz="2100" kern="1200" noProof="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~4100 PhD students – 20 doctoral schools </a:t>
          </a:r>
        </a:p>
      </dsp:txBody>
      <dsp:txXfrm>
        <a:off x="26873" y="27370"/>
        <a:ext cx="4742828" cy="863762"/>
      </dsp:txXfrm>
    </dsp:sp>
    <dsp:sp modelId="{7711D54D-2DEE-4325-A7B1-F08E6BF1F2CF}">
      <dsp:nvSpPr>
        <dsp:cNvPr id="0" name=""/>
        <dsp:cNvSpPr/>
      </dsp:nvSpPr>
      <dsp:spPr>
        <a:xfrm>
          <a:off x="6694" y="1002410"/>
          <a:ext cx="4787210" cy="9175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Graduate School of Physics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 4 Doctoral Schools</a:t>
          </a:r>
        </a:p>
      </dsp:txBody>
      <dsp:txXfrm>
        <a:off x="33567" y="1029283"/>
        <a:ext cx="4733464" cy="863762"/>
      </dsp:txXfrm>
    </dsp:sp>
    <dsp:sp modelId="{2B139B71-FE16-4264-A0AA-897DACE48FF9}">
      <dsp:nvSpPr>
        <dsp:cNvPr id="0" name=""/>
        <dsp:cNvSpPr/>
      </dsp:nvSpPr>
      <dsp:spPr>
        <a:xfrm>
          <a:off x="13389" y="2004821"/>
          <a:ext cx="4787210" cy="917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noProof="0" dirty="0"/>
            <a:t>~200 PhD </a:t>
          </a:r>
          <a:r>
            <a:rPr lang="fr-FR" sz="2100" kern="1200" noProof="0" dirty="0" err="1"/>
            <a:t>students</a:t>
          </a:r>
          <a:endParaRPr lang="fr-FR" sz="2100" kern="1200" noProof="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noProof="0" dirty="0"/>
            <a:t>15 </a:t>
          </a:r>
          <a:r>
            <a:rPr lang="fr-FR" sz="2100" kern="1200" noProof="0" dirty="0" err="1"/>
            <a:t>labs</a:t>
          </a:r>
          <a:r>
            <a:rPr lang="fr-FR" sz="2100" kern="1200" noProof="0" dirty="0"/>
            <a:t> : 445 </a:t>
          </a:r>
          <a:r>
            <a:rPr lang="fr-FR" sz="2100" kern="1200" noProof="0" dirty="0" err="1"/>
            <a:t>supervisors</a:t>
          </a:r>
          <a:r>
            <a:rPr lang="fr-FR" sz="2100" kern="1200" noProof="0" dirty="0"/>
            <a:t> (309 HDR)</a:t>
          </a:r>
          <a:endParaRPr lang="en-US" sz="2100" kern="1200" noProof="0" dirty="0"/>
        </a:p>
      </dsp:txBody>
      <dsp:txXfrm>
        <a:off x="40262" y="2031694"/>
        <a:ext cx="4733464" cy="863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514C1-83BE-4504-AF78-1BB2FCE94E13}" type="datetimeFigureOut">
              <a:rPr lang="fr-FR" smtClean="0"/>
              <a:t>16/10/2022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87892-1922-4323-B819-C309ACCB1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43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Fresher's Day at IJCLab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B100C-F097-424A-926B-562DB35E3EF0}" type="datetime1">
              <a:rPr lang="en-US" smtClean="0"/>
              <a:t>10/16/2022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003C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300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8B978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14B3D068-BC80-4C57-BC16-F2BBF7B4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380C-C113-44DB-B466-40A6F930B375}" type="datetime1">
              <a:rPr lang="en-US" smtClean="0"/>
              <a:t>10/16/2022</a:t>
            </a:fld>
            <a:endParaRPr lang="en-US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EAB09-8938-4DB8-A2D6-C7C8BD82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Fresher's Day at IJCLab 2022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6D85F5A-3EA8-4D56-AC4E-B8E5555E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300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Fresher's Day at IJCLab 2022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3FDF-A2D1-4B0E-88EB-A58D7B299E36}" type="datetime1">
              <a:rPr lang="en-US" smtClean="0"/>
              <a:t>10/16/2022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003C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300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Fresher's Day at IJCLab 2022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0E7FB-F92D-48A5-8B1E-00BB61FC1BB5}" type="datetime1">
              <a:rPr lang="en-US" smtClean="0"/>
              <a:t>10/16/2022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003C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Fresher's Day at IJCLab 2022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14E90-73E2-42C2-B5AE-771C322A7C32}" type="datetime1">
              <a:rPr lang="en-US" smtClean="0"/>
              <a:t>10/16/2022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003C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72801" y="59437"/>
            <a:ext cx="1219199" cy="13476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0" y="1407096"/>
            <a:ext cx="12192000" cy="5715"/>
          </a:xfrm>
          <a:custGeom>
            <a:avLst/>
            <a:gdLst/>
            <a:ahLst/>
            <a:cxnLst/>
            <a:rect l="l" t="t" r="r" b="b"/>
            <a:pathLst>
              <a:path w="9144000" h="5715">
                <a:moveTo>
                  <a:pt x="0" y="568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630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1" y="6309319"/>
            <a:ext cx="9072879" cy="0"/>
          </a:xfrm>
          <a:custGeom>
            <a:avLst/>
            <a:gdLst/>
            <a:ahLst/>
            <a:cxnLst/>
            <a:rect l="l" t="t" r="r" b="b"/>
            <a:pathLst>
              <a:path w="6804659">
                <a:moveTo>
                  <a:pt x="0" y="0"/>
                </a:moveTo>
                <a:lnTo>
                  <a:pt x="6804248" y="1"/>
                </a:lnTo>
              </a:path>
            </a:pathLst>
          </a:custGeom>
          <a:ln w="9525">
            <a:solidFill>
              <a:srgbClr val="63003C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8380" y="305308"/>
            <a:ext cx="1073524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300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760" y="1577340"/>
            <a:ext cx="1115447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8B978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Fresher's Day at IJCLab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80933-4424-4E6B-85E0-CE33B3F81464}" type="datetime1">
              <a:rPr lang="en-US" smtClean="0"/>
              <a:t>10/16/2022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1446" y="6383002"/>
            <a:ext cx="2413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3003C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‹N°›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0A80AB-1594-4BCA-864A-2A18B9FDF0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949" y="6096000"/>
            <a:ext cx="1015999" cy="7619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4B899E1-1562-4958-A0CF-7BD6E58B527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6264505"/>
            <a:ext cx="1390492" cy="4731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jp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E1BF31D-43A4-42E9-B9AC-841269FAB95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905000" y="3105120"/>
            <a:ext cx="8534400" cy="30777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936C7B7-0F1E-475A-896A-D6025C0C4E99}"/>
              </a:ext>
            </a:extLst>
          </p:cNvPr>
          <p:cNvSpPr/>
          <p:nvPr/>
        </p:nvSpPr>
        <p:spPr>
          <a:xfrm>
            <a:off x="1600200" y="533400"/>
            <a:ext cx="9144000" cy="5589270"/>
          </a:xfrm>
          <a:custGeom>
            <a:avLst/>
            <a:gdLst/>
            <a:ahLst/>
            <a:cxnLst/>
            <a:rect l="l" t="t" r="r" b="b"/>
            <a:pathLst>
              <a:path w="9144000" h="5589270">
                <a:moveTo>
                  <a:pt x="0" y="0"/>
                </a:moveTo>
                <a:lnTo>
                  <a:pt x="9144000" y="0"/>
                </a:lnTo>
                <a:lnTo>
                  <a:pt x="9144000" y="5589239"/>
                </a:lnTo>
                <a:lnTo>
                  <a:pt x="0" y="5589239"/>
                </a:lnTo>
                <a:lnTo>
                  <a:pt x="0" y="0"/>
                </a:lnTo>
                <a:close/>
              </a:path>
            </a:pathLst>
          </a:custGeom>
          <a:solidFill>
            <a:srgbClr val="630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AA2D79D-7203-4042-B057-2A393283AE2A}"/>
              </a:ext>
            </a:extLst>
          </p:cNvPr>
          <p:cNvSpPr/>
          <p:nvPr/>
        </p:nvSpPr>
        <p:spPr>
          <a:xfrm>
            <a:off x="8360665" y="3665951"/>
            <a:ext cx="2090927" cy="2456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4E771-7E23-431F-BAA0-6E4C4A194F8F}"/>
              </a:ext>
            </a:extLst>
          </p:cNvPr>
          <p:cNvSpPr/>
          <p:nvPr/>
        </p:nvSpPr>
        <p:spPr>
          <a:xfrm>
            <a:off x="1600200" y="1908810"/>
            <a:ext cx="9372600" cy="109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2440305" algn="l"/>
                <a:tab pos="2863850" algn="l"/>
              </a:tabLst>
            </a:pPr>
            <a:r>
              <a:rPr lang="en-US" sz="3200" spc="-5" dirty="0">
                <a:solidFill>
                  <a:srgbClr val="FFFFFF"/>
                </a:solidFill>
                <a:latin typeface="Arial"/>
                <a:cs typeface="Arial"/>
              </a:rPr>
              <a:t>The Doctoral School PHENIICS</a:t>
            </a:r>
          </a:p>
          <a:p>
            <a:pPr marL="12700">
              <a:spcBef>
                <a:spcPts val="100"/>
              </a:spcBef>
              <a:tabLst>
                <a:tab pos="2440305" algn="l"/>
                <a:tab pos="2863850" algn="l"/>
              </a:tabLst>
            </a:pPr>
            <a:r>
              <a:rPr lang="en-US" sz="3200" spc="-5" dirty="0">
                <a:solidFill>
                  <a:srgbClr val="FFFFFF"/>
                </a:solidFill>
                <a:latin typeface="Arial"/>
                <a:cs typeface="Arial"/>
              </a:rPr>
              <a:t>welcome address at the </a:t>
            </a:r>
            <a:r>
              <a:rPr lang="en-US" sz="3200" spc="-5" dirty="0" err="1">
                <a:solidFill>
                  <a:srgbClr val="FFFFFF"/>
                </a:solidFill>
                <a:latin typeface="Arial"/>
                <a:cs typeface="Arial"/>
              </a:rPr>
              <a:t>IJCLab</a:t>
            </a:r>
            <a:r>
              <a:rPr lang="en-US" sz="3200" spc="-5" dirty="0">
                <a:solidFill>
                  <a:srgbClr val="FFFFFF"/>
                </a:solidFill>
                <a:latin typeface="Arial"/>
                <a:cs typeface="Arial"/>
              </a:rPr>
              <a:t> fresher’s day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81482BB-8A35-4780-A452-993D5CE14093}"/>
              </a:ext>
            </a:extLst>
          </p:cNvPr>
          <p:cNvSpPr txBox="1"/>
          <p:nvPr/>
        </p:nvSpPr>
        <p:spPr>
          <a:xfrm>
            <a:off x="2362506" y="4238829"/>
            <a:ext cx="5105094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FFFFFF"/>
                </a:solidFill>
                <a:latin typeface="Arial"/>
                <a:cs typeface="Arial"/>
              </a:rPr>
              <a:t>David VERNEY </a:t>
            </a:r>
          </a:p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FFFFFF"/>
                </a:solidFill>
                <a:latin typeface="Arial"/>
                <a:cs typeface="Arial"/>
              </a:rPr>
              <a:t>Directeur adjoint de l’ED PHENIICS</a:t>
            </a:r>
          </a:p>
          <a:p>
            <a:pPr marL="12700">
              <a:spcBef>
                <a:spcPts val="100"/>
              </a:spcBef>
            </a:pPr>
            <a:r>
              <a:rPr lang="fr-FR" dirty="0">
                <a:solidFill>
                  <a:srgbClr val="FFFFFF"/>
                </a:solidFill>
                <a:latin typeface="Arial"/>
                <a:cs typeface="Arial"/>
              </a:rPr>
              <a:t>ED PHENIICS </a:t>
            </a:r>
            <a:r>
              <a:rPr lang="fr-FR" dirty="0" err="1">
                <a:solidFill>
                  <a:srgbClr val="FFFFFF"/>
                </a:solidFill>
                <a:latin typeface="Arial"/>
                <a:cs typeface="Arial"/>
              </a:rPr>
              <a:t>deputy</a:t>
            </a:r>
            <a:r>
              <a:rPr lang="fr-FR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2143D3C-532F-432A-82D0-0E6D26E2AAD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Fresher's Day at IJCLab 2022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379A0EE-C81F-472B-975C-487964C48E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9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1F158-4C6F-4233-BE96-F08D23BC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4F92BD-4DC1-41EA-BA16-7753DF5B088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Fresher's Day at IJCLab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628641-B694-4CD6-92C8-B22741071F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10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F3D994-7794-4F0B-929E-6DE47AE7623A}"/>
              </a:ext>
            </a:extLst>
          </p:cNvPr>
          <p:cNvSpPr txBox="1"/>
          <p:nvPr/>
        </p:nvSpPr>
        <p:spPr>
          <a:xfrm>
            <a:off x="2054474" y="2057931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/>
              <a:t>welcome</a:t>
            </a:r>
            <a:r>
              <a:rPr lang="fr-FR" sz="4000" dirty="0"/>
              <a:t> !</a:t>
            </a:r>
            <a:endParaRPr lang="en-US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CDA910-D2E0-4032-8F38-BFC0F89F6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462631"/>
            <a:ext cx="4511005" cy="48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1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4DE80-3A7D-47E2-9A88-B0FA2ECB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ED portrait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C9BBE6-74AE-4EC9-A664-32195F1505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Fresher's Day at IJCLab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B05EE4-3BEA-4619-976D-09B9E7BB30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2</a:t>
            </a:fld>
            <a:endParaRPr lang="en-US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2D7C673B-E2C1-4B1D-AEA0-313F2432A0DF}"/>
              </a:ext>
            </a:extLst>
          </p:cNvPr>
          <p:cNvSpPr/>
          <p:nvPr/>
        </p:nvSpPr>
        <p:spPr>
          <a:xfrm>
            <a:off x="1524001" y="6309319"/>
            <a:ext cx="6948805" cy="0"/>
          </a:xfrm>
          <a:custGeom>
            <a:avLst/>
            <a:gdLst/>
            <a:ahLst/>
            <a:cxnLst/>
            <a:rect l="l" t="t" r="r" b="b"/>
            <a:pathLst>
              <a:path w="6948805">
                <a:moveTo>
                  <a:pt x="0" y="0"/>
                </a:moveTo>
                <a:lnTo>
                  <a:pt x="6948264" y="1"/>
                </a:lnTo>
              </a:path>
            </a:pathLst>
          </a:custGeom>
          <a:ln w="9525">
            <a:solidFill>
              <a:srgbClr val="630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08DA8831-DD2B-45CB-A26F-3E44F25D2D42}"/>
              </a:ext>
            </a:extLst>
          </p:cNvPr>
          <p:cNvSpPr/>
          <p:nvPr/>
        </p:nvSpPr>
        <p:spPr>
          <a:xfrm>
            <a:off x="1524000" y="1407097"/>
            <a:ext cx="9144000" cy="5715"/>
          </a:xfrm>
          <a:custGeom>
            <a:avLst/>
            <a:gdLst/>
            <a:ahLst/>
            <a:cxnLst/>
            <a:rect l="l" t="t" r="r" b="b"/>
            <a:pathLst>
              <a:path w="9144000" h="5715">
                <a:moveTo>
                  <a:pt x="0" y="0"/>
                </a:moveTo>
                <a:lnTo>
                  <a:pt x="9144000" y="5680"/>
                </a:lnTo>
              </a:path>
            </a:pathLst>
          </a:custGeom>
          <a:ln w="57150">
            <a:solidFill>
              <a:srgbClr val="630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4FACF4DB-5BEC-42A5-BC0A-ED3F352E28BE}"/>
              </a:ext>
            </a:extLst>
          </p:cNvPr>
          <p:cNvSpPr txBox="1"/>
          <p:nvPr/>
        </p:nvSpPr>
        <p:spPr>
          <a:xfrm>
            <a:off x="1998276" y="1586484"/>
            <a:ext cx="8319134" cy="297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00"/>
              </a:spcBef>
            </a:pP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1B5308DF-3272-4CB0-B2A6-97B72C340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404477"/>
              </p:ext>
            </p:extLst>
          </p:nvPr>
        </p:nvGraphicFramePr>
        <p:xfrm>
          <a:off x="76201" y="1534050"/>
          <a:ext cx="4800600" cy="292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05800C91-BC15-481F-BD9A-DABEE27FE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1481433"/>
            <a:ext cx="6860176" cy="399733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44CF006-8101-4051-B7B0-CA827E0C01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051" y="5240528"/>
            <a:ext cx="3400728" cy="7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7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36BBF3-CFFF-45AB-8DF4-8FE15F01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80" y="305308"/>
            <a:ext cx="10735241" cy="861774"/>
          </a:xfrm>
        </p:spPr>
        <p:txBody>
          <a:bodyPr/>
          <a:lstStyle/>
          <a:p>
            <a:r>
              <a:rPr lang="en-US" spc="-80" dirty="0"/>
              <a:t>ED portrait</a:t>
            </a:r>
            <a:br>
              <a:rPr lang="en-US" spc="-80" dirty="0"/>
            </a:br>
            <a:r>
              <a:rPr lang="en-US" spc="-80" dirty="0"/>
              <a:t>scientific perimeter</a:t>
            </a:r>
            <a:endParaRPr lang="en-US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E3E50057-D7FD-47EE-822F-5E90A36CFB9C}"/>
              </a:ext>
            </a:extLst>
          </p:cNvPr>
          <p:cNvSpPr txBox="1"/>
          <p:nvPr/>
        </p:nvSpPr>
        <p:spPr>
          <a:xfrm>
            <a:off x="1012943" y="1393481"/>
            <a:ext cx="416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centered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subatomic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physics</a:t>
            </a:r>
            <a:endParaRPr lang="en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FBF747F-777D-4BB2-80EC-6087C89966C5}"/>
              </a:ext>
            </a:extLst>
          </p:cNvPr>
          <p:cNvGrpSpPr/>
          <p:nvPr/>
        </p:nvGrpSpPr>
        <p:grpSpPr>
          <a:xfrm>
            <a:off x="3280422" y="2890644"/>
            <a:ext cx="5201910" cy="2022456"/>
            <a:chOff x="2967462" y="1681142"/>
            <a:chExt cx="5201910" cy="2022456"/>
          </a:xfrm>
        </p:grpSpPr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94C29391-2E0F-4B1D-A4F7-4AF6551547FB}"/>
                </a:ext>
              </a:extLst>
            </p:cNvPr>
            <p:cNvSpPr txBox="1"/>
            <p:nvPr/>
          </p:nvSpPr>
          <p:spPr>
            <a:xfrm>
              <a:off x="3465512" y="1681142"/>
              <a:ext cx="4520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800" dirty="0">
                  <a:latin typeface="+mn-lt"/>
                </a:rPr>
                <a:t>Particle </a:t>
              </a:r>
              <a:r>
                <a:rPr lang="fr-FR" sz="1800" dirty="0">
                  <a:latin typeface="+mn-lt"/>
                </a:rPr>
                <a:t>(high </a:t>
              </a:r>
              <a:r>
                <a:rPr lang="fr-FR" sz="1800" dirty="0" err="1">
                  <a:latin typeface="+mn-lt"/>
                </a:rPr>
                <a:t>energy</a:t>
              </a:r>
              <a:r>
                <a:rPr lang="fr-FR" sz="1800" dirty="0">
                  <a:latin typeface="+mn-lt"/>
                </a:rPr>
                <a:t>) </a:t>
              </a:r>
              <a:r>
                <a:rPr lang="en-FR" sz="1800" dirty="0">
                  <a:latin typeface="+mn-lt"/>
                </a:rPr>
                <a:t>Physics</a:t>
              </a:r>
              <a:r>
                <a:rPr lang="fr-FR" sz="1800" dirty="0">
                  <a:latin typeface="+mn-lt"/>
                </a:rPr>
                <a:t>, astroparticules ;</a:t>
              </a:r>
              <a:endParaRPr lang="en-FR" sz="1800" dirty="0">
                <a:latin typeface="+mn-lt"/>
              </a:endParaRPr>
            </a:p>
          </p:txBody>
        </p:sp>
        <p:pic>
          <p:nvPicPr>
            <p:cNvPr id="7" name="Picture 22">
              <a:extLst>
                <a:ext uri="{FF2B5EF4-FFF2-40B4-BE49-F238E27FC236}">
                  <a16:creationId xmlns:a16="http://schemas.microsoft.com/office/drawing/2014/main" id="{FDDAC0DC-BD0F-48D2-BE5A-5C5D60A53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7462" y="2238684"/>
              <a:ext cx="1610621" cy="1065023"/>
            </a:xfrm>
            <a:prstGeom prst="rect">
              <a:avLst/>
            </a:prstGeom>
          </p:spPr>
        </p:pic>
        <p:grpSp>
          <p:nvGrpSpPr>
            <p:cNvPr id="8" name="Groupe 70">
              <a:extLst>
                <a:ext uri="{FF2B5EF4-FFF2-40B4-BE49-F238E27FC236}">
                  <a16:creationId xmlns:a16="http://schemas.microsoft.com/office/drawing/2014/main" id="{E1F11169-7EA9-41AE-9E51-11D52D42C141}"/>
                </a:ext>
              </a:extLst>
            </p:cNvPr>
            <p:cNvGrpSpPr/>
            <p:nvPr/>
          </p:nvGrpSpPr>
          <p:grpSpPr>
            <a:xfrm>
              <a:off x="5790586" y="2167643"/>
              <a:ext cx="2378786" cy="1535955"/>
              <a:chOff x="6414971" y="658369"/>
              <a:chExt cx="3890320" cy="1972350"/>
            </a:xfrm>
          </p:grpSpPr>
          <p:pic>
            <p:nvPicPr>
              <p:cNvPr id="9" name="Picture 2" descr="Table">
                <a:extLst>
                  <a:ext uri="{FF2B5EF4-FFF2-40B4-BE49-F238E27FC236}">
                    <a16:creationId xmlns:a16="http://schemas.microsoft.com/office/drawing/2014/main" id="{843A6DDC-976E-484B-B39D-15F0F96F8E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4971" y="658369"/>
                <a:ext cx="3698156" cy="197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Flèche vers le bas 22">
                <a:extLst>
                  <a:ext uri="{FF2B5EF4-FFF2-40B4-BE49-F238E27FC236}">
                    <a16:creationId xmlns:a16="http://schemas.microsoft.com/office/drawing/2014/main" id="{6689DA21-4D6E-4B8D-97B9-5B5F1BC7C35D}"/>
                  </a:ext>
                </a:extLst>
              </p:cNvPr>
              <p:cNvSpPr/>
              <p:nvPr/>
            </p:nvSpPr>
            <p:spPr>
              <a:xfrm rot="19034384">
                <a:off x="8301174" y="1846565"/>
                <a:ext cx="220790" cy="504056"/>
              </a:xfrm>
              <a:prstGeom prst="downArrow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lèche vers le bas 37">
                <a:extLst>
                  <a:ext uri="{FF2B5EF4-FFF2-40B4-BE49-F238E27FC236}">
                    <a16:creationId xmlns:a16="http://schemas.microsoft.com/office/drawing/2014/main" id="{40B1F4BB-1254-4F2E-80CB-7496BFECAF08}"/>
                  </a:ext>
                </a:extLst>
              </p:cNvPr>
              <p:cNvSpPr/>
              <p:nvPr/>
            </p:nvSpPr>
            <p:spPr>
              <a:xfrm rot="15767135">
                <a:off x="9536196" y="812574"/>
                <a:ext cx="220790" cy="504056"/>
              </a:xfrm>
              <a:prstGeom prst="downArrow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lèche vers le bas 38">
                <a:extLst>
                  <a:ext uri="{FF2B5EF4-FFF2-40B4-BE49-F238E27FC236}">
                    <a16:creationId xmlns:a16="http://schemas.microsoft.com/office/drawing/2014/main" id="{BA558E67-4AE3-43B8-B9B6-19A7B5630316}"/>
                  </a:ext>
                </a:extLst>
              </p:cNvPr>
              <p:cNvSpPr/>
              <p:nvPr/>
            </p:nvSpPr>
            <p:spPr>
              <a:xfrm rot="10800000">
                <a:off x="8058955" y="1018875"/>
                <a:ext cx="220790" cy="504056"/>
              </a:xfrm>
              <a:prstGeom prst="downArrow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ZoneTexte 75">
                <a:extLst>
                  <a:ext uri="{FF2B5EF4-FFF2-40B4-BE49-F238E27FC236}">
                    <a16:creationId xmlns:a16="http://schemas.microsoft.com/office/drawing/2014/main" id="{0980699B-370E-4F03-9E25-B3184511AD16}"/>
                  </a:ext>
                </a:extLst>
              </p:cNvPr>
              <p:cNvSpPr txBox="1"/>
              <p:nvPr/>
            </p:nvSpPr>
            <p:spPr>
              <a:xfrm>
                <a:off x="7440836" y="681474"/>
                <a:ext cx="1031881" cy="223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Extreme </a:t>
                </a:r>
                <a:r>
                  <a:rPr lang="en-ZA" sz="1100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kumimoji="0" lang="en-ZA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 spin</a:t>
                </a:r>
              </a:p>
            </p:txBody>
          </p:sp>
          <p:sp>
            <p:nvSpPr>
              <p:cNvPr id="14" name="ZoneTexte 76">
                <a:extLst>
                  <a:ext uri="{FF2B5EF4-FFF2-40B4-BE49-F238E27FC236}">
                    <a16:creationId xmlns:a16="http://schemas.microsoft.com/office/drawing/2014/main" id="{983A1C63-3385-4FC2-B28C-E5F0E6CECF34}"/>
                  </a:ext>
                </a:extLst>
              </p:cNvPr>
              <p:cNvSpPr txBox="1"/>
              <p:nvPr/>
            </p:nvSpPr>
            <p:spPr>
              <a:xfrm>
                <a:off x="7906667" y="2283461"/>
                <a:ext cx="1186772" cy="223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Extreme </a:t>
                </a:r>
                <a:r>
                  <a:rPr lang="en-ZA" sz="1100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kumimoji="0" lang="en-ZA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 isospin</a:t>
                </a:r>
              </a:p>
            </p:txBody>
          </p:sp>
          <p:sp>
            <p:nvSpPr>
              <p:cNvPr id="15" name="ZoneTexte 77">
                <a:extLst>
                  <a:ext uri="{FF2B5EF4-FFF2-40B4-BE49-F238E27FC236}">
                    <a16:creationId xmlns:a16="http://schemas.microsoft.com/office/drawing/2014/main" id="{79A8B55C-0770-44E8-8C36-09CD05A1970D}"/>
                  </a:ext>
                </a:extLst>
              </p:cNvPr>
              <p:cNvSpPr txBox="1"/>
              <p:nvPr/>
            </p:nvSpPr>
            <p:spPr>
              <a:xfrm>
                <a:off x="9220747" y="749594"/>
                <a:ext cx="1084544" cy="223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Extreme </a:t>
                </a:r>
                <a:r>
                  <a:rPr lang="en-ZA" sz="1100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kumimoji="0" lang="en-ZA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 mass</a:t>
                </a:r>
              </a:p>
            </p:txBody>
          </p:sp>
        </p:grpSp>
        <p:pic>
          <p:nvPicPr>
            <p:cNvPr id="16" name="Picture 2" descr="What are Atoms Made of | Inside an Atom | DK Find Out">
              <a:extLst>
                <a:ext uri="{FF2B5EF4-FFF2-40B4-BE49-F238E27FC236}">
                  <a16:creationId xmlns:a16="http://schemas.microsoft.com/office/drawing/2014/main" id="{B3CBD4B3-125B-450B-8B79-2300E57D8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387" y="2109066"/>
              <a:ext cx="1120133" cy="111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7476AFA6-20E1-4A43-BFC9-D39CF20867A9}"/>
                </a:ext>
              </a:extLst>
            </p:cNvPr>
            <p:cNvSpPr txBox="1"/>
            <p:nvPr/>
          </p:nvSpPr>
          <p:spPr>
            <a:xfrm>
              <a:off x="4956554" y="1954040"/>
              <a:ext cx="2646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800" dirty="0">
                  <a:latin typeface="+mn-lt"/>
                </a:rPr>
                <a:t>Nuclear</a:t>
              </a:r>
              <a:r>
                <a:rPr lang="fr-FR" sz="1800" dirty="0">
                  <a:latin typeface="+mn-lt"/>
                </a:rPr>
                <a:t> &amp; Hadron</a:t>
              </a:r>
              <a:r>
                <a:rPr lang="en-FR" sz="1800" dirty="0">
                  <a:latin typeface="+mn-lt"/>
                </a:rPr>
                <a:t> Physics</a:t>
              </a:r>
            </a:p>
          </p:txBody>
        </p:sp>
      </p:grpSp>
      <p:pic>
        <p:nvPicPr>
          <p:cNvPr id="17" name="Picture 9">
            <a:extLst>
              <a:ext uri="{FF2B5EF4-FFF2-40B4-BE49-F238E27FC236}">
                <a16:creationId xmlns:a16="http://schemas.microsoft.com/office/drawing/2014/main" id="{D403D81D-F2B5-4F22-BE29-1622638220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602" y="2069063"/>
            <a:ext cx="972290" cy="715713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E2C9A0E1-3B07-4819-8769-B61046798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396" y="2127693"/>
            <a:ext cx="1260929" cy="708387"/>
          </a:xfrm>
          <a:prstGeom prst="rect">
            <a:avLst/>
          </a:prstGeom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id="{02E93565-BEFD-4D95-ACAA-C4F77049392C}"/>
              </a:ext>
            </a:extLst>
          </p:cNvPr>
          <p:cNvSpPr txBox="1"/>
          <p:nvPr/>
        </p:nvSpPr>
        <p:spPr>
          <a:xfrm>
            <a:off x="2930151" y="1797621"/>
            <a:ext cx="5706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Nuclear astrophysics, nucleo-synthesis ; Cosmology, dark matter and energy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064B0D0-A925-4348-B3D5-D80BCFA7417C}"/>
              </a:ext>
            </a:extLst>
          </p:cNvPr>
          <p:cNvSpPr/>
          <p:nvPr/>
        </p:nvSpPr>
        <p:spPr>
          <a:xfrm>
            <a:off x="2286000" y="2810914"/>
            <a:ext cx="7393186" cy="2158166"/>
          </a:xfrm>
          <a:prstGeom prst="ellipse">
            <a:avLst/>
          </a:prstGeom>
          <a:noFill/>
          <a:ln w="38100">
            <a:solidFill>
              <a:srgbClr val="6D003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A816B1D8-6B8A-419B-B421-9B60280821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4" y="3693496"/>
            <a:ext cx="1218013" cy="683885"/>
          </a:xfrm>
          <a:prstGeom prst="rect">
            <a:avLst/>
          </a:prstGeom>
        </p:spPr>
      </p:pic>
      <p:sp>
        <p:nvSpPr>
          <p:cNvPr id="27" name="TextBox 6">
            <a:extLst>
              <a:ext uri="{FF2B5EF4-FFF2-40B4-BE49-F238E27FC236}">
                <a16:creationId xmlns:a16="http://schemas.microsoft.com/office/drawing/2014/main" id="{7F2238DD-5351-428F-AD70-E012E3F1C4A9}"/>
              </a:ext>
            </a:extLst>
          </p:cNvPr>
          <p:cNvSpPr txBox="1"/>
          <p:nvPr/>
        </p:nvSpPr>
        <p:spPr>
          <a:xfrm>
            <a:off x="206913" y="4372887"/>
            <a:ext cx="1584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Accelerator physics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D3EBE12-D244-4B4E-BBBD-1CC4C9F2AE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9" y="4312020"/>
            <a:ext cx="988568" cy="565847"/>
          </a:xfrm>
          <a:prstGeom prst="rect">
            <a:avLst/>
          </a:prstGeom>
        </p:spPr>
      </p:pic>
      <p:pic>
        <p:nvPicPr>
          <p:cNvPr id="31" name="Picture 12">
            <a:extLst>
              <a:ext uri="{FF2B5EF4-FFF2-40B4-BE49-F238E27FC236}">
                <a16:creationId xmlns:a16="http://schemas.microsoft.com/office/drawing/2014/main" id="{63587E66-7296-49C9-AADA-4B1A7D56E5C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022" y="4709457"/>
            <a:ext cx="1181388" cy="664531"/>
          </a:xfrm>
          <a:prstGeom prst="rect">
            <a:avLst/>
          </a:prstGeom>
        </p:spPr>
      </p:pic>
      <p:sp>
        <p:nvSpPr>
          <p:cNvPr id="32" name="TextBox 6">
            <a:extLst>
              <a:ext uri="{FF2B5EF4-FFF2-40B4-BE49-F238E27FC236}">
                <a16:creationId xmlns:a16="http://schemas.microsoft.com/office/drawing/2014/main" id="{70993EAB-E834-4521-96DA-6DFE3365DCBB}"/>
              </a:ext>
            </a:extLst>
          </p:cNvPr>
          <p:cNvSpPr txBox="1"/>
          <p:nvPr/>
        </p:nvSpPr>
        <p:spPr>
          <a:xfrm>
            <a:off x="2186027" y="5344524"/>
            <a:ext cx="891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Detectors</a:t>
            </a: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DF8B66B9-5838-46FC-8B1D-DF1B9365125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946" y="5004125"/>
            <a:ext cx="1602230" cy="801115"/>
          </a:xfrm>
          <a:prstGeom prst="rect">
            <a:avLst/>
          </a:prstGeom>
        </p:spPr>
      </p:pic>
      <p:pic>
        <p:nvPicPr>
          <p:cNvPr id="34" name="Image 28">
            <a:extLst>
              <a:ext uri="{FF2B5EF4-FFF2-40B4-BE49-F238E27FC236}">
                <a16:creationId xmlns:a16="http://schemas.microsoft.com/office/drawing/2014/main" id="{DB71835E-84E0-4D9F-9CDD-496F80A8096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396" y="4986021"/>
            <a:ext cx="834960" cy="889904"/>
          </a:xfrm>
          <a:prstGeom prst="rect">
            <a:avLst/>
          </a:prstGeom>
        </p:spPr>
      </p:pic>
      <p:pic>
        <p:nvPicPr>
          <p:cNvPr id="35" name="Image 29">
            <a:extLst>
              <a:ext uri="{FF2B5EF4-FFF2-40B4-BE49-F238E27FC236}">
                <a16:creationId xmlns:a16="http://schemas.microsoft.com/office/drawing/2014/main" id="{17D47D49-A384-45EA-9EFB-E13FB42066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0131" y="4513209"/>
            <a:ext cx="1026876" cy="102343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DA23039-B3C2-4D98-98F8-75F027A80E51}"/>
              </a:ext>
            </a:extLst>
          </p:cNvPr>
          <p:cNvSpPr/>
          <p:nvPr/>
        </p:nvSpPr>
        <p:spPr>
          <a:xfrm>
            <a:off x="1021724" y="5643034"/>
            <a:ext cx="484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nuclear energy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Back-end nuclear cycle, radiation protection and radiochemistry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43DD3D-5C46-41F5-ADB2-9CE0020984BC}"/>
              </a:ext>
            </a:extLst>
          </p:cNvPr>
          <p:cNvSpPr/>
          <p:nvPr/>
        </p:nvSpPr>
        <p:spPr>
          <a:xfrm>
            <a:off x="7358015" y="5852343"/>
            <a:ext cx="2635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medical imaging and radioactivity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E62904-2FA1-4AF2-8B5B-3F424E202165}"/>
              </a:ext>
            </a:extLst>
          </p:cNvPr>
          <p:cNvSpPr/>
          <p:nvPr/>
        </p:nvSpPr>
        <p:spPr>
          <a:xfrm>
            <a:off x="9514130" y="5584799"/>
            <a:ext cx="204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radio and hadron therapy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A6075FAC-7927-4B46-A87D-40398DA7C2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871" y="2232433"/>
            <a:ext cx="841259" cy="84125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61EEB8E-5315-4075-9E39-0EDE21658B84}"/>
              </a:ext>
            </a:extLst>
          </p:cNvPr>
          <p:cNvSpPr/>
          <p:nvPr/>
        </p:nvSpPr>
        <p:spPr>
          <a:xfrm>
            <a:off x="5965647" y="5973044"/>
            <a:ext cx="1370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material science</a:t>
            </a:r>
          </a:p>
        </p:txBody>
      </p:sp>
      <p:sp>
        <p:nvSpPr>
          <p:cNvPr id="42" name="Espace réservé du pied de page 41">
            <a:extLst>
              <a:ext uri="{FF2B5EF4-FFF2-40B4-BE49-F238E27FC236}">
                <a16:creationId xmlns:a16="http://schemas.microsoft.com/office/drawing/2014/main" id="{33AB40CA-5584-45D2-B616-096C1D42AE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Fresher's Day at </a:t>
            </a:r>
            <a:r>
              <a:rPr lang="en-US" dirty="0" err="1"/>
              <a:t>IJCLab</a:t>
            </a:r>
            <a:r>
              <a:rPr lang="en-US" dirty="0"/>
              <a:t> 2022</a:t>
            </a:r>
          </a:p>
        </p:txBody>
      </p:sp>
      <p:sp>
        <p:nvSpPr>
          <p:cNvPr id="43" name="Espace réservé du numéro de diapositive 42">
            <a:extLst>
              <a:ext uri="{FF2B5EF4-FFF2-40B4-BE49-F238E27FC236}">
                <a16:creationId xmlns:a16="http://schemas.microsoft.com/office/drawing/2014/main" id="{196A2519-64F7-4E6C-AD7F-1E346F607C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0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47CB8-7ED6-4283-B7EF-C8CDE8C5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80" y="305308"/>
            <a:ext cx="10735241" cy="861774"/>
          </a:xfrm>
        </p:spPr>
        <p:txBody>
          <a:bodyPr/>
          <a:lstStyle/>
          <a:p>
            <a:r>
              <a:rPr lang="en-US" spc="-80" dirty="0"/>
              <a:t>ED portrait</a:t>
            </a:r>
            <a:br>
              <a:rPr lang="en-US" spc="-80" dirty="0"/>
            </a:br>
            <a:r>
              <a:rPr lang="en-US" spc="-80" dirty="0"/>
              <a:t>scientific perimeter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5BC398-852B-4716-BACF-575DC0EC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13" y="2057400"/>
            <a:ext cx="5888483" cy="4059363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794ED88-1662-4056-9E85-3B4C0D9EF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85425"/>
              </p:ext>
            </p:extLst>
          </p:nvPr>
        </p:nvGraphicFramePr>
        <p:xfrm>
          <a:off x="276225" y="2143983"/>
          <a:ext cx="4038600" cy="2971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93292306"/>
                    </a:ext>
                  </a:extLst>
                </a:gridCol>
              </a:tblGrid>
              <a:tr h="222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astroparticules et cosmologie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" marR="353" marT="353" marB="0" anchor="ctr"/>
                </a:tc>
                <a:extLst>
                  <a:ext uri="{0D108BD9-81ED-4DB2-BD59-A6C34878D82A}">
                    <a16:rowId xmlns:a16="http://schemas.microsoft.com/office/drawing/2014/main" val="2998168780"/>
                  </a:ext>
                </a:extLst>
              </a:tr>
              <a:tr h="3666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astrophysique nucléaire et nucléosynthèse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" marR="353" marT="353" marB="0" anchor="ctr"/>
                </a:tc>
                <a:extLst>
                  <a:ext uri="{0D108BD9-81ED-4DB2-BD59-A6C34878D82A}">
                    <a16:rowId xmlns:a16="http://schemas.microsoft.com/office/drawing/2014/main" val="254930735"/>
                  </a:ext>
                </a:extLst>
              </a:tr>
              <a:tr h="3666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aval du cycle nucléaire, radioprotection et radiochimie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" marR="353" marT="353" marB="0" anchor="ctr"/>
                </a:tc>
                <a:extLst>
                  <a:ext uri="{0D108BD9-81ED-4DB2-BD59-A6C34878D82A}">
                    <a16:rowId xmlns:a16="http://schemas.microsoft.com/office/drawing/2014/main" val="3160681883"/>
                  </a:ext>
                </a:extLst>
              </a:tr>
              <a:tr h="222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énergie nucléaire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" marR="353" marT="353" marB="0" anchor="ctr"/>
                </a:tc>
                <a:extLst>
                  <a:ext uri="{0D108BD9-81ED-4DB2-BD59-A6C34878D82A}">
                    <a16:rowId xmlns:a16="http://schemas.microsoft.com/office/drawing/2014/main" val="3932338168"/>
                  </a:ext>
                </a:extLst>
              </a:tr>
              <a:tr h="222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imagerie médicale et radioactivité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" marR="353" marT="353" marB="0" anchor="ctr"/>
                </a:tc>
                <a:extLst>
                  <a:ext uri="{0D108BD9-81ED-4DB2-BD59-A6C34878D82A}">
                    <a16:rowId xmlns:a16="http://schemas.microsoft.com/office/drawing/2014/main" val="3653044080"/>
                  </a:ext>
                </a:extLst>
              </a:tr>
              <a:tr h="222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instrumentation spatiale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" marR="353" marT="353" marB="0" anchor="ctr"/>
                </a:tc>
                <a:extLst>
                  <a:ext uri="{0D108BD9-81ED-4DB2-BD59-A6C34878D82A}">
                    <a16:rowId xmlns:a16="http://schemas.microsoft.com/office/drawing/2014/main" val="1387141321"/>
                  </a:ext>
                </a:extLst>
              </a:tr>
              <a:tr h="222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physique des accélérateurs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" marR="353" marT="353" marB="0" anchor="ctr"/>
                </a:tc>
                <a:extLst>
                  <a:ext uri="{0D108BD9-81ED-4DB2-BD59-A6C34878D82A}">
                    <a16:rowId xmlns:a16="http://schemas.microsoft.com/office/drawing/2014/main" val="425730002"/>
                  </a:ext>
                </a:extLst>
              </a:tr>
              <a:tr h="2322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physique des particules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" marR="353" marT="353" marB="0" anchor="ctr"/>
                </a:tc>
                <a:extLst>
                  <a:ext uri="{0D108BD9-81ED-4DB2-BD59-A6C34878D82A}">
                    <a16:rowId xmlns:a16="http://schemas.microsoft.com/office/drawing/2014/main" val="204367697"/>
                  </a:ext>
                </a:extLst>
              </a:tr>
              <a:tr h="222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physique hadronique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" marR="353" marT="353" marB="0" anchor="ctr"/>
                </a:tc>
                <a:extLst>
                  <a:ext uri="{0D108BD9-81ED-4DB2-BD59-A6C34878D82A}">
                    <a16:rowId xmlns:a16="http://schemas.microsoft.com/office/drawing/2014/main" val="2722653864"/>
                  </a:ext>
                </a:extLst>
              </a:tr>
              <a:tr h="222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radio et hadron-thérapies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" marR="353" marT="353" marB="0" anchor="ctr"/>
                </a:tc>
                <a:extLst>
                  <a:ext uri="{0D108BD9-81ED-4DB2-BD59-A6C34878D82A}">
                    <a16:rowId xmlns:a16="http://schemas.microsoft.com/office/drawing/2014/main" val="394525742"/>
                  </a:ext>
                </a:extLst>
              </a:tr>
              <a:tr h="222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Science des Matériaux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" marR="353" marT="353" marB="0" anchor="ctr"/>
                </a:tc>
                <a:extLst>
                  <a:ext uri="{0D108BD9-81ED-4DB2-BD59-A6C34878D82A}">
                    <a16:rowId xmlns:a16="http://schemas.microsoft.com/office/drawing/2014/main" val="548755107"/>
                  </a:ext>
                </a:extLst>
              </a:tr>
              <a:tr h="222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structure et </a:t>
                      </a:r>
                      <a:r>
                        <a:rPr lang="en-US" sz="1400" u="none" strike="noStrike" dirty="0" err="1">
                          <a:effectLst/>
                        </a:rPr>
                        <a:t>réactions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nucléaires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" marR="353" marT="353" marB="0" anchor="ctr"/>
                </a:tc>
                <a:extLst>
                  <a:ext uri="{0D108BD9-81ED-4DB2-BD59-A6C34878D82A}">
                    <a16:rowId xmlns:a16="http://schemas.microsoft.com/office/drawing/2014/main" val="1367654219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8FAB5F0-51D2-45DA-8576-D6C79C6F9BDE}"/>
              </a:ext>
            </a:extLst>
          </p:cNvPr>
          <p:cNvSpPr txBox="1"/>
          <p:nvPr/>
        </p:nvSpPr>
        <p:spPr>
          <a:xfrm>
            <a:off x="276225" y="1762983"/>
            <a:ext cx="29241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12 « specialties »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5109E7-18D6-49A6-BBA3-6276E9FEA794}"/>
              </a:ext>
            </a:extLst>
          </p:cNvPr>
          <p:cNvSpPr/>
          <p:nvPr/>
        </p:nvSpPr>
        <p:spPr>
          <a:xfrm>
            <a:off x="5603713" y="1481249"/>
            <a:ext cx="525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distribution of PhD students by specialty in 2021-2022</a:t>
            </a:r>
          </a:p>
          <a:p>
            <a:r>
              <a:rPr lang="fr-FR" dirty="0"/>
              <a:t>(</a:t>
            </a:r>
            <a:r>
              <a:rPr lang="en-US" dirty="0"/>
              <a:t>total 208)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4ECB033-F587-415D-99CB-55A5A433EF3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Fresher's Day at IJCLab 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340460D-524B-4601-B50A-0F679E6059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6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1" y="6309319"/>
            <a:ext cx="6948805" cy="0"/>
          </a:xfrm>
          <a:custGeom>
            <a:avLst/>
            <a:gdLst/>
            <a:ahLst/>
            <a:cxnLst/>
            <a:rect l="l" t="t" r="r" b="b"/>
            <a:pathLst>
              <a:path w="6948805">
                <a:moveTo>
                  <a:pt x="0" y="0"/>
                </a:moveTo>
                <a:lnTo>
                  <a:pt x="6948264" y="1"/>
                </a:lnTo>
              </a:path>
            </a:pathLst>
          </a:custGeom>
          <a:ln w="9525">
            <a:solidFill>
              <a:srgbClr val="630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75647" y="36576"/>
            <a:ext cx="1292352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1407097"/>
            <a:ext cx="9144000" cy="5715"/>
          </a:xfrm>
          <a:custGeom>
            <a:avLst/>
            <a:gdLst/>
            <a:ahLst/>
            <a:cxnLst/>
            <a:rect l="l" t="t" r="r" b="b"/>
            <a:pathLst>
              <a:path w="9144000" h="5715">
                <a:moveTo>
                  <a:pt x="0" y="0"/>
                </a:moveTo>
                <a:lnTo>
                  <a:pt x="9144000" y="5680"/>
                </a:lnTo>
              </a:path>
            </a:pathLst>
          </a:custGeom>
          <a:ln w="57150">
            <a:solidFill>
              <a:srgbClr val="630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2235446" y="6383002"/>
            <a:ext cx="241300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spcBef>
                <a:spcPts val="50"/>
              </a:spcBef>
            </a:pPr>
            <a:fld id="{81D60167-4931-47E6-BA6A-407CBD079E47}" type="slidenum">
              <a:rPr dirty="0"/>
              <a:pPr marL="25400">
                <a:spcBef>
                  <a:spcPts val="50"/>
                </a:spcBef>
              </a:pPr>
              <a:t>5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998276" y="1586484"/>
            <a:ext cx="8319134" cy="297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00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2462" y="6440867"/>
            <a:ext cx="21383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5"/>
              </a:spcBef>
            </a:pPr>
            <a:r>
              <a:rPr lang="fr-FR" sz="1000" dirty="0" err="1">
                <a:solidFill>
                  <a:srgbClr val="63003C"/>
                </a:solidFill>
                <a:latin typeface="Arial"/>
                <a:cs typeface="Arial"/>
              </a:rPr>
              <a:t>Fresher’s</a:t>
            </a:r>
            <a:r>
              <a:rPr lang="fr-FR" sz="1000" dirty="0">
                <a:solidFill>
                  <a:srgbClr val="63003C"/>
                </a:solidFill>
                <a:latin typeface="Arial"/>
                <a:cs typeface="Arial"/>
              </a:rPr>
              <a:t> Day 2021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070285" y="305308"/>
            <a:ext cx="8051431" cy="861774"/>
          </a:xfrm>
        </p:spPr>
        <p:txBody>
          <a:bodyPr/>
          <a:lstStyle/>
          <a:p>
            <a:r>
              <a:rPr lang="en-US" spc="-80" dirty="0"/>
              <a:t>ED portrait</a:t>
            </a:r>
            <a:br>
              <a:rPr lang="en-US" spc="-80" dirty="0"/>
            </a:br>
            <a:r>
              <a:rPr lang="en-US" spc="-80" dirty="0"/>
              <a:t>institutional and academic perimeters</a:t>
            </a:r>
            <a:endParaRPr lang="en-US" dirty="0"/>
          </a:p>
        </p:txBody>
      </p:sp>
      <p:pic>
        <p:nvPicPr>
          <p:cNvPr id="10" name="Image 9" descr="logo_EDPheniics_L1024Cou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6161207"/>
            <a:ext cx="914399" cy="69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logo_EDPheniics_L200Coul.jpg">
            <a:extLst>
              <a:ext uri="{FF2B5EF4-FFF2-40B4-BE49-F238E27FC236}">
                <a16:creationId xmlns:a16="http://schemas.microsoft.com/office/drawing/2014/main" id="{13F468FB-752B-454C-9E89-304BA88AA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75" y="2859095"/>
            <a:ext cx="1851273" cy="13884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C47F2D8-02B5-47AF-813D-19A1AE5C3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817" y="3087332"/>
            <a:ext cx="784335" cy="63923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FE63089-6140-4459-AD40-3D6365EA6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811" y="1180477"/>
            <a:ext cx="1127738" cy="80856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4E81BD7-683E-407E-AA06-9B5680D8B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701" y="5522755"/>
            <a:ext cx="974754" cy="105170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A0FC014-5F8C-4487-9399-CE45911F4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0990" y="3114422"/>
            <a:ext cx="1032933" cy="46838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86DCE9D-83C4-4806-8416-6F41AC0C81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9670" y="4580337"/>
            <a:ext cx="1299633" cy="86642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10029CA-20D2-4C3B-BD58-AA2C8797B540}"/>
              </a:ext>
            </a:extLst>
          </p:cNvPr>
          <p:cNvSpPr txBox="1"/>
          <p:nvPr/>
        </p:nvSpPr>
        <p:spPr>
          <a:xfrm>
            <a:off x="8414137" y="311582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CPhT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B597319-3F32-487C-A89B-8B786B04765B}"/>
              </a:ext>
            </a:extLst>
          </p:cNvPr>
          <p:cNvSpPr txBox="1"/>
          <p:nvPr/>
        </p:nvSpPr>
        <p:spPr>
          <a:xfrm>
            <a:off x="3017635" y="3726565"/>
            <a:ext cx="1099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DAM,DEN,DRT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51489F9-83BE-4E8C-B47C-FF7B1826AE2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434" r="-57010"/>
          <a:stretch/>
        </p:blipFill>
        <p:spPr>
          <a:xfrm>
            <a:off x="4040560" y="3059588"/>
            <a:ext cx="1818364" cy="750218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5184F028-1520-4894-9043-979CD7D95DAC}"/>
              </a:ext>
            </a:extLst>
          </p:cNvPr>
          <p:cNvSpPr txBox="1"/>
          <p:nvPr/>
        </p:nvSpPr>
        <p:spPr>
          <a:xfrm>
            <a:off x="4230922" y="3703307"/>
            <a:ext cx="51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Irfu</a:t>
            </a:r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F9688EF-DBB4-400B-84B5-6B21DF0AD898}"/>
              </a:ext>
            </a:extLst>
          </p:cNvPr>
          <p:cNvSpPr/>
          <p:nvPr/>
        </p:nvSpPr>
        <p:spPr>
          <a:xfrm>
            <a:off x="3602590" y="1262825"/>
            <a:ext cx="4986820" cy="4986820"/>
          </a:xfrm>
          <a:prstGeom prst="ellipse">
            <a:avLst/>
          </a:prstGeom>
          <a:noFill/>
          <a:ln w="3175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20AFEBA0-A1EC-4BA1-9CBC-6CB848074F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59" y="4113492"/>
            <a:ext cx="1547641" cy="11707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673DD40-FFE7-467F-9D50-FB57DA650FE2}"/>
              </a:ext>
            </a:extLst>
          </p:cNvPr>
          <p:cNvSpPr/>
          <p:nvPr/>
        </p:nvSpPr>
        <p:spPr>
          <a:xfrm>
            <a:off x="1527684" y="1583546"/>
            <a:ext cx="2664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/>
              <a:t>15 </a:t>
            </a:r>
            <a:r>
              <a:rPr lang="fr-FR" dirty="0" err="1"/>
              <a:t>labs</a:t>
            </a:r>
            <a:r>
              <a:rPr lang="fr-FR" dirty="0"/>
              <a:t>* :</a:t>
            </a:r>
          </a:p>
          <a:p>
            <a:pPr lvl="0"/>
            <a:r>
              <a:rPr lang="fr-FR" dirty="0"/>
              <a:t>445 </a:t>
            </a:r>
            <a:r>
              <a:rPr lang="fr-FR" dirty="0" err="1"/>
              <a:t>supervisors</a:t>
            </a:r>
            <a:r>
              <a:rPr lang="fr-FR" dirty="0"/>
              <a:t> (309 HDR)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3E9C003-34B5-47BE-A691-E887C59C4EED}"/>
              </a:ext>
            </a:extLst>
          </p:cNvPr>
          <p:cNvSpPr txBox="1"/>
          <p:nvPr/>
        </p:nvSpPr>
        <p:spPr>
          <a:xfrm>
            <a:off x="1837704" y="3887973"/>
            <a:ext cx="1849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CEA Cadarache</a:t>
            </a:r>
          </a:p>
          <a:p>
            <a:r>
              <a:rPr lang="fr-FR" sz="1400" dirty="0"/>
              <a:t>CEA Marcoule</a:t>
            </a:r>
            <a:endParaRPr lang="en-US" sz="140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5AEFDF0-7F8D-4567-940F-F0DF0A7A2D76}"/>
              </a:ext>
            </a:extLst>
          </p:cNvPr>
          <p:cNvSpPr/>
          <p:nvPr/>
        </p:nvSpPr>
        <p:spPr>
          <a:xfrm>
            <a:off x="4839367" y="2502378"/>
            <a:ext cx="2716691" cy="2716691"/>
          </a:xfrm>
          <a:prstGeom prst="ellipse">
            <a:avLst/>
          </a:prstGeom>
          <a:noFill/>
          <a:ln w="3175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A533E8-942A-4C03-B982-1FE49F148E63}"/>
              </a:ext>
            </a:extLst>
          </p:cNvPr>
          <p:cNvSpPr/>
          <p:nvPr/>
        </p:nvSpPr>
        <p:spPr>
          <a:xfrm>
            <a:off x="1524925" y="2163870"/>
            <a:ext cx="2488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*20 if one </a:t>
            </a:r>
            <a:r>
              <a:rPr lang="fr-FR" sz="1100" dirty="0" err="1"/>
              <a:t>counts</a:t>
            </a:r>
            <a:r>
              <a:rPr lang="fr-FR" sz="1100" dirty="0"/>
              <a:t> </a:t>
            </a:r>
            <a:r>
              <a:rPr lang="fr-FR" sz="1100" dirty="0" err="1"/>
              <a:t>each</a:t>
            </a:r>
            <a:r>
              <a:rPr lang="fr-FR" sz="1100" dirty="0"/>
              <a:t> IRFU dpt as a </a:t>
            </a:r>
            <a:r>
              <a:rPr lang="fr-FR" sz="1100" dirty="0" err="1"/>
              <a:t>lab</a:t>
            </a:r>
            <a:r>
              <a:rPr lang="fr-FR" sz="1100" dirty="0"/>
              <a:t> </a:t>
            </a:r>
            <a:endParaRPr lang="en-US" sz="1100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2C5570D-5BAE-4D3A-A26E-60512AFB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Fresher's Day at IJCLab 2022</a:t>
            </a:r>
          </a:p>
        </p:txBody>
      </p:sp>
    </p:spTree>
    <p:extLst>
      <p:ext uri="{BB962C8B-B14F-4D97-AF65-F5344CB8AC3E}">
        <p14:creationId xmlns:p14="http://schemas.microsoft.com/office/powerpoint/2010/main" val="378248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CBADA-2D64-4F87-9C4D-0B05D2ED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major </a:t>
            </a:r>
            <a:r>
              <a:rPr lang="fr-FR" dirty="0" err="1"/>
              <a:t>actors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the PhD </a:t>
            </a:r>
            <a:r>
              <a:rPr lang="fr-FR" dirty="0" err="1"/>
              <a:t>student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FBE2B7-A06F-4BBA-860D-DC2D040A9C5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Fresher's Day at IJCLab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2BBD53-41EE-4061-B07E-A695DBB0F0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6</a:t>
            </a:fld>
            <a:endParaRPr lang="en-US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9F4F483-ECFE-49EC-8904-1F129DE680CA}"/>
              </a:ext>
            </a:extLst>
          </p:cNvPr>
          <p:cNvSpPr/>
          <p:nvPr/>
        </p:nvSpPr>
        <p:spPr>
          <a:xfrm>
            <a:off x="1524001" y="6309319"/>
            <a:ext cx="6948805" cy="0"/>
          </a:xfrm>
          <a:custGeom>
            <a:avLst/>
            <a:gdLst/>
            <a:ahLst/>
            <a:cxnLst/>
            <a:rect l="l" t="t" r="r" b="b"/>
            <a:pathLst>
              <a:path w="6948805">
                <a:moveTo>
                  <a:pt x="0" y="0"/>
                </a:moveTo>
                <a:lnTo>
                  <a:pt x="6948264" y="1"/>
                </a:lnTo>
              </a:path>
            </a:pathLst>
          </a:custGeom>
          <a:ln w="9525">
            <a:solidFill>
              <a:srgbClr val="630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6BA00B6-08EF-446B-A33C-42F7A9EBB3AA}"/>
              </a:ext>
            </a:extLst>
          </p:cNvPr>
          <p:cNvSpPr/>
          <p:nvPr/>
        </p:nvSpPr>
        <p:spPr>
          <a:xfrm>
            <a:off x="1524000" y="1407097"/>
            <a:ext cx="9144000" cy="5715"/>
          </a:xfrm>
          <a:custGeom>
            <a:avLst/>
            <a:gdLst/>
            <a:ahLst/>
            <a:cxnLst/>
            <a:rect l="l" t="t" r="r" b="b"/>
            <a:pathLst>
              <a:path w="9144000" h="5715">
                <a:moveTo>
                  <a:pt x="0" y="0"/>
                </a:moveTo>
                <a:lnTo>
                  <a:pt x="9144000" y="5680"/>
                </a:lnTo>
              </a:path>
            </a:pathLst>
          </a:custGeom>
          <a:ln w="57150">
            <a:solidFill>
              <a:srgbClr val="630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D3CCDF-1D5B-4645-9C17-7A651C147878}"/>
              </a:ext>
            </a:extLst>
          </p:cNvPr>
          <p:cNvSpPr txBox="1"/>
          <p:nvPr/>
        </p:nvSpPr>
        <p:spPr>
          <a:xfrm>
            <a:off x="6149737" y="4073579"/>
            <a:ext cx="1981200" cy="369332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ED </a:t>
            </a:r>
            <a:r>
              <a:rPr lang="fr-FR" dirty="0" err="1"/>
              <a:t>director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A60228-D9A5-48B0-AE49-06DB2415E757}"/>
              </a:ext>
            </a:extLst>
          </p:cNvPr>
          <p:cNvSpPr txBox="1"/>
          <p:nvPr/>
        </p:nvSpPr>
        <p:spPr>
          <a:xfrm>
            <a:off x="2618489" y="4555662"/>
            <a:ext cx="1981200" cy="830997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PhD </a:t>
            </a:r>
            <a:r>
              <a:rPr lang="fr-FR" sz="2400" dirty="0" err="1"/>
              <a:t>supervisor</a:t>
            </a:r>
            <a:endParaRPr lang="en-US" sz="24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F6B4BC8-56D3-4896-9AB2-709CD0F531E2}"/>
              </a:ext>
            </a:extLst>
          </p:cNvPr>
          <p:cNvSpPr/>
          <p:nvPr/>
        </p:nvSpPr>
        <p:spPr>
          <a:xfrm>
            <a:off x="7920015" y="2905526"/>
            <a:ext cx="1678769" cy="728429"/>
          </a:xfrm>
          <a:prstGeom prst="ellips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doctoral </a:t>
            </a:r>
            <a:r>
              <a:rPr lang="fr-FR" dirty="0" err="1"/>
              <a:t>school</a:t>
            </a:r>
            <a:endParaRPr lang="en-US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AE67F43-8029-49C4-BF13-8388B6E3674F}"/>
              </a:ext>
            </a:extLst>
          </p:cNvPr>
          <p:cNvSpPr/>
          <p:nvPr/>
        </p:nvSpPr>
        <p:spPr>
          <a:xfrm>
            <a:off x="5831905" y="2936689"/>
            <a:ext cx="2195802" cy="1140870"/>
          </a:xfrm>
          <a:prstGeom prst="ellips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individual follow up committee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D5C9490-F03F-4B33-987C-0018AFBE0DB9}"/>
              </a:ext>
            </a:extLst>
          </p:cNvPr>
          <p:cNvSpPr/>
          <p:nvPr/>
        </p:nvSpPr>
        <p:spPr>
          <a:xfrm>
            <a:off x="2593218" y="2905526"/>
            <a:ext cx="1678769" cy="7284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laboratory</a:t>
            </a:r>
            <a:endParaRPr lang="en-US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685DFEB-64E4-430B-85D8-B8FCC7508CD1}"/>
              </a:ext>
            </a:extLst>
          </p:cNvPr>
          <p:cNvSpPr/>
          <p:nvPr/>
        </p:nvSpPr>
        <p:spPr>
          <a:xfrm>
            <a:off x="4190700" y="3132082"/>
            <a:ext cx="1774369" cy="7284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CAT</a:t>
            </a:r>
          </a:p>
          <a:p>
            <a:pPr algn="ctr"/>
            <a:r>
              <a:rPr lang="fr-FR" dirty="0"/>
              <a:t>(</a:t>
            </a:r>
            <a:r>
              <a:rPr lang="fr-FR" dirty="0" err="1"/>
              <a:t>tutorship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D923087-EB73-4E09-9A41-FAC7B49C1BA3}"/>
              </a:ext>
            </a:extLst>
          </p:cNvPr>
          <p:cNvSpPr/>
          <p:nvPr/>
        </p:nvSpPr>
        <p:spPr>
          <a:xfrm>
            <a:off x="2070285" y="1722177"/>
            <a:ext cx="1981200" cy="9192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employer</a:t>
            </a:r>
          </a:p>
          <a:p>
            <a:pPr algn="ctr"/>
            <a:r>
              <a:rPr lang="fr-FR" dirty="0"/>
              <a:t>(CNRS, CEA, IRSN…)</a:t>
            </a:r>
            <a:endParaRPr lang="en-US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7035751-83C5-4294-8C86-56C5CCBA0605}"/>
              </a:ext>
            </a:extLst>
          </p:cNvPr>
          <p:cNvSpPr/>
          <p:nvPr/>
        </p:nvSpPr>
        <p:spPr>
          <a:xfrm>
            <a:off x="2002969" y="4111433"/>
            <a:ext cx="2596720" cy="3693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research</a:t>
            </a:r>
            <a:r>
              <a:rPr lang="fr-FR" dirty="0"/>
              <a:t> team</a:t>
            </a:r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434DAAA-3532-460D-9DE5-B6EB8445D958}"/>
              </a:ext>
            </a:extLst>
          </p:cNvPr>
          <p:cNvSpPr txBox="1"/>
          <p:nvPr/>
        </p:nvSpPr>
        <p:spPr>
          <a:xfrm>
            <a:off x="2618489" y="3680436"/>
            <a:ext cx="1981200" cy="369332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lab</a:t>
            </a:r>
            <a:r>
              <a:rPr lang="fr-FR" dirty="0"/>
              <a:t> </a:t>
            </a:r>
            <a:r>
              <a:rPr lang="fr-FR" dirty="0" err="1"/>
              <a:t>director</a:t>
            </a:r>
            <a:endParaRPr lang="en-US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86FBD2F-CE8A-4468-801F-FCB17755B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51" y="1580395"/>
            <a:ext cx="2439546" cy="102895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53DDD07-5FA3-4962-8E77-34B844DC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97409"/>
            <a:ext cx="1848029" cy="147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3D302895-B0A4-4823-AB61-9FC77E7F1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77" y="820517"/>
            <a:ext cx="6384527" cy="44174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EAF73CE-B1A5-4B7A-A5B6-B8CFD6DB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79" y="304897"/>
            <a:ext cx="10735241" cy="861774"/>
          </a:xfrm>
        </p:spPr>
        <p:txBody>
          <a:bodyPr/>
          <a:lstStyle/>
          <a:p>
            <a:r>
              <a:rPr lang="en-US" dirty="0"/>
              <a:t>ED PHENIICS organization</a:t>
            </a:r>
            <a:br>
              <a:rPr lang="en-US" dirty="0"/>
            </a:br>
            <a:r>
              <a:rPr lang="en-US" dirty="0"/>
              <a:t>geographical and thematic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F4F2F3-9556-43F9-80AB-AE1F3746F38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Fresher's Day at IJCLab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B2A718-3D71-428E-96C2-8B50C9DF48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7</a:t>
            </a:fld>
            <a:endParaRPr lang="en-US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BF017AE-F205-4781-A4B3-585459A99F0C}"/>
              </a:ext>
            </a:extLst>
          </p:cNvPr>
          <p:cNvSpPr txBox="1"/>
          <p:nvPr/>
        </p:nvSpPr>
        <p:spPr>
          <a:xfrm>
            <a:off x="1998276" y="1586484"/>
            <a:ext cx="8319134" cy="297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00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A17A7-2455-4277-BE52-8B70C121BA20}"/>
              </a:ext>
            </a:extLst>
          </p:cNvPr>
          <p:cNvSpPr/>
          <p:nvPr/>
        </p:nvSpPr>
        <p:spPr>
          <a:xfrm>
            <a:off x="152400" y="1985388"/>
            <a:ext cx="7329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Patrice HELLO	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IJCLab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	Director  (located at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IJCLab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building 100)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Didier FRANCK	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IRSN	Deputy-Director 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Guillaume MENTION	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Irfu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DPhP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	Deputy-Director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David VERNEY	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IJCLab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	Deputy-Director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Sophie GARUS	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Administrative Assistant  (located at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IJCLab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building 200)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48EC6-B8BD-47F5-BC75-0A22A773C1BF}"/>
              </a:ext>
            </a:extLst>
          </p:cNvPr>
          <p:cNvSpPr/>
          <p:nvPr/>
        </p:nvSpPr>
        <p:spPr>
          <a:xfrm>
            <a:off x="152400" y="1502151"/>
            <a:ext cx="4560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Head of the doctoral School (the «directorate»)</a:t>
            </a:r>
            <a:endParaRPr lang="en-US" sz="2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4B66EA-DF0F-410E-B701-2C2794F87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5" y="3102181"/>
            <a:ext cx="5932981" cy="3070019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A266598-7309-4EA3-9D82-FE33A8BBB44D}"/>
              </a:ext>
            </a:extLst>
          </p:cNvPr>
          <p:cNvCxnSpPr>
            <a:cxnSpLocks/>
          </p:cNvCxnSpPr>
          <p:nvPr/>
        </p:nvCxnSpPr>
        <p:spPr>
          <a:xfrm>
            <a:off x="952746" y="3001051"/>
            <a:ext cx="1104654" cy="2332949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F74F15C-642C-4D7F-A904-94BC6511328D}"/>
              </a:ext>
            </a:extLst>
          </p:cNvPr>
          <p:cNvCxnSpPr>
            <a:cxnSpLocks/>
          </p:cNvCxnSpPr>
          <p:nvPr/>
        </p:nvCxnSpPr>
        <p:spPr>
          <a:xfrm>
            <a:off x="1339000" y="2668628"/>
            <a:ext cx="947000" cy="2665372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9CE0E6F-DA61-4BFC-9B47-F93D07B06357}"/>
              </a:ext>
            </a:extLst>
          </p:cNvPr>
          <p:cNvCxnSpPr>
            <a:cxnSpLocks/>
          </p:cNvCxnSpPr>
          <p:nvPr/>
        </p:nvCxnSpPr>
        <p:spPr>
          <a:xfrm>
            <a:off x="115128" y="2891379"/>
            <a:ext cx="837618" cy="1745811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506E4F0-1C9E-4E4F-874D-CB04DB8C7379}"/>
              </a:ext>
            </a:extLst>
          </p:cNvPr>
          <p:cNvCxnSpPr>
            <a:cxnSpLocks/>
            <a:endCxn id="6" idx="1"/>
          </p:cNvCxnSpPr>
          <p:nvPr/>
        </p:nvCxnSpPr>
        <p:spPr>
          <a:xfrm flipH="1">
            <a:off x="152400" y="2493219"/>
            <a:ext cx="93796" cy="1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F756F85-BA70-4A61-BF96-AE34CA44E251}"/>
              </a:ext>
            </a:extLst>
          </p:cNvPr>
          <p:cNvSpPr/>
          <p:nvPr/>
        </p:nvSpPr>
        <p:spPr>
          <a:xfrm>
            <a:off x="8610600" y="3890536"/>
            <a:ext cx="1447800" cy="83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5352B56-914F-4902-8F41-3380905084BC}"/>
              </a:ext>
            </a:extLst>
          </p:cNvPr>
          <p:cNvCxnSpPr>
            <a:cxnSpLocks/>
            <a:stCxn id="28" idx="1"/>
            <a:endCxn id="10" idx="3"/>
          </p:cNvCxnSpPr>
          <p:nvPr/>
        </p:nvCxnSpPr>
        <p:spPr>
          <a:xfrm flipH="1">
            <a:off x="6102976" y="4306035"/>
            <a:ext cx="2507624" cy="331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3F9EBF8A-7C57-4E65-A5EC-4CD524E6CF0C}"/>
              </a:ext>
            </a:extLst>
          </p:cNvPr>
          <p:cNvCxnSpPr>
            <a:cxnSpLocks/>
            <a:endCxn id="6" idx="1"/>
          </p:cNvCxnSpPr>
          <p:nvPr/>
        </p:nvCxnSpPr>
        <p:spPr>
          <a:xfrm rot="5400000" flipH="1" flipV="1">
            <a:off x="-65315" y="2673665"/>
            <a:ext cx="398160" cy="37270"/>
          </a:xfrm>
          <a:prstGeom prst="curvedConnector2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0B243D4-A561-4F80-A522-707234FB7066}"/>
              </a:ext>
            </a:extLst>
          </p:cNvPr>
          <p:cNvCxnSpPr>
            <a:cxnSpLocks/>
          </p:cNvCxnSpPr>
          <p:nvPr/>
        </p:nvCxnSpPr>
        <p:spPr>
          <a:xfrm>
            <a:off x="4110232" y="2320857"/>
            <a:ext cx="5871968" cy="526525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12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09C8A7-ED4C-4042-B918-50935D46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80" y="305308"/>
            <a:ext cx="10735241" cy="861774"/>
          </a:xfrm>
        </p:spPr>
        <p:txBody>
          <a:bodyPr/>
          <a:lstStyle/>
          <a:p>
            <a:r>
              <a:rPr lang="en-US" dirty="0"/>
              <a:t>ED PHENIICS organization</a:t>
            </a:r>
            <a:br>
              <a:rPr lang="en-US" dirty="0"/>
            </a:br>
            <a:r>
              <a:rPr lang="en-US" dirty="0"/>
              <a:t>geographical and thematic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F0B942-E035-4D22-A51A-B2F186EA7B9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Fresher's Day at IJCLab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172377-929E-4DF4-B860-4384E75D478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8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CE5609-133B-4F44-983C-443DFB5633FA}"/>
              </a:ext>
            </a:extLst>
          </p:cNvPr>
          <p:cNvSpPr txBox="1"/>
          <p:nvPr/>
        </p:nvSpPr>
        <p:spPr>
          <a:xfrm>
            <a:off x="1000701" y="1964769"/>
            <a:ext cx="254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Répartition par année</a:t>
            </a:r>
          </a:p>
        </p:txBody>
      </p:sp>
      <p:graphicFrame>
        <p:nvGraphicFramePr>
          <p:cNvPr id="6" name="Espace réservé du contenu 7">
            <a:extLst>
              <a:ext uri="{FF2B5EF4-FFF2-40B4-BE49-F238E27FC236}">
                <a16:creationId xmlns:a16="http://schemas.microsoft.com/office/drawing/2014/main" id="{F7BE7E87-5AEA-4DCD-A71E-E948CC931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220260"/>
              </p:ext>
            </p:extLst>
          </p:nvPr>
        </p:nvGraphicFramePr>
        <p:xfrm>
          <a:off x="1830058" y="2383888"/>
          <a:ext cx="2378792" cy="156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697">
                  <a:extLst>
                    <a:ext uri="{9D8B030D-6E8A-4147-A177-3AD203B41FA5}">
                      <a16:colId xmlns:a16="http://schemas.microsoft.com/office/drawing/2014/main" val="1198769907"/>
                    </a:ext>
                  </a:extLst>
                </a:gridCol>
                <a:gridCol w="998095">
                  <a:extLst>
                    <a:ext uri="{9D8B030D-6E8A-4147-A177-3AD203B41FA5}">
                      <a16:colId xmlns:a16="http://schemas.microsoft.com/office/drawing/2014/main" val="41244286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Année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101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1ère année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62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940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2ème année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72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14009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3ème année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53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2446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4ème année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0215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5ème année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69285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Total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204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293206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97ED4E27-BA2C-4982-A23E-B4508CAF94A7}"/>
              </a:ext>
            </a:extLst>
          </p:cNvPr>
          <p:cNvSpPr txBox="1"/>
          <p:nvPr/>
        </p:nvSpPr>
        <p:spPr>
          <a:xfrm>
            <a:off x="4208850" y="3202111"/>
            <a:ext cx="159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 ont soutenu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5D17AF-BB80-4A73-BF52-49E29FBD2C4B}"/>
              </a:ext>
            </a:extLst>
          </p:cNvPr>
          <p:cNvSpPr txBox="1"/>
          <p:nvPr/>
        </p:nvSpPr>
        <p:spPr>
          <a:xfrm>
            <a:off x="4208850" y="3409351"/>
            <a:ext cx="118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soutenu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E56E29-D1B1-46D3-832F-3D27E6B9B230}"/>
              </a:ext>
            </a:extLst>
          </p:cNvPr>
          <p:cNvSpPr txBox="1"/>
          <p:nvPr/>
        </p:nvSpPr>
        <p:spPr>
          <a:xfrm>
            <a:off x="1007604" y="4437112"/>
            <a:ext cx="316785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Répartition par nationalité</a:t>
            </a:r>
          </a:p>
          <a:p>
            <a:endParaRPr lang="fr-FR" dirty="0"/>
          </a:p>
          <a:p>
            <a:r>
              <a:rPr lang="fr-FR" dirty="0"/>
              <a:t>58% étrangers – 42% français</a:t>
            </a:r>
          </a:p>
          <a:p>
            <a:endParaRPr lang="fr-FR" sz="1050" dirty="0"/>
          </a:p>
          <a:p>
            <a:r>
              <a:rPr lang="fr-FR" dirty="0"/>
              <a:t>(37 nationalités !)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83B23D-AA42-40B8-AACF-BF1CF50898B9}"/>
              </a:ext>
            </a:extLst>
          </p:cNvPr>
          <p:cNvSpPr txBox="1"/>
          <p:nvPr/>
        </p:nvSpPr>
        <p:spPr>
          <a:xfrm>
            <a:off x="5333992" y="4247314"/>
            <a:ext cx="6553208" cy="1077218"/>
          </a:xfrm>
          <a:prstGeom prst="rect">
            <a:avLst/>
          </a:prstGeom>
          <a:noFill/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pedagogical follow-up « portfolio » at </a:t>
            </a:r>
            <a:r>
              <a:rPr lang="en-US" sz="1600" dirty="0" err="1"/>
              <a:t>IJCLab</a:t>
            </a:r>
            <a:endParaRPr lang="en-US" sz="1600" dirty="0"/>
          </a:p>
          <a:p>
            <a:r>
              <a:rPr lang="en-US" sz="1600" dirty="0"/>
              <a:t>Patrice : PHE, </a:t>
            </a:r>
            <a:r>
              <a:rPr lang="en-US" sz="1600" dirty="0" err="1"/>
              <a:t>astro</a:t>
            </a:r>
            <a:r>
              <a:rPr lang="en-US" sz="1600" dirty="0"/>
              <a:t> </a:t>
            </a:r>
            <a:r>
              <a:rPr lang="en-US" sz="1600" dirty="0" err="1"/>
              <a:t>cosmo</a:t>
            </a:r>
            <a:r>
              <a:rPr lang="en-US" sz="1600" dirty="0"/>
              <a:t>, </a:t>
            </a:r>
            <a:r>
              <a:rPr lang="en-US" sz="1600" dirty="0" err="1"/>
              <a:t>accélérateurs</a:t>
            </a:r>
            <a:endParaRPr lang="en-US" sz="1600" dirty="0"/>
          </a:p>
          <a:p>
            <a:r>
              <a:rPr lang="en-US" sz="1600" dirty="0"/>
              <a:t>David : </a:t>
            </a:r>
            <a:r>
              <a:rPr lang="en-US" sz="1600" dirty="0" err="1"/>
              <a:t>Nucléaire</a:t>
            </a:r>
            <a:r>
              <a:rPr lang="en-US" sz="1600" dirty="0"/>
              <a:t>, </a:t>
            </a:r>
            <a:r>
              <a:rPr lang="en-US" sz="1600" dirty="0" err="1"/>
              <a:t>théorie</a:t>
            </a:r>
            <a:r>
              <a:rPr lang="en-US" sz="1600" dirty="0"/>
              <a:t>, </a:t>
            </a:r>
            <a:r>
              <a:rPr lang="en-US" sz="1600" dirty="0" err="1"/>
              <a:t>énergie</a:t>
            </a:r>
            <a:r>
              <a:rPr lang="en-US" sz="1600" dirty="0"/>
              <a:t> &amp; </a:t>
            </a:r>
            <a:r>
              <a:rPr lang="en-US" sz="1600" dirty="0" err="1"/>
              <a:t>environnement</a:t>
            </a:r>
            <a:r>
              <a:rPr lang="en-US" sz="1600" dirty="0"/>
              <a:t>, physique santé</a:t>
            </a:r>
          </a:p>
          <a:p>
            <a:r>
              <a:rPr lang="en-US" sz="1600" dirty="0" err="1"/>
              <a:t>ingénierie</a:t>
            </a:r>
            <a:r>
              <a:rPr lang="en-US" sz="16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6674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E9269-489F-4140-90E1-A470C855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Doctoral </a:t>
            </a:r>
            <a:r>
              <a:rPr lang="fr-FR" dirty="0" err="1"/>
              <a:t>School</a:t>
            </a:r>
            <a:r>
              <a:rPr lang="fr-FR" dirty="0"/>
              <a:t> Council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EE04CF-CAED-4094-BE0B-B649951F270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Fresher's Day at IJCLab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D644C-5C7D-42BA-8E20-3AB974B281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spcBef>
                <a:spcPts val="50"/>
              </a:spcBef>
            </a:pPr>
            <a:fld id="{81D60167-4931-47E6-BA6A-407CBD079E47}" type="slidenum">
              <a:rPr lang="en-US" smtClean="0"/>
              <a:pPr marL="25400">
                <a:spcBef>
                  <a:spcPts val="50"/>
                </a:spcBef>
              </a:pPr>
              <a:t>9</a:t>
            </a:fld>
            <a:endParaRPr lang="en-US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116D408-D509-4481-A610-D0B31988640C}"/>
              </a:ext>
            </a:extLst>
          </p:cNvPr>
          <p:cNvSpPr txBox="1"/>
          <p:nvPr/>
        </p:nvSpPr>
        <p:spPr>
          <a:xfrm>
            <a:off x="2150676" y="1738884"/>
            <a:ext cx="8319134" cy="297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00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E5A3F5-0795-45CA-888A-B31749B19DFB}"/>
              </a:ext>
            </a:extLst>
          </p:cNvPr>
          <p:cNvSpPr/>
          <p:nvPr/>
        </p:nvSpPr>
        <p:spPr>
          <a:xfrm>
            <a:off x="1814444" y="2147349"/>
            <a:ext cx="73295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Abada</a:t>
            </a:r>
            <a:r>
              <a:rPr lang="en-US" sz="1400" b="1" dirty="0"/>
              <a:t>	</a:t>
            </a:r>
            <a:r>
              <a:rPr lang="en-US" sz="1400" b="1" dirty="0" err="1"/>
              <a:t>Asmaa</a:t>
            </a:r>
            <a:r>
              <a:rPr lang="en-US" sz="1400" b="1" dirty="0"/>
              <a:t> 	</a:t>
            </a:r>
            <a:r>
              <a:rPr lang="en-US" sz="1400" b="1" dirty="0" err="1"/>
              <a:t>IJCLab</a:t>
            </a:r>
            <a:r>
              <a:rPr lang="en-US" sz="1400" b="1" dirty="0"/>
              <a:t> 	</a:t>
            </a:r>
          </a:p>
          <a:p>
            <a:r>
              <a:rPr lang="en-US" sz="1400" b="1" dirty="0"/>
              <a:t>Hello	Patrice 	</a:t>
            </a:r>
            <a:r>
              <a:rPr lang="en-US" sz="1400" b="1" dirty="0" err="1"/>
              <a:t>IJCLab</a:t>
            </a:r>
            <a:r>
              <a:rPr lang="en-US" sz="1400" dirty="0"/>
              <a:t>	</a:t>
            </a:r>
          </a:p>
          <a:p>
            <a:r>
              <a:rPr lang="en-US" sz="1400" dirty="0"/>
              <a:t>Mention	Guillaume	</a:t>
            </a:r>
            <a:r>
              <a:rPr lang="en-US" sz="1400" dirty="0" err="1"/>
              <a:t>Irfu</a:t>
            </a:r>
            <a:r>
              <a:rPr lang="en-US" sz="1400" dirty="0"/>
              <a:t>/</a:t>
            </a:r>
            <a:r>
              <a:rPr lang="en-US" sz="1400" dirty="0" err="1"/>
              <a:t>DPhP</a:t>
            </a:r>
            <a:r>
              <a:rPr lang="en-US" sz="1400" dirty="0"/>
              <a:t>	</a:t>
            </a:r>
          </a:p>
          <a:p>
            <a:r>
              <a:rPr lang="en-US" sz="1400" dirty="0"/>
              <a:t>Franck	Didier 	IRSN	</a:t>
            </a:r>
          </a:p>
          <a:p>
            <a:r>
              <a:rPr lang="en-US" sz="1400" dirty="0" err="1"/>
              <a:t>Arleo</a:t>
            </a:r>
            <a:r>
              <a:rPr lang="en-US" sz="1400" dirty="0"/>
              <a:t>	Francois	LLR	</a:t>
            </a:r>
          </a:p>
          <a:p>
            <a:r>
              <a:rPr lang="en-US" sz="1400" b="1" dirty="0"/>
              <a:t>Garrido	</a:t>
            </a:r>
            <a:r>
              <a:rPr lang="en-US" sz="1400" b="1" dirty="0" err="1"/>
              <a:t>Frederico</a:t>
            </a:r>
            <a:r>
              <a:rPr lang="en-US" sz="1400" b="1" dirty="0"/>
              <a:t>	 </a:t>
            </a:r>
            <a:r>
              <a:rPr lang="en-US" sz="1400" b="1" dirty="0" err="1"/>
              <a:t>IJCLab</a:t>
            </a:r>
            <a:r>
              <a:rPr lang="en-US" sz="1400" b="1" dirty="0"/>
              <a:t> 	</a:t>
            </a:r>
          </a:p>
          <a:p>
            <a:r>
              <a:rPr lang="en-US" sz="1400" b="1" dirty="0"/>
              <a:t>Verney	David	 </a:t>
            </a:r>
            <a:r>
              <a:rPr lang="en-US" sz="1400" b="1" dirty="0" err="1"/>
              <a:t>IJCLab</a:t>
            </a:r>
            <a:r>
              <a:rPr lang="en-US" sz="1400" b="1" dirty="0"/>
              <a:t> </a:t>
            </a:r>
            <a:r>
              <a:rPr lang="en-US" sz="1400" dirty="0"/>
              <a:t>	</a:t>
            </a:r>
          </a:p>
          <a:p>
            <a:r>
              <a:rPr lang="en-US" sz="1400" dirty="0" err="1"/>
              <a:t>Prezado</a:t>
            </a:r>
            <a:r>
              <a:rPr lang="en-US" sz="1400" dirty="0"/>
              <a:t>	Yolanda 	Curie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6E5EF6-CE31-4831-88C3-1087CB40EA94}"/>
              </a:ext>
            </a:extLst>
          </p:cNvPr>
          <p:cNvSpPr/>
          <p:nvPr/>
        </p:nvSpPr>
        <p:spPr>
          <a:xfrm>
            <a:off x="1797598" y="1788104"/>
            <a:ext cx="2272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doctoral School </a:t>
            </a:r>
            <a:r>
              <a:rPr lang="en-US" sz="20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concil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00B4A4-B6D2-4484-9EED-257E7829B077}"/>
              </a:ext>
            </a:extLst>
          </p:cNvPr>
          <p:cNvSpPr/>
          <p:nvPr/>
        </p:nvSpPr>
        <p:spPr>
          <a:xfrm>
            <a:off x="4876800" y="2119928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 Saint Jean Cyril	CEA DAM </a:t>
            </a:r>
          </a:p>
          <a:p>
            <a:r>
              <a:rPr lang="en-US" sz="1400" dirty="0"/>
              <a:t>de </a:t>
            </a:r>
            <a:r>
              <a:rPr lang="en-US" sz="1400" dirty="0" err="1"/>
              <a:t>Carlan</a:t>
            </a:r>
            <a:r>
              <a:rPr lang="en-US" sz="1400" dirty="0"/>
              <a:t> </a:t>
            </a:r>
            <a:r>
              <a:rPr lang="en-US" sz="1400" dirty="0" err="1"/>
              <a:t>Loic</a:t>
            </a:r>
            <a:r>
              <a:rPr lang="en-US" sz="1400" dirty="0"/>
              <a:t> 	CEA DES </a:t>
            </a:r>
          </a:p>
          <a:p>
            <a:r>
              <a:rPr lang="en-US" sz="1400" dirty="0" err="1"/>
              <a:t>Couprie</a:t>
            </a:r>
            <a:r>
              <a:rPr lang="en-US" sz="1400" dirty="0"/>
              <a:t>  Marie-Emmanuelle Soleil </a:t>
            </a:r>
          </a:p>
          <a:p>
            <a:r>
              <a:rPr lang="en-US" sz="1400" dirty="0" err="1"/>
              <a:t>Drouart</a:t>
            </a:r>
            <a:r>
              <a:rPr lang="en-US" sz="1400" dirty="0"/>
              <a:t> Antoine 	</a:t>
            </a:r>
            <a:r>
              <a:rPr lang="en-US" sz="1400" dirty="0" err="1"/>
              <a:t>Irfu</a:t>
            </a:r>
            <a:r>
              <a:rPr lang="en-US" sz="1400" dirty="0"/>
              <a:t>/</a:t>
            </a:r>
            <a:r>
              <a:rPr lang="en-US" sz="1400" dirty="0" err="1"/>
              <a:t>DPhN</a:t>
            </a:r>
            <a:endParaRPr lang="en-US" sz="1400" dirty="0"/>
          </a:p>
          <a:p>
            <a:r>
              <a:rPr lang="en-US" sz="1400" dirty="0"/>
              <a:t>Proust Eric    	CEA DES</a:t>
            </a:r>
          </a:p>
          <a:p>
            <a:r>
              <a:rPr lang="en-US" sz="1400" dirty="0" err="1"/>
              <a:t>Garus</a:t>
            </a:r>
            <a:r>
              <a:rPr lang="en-US" sz="1400" dirty="0"/>
              <a:t> Sophie	</a:t>
            </a:r>
            <a:r>
              <a:rPr lang="en-US" sz="1400" dirty="0" err="1"/>
              <a:t>Assistante</a:t>
            </a:r>
            <a:r>
              <a:rPr lang="en-US" sz="1400" dirty="0"/>
              <a:t> ED  </a:t>
            </a:r>
          </a:p>
          <a:p>
            <a:r>
              <a:rPr lang="en-US" sz="1400" b="1" dirty="0" err="1"/>
              <a:t>Bourge</a:t>
            </a:r>
            <a:r>
              <a:rPr lang="en-US" sz="1400" b="1" dirty="0"/>
              <a:t> Catherine 	</a:t>
            </a:r>
            <a:r>
              <a:rPr lang="en-US" sz="1400" b="1" dirty="0" err="1"/>
              <a:t>IJCLab</a:t>
            </a:r>
            <a:endParaRPr lang="en-US" sz="1400" b="1" dirty="0"/>
          </a:p>
          <a:p>
            <a:r>
              <a:rPr lang="en-US" sz="1400" dirty="0"/>
              <a:t>Charron Eric	</a:t>
            </a:r>
            <a:r>
              <a:rPr lang="en-US" sz="1400" dirty="0" err="1"/>
              <a:t>UPSay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A9FDF2-AC7E-44C9-96D2-923ECFC078E0}"/>
              </a:ext>
            </a:extLst>
          </p:cNvPr>
          <p:cNvSpPr/>
          <p:nvPr/>
        </p:nvSpPr>
        <p:spPr>
          <a:xfrm>
            <a:off x="1793940" y="402878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PhD student representatives</a:t>
            </a:r>
          </a:p>
          <a:p>
            <a:r>
              <a:rPr lang="fr-FR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e</a:t>
            </a:r>
            <a:r>
              <a:rPr lang="en-US" sz="1200" dirty="0" err="1">
                <a:solidFill>
                  <a:srgbClr val="000000"/>
                </a:solidFill>
                <a:latin typeface="Franklin Gothic Medium Cond" panose="020B0606030402020204" pitchFamily="34" charset="0"/>
              </a:rPr>
              <a:t>lected</a:t>
            </a:r>
            <a:r>
              <a:rPr lang="en-US" sz="1200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 in march 2022 - Voting participation rate: 33% (66 votes cast)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Baptiste LEFEVRE (CEA/</a:t>
            </a:r>
            <a:r>
              <a:rPr lang="en-US" sz="1400" dirty="0" err="1"/>
              <a:t>Irfu</a:t>
            </a:r>
            <a:r>
              <a:rPr lang="en-US" sz="1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Yahya KHWAIRA (IJC Lab)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Afnan SHATAT (IJC Lab)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/>
              <a:t>Ioannis</a:t>
            </a:r>
            <a:r>
              <a:rPr lang="en-US" sz="1400" b="1" dirty="0"/>
              <a:t> PLAKIAS (IJC Lab)</a:t>
            </a:r>
          </a:p>
        </p:txBody>
      </p:sp>
      <p:sp>
        <p:nvSpPr>
          <p:cNvPr id="14" name="Explosion : 14 points 13">
            <a:extLst>
              <a:ext uri="{FF2B5EF4-FFF2-40B4-BE49-F238E27FC236}">
                <a16:creationId xmlns:a16="http://schemas.microsoft.com/office/drawing/2014/main" id="{B1BADAC8-73C9-466E-BB04-90D3F84A7D8A}"/>
              </a:ext>
            </a:extLst>
          </p:cNvPr>
          <p:cNvSpPr/>
          <p:nvPr/>
        </p:nvSpPr>
        <p:spPr>
          <a:xfrm>
            <a:off x="6019800" y="3758282"/>
            <a:ext cx="4814957" cy="194182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yearly elections</a:t>
            </a:r>
          </a:p>
          <a:p>
            <a:pPr algn="ctr"/>
            <a:r>
              <a:rPr lang="en-US" dirty="0"/>
              <a:t>please volunteer !</a:t>
            </a:r>
          </a:p>
          <a:p>
            <a:pPr algn="ctr"/>
            <a:r>
              <a:rPr lang="en-US" dirty="0"/>
              <a:t>and vote !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B63823-5E18-473A-9781-87AE2FC07B77}"/>
              </a:ext>
            </a:extLst>
          </p:cNvPr>
          <p:cNvSpPr/>
          <p:nvPr/>
        </p:nvSpPr>
        <p:spPr>
          <a:xfrm>
            <a:off x="8046720" y="2073667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Fouchet</a:t>
            </a:r>
            <a:r>
              <a:rPr lang="en-US" sz="1400" dirty="0"/>
              <a:t> Thierry	Obs. Paris (A&amp;A)</a:t>
            </a:r>
          </a:p>
          <a:p>
            <a:r>
              <a:rPr lang="en-US" sz="1400" dirty="0" err="1"/>
              <a:t>Terras</a:t>
            </a:r>
            <a:r>
              <a:rPr lang="en-US" sz="1400" dirty="0"/>
              <a:t> </a:t>
            </a:r>
            <a:r>
              <a:rPr lang="en-US" sz="1400" dirty="0" err="1"/>
              <a:t>Véronique</a:t>
            </a:r>
            <a:r>
              <a:rPr lang="en-US" sz="1400" dirty="0"/>
              <a:t>	LPTMS (ED  PIF)</a:t>
            </a:r>
          </a:p>
          <a:p>
            <a:r>
              <a:rPr lang="en-US" sz="1400" dirty="0" err="1"/>
              <a:t>Ridel</a:t>
            </a:r>
            <a:r>
              <a:rPr lang="en-US" sz="1400" dirty="0"/>
              <a:t> Melissa	LPNHE Paris</a:t>
            </a:r>
          </a:p>
          <a:p>
            <a:r>
              <a:rPr lang="en-US" sz="1400" dirty="0"/>
              <a:t>Lemoine Thierry	</a:t>
            </a:r>
            <a:r>
              <a:rPr lang="en-US" sz="1400" dirty="0" err="1"/>
              <a:t>Thalès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0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</TotalTime>
  <Words>644</Words>
  <Application>Microsoft Office PowerPoint</Application>
  <PresentationFormat>Grand écran</PresentationFormat>
  <Paragraphs>151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Franklin Gothic Medium Cond</vt:lpstr>
      <vt:lpstr>Office Theme</vt:lpstr>
      <vt:lpstr>Présentation PowerPoint</vt:lpstr>
      <vt:lpstr>ED portrait</vt:lpstr>
      <vt:lpstr>ED portrait scientific perimeter</vt:lpstr>
      <vt:lpstr>ED portrait scientific perimeter</vt:lpstr>
      <vt:lpstr>ED portrait institutional and academic perimeters</vt:lpstr>
      <vt:lpstr>3 major actors around the PhD student</vt:lpstr>
      <vt:lpstr>ED PHENIICS organization geographical and thematic</vt:lpstr>
      <vt:lpstr>ED PHENIICS organization geographical and thematic</vt:lpstr>
      <vt:lpstr>The Doctoral School Council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Intégrer l’université</dc:title>
  <dc:creator>sophie garus</dc:creator>
  <cp:lastModifiedBy>VERNEY David</cp:lastModifiedBy>
  <cp:revision>128</cp:revision>
  <dcterms:created xsi:type="dcterms:W3CDTF">2019-09-03T10:49:06Z</dcterms:created>
  <dcterms:modified xsi:type="dcterms:W3CDTF">2022-10-17T07:19:46Z</dcterms:modified>
</cp:coreProperties>
</file>