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533" r:id="rId3"/>
    <p:sldId id="446" r:id="rId4"/>
    <p:sldId id="257" r:id="rId5"/>
    <p:sldId id="519" r:id="rId6"/>
    <p:sldId id="534" r:id="rId7"/>
    <p:sldId id="490" r:id="rId8"/>
    <p:sldId id="498" r:id="rId9"/>
    <p:sldId id="502" r:id="rId10"/>
    <p:sldId id="503" r:id="rId11"/>
    <p:sldId id="262" r:id="rId12"/>
    <p:sldId id="433" r:id="rId13"/>
    <p:sldId id="535" r:id="rId14"/>
    <p:sldId id="532" r:id="rId15"/>
    <p:sldId id="531" r:id="rId16"/>
    <p:sldId id="516" r:id="rId17"/>
    <p:sldId id="530" r:id="rId18"/>
    <p:sldId id="524" r:id="rId19"/>
    <p:sldId id="525" r:id="rId20"/>
    <p:sldId id="522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6" userDrawn="1">
          <p15:clr>
            <a:srgbClr val="A4A3A4"/>
          </p15:clr>
        </p15:guide>
        <p15:guide id="2" pos="19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43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124"/>
    <p:restoredTop sz="96405"/>
  </p:normalViewPr>
  <p:slideViewPr>
    <p:cSldViewPr snapToGrid="0" snapToObjects="1" showGuides="1">
      <p:cViewPr varScale="1">
        <p:scale>
          <a:sx n="125" d="100"/>
          <a:sy n="125" d="100"/>
        </p:scale>
        <p:origin x="176" y="1056"/>
      </p:cViewPr>
      <p:guideLst>
        <p:guide orient="horz" pos="1616"/>
        <p:guide pos="193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00A018-3A5F-4948-B4F8-5DE33FCF48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3600">
                <a:latin typeface="Avenir Book" panose="02000503020000020003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4082B05-8029-E343-B9F6-5642D50246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venir Book" panose="020005030200000200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03BBD0-6CAC-0343-A3E8-DE8B92AA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67F9C-56B3-3741-ACB4-2F293FE86EC6}" type="datetimeFigureOut">
              <a:rPr lang="fr-FR" smtClean="0"/>
              <a:t>12/01/2023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7CC55A4-46E6-164C-8F86-4893AE414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1CBECED-85AD-BF48-A9BF-48F1F4185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E482-A0BB-7A4F-BECB-DAAED05C99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4501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FADEBF-A0D0-B943-8450-C4E3F262C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02F01A6-3183-A14B-81C9-1FEAEF924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E8F09E-8988-514A-B239-00BA136C1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67F9C-56B3-3741-ACB4-2F293FE86EC6}" type="datetimeFigureOut">
              <a:rPr lang="fr-FR" smtClean="0"/>
              <a:t>12/01/2023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7044D1-F52F-7C43-8952-78404EDC6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50B13C-84D4-9B44-8850-80A87B94F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E482-A0BB-7A4F-BECB-DAAED05C99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4123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7156018-1EC3-2142-A8F5-81C18D4C06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418ECAD-D2BC-E242-B110-26B2E37DCE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8CFF4F-4944-E34B-9705-6543E0841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67F9C-56B3-3741-ACB4-2F293FE86EC6}" type="datetimeFigureOut">
              <a:rPr lang="fr-FR" smtClean="0"/>
              <a:t>12/01/2023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F9E1F0-24D7-9248-935E-117E7B43F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84F231-5585-0A46-875C-19AD919E2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E482-A0BB-7A4F-BECB-DAAED05C99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6209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365C25-50E4-A643-B2C1-006DF8835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32" y="172621"/>
            <a:ext cx="6746507" cy="453022"/>
          </a:xfrm>
        </p:spPr>
        <p:txBody>
          <a:bodyPr>
            <a:normAutofit/>
          </a:bodyPr>
          <a:lstStyle>
            <a:lvl1pPr>
              <a:defRPr sz="2400">
                <a:latin typeface="Avenir Book" panose="02000503020000020003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9DF39F-8768-BA4B-86E3-926F1BF38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307" y="786097"/>
            <a:ext cx="11164503" cy="5470324"/>
          </a:xfrm>
        </p:spPr>
        <p:txBody>
          <a:bodyPr/>
          <a:lstStyle>
            <a:lvl1pPr marL="0" indent="0">
              <a:buNone/>
              <a:defRPr sz="1600">
                <a:latin typeface="Avenir Book" panose="02000503020000020003" pitchFamily="2" charset="0"/>
              </a:defRPr>
            </a:lvl1pPr>
            <a:lvl2pPr marL="457200" indent="0">
              <a:buNone/>
              <a:defRPr sz="1600">
                <a:latin typeface="Avenir Book" panose="02000503020000020003" pitchFamily="2" charset="0"/>
              </a:defRPr>
            </a:lvl2pPr>
            <a:lvl3pPr marL="914400" indent="0">
              <a:buNone/>
              <a:defRPr sz="1600">
                <a:latin typeface="Avenir Book" panose="02000503020000020003" pitchFamily="2" charset="0"/>
              </a:defRPr>
            </a:lvl3pPr>
            <a:lvl4pPr marL="1371600" indent="0">
              <a:buNone/>
              <a:defRPr sz="1600">
                <a:latin typeface="Avenir Book" panose="02000503020000020003" pitchFamily="2" charset="0"/>
              </a:defRPr>
            </a:lvl4pPr>
            <a:lvl5pPr marL="1828800" indent="0">
              <a:buNone/>
              <a:defRPr sz="1600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437D96-2E4A-7B45-90D9-D543FDE4B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82061" y="6528044"/>
            <a:ext cx="4771292" cy="365125"/>
          </a:xfrm>
        </p:spPr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r>
              <a:rPr lang="fr-FR" dirty="0"/>
              <a:t>Laurence </a:t>
            </a:r>
            <a:r>
              <a:rPr lang="fr-FR" dirty="0" err="1"/>
              <a:t>Perotto</a:t>
            </a:r>
            <a:r>
              <a:rPr lang="fr-FR" dirty="0"/>
              <a:t>   |    IAS </a:t>
            </a:r>
            <a:r>
              <a:rPr lang="fr-FR" dirty="0" err="1"/>
              <a:t>Cosmology</a:t>
            </a:r>
            <a:r>
              <a:rPr lang="fr-FR" dirty="0"/>
              <a:t> </a:t>
            </a:r>
            <a:r>
              <a:rPr lang="fr-FR" dirty="0" err="1"/>
              <a:t>Seminars</a:t>
            </a:r>
            <a:r>
              <a:rPr lang="fr-FR" dirty="0"/>
              <a:t>    |   2021-04-08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918348-359E-D844-9DCF-56599F5EE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00CCE482-A0BB-7A4F-BECB-DAAED05C99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4392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54FA26-E52C-764B-BB77-EA8C19F27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571528-EA72-064D-ABAA-C67B68F8A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38B599-52AC-4B48-A8A9-2BE48C5E8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67F9C-56B3-3741-ACB4-2F293FE86EC6}" type="datetimeFigureOut">
              <a:rPr lang="fr-FR" smtClean="0"/>
              <a:t>12/01/2023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5C6C6A4-8117-8F42-BAAB-21A3BD148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765A904-0C03-CB48-88DD-591293205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E482-A0BB-7A4F-BECB-DAAED05C99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5277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A09C53-A96F-F448-81FF-AEA096B36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E7FE25-65C8-9A42-8098-5A5E19D789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CCF64C9-D6F2-5444-999D-55F78D403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0B88ED-B5CC-A846-8634-7264487C8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67F9C-56B3-3741-ACB4-2F293FE86EC6}" type="datetimeFigureOut">
              <a:rPr lang="fr-FR" smtClean="0"/>
              <a:t>12/01/2023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C007978-3209-624D-A00D-3A3F6C148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544AEEA-B528-F94E-AAD9-621120C86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E482-A0BB-7A4F-BECB-DAAED05C99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4177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7DB1B4-0C8D-6749-A640-A2F4CA6D2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0CE982-70D9-0743-9749-00C1F953C5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223D03A-637D-8046-ACF1-0034619BC9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3F963A4-1FB9-ED40-8EDC-26D0D0410E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241294A-A1FB-B44F-863D-5640AFC570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3A4F5B8-EC21-DD45-9246-8DF5D03F5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67F9C-56B3-3741-ACB4-2F293FE86EC6}" type="datetimeFigureOut">
              <a:rPr lang="fr-FR" smtClean="0"/>
              <a:t>12/01/2023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5B7F61D-FE9C-2D4D-95A9-D40A5F826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F54B2E9-DA19-1D4E-B349-102E821E2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E482-A0BB-7A4F-BECB-DAAED05C99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5354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BAB343-921C-0C40-B620-BEA2F29FD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5207659-38B0-3F40-A652-C4F8D75C3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67F9C-56B3-3741-ACB4-2F293FE86EC6}" type="datetimeFigureOut">
              <a:rPr lang="fr-FR" smtClean="0"/>
              <a:t>12/01/2023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FBBB36C-853C-3341-8BC4-6DB83F9FF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6FA8944-80F2-CE4A-B1B3-99129ED98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E482-A0BB-7A4F-BECB-DAAED05C99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3759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B9A533A-3A3B-2142-A1AD-561F57BA3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67F9C-56B3-3741-ACB4-2F293FE86EC6}" type="datetimeFigureOut">
              <a:rPr lang="fr-FR" smtClean="0"/>
              <a:t>12/01/2023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3A1B42A-8C3C-9B41-8800-75585DB3F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E745DBA-B6B5-304A-9BFE-41BB25E6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E482-A0BB-7A4F-BECB-DAAED05C99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4184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DE931B-DE05-BB41-A47D-5C3270056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F09670-6D5C-0642-B496-A215DD696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5C7C6DA-2689-A441-92BE-8C82B280BC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7CB9D7D-D112-7748-B0B1-5A7B7134F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67F9C-56B3-3741-ACB4-2F293FE86EC6}" type="datetimeFigureOut">
              <a:rPr lang="fr-FR" smtClean="0"/>
              <a:t>12/01/2023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C3A1652-7D26-664C-978F-9E3390BD4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644E6CE-5589-1F4B-AE36-11C22EA6B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E482-A0BB-7A4F-BECB-DAAED05C99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2488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57C1D1-725B-4F43-ABFF-9D0901BA9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FE92741-022F-4545-A05B-53C444009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29A1298-D2A7-844F-96BA-411AFF6825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8C8F390-7D3E-0D4B-B4DD-ABAC3C5C7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67F9C-56B3-3741-ACB4-2F293FE86EC6}" type="datetimeFigureOut">
              <a:rPr lang="fr-FR" smtClean="0"/>
              <a:t>12/01/2023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B6C7B26-4700-AD4B-BC2C-11EF68DF4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9602EAE-E2BF-B642-A001-95C61AA1B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E482-A0BB-7A4F-BECB-DAAED05C99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9551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A11511E-6626-FB46-AC51-67C9CECA6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C282869-399C-E54E-80CC-6D019F54A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AC08C8-7802-9946-9352-5E71053520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67F9C-56B3-3741-ACB4-2F293FE86EC6}" type="datetimeFigureOut">
              <a:rPr lang="fr-FR" smtClean="0"/>
              <a:t>12/01/2023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1AD901-53DE-DD4A-B8C8-9F7C9FE4F8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A874C4-B8C4-7844-8FEE-7E06906D3E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995" y="64086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00CCE482-A0BB-7A4F-BECB-DAAED05C993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8408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30.emf"/><Relationship Id="rId7" Type="http://schemas.openxmlformats.org/officeDocument/2006/relationships/image" Target="../media/image13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12.emf"/><Relationship Id="rId4" Type="http://schemas.openxmlformats.org/officeDocument/2006/relationships/image" Target="../media/image22.emf"/><Relationship Id="rId9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2.wdp"/><Relationship Id="rId7" Type="http://schemas.openxmlformats.org/officeDocument/2006/relationships/image" Target="../media/image3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Relationship Id="rId9" Type="http://schemas.openxmlformats.org/officeDocument/2006/relationships/image" Target="../media/image40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microsoft.com/office/2007/relationships/hdphoto" Target="../media/hdphoto2.wdp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10" Type="http://schemas.openxmlformats.org/officeDocument/2006/relationships/image" Target="../media/image47.emf"/><Relationship Id="rId4" Type="http://schemas.openxmlformats.org/officeDocument/2006/relationships/image" Target="../media/image41.emf"/><Relationship Id="rId9" Type="http://schemas.openxmlformats.org/officeDocument/2006/relationships/image" Target="../media/image4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microsoft.com/office/2007/relationships/hdphoto" Target="../media/hdphoto2.wdp"/><Relationship Id="rId7" Type="http://schemas.openxmlformats.org/officeDocument/2006/relationships/image" Target="../media/image54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2.emf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emf"/><Relationship Id="rId4" Type="http://schemas.openxmlformats.org/officeDocument/2006/relationships/image" Target="../media/image2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10" Type="http://schemas.openxmlformats.org/officeDocument/2006/relationships/image" Target="../media/image19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0.emf"/><Relationship Id="rId7" Type="http://schemas.openxmlformats.org/officeDocument/2006/relationships/image" Target="../media/image22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21.emf"/><Relationship Id="rId9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56F13BD9-B919-FC44-B0ED-CD27BEC3BB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47142" y="2021858"/>
            <a:ext cx="6144436" cy="432576"/>
          </a:xfrm>
        </p:spPr>
        <p:txBody>
          <a:bodyPr>
            <a:normAutofit fontScale="92500"/>
          </a:bodyPr>
          <a:lstStyle/>
          <a:p>
            <a:pPr algn="l"/>
            <a:r>
              <a:rPr lang="fr-FR" sz="2000" dirty="0"/>
              <a:t>Laurence </a:t>
            </a:r>
            <a:r>
              <a:rPr lang="fr-FR" sz="2000" dirty="0" err="1"/>
              <a:t>Perotto</a:t>
            </a:r>
            <a:r>
              <a:rPr lang="fr-FR" sz="2000" dirty="0"/>
              <a:t> on </a:t>
            </a:r>
            <a:r>
              <a:rPr lang="fr-FR" sz="2000" dirty="0" err="1"/>
              <a:t>behalf</a:t>
            </a:r>
            <a:r>
              <a:rPr lang="fr-FR" sz="2000" dirty="0"/>
              <a:t> of the NIKA2 collaboration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77AC42A-7BB9-0347-9F7C-5FD4684E4D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200"/>
                    </a14:imgEffect>
                    <a14:imgEffect>
                      <a14:brightnessContrast bright="18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8154" b="21120"/>
          <a:stretch/>
        </p:blipFill>
        <p:spPr>
          <a:xfrm>
            <a:off x="4605867" y="2546904"/>
            <a:ext cx="7399867" cy="3653102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5A2D909-DF1B-1D40-A9D7-47BB86272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25" y="2277000"/>
            <a:ext cx="1152000" cy="1152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E2E6730-0B69-5746-B314-C37047D8F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924" y="1147331"/>
            <a:ext cx="1152000" cy="115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BF4BBAE-1F3F-5349-AA06-E647B4479C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25" y="0"/>
            <a:ext cx="1152000" cy="1152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23E50AF-BB44-2C4E-9C2B-580BEEA3C0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925" y="3429000"/>
            <a:ext cx="1146151" cy="1152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88DC8B4-BCC9-7F49-8EE9-CE19C483D2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925" y="5706000"/>
            <a:ext cx="1146061" cy="1152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B06A1D6-DB7C-964A-AA11-D623656BEF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925" y="4571222"/>
            <a:ext cx="1152000" cy="1152000"/>
          </a:xfrm>
          <a:prstGeom prst="rect">
            <a:avLst/>
          </a:prstGeom>
        </p:spPr>
      </p:pic>
      <p:sp>
        <p:nvSpPr>
          <p:cNvPr id="11" name="Sous-titre 2">
            <a:extLst>
              <a:ext uri="{FF2B5EF4-FFF2-40B4-BE49-F238E27FC236}">
                <a16:creationId xmlns:a16="http://schemas.microsoft.com/office/drawing/2014/main" id="{05DBC599-A98E-4442-B6A2-02411EC1E8DC}"/>
              </a:ext>
            </a:extLst>
          </p:cNvPr>
          <p:cNvSpPr txBox="1">
            <a:spLocks/>
          </p:cNvSpPr>
          <p:nvPr/>
        </p:nvSpPr>
        <p:spPr>
          <a:xfrm>
            <a:off x="1780709" y="6394928"/>
            <a:ext cx="10136394" cy="463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000" dirty="0"/>
              <a:t>Kick-off meeting of the GDR </a:t>
            </a:r>
            <a:r>
              <a:rPr lang="fr-FR" sz="2000" dirty="0" err="1"/>
              <a:t>Cosmological</a:t>
            </a:r>
            <a:r>
              <a:rPr lang="fr-FR" sz="2000" dirty="0"/>
              <a:t> </a:t>
            </a:r>
            <a:r>
              <a:rPr lang="fr-FR" sz="2000" dirty="0" err="1"/>
              <a:t>Physics</a:t>
            </a:r>
            <a:r>
              <a:rPr lang="fr-FR" sz="2000" dirty="0"/>
              <a:t>   |     17-20 </a:t>
            </a:r>
            <a:r>
              <a:rPr lang="fr-FR" sz="2000" dirty="0" err="1"/>
              <a:t>January</a:t>
            </a:r>
            <a:r>
              <a:rPr lang="fr-FR" sz="2000" dirty="0"/>
              <a:t> 2023  |     LPNHE   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3BB1035D-B83D-1D48-9818-B9DC46F3C082}"/>
              </a:ext>
            </a:extLst>
          </p:cNvPr>
          <p:cNvSpPr txBox="1">
            <a:spLocks/>
          </p:cNvSpPr>
          <p:nvPr/>
        </p:nvSpPr>
        <p:spPr>
          <a:xfrm>
            <a:off x="2933270" y="421667"/>
            <a:ext cx="7885687" cy="13864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 err="1"/>
              <a:t>Accurate</a:t>
            </a:r>
            <a:r>
              <a:rPr lang="fr-FR" sz="3200" dirty="0"/>
              <a:t> Galaxy Cluster </a:t>
            </a:r>
            <a:r>
              <a:rPr lang="fr-FR" sz="3200" dirty="0" err="1"/>
              <a:t>Cosmology</a:t>
            </a:r>
            <a:r>
              <a:rPr lang="fr-FR" sz="3200" dirty="0"/>
              <a:t> </a:t>
            </a:r>
            <a:r>
              <a:rPr lang="fr-FR" sz="3200" dirty="0" err="1"/>
              <a:t>with</a:t>
            </a:r>
            <a:r>
              <a:rPr lang="fr-FR" sz="3200" dirty="0"/>
              <a:t> NIKA2 </a:t>
            </a:r>
            <a:r>
              <a:rPr lang="fr-FR" sz="3200" dirty="0" err="1"/>
              <a:t>Sunyaev-Zel’dovich</a:t>
            </a:r>
            <a:r>
              <a:rPr lang="fr-FR" sz="3200" dirty="0"/>
              <a:t> Large Program</a:t>
            </a:r>
          </a:p>
        </p:txBody>
      </p:sp>
      <p:pic>
        <p:nvPicPr>
          <p:cNvPr id="1028" name="Picture 4" descr="data:image/jpeg;base64,/9j/4AAQSkZJRgABAQAAAQABAAD/2wCEAAoGBxQUExYSFBUWGBYYGhodGBoZFhogGR0cGhoZGRofHCIaISskHB8oHx8ZIzQkKCwuMTExGiE3PDcwOyswMS4BCwsLDw4PGxERHTApISgwMDAzLjAwMDIyMDAwMDIwMDAwMDAwMDAzMDAwMDAwMDAwLjAwMDAyMDAwMDAwMjAwMP/AABEIALYBFQMBIgACEQEDEQH/xAAcAAABBAMBAAAAAAAAAAAAAAAAAwUGBwECBAj/xABNEAABAwIDAwgFBQwJBAMAAAABAAIDBBEFEiEGMVEHEyJBYXGBkTJScqGxQpOywdEUFSMzNUNUYnOCkqIWFzRTs8LS4vBEY3ThJCXT/8QAGgEBAAMBAQEAAAAAAAAAAAAAAAECAwQFBv/EAC8RAAICAQIEBAUEAwEAAAAAAAABAgMRBDESIUFRFDJhcRMigaGxM5HR8AVS8RX/2gAMAwEAAhEDEQA/ALlQhCkgEIQgBCEIAQhCAEIQgBCEIDCysJuxPHIIPxkgB9Uau8hqqSlGKy3gtGLk8JDgs3UKqtuXyO5umiJcdxcCT/C37UM2franWplLGH5F9f4W9EeJKw8Sm8QTf4/c28O1zm0vz+xIcQ2jp4b55W3HUOkfJqbWbVSTaU1M949d5DW/88Um3DMPo9ZC1zx65zO8GgWHkuau2/YNIYyeBcbDyGvwWU7WvNJL0XNmkak/LFv1fJDnHQV0ms07Ix6sTdf4nLtpaeKmBc6V2u90spJNvaNh4BQGu2sqpN8mQcGDKPPf71xU+HTTHMyOR5PyrE/zH7Vl4mKfyRbfqa+GePnkkvQsGr2xpWfLLzwY0n3mw96aqnlCb+bhJ9twHwumuj2FqHemWMHa658m6e9O9LyfRj8ZK93Y0Bo991bi1U9lgjg00N3kaKjbupd6IjZ3NJP8xt7lwT7U1Tt8zh3ZR8Ap1TbI0jPzWb2nE/E2TlT4bEz0I2N7mhFpr5eaX3ZHiKY+WJVra6pk3STP9lzz9FKNw6rd8ioPfn+tWvZCLQf7MjxvaKKsGCVvVHL5/wDtKNwzEG7mzjuefqcrQQreAh3ZHjZdkVm2sxGL+/sOLC4e8FL023dQw2kax/G4LXe7T3KxElPTMeLPa1w4EA/FW8LOPlmyviIS80ER/DduIJLCQOiP62rfMbvEBSGKVrgHNIIO4g3B8ky4hsdTSbmFh4sNvcdPcmGTA6uiJkp352b3NA3+0zr7xqp+JdX51ld1/BHBVPyPD7P+SeBCZNm9pGVIt6MgHSb9Y4j4J7XVGcZLKZhKLi8PcyhCFcoCEIQAhCEAIQhACEIQAhJyPABJIAG8ncoxjO28cd2wjnHetqGDx3u8PNZTsjBZZeFcpvEUSh7wBckADeTuUdxXbWCK7WXld+r6I73H6rqIT1VVWvy9KT9Vosxvf1DvKe6LZCKFvO1kgsPkg2b3E73dw965HqLLP01hd2daorr/AFHl9kcEuN1tY4xxXA62x6AA+s4/aF30GxLI285VSgAalrXWb4uO/wALLSv20ZG3m6SMNaNznNsO8NH1+SZo6WqrXZrPk/WcbMHdfQeC5nKPFzzKX2N0pY5YjH7kim2qpacFlNHm7QMrfEnUqP4jtRUy6F+UH5MfR/8AZ80/YbsANDNJf9WPQfxEX8gFJsPweCH8XG1p42u7zOq3VV9ixJ8K7IydtNb+VcT7srqg2WqZNRHlB+U/oj7fcpDQ8n7BrLK53Y0WHmbn4KZLK1hoq478zGersltyGug2fp4vQibfiRmPm66c0jPWRx+m9jfacB8SkPv1T/pEPzrPtXVGCisJYOeUm3ls7kJCnq43+g9rvZcD8EurlQQhCAEIQgBCFzz10TNHyMZ7T2j4lAdCFxDGaf8ASIfnWfaumKVrhdpDhxBBHuQCiEIQEa2k2ezn7pg6E7Tm00Drce347inLZ3FRUQh9rOHReODhv+3xTkmFkHMVuYaR1DTcdQkZrfxbdc/BwS4o7Pc24uKOHutv4H9CELoMTzJUVL8zum/0j8p3E9qdth6h5r6YF7iOdb8o/amWf0ne0finbYX+30v7Vq63syEeiUIQuQkFhC5MTxKOBmeRwaOriTwA6yqtqKyyUm3hHWVQfKTVu++VTle62ZgFnG2kTL2seN1M8f2vlnu2O7I+A9N3tEbu4e9VljX4+TvH0QqaXUxsscY7Y3NrNPKEFKXfY53zOOhc4jtcStcx4nzWqmOC8mVXO0SXZGwgEF+a5uL6AC/iu2UoxaT6mKzjKIiydw3OcO5xCyZnE3LnX45jdT/+pyp/SIfJ6SqOR+sA6EtO7sJe3/KU4obEEOocXmicHtfcg3AeA5viHXBVhbMcre5lZGAN3ORg2HtMufNvkoRj+ydXSDNPCWsvbO0hzOzVu7xsmhQq4dEiXJvdnpujq2SsbJG5rmOF2uabgjsS6ojk32vdRzCN7iaeRwDx1MJIAeOFuviO0BXHtLjLaWmkqXahjbtHrOOjR4khZSg08EDbtltrDQtAd05nDoxtOtvWcfkt956gqmxzb+uqCbymNh3MiuwAdXSBzHzTFiFbJPI+aV2aR5u49vZwA3AcAs4dQSTSNihYXyONmtHv7gOJW0YKIOd2pudSd5O9GUKycK5HZXAGoqGsJ+TG3Nb951gfJOJ5Gobf2iW/sMU/Ej3BUzdCCNCNxGhCf8I26rqf0Khzx6svTb/Mc3kQpTiXI5KATBUMfwbI0t97b/BQvHdmaqk1nhc1t7ZxZ0eu7pN0F+2yKUZAtnYXlCbWv5h8Rjnyl3RuYyBa5B3t3jQ8d6mqrjkSwbJBJVOGsrsrPYZvPi6/8I4qx1zzST5AFA9ruU+CnLoqcCaUXBN/wbSNLEj0iOA81HeU/b10jnUdM60TSWyvadXEGxa0jcwbjx7t9dLSFfVgfca22rai/OTua0/IiJYzu6JuR3kphyjguvDMNmneIoI3SP4NF7DieoDtKmeG8kVW8Xlkii7NXu8bWA8CVplRBAso4JSlqHxOzxvdG71mOLT5tsVZTuRl9tKpt+2I2+kmLGeS6uhBcwMmaP7s9Pxa63uJRTi+oN9n+VGrgIbMRPH15tJAP1XD4EHwVq7MbUU9bHnhdqPSY7R7e8cO0aKgKLDppZeYjje6W5GQNOYW33B9G3Xe1lYeyXJlWQyMqHVDYHtNw1gzut1tduaQesajtWc4xBay4MWhuI3dbJGOHich/lcU1YzthHC7m2NMkg0Ibo0HhfXXsF1wR7dWcGzQOYDwJv32cBdcE76ucWzeNFnKSRM0JCiq2StEjHBzTuIQuhSRlho8zz+k72j8U7bC/wBvpf2rU0z+k72j8U7bC/2+l/atXbLZlEeiELKhu1e12S8MBu7c5/U3iG8T29Xw8+22NccyNa65WSxEcdpdqY6cFjbPk9Xqb2uP1b1X1dWyTPzyOLnHQdnY0dQ7EnTwvleGNBc950HWTvP23U/2d2bjpW87KQ6Qde8M7G8T1X3nqXmN2amXaK/b/p6OK9NHvIatntjrgS1PRaNRHe2m+7z1Ds8+CrTb2aN9fO6K3N5mBthYWbGxunZcFXbNQPqT+GuyHqiB6T+BkI6v1B4nqVMcpEQbiVQ1oAaDGAALADmo9y9PR1KtvhXLG73ZwX2ueOJ8/siOP3HuXprCfxEX7Nn0QvMr9x7l6awn8RF+zZ9ELru6GJ1IQhYgSmia9pa4BzXAggi4IO8EHeFQvKLs2KKrLGD8DIM8fYNzm+B9xCv9VTy7kZ6b1ssnldivW+eAVkp/tVjT58DoyT0jLzcnbzTZmi/fZjlAVNosMdLgBe0EmGpdJ+7lyO8Bmv8AuraXQEJVqchdEzm55rDnMzWX6w2wdbxPwHBVWn/Yra2WglLmjPG+wkjJte24tPU4e/4JptYQPQaFGsE2+oagANmDH+pL0HeF9HeBKkTHgi4NwdxG5czTW4N0nIwOBaQCDoQRcEdqUQgEaWmZGxrI2hrGizWtFgB2BRPlU2kNLS5Izaaa7GHrDRbO4eBsD1FwUyVHcsGJc7iDo76RMawDtIzu+kPIK0FmQIanrY3ZmSunETeixusr/Vb2cXHcB9iZVfHJfgjaehjdbpzASvPX0wC0eDbacbrecuFAesCwOGliEMLA1o3n5TjxcespxQhcwBCEIBBlOwOc8NaHOtmcALutuud5suTaOrMVPJI30g027CdAfC6cVyYvRc9E+LdmaQDwPUfOypPLi8b4LwwpLOxUcMzmOD2uLXA3Dgdb96l2D7Sxzt+56xrTm0a+1gT1X9V3aFE6qmfE90bxlc02I/51JJeFCyUHy+qPanVGxfhkow/FHUEk1P6TQ4Ft+0Xv4jL5IXXsls7zrHTT3OfLkvvs0Wv46eSF1Rje1mOxySlSn83NlMT+k72j8U7bC/lCl/atTTP6TvaPxXRgsrmTxOaSHBwsRvC9+b4YtnmxWWkXDtptRa9PCddz3jq4tb28T4KIUlK+R7WMbmc42A/5uCTjYXENaCSTYAbySrK2UwAUzLusZHDpHh+qOz4nwXzkYz1NmXt+D15Shpq8Lf8AIps1s8ymb60jvSd9Q4D4p3LAbEjduW4QV60IRguFLkeVKbk+J7mVQHKf+U6n2mf4Uav9UBynflOp9pn+FGuindlH0I0/ce5emsJ/ERfs2fRC8zEKawcrFexrWBlNZoAF45L2AsL/AIVaWRctiS7kKlf63sQ9Sl+al/8A1WkvKziDhYCBva2J1/5nke5ZfCkC5qupZGx0kjg1jQS5xNgAN5KoTb/aP7tqnStvzTAGRgixyjUuIO4uNz3WXBje0NTVH8PM94BuG3swHsaNL9u9Ny1hDh5gwr/2BwfmcOhhkbcuY50gP/dLnlp42Dsvgqy5MtjnVczaiVv/AMeN17ndI9p0aOLQR0u63G14qlkugKP275PpaRzpoGukpt+mr4+IcOto6nefEwwFeo1Gsd2Boam5fCGPPy4+g6/HTQ+IKRt7goFdmHYtPAbwzSR9jHkA943HxCsLFORtwuaeoB4Nlbb+Zn+lRXE+T/EIbl0BeB8qNwePIdLzC0U4sHfhXKpXRWEhjmaN4e2zvBzLWPeCpxs/yp0k5DJc0DzoM+rCfbG794BUtIwtJa4FrhvaQQR3g6hao64sHqBrgRcag7l512xmL66qcd/PyD+B5YPcApNyXbavhlZSTOzQPOVhJ1jcfRA/UJ0t1XUe27pubxCqb/3XO+c/Cf5lSEeFtAZ4Ys7ms9YhvmbL05A2zWgbgAPILzCHkdIbxqO8ahemMMqmyxRytN2yMa5p4hzQ4e4pb0B1IQhYgEIQgBCEIBvxPB4Zx+FYHW3Hc4dxGq5KTZKljdmEVyN2ZxcPImyekLJ1Qby0sl1ZNLCbwAQsoWpQ8wT+k72j8Urhf46P2gkp/Sd7R+K7dmaTnaqCK9s8jRfsJ19y6LVmEkuzJreJJv0Lb5PsE/6p44iMHyLviB4qbpGCJrGhjRYNAAHADQJZcNNSriki9tjnJyYIQhbGYKgOU78p1PtM/wAKNX+qA5TvynU+0z/CjWlW7IfQja7W4PUnUU85B3EQyW+iuF+49y9M4T+Ii/Zs+iFpOfCSedPvLU/o1R8xJ/pWW4HUnQU1R8zJ/pXpRCp8b0BQFByf4hKQBTuaOMha0e838gprs3yRMYWyVcnOEa83HcR3/Wcek4d1lZaFV2NgSp4GsaGMaGtaLNaBYADcABuSqE1bVYwKWmlqDa7G9EHredGjzIVNwOqFWeyXKuxwEdaMj93Osach4Zmi5aeJGnXp1WJR1kcrQ+N7XtO5zXAjzClxa3B0IQhQBpx/Z6nq2Fk8Ydpo7c9vsu3j4KhtqcEdR1MlO45spBa7i1wu0ngbb+5eiaiobG0ve4Na0XLnGwA7SV5+26xttXWSzR+gbNYSLEtYLA2O6+pWtTYGM+XaN6mXKhSOLqatI0qYGF1twkDASPEEeR4KHtYXENaLuJAaOJOgHiVeO1+CQuw1tLLIGGONgjed+eNoAsN5BsQbdTir2TUMN7BJt4RRquLkc2iE1P8Acjz+Eh9H9aMnS3snTuyqrxgEvFg7Mx+xaU756SZkzLsew3a4ajtGm8EbxwWXxq7PlTWTSVU4rLTPSaFC9j+UenqWtZKWwz6AtcbMceLHH6JN+/epoCqNNbmYIQkaqpZG0vkc1jRvc4gAeJQCyFDYOU+gdOYc7g3cJS0iIu6xfeB+sQB9cuila4BzSCDuINwe4hMNbgUQhCAEIQgPME/pO9o/FFPO5jg9ji1zTdrmmxB4gjcnOs2dnbI9pDbh7gel1gkLpwjYmqqC5sQju0AnNJbfw0Wq1FUnhNZ9y7qmo5aeDk/pVW/pVR8677Uf0qrf0qo+dd9qff6qcQ9WH53/AGo/qpxD1Yfnf9q04omeBi/pVW/pVR8677Uf0qrf0qo+dd9qff6qsQ9WH53/AGo/qqxD1Yfnf9qcURg4tnNpat1VTtdUzlpljBBlcQQXC4Ou5Y5TvynU+0z/AAo09YHyZ18VRDK9sWVkjHOtLc2a4E20XbttyeVtRWzzxCIxvLS3NJY6Rsabi3EFV4o5GCs37j3L01hP4iL9mz6IVLu5KcRsejD87/tV1UERZFGw72saD3gAFVtaeMEnQhCFkAQhCAFWfLiJzHCGxkwNJc941AfYtbmtuAaXanTVWYtHsBBBFwd4O5IvDyDy+l6KtkidnikfG7ix7mnxynUK59oOS6jnJfHmgef7u2Q97DoP3bKGYnySVjNYnxSj2ix3k7T+ZdCsiwNlJyj4iwW5/N7bGH6ks/lQxEi3OsHdE264p9gsRYbGlkPsljh/K4pNuxGIH/pZvIfWVOI+gOPGMfqan8fPJIBuaT0B+6LC/ba6blL8P5LsQkIzRsjHGSRvwZmN++ym2zfJTTwkSTuM7xuaRaIH2d7vE27FDnFAjXJVsg58ja+YFsMd3RA/LcAel7Dd44kDqBS2OYo+oldI46ahg6mtvoO/j2q06+G8T2N62OAA9kgKn7Lxv8lZJtLoehoIrnLqOuA42ITlfFG+MnpAsbm8Cfgfcu7azBaeaD7pp7c2bB7B1X0vb5LgSNP+GNpaGre1r2NNmvADx1GxBHjfrXDC5pYf07pnZOnMuJfXs0QWrgyPcw/JNvs91l3YZtDVU+kNRKwdTQ8lo7muu33KX1HJpPURtqYZI7yAHm33bpuBDgDvAB3daYqrk+xFm+mc7tY5jvg5fSVWKVab3aR4tkUpNLozQ7e4ja33VJ/Cz/SmjEMSmnOaaWSQ9Wd7nW7gTYeCcxsTiB/6WbyH2pxoOS/EJCM0bIxxkkb8GZjfvstMxRUiSlnJ1gdbPIHU8ssEAP4SRriG6bw1vovd3ggdfBTTZ7klp4iH1D3TOHyAMsXiPSd527FPIIWsaGMaGtaLBrQAAOAA3KkrF0BvEywAuTYAXO89p7VuhCxAIQhAVXtfS83VSDqcc47na/G6NksTEFQ1zjZjui/uO4+Bt71JuUPCS9jZ2C7maO9g638D8SoEvCui6rcrvlHs0yVtWH2wy6roUB2V2u5oCKcksGjX7y0cHcR29SnNPO17Q5jg4HcQbj3L1qro2LK37Hl20yreH+4shCFuZAhCEAIQhACEIQAhCEAIQhAYQglN1ZjtPF6crB2XufIXKpKUY828FlFvZDihRes29gb+La+Q92Ufza+5MVbt1UP0YGRjsGZ3mdPcsJ6uqPXPsbw0tkumPcsKSQNFyQAOsmwTDie2dNFcNcZHcG7vFx08rqG0lDVVrr3e8X1e9xyD6vABTLAdkYoLPf05OJHRb7I+srON9tvkjhd2WlTXX5nl9kZwapq53NlkDYYRqGWu92nWTuHgNyZdq9kn53TQNzBxJewbwTvLeIO+29TpAWktOpx4ZPL7mcb3CfFFJehTL6d4OUscDwLTfyT7s9slLM4OlaWRDffRzuwDeO8qycqysYaCKeW8m89bJrCWBONgaA0CwAAAHUBoEohC7zhBCEKQCEIQAhCEAIQhAaOF9OpV3tZsw6EmWIExHUjrZ/t7epWOtXBYXURtjh79zam6VcsopZdOH4lLCbxSOZxAOh7wdCptjmxEchL4SI3er8g+WrfDTsUNxLB5oT+FjLR629vmNF5E6bKnn7o9WF1dqx9mP9Ft9M3SVjH9rbtP1g+5O9Pt5Tn0myM/dBH8pVeIVoau2PXPuVlpK5dMexaEW11IfzoHtNcPiF0t2gpjuni/jCqZC1Wvn1SM3oYdGy3Pv3T/AN9F/G37Vg45Tj89F/G37VUiFP8A6EuyK+Bj3Za79pKUfn4/BwPwXO/a+jH50HuY8/BqrBCq9fZ0SLLQw6tljSbc0o3F7u5h/wA1lyTcoMY9GJ57y0fC6giFR6219fsWWirRLKjlAmPoRRt9oud8LJuqdr6t/wCcDfYaB8blM8ELnmzGlx4NBJ9yd6LZGqk/N5BxeQPdqfcqKy6ezb9i7rohukvcbaiulk/GSPd7TyR5XsucKcUPJ+wazSud2NFh5m5+CkeHYLBD+LjaD61ru8zqto6OyfOXIynq648o8yvcM2VqJbHJkb6z9PIbz5KWYRsVBFZ0l5HfraMHc3r8bqSosuyrR1w5vm/U5LNVZPlsvQ1jYALAAAbgNy3QhdZzAhCFJAIQhACEIQAhCEAIQhACEIQAhCEAIQhAC1c0HQrZCgkZa7ZWmk1MYaeLOifdp7kz1HJ6z83K4djmg+8WUxQsJaeuW6NYX2R2ZXs2wM49F8bu8uH1FcsmxdWPkNPc8fXZWYhYvQ1PubLW2rsVh/Q6s/uh/Gz/AFLdmxlWfzbR3vb9RKsxac82+XMM3C4v5KF/j6+7/v0J8dZ2X9+pXsewlSd5iH7xPwauuDk9f8uZo9lhPxIU5zDdcLJKutFUu5R6u19SKwbAQD05JXeLWj3C/vTlS7LUrN0LT7V3fSTvnHELIK1jp647RRlK+yW8mJwwtaLNaGjgAAPclVgFaNmaSWhwJG8Ai47wtksGYohalwHWtrqSAQsArGccR5oDZCEialgeI8wzkXDbjNbjbgozgkWQha5huupINkLUuA3lDnAC53IDZC0ZIHC7SCOINx7lnMN1wgNkIWjZGnQEHuKA3QsZhuRfqQGULXOOI81sgBCEIAQhCAEIQgBCEIAQhCAh/Ktjz6WiJiJa+RwjDhvaCCXEcDYGx7UyYNsBSRGCWaqeKlro5Ht55gBdo7JYjNY7r3uU6csuFPnoczASYniQgb8uVzHHwDr+CgG1OLUlTNRzw3E7jGKgHPYFvNtYAXdE7n6t7LrSKyuRDO/aTDop8Wr2zTOiayPO1wcAMzYYbA5hqOwWJ6ikaivlkwEGRzjkqA1riSTlAJtfrAJIS+0GBirxbEYgLyNiD4he34RsUBaPHUa8UnX4q2XAWRgBr4ZmRvAFvWLXEcSDqesgq/RfQkd8EwugjpauSlqnyzGil5xhkaQ0FlyQA0EWdYb038j+LvindTyE5KhhdHc6Z2FzdO8B4PsBO2FV+GPo6plI0NnFFLzhEb23Ajs7VwselbcmL72uOD0ldCbS00khuPUMztfBwae4uUb5TBjAcdkpsCe6NxEkk3NNdc3GaMOcQeo5WuseJS2PbIGgoocQhmkE7TG6Q5uj+E3ZbC+jsosSbgm65sOwh0+BSc2C4xVHOZRvIazI7ya4nwXbtRtpFWYdDRwBzp5DE17A12mTXom1n3cG2t1E3sp68u/MG23NRFU1eHvmkMUMsAc97XBuUHMdC4EDWw1BRsjnbDikcUj30jI3iN7r2LulqNwuW77fqnrRthTwU1XhsdSAYY4GtkBBcLDMNzdT0rbkhszIHOxV9MHNozBJlabhof0cmh3HLzngRfqUdCpNeR43w2O/ry/4jlW2xGGUNQ1/3ZVSRPD2hjWyNbmBGvpNcd+mllL+Sbaumjp4aFzyJ3Pks3I8jpOc4dIDLu7VFOT3EMMiZIa5oc/O0xkxvdYAa+gDbWyJNcRL3ReqjVT+VY//ABz9J6kqjVT+VY//ABz9J64r9l7o2q6+zJMqIgqnw4tJPc5WV0jXa9T5ZG+Vrq91R1XR863Grb45zJp1BtRLmPg0uPguuvqYsX5Yap0tY8NPRgjja6xOheXO18wnTaeWSqqMPwsSOZG+JjpMpsT0C4342Yw2B0ue5R6rkdPQVtdJbNLUxN7gxpNh2Wc0fup+2jJpKzDcSc0mLmo2vcBex5tzHDvyPuONjwVtuRIrR0ZwnFoKeKR7oKkAOa831cXNbusLh9tbbiU24Psu2uq8SDpZWOikeYywi2Z0kvpAi5HRG4jr1Tk7EGYpjFPJT5nRU7Wue8tLfRLnjR1iLuytF+3guDANqoaGrxR8pOZ8jwxoBOZzZJtCdzd41Kc/qB+2F2rk+9lS+dxc+kDxcm7nAMuwEnec12367BRjk3fJTVtLJI67axkgFz15nAX7S9n8y0cySnweR0gLZK2duVu4lgGa9juBINu8JTanZyqoYqSplnErIZIwxoZYxWPODXrF2Aa9ZTlzXcGm3VZLDjE08Wa8LoXmx0yiOIEHsN7H2lJjXNmx2mlYbskpWubroQ4SkLmhpY6rGa2I+hLTNGnUHxQ2I7RofBMXJ5HJHiscEp6UIlj7g3O7Tsu4kd6nlj6EISwTDaKeaq+7KmSEiZwjDZGtzXe+/pMde2m7irviZlaGjcAAPDRUrszX4bHPV/d7Q48+7m7xvdaz35vQGmtt6uuJ4cA4biAR3HULOwI3QhCoSCEIQAhCEAIQhACEIQAVwQYLTMfnbBC1975mxMDrnruBdCEAuyijDzII2CQ6F4aMxGm82udw8kj956ezhzMVnG7hzbLEi9idNTqd/EoQgMw4TAy+SGJuYFrssbRcHeDYajsSkdHG1nNiNgj1GQNAZbr6NrLCEBvS0bIxljYxjb3s1oaL9wCQp8Lp2PL2QxNkN7ubG0OPHUC+qEIDesw2KQgyRRvI0BcxriB2XC3io42syNjYGHe0NAbrv0AshCARhwenYQ9kELXDcWxMBHcQNFr94qbf9zwX/ZM+xCFOQd6jlS3/AO1jP/YP0noQua/aPujWvd+zJIuVuHxDPaNgz35yzG9O975tOlvO/ihC6DIx96ocnNc1Fzd75Obblvxta1+1bz0zHMyOY1zCLFrmgttwsdLLKEBrRUEUILYo2MBNyGMa0X42aAkjg9PmzczFmvfNzTL333va979aEIBWpo45Lc5Gx+U3bmaDY8RcaLarpmPblkY17eDmgjTsKEIDWGhia7O2NjXWy5g1odYW0uBe2g07Fj7giEnOiOPnD8vI3Put6Vr7tEIQCLsDpiSTTwknUkxMuT5LvAshCAyhCEB//9k=">
            <a:extLst>
              <a:ext uri="{FF2B5EF4-FFF2-40B4-BE49-F238E27FC236}">
                <a16:creationId xmlns:a16="http://schemas.microsoft.com/office/drawing/2014/main" id="{9DDFC8FD-66A2-8D43-9177-102747724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5300" y="2504189"/>
            <a:ext cx="792120" cy="52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87508A8-31E8-334D-AFCC-ECBAD02F11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2023" y="1808163"/>
            <a:ext cx="1559112" cy="65365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399F8C8-6F99-F248-9A22-1F24582242B9}"/>
              </a:ext>
            </a:extLst>
          </p:cNvPr>
          <p:cNvSpPr/>
          <p:nvPr/>
        </p:nvSpPr>
        <p:spPr>
          <a:xfrm>
            <a:off x="0" y="0"/>
            <a:ext cx="13592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391E883-4CA5-E841-89D6-055753E85AD6}"/>
              </a:ext>
            </a:extLst>
          </p:cNvPr>
          <p:cNvSpPr/>
          <p:nvPr/>
        </p:nvSpPr>
        <p:spPr>
          <a:xfrm>
            <a:off x="1252151" y="0"/>
            <a:ext cx="13592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989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1D1FFB-EDAE-574F-99B6-D18ECDF4F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08" y="236172"/>
            <a:ext cx="9911861" cy="467213"/>
          </a:xfrm>
        </p:spPr>
        <p:txBody>
          <a:bodyPr/>
          <a:lstStyle/>
          <a:p>
            <a:r>
              <a:rPr lang="fr-FR" dirty="0"/>
              <a:t>The LP-SZ </a:t>
            </a:r>
            <a:r>
              <a:rPr lang="fr-FR" dirty="0" err="1"/>
              <a:t>Dataset</a:t>
            </a:r>
            <a:r>
              <a:rPr lang="fr-FR" dirty="0"/>
              <a:t> &amp; Team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64CB9E7-2635-9F4E-A90E-9B22563C51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0" y="691085"/>
            <a:ext cx="6878411" cy="5191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8CCFC15-8104-D142-8B6F-C3034EB83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291" y="1435749"/>
            <a:ext cx="3263900" cy="24003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C4DAE59-9AD5-5443-B2EB-7CF0E2B112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499" y="1388858"/>
            <a:ext cx="3251200" cy="24384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188247A-0B2F-3245-9976-E8CFF53331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8583" y="1460172"/>
            <a:ext cx="3263900" cy="240030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661203DA-2D28-4740-B0DF-FA1EA13BD972}"/>
              </a:ext>
            </a:extLst>
          </p:cNvPr>
          <p:cNvSpPr txBox="1"/>
          <p:nvPr/>
        </p:nvSpPr>
        <p:spPr>
          <a:xfrm>
            <a:off x="268936" y="1269382"/>
            <a:ext cx="10237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venir Book" panose="02000503020000020003" pitchFamily="2" charset="0"/>
              </a:rPr>
              <a:t>  PSZ2 G144@                 Planck                                                               NIKA2                                                          XMM-Newton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527DE9B-4EAD-A04B-8737-282074077E47}"/>
              </a:ext>
            </a:extLst>
          </p:cNvPr>
          <p:cNvSpPr txBox="1"/>
          <p:nvPr/>
        </p:nvSpPr>
        <p:spPr>
          <a:xfrm>
            <a:off x="5443593" y="3694382"/>
            <a:ext cx="10507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EC4789"/>
                </a:solidFill>
                <a:latin typeface="Avenir Book" panose="02000503020000020003" pitchFamily="2" charset="0"/>
              </a:rPr>
              <a:t>Ruppin+2018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5ABEC223-A423-504B-AEDD-A727B4C8BE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7161" y="3970399"/>
            <a:ext cx="1803241" cy="4699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F8EF25E-2CCD-C14C-8E7A-1E9EB286FF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27" r="51673" b="7500"/>
          <a:stretch/>
        </p:blipFill>
        <p:spPr>
          <a:xfrm>
            <a:off x="11377244" y="4213019"/>
            <a:ext cx="520700" cy="4699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9F6ADB67-F204-E44B-AE75-40C1EFA546AD}"/>
              </a:ext>
            </a:extLst>
          </p:cNvPr>
          <p:cNvSpPr txBox="1"/>
          <p:nvPr/>
        </p:nvSpPr>
        <p:spPr>
          <a:xfrm>
            <a:off x="8355067" y="4311968"/>
            <a:ext cx="3079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latin typeface="Avenir Book" panose="02000503020000020003" pitchFamily="2" charset="0"/>
              </a:rPr>
              <a:t>Deep</a:t>
            </a:r>
            <a:r>
              <a:rPr lang="fr-FR" sz="1400" dirty="0">
                <a:latin typeface="Avenir Book" panose="02000503020000020003" pitchFamily="2" charset="0"/>
              </a:rPr>
              <a:t> </a:t>
            </a:r>
            <a:r>
              <a:rPr lang="fr-FR" sz="1400" dirty="0" err="1">
                <a:latin typeface="Avenir Book" panose="02000503020000020003" pitchFamily="2" charset="0"/>
              </a:rPr>
              <a:t>integration</a:t>
            </a:r>
            <a:r>
              <a:rPr lang="fr-FR" sz="1400" dirty="0">
                <a:latin typeface="Avenir Book" panose="02000503020000020003" pitchFamily="2" charset="0"/>
              </a:rPr>
              <a:t>-time </a:t>
            </a:r>
            <a:r>
              <a:rPr lang="fr-FR" sz="1400" dirty="0" err="1">
                <a:latin typeface="Avenir Book" panose="02000503020000020003" pitchFamily="2" charset="0"/>
              </a:rPr>
              <a:t>spectroscopy</a:t>
            </a:r>
            <a:endParaRPr lang="fr-FR" sz="1400" dirty="0">
              <a:latin typeface="Avenir Book" panose="02000503020000020003" pitchFamily="2" charset="0"/>
            </a:endParaRPr>
          </a:p>
        </p:txBody>
      </p:sp>
      <p:sp>
        <p:nvSpPr>
          <p:cNvPr id="28" name="Rectangle à coins arrondis 19">
            <a:extLst>
              <a:ext uri="{FF2B5EF4-FFF2-40B4-BE49-F238E27FC236}">
                <a16:creationId xmlns:a16="http://schemas.microsoft.com/office/drawing/2014/main" id="{24B5B4ED-7F09-1D43-94DC-6FBFE51EB2D5}"/>
              </a:ext>
            </a:extLst>
          </p:cNvPr>
          <p:cNvSpPr/>
          <p:nvPr/>
        </p:nvSpPr>
        <p:spPr>
          <a:xfrm>
            <a:off x="344530" y="1204096"/>
            <a:ext cx="11718513" cy="3512038"/>
          </a:xfrm>
          <a:prstGeom prst="roundRect">
            <a:avLst>
              <a:gd name="adj" fmla="val 5454"/>
            </a:avLst>
          </a:prstGeom>
          <a:noFill/>
          <a:ln w="19050">
            <a:solidFill>
              <a:srgbClr val="057AE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Book" panose="02000503020000020003" pitchFamily="2" charset="0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66A4E8FA-F95C-A04E-9B5D-CC2C9AA391F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080" b="7426"/>
          <a:stretch/>
        </p:blipFill>
        <p:spPr>
          <a:xfrm>
            <a:off x="1304663" y="3898670"/>
            <a:ext cx="3024123" cy="545909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54482826-F1D6-B14F-9DDD-0BD41F5FE9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4766" y="3801131"/>
            <a:ext cx="2420550" cy="480636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E498CA23-31AD-A24F-B3C3-3F59778A53D1}"/>
              </a:ext>
            </a:extLst>
          </p:cNvPr>
          <p:cNvSpPr txBox="1"/>
          <p:nvPr/>
        </p:nvSpPr>
        <p:spPr>
          <a:xfrm>
            <a:off x="11788417" y="6536864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venir Book" panose="02000503020000020003" pitchFamily="2" charset="0"/>
              </a:rPr>
              <a:t>9</a:t>
            </a:r>
          </a:p>
        </p:txBody>
      </p:sp>
      <p:sp>
        <p:nvSpPr>
          <p:cNvPr id="30" name="Titre 1">
            <a:extLst>
              <a:ext uri="{FF2B5EF4-FFF2-40B4-BE49-F238E27FC236}">
                <a16:creationId xmlns:a16="http://schemas.microsoft.com/office/drawing/2014/main" id="{D8BF3505-75AC-2C7D-C9F3-C7DDA6C093E4}"/>
              </a:ext>
            </a:extLst>
          </p:cNvPr>
          <p:cNvSpPr txBox="1">
            <a:spLocks/>
          </p:cNvSpPr>
          <p:nvPr/>
        </p:nvSpPr>
        <p:spPr>
          <a:xfrm>
            <a:off x="278984" y="4778989"/>
            <a:ext cx="3822733" cy="4672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fr-FR" sz="1800" dirty="0"/>
              <a:t>The LP-SZ team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E479B3A-0921-1468-7E68-D1597D5A18BB}"/>
              </a:ext>
            </a:extLst>
          </p:cNvPr>
          <p:cNvSpPr/>
          <p:nvPr/>
        </p:nvSpPr>
        <p:spPr>
          <a:xfrm>
            <a:off x="2752167" y="5047506"/>
            <a:ext cx="10925419" cy="1537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1600" dirty="0">
                <a:latin typeface="Avenir Book" panose="02000503020000020003" pitchFamily="2" charset="0"/>
              </a:rPr>
              <a:t>30 </a:t>
            </a:r>
            <a:r>
              <a:rPr lang="fr-FR" sz="1600" dirty="0" err="1">
                <a:latin typeface="Avenir Book" panose="02000503020000020003" pitchFamily="2" charset="0"/>
              </a:rPr>
              <a:t>members</a:t>
            </a:r>
            <a:r>
              <a:rPr lang="fr-FR" sz="1600" dirty="0">
                <a:latin typeface="Avenir Book" panose="02000503020000020003" pitchFamily="2" charset="0"/>
              </a:rPr>
              <a:t> in 13 instituts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1600" dirty="0" err="1">
                <a:latin typeface="Avenir Book" panose="02000503020000020003" pitchFamily="2" charset="0"/>
              </a:rPr>
              <a:t>specialists</a:t>
            </a:r>
            <a:r>
              <a:rPr lang="fr-FR" sz="1600" dirty="0">
                <a:latin typeface="Avenir Book" panose="02000503020000020003" pitchFamily="2" charset="0"/>
              </a:rPr>
              <a:t> of all key </a:t>
            </a:r>
            <a:r>
              <a:rPr lang="fr-FR" sz="1600" dirty="0" err="1">
                <a:latin typeface="Avenir Book" panose="02000503020000020003" pitchFamily="2" charset="0"/>
              </a:rPr>
              <a:t>domains</a:t>
            </a:r>
            <a:r>
              <a:rPr lang="fr-FR" sz="1600" dirty="0">
                <a:latin typeface="Avenir Book" panose="02000503020000020003" pitchFamily="2" charset="0"/>
              </a:rPr>
              <a:t> for Galaxy clusters </a:t>
            </a:r>
            <a:r>
              <a:rPr lang="fr-FR" sz="1600" dirty="0" err="1">
                <a:latin typeface="Avenir Book" panose="02000503020000020003" pitchFamily="2" charset="0"/>
              </a:rPr>
              <a:t>studies</a:t>
            </a:r>
            <a:endParaRPr lang="fr-FR" sz="1600" dirty="0">
              <a:latin typeface="Avenir Book" panose="02000503020000020003" pitchFamily="2" charset="0"/>
            </a:endParaRP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1600" dirty="0">
                <a:latin typeface="Avenir Book" panose="02000503020000020003" pitchFamily="2" charset="0"/>
              </a:rPr>
              <a:t>Observation in SZ, X-rays, Optical, radio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1600" dirty="0">
                <a:latin typeface="Avenir Book" panose="02000503020000020003" pitchFamily="2" charset="0"/>
              </a:rPr>
              <a:t>Simulation </a:t>
            </a:r>
          </a:p>
        </p:txBody>
      </p:sp>
      <p:sp>
        <p:nvSpPr>
          <p:cNvPr id="35" name="Titre 1">
            <a:extLst>
              <a:ext uri="{FF2B5EF4-FFF2-40B4-BE49-F238E27FC236}">
                <a16:creationId xmlns:a16="http://schemas.microsoft.com/office/drawing/2014/main" id="{FA2703EE-3147-53B8-53A2-A15C8E524CB9}"/>
              </a:ext>
            </a:extLst>
          </p:cNvPr>
          <p:cNvSpPr txBox="1">
            <a:spLocks/>
          </p:cNvSpPr>
          <p:nvPr/>
        </p:nvSpPr>
        <p:spPr>
          <a:xfrm>
            <a:off x="159009" y="680401"/>
            <a:ext cx="3822733" cy="4672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fr-FR" sz="1800" dirty="0" err="1"/>
              <a:t>Dataset</a:t>
            </a:r>
            <a:r>
              <a:rPr lang="fr-FR" sz="1800" dirty="0"/>
              <a:t> for </a:t>
            </a:r>
            <a:r>
              <a:rPr lang="fr-FR" sz="1800" dirty="0" err="1"/>
              <a:t>each</a:t>
            </a:r>
            <a:r>
              <a:rPr lang="fr-FR" sz="1800" dirty="0"/>
              <a:t> cluster</a:t>
            </a:r>
          </a:p>
        </p:txBody>
      </p:sp>
    </p:spTree>
    <p:extLst>
      <p:ext uri="{BB962C8B-B14F-4D97-AF65-F5344CB8AC3E}">
        <p14:creationId xmlns:p14="http://schemas.microsoft.com/office/powerpoint/2010/main" val="2480345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D765DE98-AE0F-644F-12E8-651E5F0419E8}"/>
              </a:ext>
            </a:extLst>
          </p:cNvPr>
          <p:cNvSpPr/>
          <p:nvPr/>
        </p:nvSpPr>
        <p:spPr>
          <a:xfrm>
            <a:off x="1818288" y="3545982"/>
            <a:ext cx="1030013" cy="9774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FF366BF2-72B1-5EB9-30D4-933D762224F3}"/>
              </a:ext>
            </a:extLst>
          </p:cNvPr>
          <p:cNvSpPr/>
          <p:nvPr/>
        </p:nvSpPr>
        <p:spPr>
          <a:xfrm>
            <a:off x="3794233" y="5353761"/>
            <a:ext cx="1030013" cy="9774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D1A08FBC-3369-FC16-32BB-0A7ECBDC64FB}"/>
              </a:ext>
            </a:extLst>
          </p:cNvPr>
          <p:cNvSpPr/>
          <p:nvPr/>
        </p:nvSpPr>
        <p:spPr>
          <a:xfrm>
            <a:off x="7740868" y="2542244"/>
            <a:ext cx="1030013" cy="9774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AF111A6B-A59F-35B9-007A-94452456BD64}"/>
              </a:ext>
            </a:extLst>
          </p:cNvPr>
          <p:cNvSpPr/>
          <p:nvPr/>
        </p:nvSpPr>
        <p:spPr>
          <a:xfrm>
            <a:off x="8723586" y="3489435"/>
            <a:ext cx="1030013" cy="9774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51113B9-7904-8A49-A41F-7626976E7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01002"/>
            <a:ext cx="9911861" cy="467213"/>
          </a:xfrm>
        </p:spPr>
        <p:txBody>
          <a:bodyPr/>
          <a:lstStyle/>
          <a:p>
            <a:r>
              <a:rPr lang="fr-FR" dirty="0" err="1"/>
              <a:t>Status</a:t>
            </a:r>
            <a:r>
              <a:rPr lang="fr-FR" dirty="0"/>
              <a:t> of the LP-SZ observations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CC55D08-CECD-8B41-A13A-9CF6A110A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585" y="917778"/>
            <a:ext cx="11793415" cy="4689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dirty="0"/>
              <a:t>The LPSZ </a:t>
            </a:r>
            <a:r>
              <a:rPr lang="fr-FR" sz="1800" dirty="0" err="1"/>
              <a:t>is</a:t>
            </a:r>
            <a:r>
              <a:rPr lang="fr-FR" sz="1800" dirty="0"/>
              <a:t> 85% </a:t>
            </a:r>
            <a:r>
              <a:rPr lang="fr-FR" sz="1800" dirty="0" err="1"/>
              <a:t>completed</a:t>
            </a:r>
            <a:r>
              <a:rPr lang="fr-FR" sz="1800" dirty="0"/>
              <a:t> : about 50 </a:t>
            </a:r>
            <a:r>
              <a:rPr lang="fr-FR" sz="1800" dirty="0" err="1"/>
              <a:t>hours</a:t>
            </a:r>
            <a:r>
              <a:rPr lang="fr-FR" sz="1800" dirty="0"/>
              <a:t> </a:t>
            </a:r>
            <a:r>
              <a:rPr lang="fr-FR" sz="1800" dirty="0" err="1"/>
              <a:t>left</a:t>
            </a:r>
            <a:r>
              <a:rPr lang="fr-FR" sz="1800" dirty="0"/>
              <a:t> out of 300   &amp;   33 </a:t>
            </a:r>
            <a:r>
              <a:rPr lang="fr-FR" sz="1800" dirty="0" err="1"/>
              <a:t>observed</a:t>
            </a:r>
            <a:r>
              <a:rPr lang="fr-FR" sz="1800" dirty="0"/>
              <a:t> clusters out of 45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33C2849-5254-9540-A342-D9C0C3980B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38203" y="729997"/>
            <a:ext cx="6878411" cy="51912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03973D89-B876-6B43-A3B0-9CC214749139}"/>
              </a:ext>
            </a:extLst>
          </p:cNvPr>
          <p:cNvSpPr txBox="1">
            <a:spLocks/>
          </p:cNvSpPr>
          <p:nvPr/>
        </p:nvSpPr>
        <p:spPr>
          <a:xfrm>
            <a:off x="933606" y="1760956"/>
            <a:ext cx="6893169" cy="18522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F009089-FC43-044B-B262-DE56FA6A034D}"/>
              </a:ext>
            </a:extLst>
          </p:cNvPr>
          <p:cNvSpPr txBox="1"/>
          <p:nvPr/>
        </p:nvSpPr>
        <p:spPr>
          <a:xfrm>
            <a:off x="11788417" y="6536864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venir Book" panose="02000503020000020003" pitchFamily="2" charset="0"/>
              </a:rPr>
              <a:t>10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5F2265D-A4F0-C83F-DC28-EBE3ABF807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59" b="14176"/>
          <a:stretch/>
        </p:blipFill>
        <p:spPr>
          <a:xfrm>
            <a:off x="304800" y="1492468"/>
            <a:ext cx="9704934" cy="4887311"/>
          </a:xfrm>
          <a:prstGeom prst="rect">
            <a:avLst/>
          </a:prstGeom>
        </p:spPr>
      </p:pic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42B078A4-5841-73CC-4C3D-83F140AB8D0A}"/>
              </a:ext>
            </a:extLst>
          </p:cNvPr>
          <p:cNvSpPr txBox="1">
            <a:spLocks/>
          </p:cNvSpPr>
          <p:nvPr/>
        </p:nvSpPr>
        <p:spPr>
          <a:xfrm>
            <a:off x="4650423" y="6220247"/>
            <a:ext cx="7541577" cy="468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800" dirty="0"/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E05A03B9-8D34-344A-B827-7022F21CCBB8}"/>
              </a:ext>
            </a:extLst>
          </p:cNvPr>
          <p:cNvSpPr txBox="1">
            <a:spLocks/>
          </p:cNvSpPr>
          <p:nvPr/>
        </p:nvSpPr>
        <p:spPr>
          <a:xfrm>
            <a:off x="2856589" y="3320957"/>
            <a:ext cx="3822733" cy="4672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fr-FR" dirty="0">
                <a:solidFill>
                  <a:srgbClr val="C00000"/>
                </a:solidFill>
              </a:rPr>
              <a:t>PRELIMINARY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B1448D8F-6E88-F69B-20FA-8ED06CFF06A4}"/>
              </a:ext>
            </a:extLst>
          </p:cNvPr>
          <p:cNvCxnSpPr>
            <a:cxnSpLocks/>
          </p:cNvCxnSpPr>
          <p:nvPr/>
        </p:nvCxnSpPr>
        <p:spPr>
          <a:xfrm>
            <a:off x="551804" y="1737926"/>
            <a:ext cx="0" cy="4463177"/>
          </a:xfrm>
          <a:prstGeom prst="straightConnector1">
            <a:avLst/>
          </a:prstGeom>
          <a:ln w="12700">
            <a:solidFill>
              <a:srgbClr val="057AE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A58818C0-138F-2DE5-B480-970A926F56FC}"/>
              </a:ext>
            </a:extLst>
          </p:cNvPr>
          <p:cNvSpPr txBox="1">
            <a:spLocks/>
          </p:cNvSpPr>
          <p:nvPr/>
        </p:nvSpPr>
        <p:spPr>
          <a:xfrm>
            <a:off x="147145" y="1365132"/>
            <a:ext cx="2312680" cy="468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</a:rPr>
              <a:t>High M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0FB9D147-4D12-5EE9-5C06-ED20D31FA4F0}"/>
              </a:ext>
            </a:extLst>
          </p:cNvPr>
          <p:cNvSpPr txBox="1">
            <a:spLocks/>
          </p:cNvSpPr>
          <p:nvPr/>
        </p:nvSpPr>
        <p:spPr>
          <a:xfrm>
            <a:off x="152400" y="6247186"/>
            <a:ext cx="2312680" cy="468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</a:rPr>
              <a:t>Low M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7822AAA2-3B5E-9B2B-903E-36ED4F1061EE}"/>
              </a:ext>
            </a:extLst>
          </p:cNvPr>
          <p:cNvCxnSpPr>
            <a:cxnSpLocks/>
          </p:cNvCxnSpPr>
          <p:nvPr/>
        </p:nvCxnSpPr>
        <p:spPr>
          <a:xfrm>
            <a:off x="977462" y="6437586"/>
            <a:ext cx="8555421" cy="0"/>
          </a:xfrm>
          <a:prstGeom prst="straightConnector1">
            <a:avLst/>
          </a:prstGeom>
          <a:ln w="12700">
            <a:solidFill>
              <a:srgbClr val="057AE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DDAFB511-709E-CF5C-E150-F97712EF396B}"/>
              </a:ext>
            </a:extLst>
          </p:cNvPr>
          <p:cNvSpPr txBox="1">
            <a:spLocks/>
          </p:cNvSpPr>
          <p:nvPr/>
        </p:nvSpPr>
        <p:spPr>
          <a:xfrm>
            <a:off x="935421" y="6504690"/>
            <a:ext cx="2312680" cy="468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</a:rPr>
              <a:t>z = 0.5</a:t>
            </a: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038BC075-4CE9-5D91-ADA1-5E91AAE6DD51}"/>
              </a:ext>
            </a:extLst>
          </p:cNvPr>
          <p:cNvSpPr txBox="1">
            <a:spLocks/>
          </p:cNvSpPr>
          <p:nvPr/>
        </p:nvSpPr>
        <p:spPr>
          <a:xfrm>
            <a:off x="9033641" y="6499434"/>
            <a:ext cx="2312680" cy="468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</a:rPr>
              <a:t>z = 0.9</a:t>
            </a: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51D2CE12-372B-C9C3-E40B-869347E3EB67}"/>
              </a:ext>
            </a:extLst>
          </p:cNvPr>
          <p:cNvSpPr txBox="1">
            <a:spLocks/>
          </p:cNvSpPr>
          <p:nvPr/>
        </p:nvSpPr>
        <p:spPr>
          <a:xfrm>
            <a:off x="6179274" y="1363209"/>
            <a:ext cx="5707926" cy="1273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§"/>
            </a:pPr>
            <a:r>
              <a:rPr lang="fr-FR" sz="1800" dirty="0"/>
              <a:t>Observation </a:t>
            </a:r>
            <a:r>
              <a:rPr lang="fr-FR" sz="1800" dirty="0" err="1"/>
              <a:t>complete</a:t>
            </a:r>
            <a:r>
              <a:rPr lang="fr-FR" sz="1800" dirty="0"/>
              <a:t> in 2023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fr-FR" sz="1800" dirty="0"/>
              <a:t>High SNR </a:t>
            </a:r>
            <a:r>
              <a:rPr lang="fr-FR" sz="1800" dirty="0" err="1"/>
              <a:t>map</a:t>
            </a:r>
            <a:r>
              <a:rPr lang="fr-FR" sz="1800" dirty="0"/>
              <a:t> for </a:t>
            </a:r>
            <a:r>
              <a:rPr lang="fr-FR" sz="1800" dirty="0" err="1"/>
              <a:t>most</a:t>
            </a:r>
            <a:r>
              <a:rPr lang="fr-FR" sz="1800" dirty="0"/>
              <a:t> of the </a:t>
            </a:r>
            <a:r>
              <a:rPr lang="fr-FR" sz="1800" dirty="0" err="1"/>
              <a:t>observed</a:t>
            </a:r>
            <a:r>
              <a:rPr lang="fr-FR" sz="1800" dirty="0"/>
              <a:t> clusters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fr-FR" sz="1800" dirty="0"/>
              <a:t>Diversity  </a:t>
            </a:r>
          </a:p>
        </p:txBody>
      </p:sp>
      <p:sp>
        <p:nvSpPr>
          <p:cNvPr id="36" name="Espace réservé du contenu 2">
            <a:extLst>
              <a:ext uri="{FF2B5EF4-FFF2-40B4-BE49-F238E27FC236}">
                <a16:creationId xmlns:a16="http://schemas.microsoft.com/office/drawing/2014/main" id="{12B9AB08-D8EE-47B0-358C-22E54EB96683}"/>
              </a:ext>
            </a:extLst>
          </p:cNvPr>
          <p:cNvSpPr txBox="1">
            <a:spLocks/>
          </p:cNvSpPr>
          <p:nvPr/>
        </p:nvSpPr>
        <p:spPr>
          <a:xfrm>
            <a:off x="6321164" y="5584371"/>
            <a:ext cx="5707926" cy="1273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§"/>
            </a:pPr>
            <a:r>
              <a:rPr lang="fr-FR" sz="1800" dirty="0" err="1"/>
              <a:t>Individual</a:t>
            </a:r>
            <a:r>
              <a:rPr lang="fr-FR" sz="1800" dirty="0"/>
              <a:t> </a:t>
            </a:r>
            <a:r>
              <a:rPr lang="fr-FR" sz="1800" dirty="0" err="1"/>
              <a:t>studies</a:t>
            </a:r>
            <a:r>
              <a:rPr lang="fr-FR" sz="1800" dirty="0"/>
              <a:t> </a:t>
            </a:r>
            <a:r>
              <a:rPr lang="fr-FR" sz="1800" dirty="0" err="1"/>
              <a:t>give</a:t>
            </a:r>
            <a:r>
              <a:rPr lang="fr-FR" sz="1800" dirty="0"/>
              <a:t> </a:t>
            </a:r>
            <a:r>
              <a:rPr lang="fr-FR" sz="1800" dirty="0" err="1"/>
              <a:t>enthusiasming</a:t>
            </a:r>
            <a:r>
              <a:rPr lang="fr-FR" sz="1800" dirty="0"/>
              <a:t> </a:t>
            </a:r>
            <a:r>
              <a:rPr lang="fr-FR" sz="1800" dirty="0" err="1"/>
              <a:t>results</a:t>
            </a:r>
            <a:endParaRPr lang="fr-FR" sz="1800" dirty="0"/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E5F5B7DF-6BE7-8F8F-CC6B-AF50FAA263B6}"/>
              </a:ext>
            </a:extLst>
          </p:cNvPr>
          <p:cNvSpPr/>
          <p:nvPr/>
        </p:nvSpPr>
        <p:spPr>
          <a:xfrm>
            <a:off x="6206359" y="5549462"/>
            <a:ext cx="436179" cy="4151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Croix 5">
            <a:extLst>
              <a:ext uri="{FF2B5EF4-FFF2-40B4-BE49-F238E27FC236}">
                <a16:creationId xmlns:a16="http://schemas.microsoft.com/office/drawing/2014/main" id="{99A371D9-E26F-6BD4-3A56-6E16C9930AA6}"/>
              </a:ext>
            </a:extLst>
          </p:cNvPr>
          <p:cNvSpPr/>
          <p:nvPr/>
        </p:nvSpPr>
        <p:spPr>
          <a:xfrm rot="18976454">
            <a:off x="5836595" y="4481484"/>
            <a:ext cx="914400" cy="914400"/>
          </a:xfrm>
          <a:prstGeom prst="plus">
            <a:avLst>
              <a:gd name="adj" fmla="val 488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Croix 24">
            <a:extLst>
              <a:ext uri="{FF2B5EF4-FFF2-40B4-BE49-F238E27FC236}">
                <a16:creationId xmlns:a16="http://schemas.microsoft.com/office/drawing/2014/main" id="{C123C92B-492C-5A6A-CB2F-30351A039C92}"/>
              </a:ext>
            </a:extLst>
          </p:cNvPr>
          <p:cNvSpPr/>
          <p:nvPr/>
        </p:nvSpPr>
        <p:spPr>
          <a:xfrm rot="18976454">
            <a:off x="3858638" y="1666948"/>
            <a:ext cx="914400" cy="914400"/>
          </a:xfrm>
          <a:prstGeom prst="plus">
            <a:avLst>
              <a:gd name="adj" fmla="val 488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Croix 25">
            <a:extLst>
              <a:ext uri="{FF2B5EF4-FFF2-40B4-BE49-F238E27FC236}">
                <a16:creationId xmlns:a16="http://schemas.microsoft.com/office/drawing/2014/main" id="{8615A843-9BA6-8005-D8CD-F04B429CD7E2}"/>
              </a:ext>
            </a:extLst>
          </p:cNvPr>
          <p:cNvSpPr/>
          <p:nvPr/>
        </p:nvSpPr>
        <p:spPr>
          <a:xfrm rot="18976454">
            <a:off x="888458" y="3560599"/>
            <a:ext cx="914400" cy="914400"/>
          </a:xfrm>
          <a:prstGeom prst="plus">
            <a:avLst>
              <a:gd name="adj" fmla="val 488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1860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63651" y="155749"/>
            <a:ext cx="3772571" cy="4924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600" dirty="0">
                <a:latin typeface="Avenir Book" panose="02000503020000020003" pitchFamily="2" charset="0"/>
              </a:rPr>
              <a:t>NIKA2 LP-SZ first </a:t>
            </a:r>
            <a:r>
              <a:rPr lang="fr-FR" sz="2600" dirty="0" err="1">
                <a:latin typeface="Avenir Book" panose="02000503020000020003" pitchFamily="2" charset="0"/>
              </a:rPr>
              <a:t>results</a:t>
            </a:r>
            <a:endParaRPr lang="fr-FR" sz="2600" dirty="0">
              <a:latin typeface="Avenir Book" panose="02000503020000020003" pitchFamily="2" charset="0"/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"/>
                    </a14:imgEffect>
                    <a14:imgEffect>
                      <a14:colorTemperature colorTemp="3510"/>
                    </a14:imgEffect>
                    <a14:imgEffect>
                      <a14:saturation sat="61000"/>
                    </a14:imgEffect>
                    <a14:imgEffect>
                      <a14:brightnessContrast bright="35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0" y="673793"/>
            <a:ext cx="5868000" cy="4214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54481" y="775278"/>
            <a:ext cx="3138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57AE1"/>
                </a:solidFill>
                <a:latin typeface="Avenir Book" panose="02000503020000020003" pitchFamily="2" charset="0"/>
              </a:rPr>
              <a:t>The </a:t>
            </a:r>
            <a:r>
              <a:rPr lang="fr-FR" dirty="0" err="1">
                <a:solidFill>
                  <a:srgbClr val="057AE1"/>
                </a:solidFill>
                <a:latin typeface="Avenir Book" panose="02000503020000020003" pitchFamily="2" charset="0"/>
              </a:rPr>
              <a:t>demonstrator</a:t>
            </a:r>
            <a:r>
              <a:rPr lang="fr-FR" dirty="0">
                <a:solidFill>
                  <a:srgbClr val="057AE1"/>
                </a:solidFill>
                <a:latin typeface="Avenir Book" panose="02000503020000020003" pitchFamily="2" charset="0"/>
              </a:rPr>
              <a:t>  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322116" y="628133"/>
            <a:ext cx="4179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57AE1"/>
                </a:solidFill>
                <a:latin typeface="Avenir Book" panose="02000503020000020003" pitchFamily="2" charset="0"/>
              </a:rPr>
              <a:t>The </a:t>
            </a:r>
            <a:r>
              <a:rPr lang="fr-FR" i="1" dirty="0" err="1">
                <a:solidFill>
                  <a:srgbClr val="057AE1"/>
                </a:solidFill>
                <a:latin typeface="Avenir Book" panose="02000503020000020003" pitchFamily="2" charset="0"/>
              </a:rPr>
              <a:t>challenging</a:t>
            </a:r>
            <a:r>
              <a:rPr lang="fr-FR" dirty="0">
                <a:solidFill>
                  <a:srgbClr val="057AE1"/>
                </a:solidFill>
                <a:latin typeface="Avenir Book" panose="02000503020000020003" pitchFamily="2" charset="0"/>
              </a:rPr>
              <a:t>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60696" y="1653766"/>
            <a:ext cx="353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fr-FR" sz="1400" dirty="0">
                <a:latin typeface="Avenir Book" panose="02000503020000020003" pitchFamily="2" charset="0"/>
              </a:rPr>
              <a:t>Science </a:t>
            </a:r>
            <a:r>
              <a:rPr lang="fr-FR" sz="1400" dirty="0" err="1">
                <a:latin typeface="Avenir Book" panose="02000503020000020003" pitchFamily="2" charset="0"/>
              </a:rPr>
              <a:t>verification</a:t>
            </a:r>
            <a:r>
              <a:rPr lang="fr-FR" sz="1400" dirty="0">
                <a:latin typeface="Avenir Book" panose="02000503020000020003" pitchFamily="2" charset="0"/>
              </a:rPr>
              <a:t>, April 2017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05104" y="1113887"/>
            <a:ext cx="334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charset="2"/>
              <a:buChar char="§"/>
            </a:pPr>
            <a:r>
              <a:rPr lang="fr-FR" sz="1400" dirty="0">
                <a:latin typeface="Avenir Book" panose="02000503020000020003" pitchFamily="2" charset="0"/>
              </a:rPr>
              <a:t>PSZ2-G0144.83+25.11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fr-FR" sz="1400" dirty="0">
                <a:latin typeface="Avenir Book" panose="02000503020000020003" pitchFamily="2" charset="0"/>
              </a:rPr>
              <a:t>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120319" y="1130530"/>
            <a:ext cx="4787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charset="2"/>
              <a:buChar char="§"/>
            </a:pPr>
            <a:r>
              <a:rPr lang="fr-FR" sz="1400" dirty="0">
                <a:latin typeface="Avenir Book" panose="02000503020000020003" pitchFamily="2" charset="0"/>
              </a:rPr>
              <a:t>ACT-Cl  J0215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fr-FR" sz="1400" dirty="0">
                <a:latin typeface="Avenir Book" panose="02000503020000020003" pitchFamily="2" charset="0"/>
              </a:rPr>
              <a:t>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3920" y="1355836"/>
            <a:ext cx="2983187" cy="22947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310" y="1375980"/>
            <a:ext cx="3196690" cy="25400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7584672" y="1582385"/>
            <a:ext cx="4078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fr-FR" sz="1400" dirty="0" err="1">
                <a:latin typeface="Avenir Book" panose="02000503020000020003" pitchFamily="2" charset="0"/>
              </a:rPr>
              <a:t>Observed</a:t>
            </a:r>
            <a:r>
              <a:rPr lang="fr-FR" sz="1400" dirty="0">
                <a:latin typeface="Avenir Book" panose="02000503020000020003" pitchFamily="2" charset="0"/>
              </a:rPr>
              <a:t> in </a:t>
            </a:r>
            <a:r>
              <a:rPr lang="fr-FR" sz="1400" dirty="0" err="1">
                <a:latin typeface="Avenir Book" panose="02000503020000020003" pitchFamily="2" charset="0"/>
              </a:rPr>
              <a:t>January</a:t>
            </a:r>
            <a:r>
              <a:rPr lang="fr-FR" sz="1400" dirty="0">
                <a:latin typeface="Avenir Book" panose="02000503020000020003" pitchFamily="2" charset="0"/>
              </a:rPr>
              <a:t> 2018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87" r="-275" b="-307"/>
          <a:stretch/>
        </p:blipFill>
        <p:spPr>
          <a:xfrm>
            <a:off x="7852542" y="2018825"/>
            <a:ext cx="3120258" cy="2507350"/>
          </a:xfrm>
          <a:prstGeom prst="rect">
            <a:avLst/>
          </a:prstGeom>
        </p:spPr>
      </p:pic>
      <p:cxnSp>
        <p:nvCxnSpPr>
          <p:cNvPr id="18" name="Connecteur droit avec flèche 17"/>
          <p:cNvCxnSpPr/>
          <p:nvPr/>
        </p:nvCxnSpPr>
        <p:spPr>
          <a:xfrm>
            <a:off x="6045200" y="927100"/>
            <a:ext cx="12700" cy="5930900"/>
          </a:xfrm>
          <a:prstGeom prst="straightConnector1">
            <a:avLst/>
          </a:prstGeom>
          <a:ln>
            <a:solidFill>
              <a:srgbClr val="1035A7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5773" y="1744716"/>
            <a:ext cx="2649408" cy="3463597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423550" y="5214146"/>
            <a:ext cx="49292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400" dirty="0">
                <a:latin typeface="Avenir Book" panose="02000503020000020003" pitchFamily="2" charset="0"/>
              </a:rPr>
              <a:t>Evidence of an </a:t>
            </a:r>
            <a:r>
              <a:rPr lang="fr-FR" sz="1400" dirty="0" err="1">
                <a:latin typeface="Avenir Book" panose="02000503020000020003" pitchFamily="2" charset="0"/>
              </a:rPr>
              <a:t>overpressure</a:t>
            </a:r>
            <a:r>
              <a:rPr lang="fr-FR" sz="1400" dirty="0">
                <a:latin typeface="Avenir Book" panose="02000503020000020003" pitchFamily="2" charset="0"/>
              </a:rPr>
              <a:t> </a:t>
            </a:r>
            <a:r>
              <a:rPr lang="fr-FR" sz="1400" dirty="0" err="1">
                <a:latin typeface="Avenir Book" panose="02000503020000020003" pitchFamily="2" charset="0"/>
              </a:rPr>
              <a:t>region</a:t>
            </a:r>
            <a:endParaRPr lang="fr-FR" sz="1400" dirty="0">
              <a:latin typeface="Avenir Book" panose="02000503020000020003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fr-FR" sz="1400" dirty="0" err="1">
                <a:latin typeface="Avenir Book" panose="02000503020000020003" pitchFamily="2" charset="0"/>
              </a:rPr>
              <a:t>Accurate</a:t>
            </a:r>
            <a:r>
              <a:rPr lang="fr-FR" sz="1400" dirty="0">
                <a:latin typeface="Avenir Book" panose="02000503020000020003" pitchFamily="2" charset="0"/>
              </a:rPr>
              <a:t> M_HSE </a:t>
            </a:r>
            <a:r>
              <a:rPr lang="fr-FR" sz="1400" dirty="0" err="1">
                <a:latin typeface="Avenir Book" panose="02000503020000020003" pitchFamily="2" charset="0"/>
              </a:rPr>
              <a:t>when</a:t>
            </a:r>
            <a:r>
              <a:rPr lang="fr-FR" sz="1400" dirty="0">
                <a:latin typeface="Avenir Book" panose="02000503020000020003" pitchFamily="2" charset="0"/>
              </a:rPr>
              <a:t> the </a:t>
            </a:r>
            <a:r>
              <a:rPr lang="fr-FR" sz="1400" dirty="0" err="1">
                <a:latin typeface="Avenir Book" panose="02000503020000020003" pitchFamily="2" charset="0"/>
              </a:rPr>
              <a:t>overpressure</a:t>
            </a:r>
            <a:r>
              <a:rPr lang="fr-FR" sz="1400" dirty="0">
                <a:latin typeface="Avenir Book" panose="02000503020000020003" pitchFamily="2" charset="0"/>
              </a:rPr>
              <a:t> </a:t>
            </a:r>
            <a:r>
              <a:rPr lang="fr-FR" sz="1400" dirty="0" err="1">
                <a:latin typeface="Avenir Book" panose="02000503020000020003" pitchFamily="2" charset="0"/>
              </a:rPr>
              <a:t>is</a:t>
            </a:r>
            <a:r>
              <a:rPr lang="fr-FR" sz="1400" dirty="0">
                <a:latin typeface="Avenir Book" panose="02000503020000020003" pitchFamily="2" charset="0"/>
              </a:rPr>
              <a:t> </a:t>
            </a:r>
            <a:r>
              <a:rPr lang="fr-FR" sz="1400" dirty="0" err="1">
                <a:latin typeface="Avenir Book" panose="02000503020000020003" pitchFamily="2" charset="0"/>
              </a:rPr>
              <a:t>masked</a:t>
            </a:r>
            <a:r>
              <a:rPr lang="fr-FR" sz="1400" dirty="0">
                <a:latin typeface="Avenir Book" panose="02000503020000020003" pitchFamily="2" charset="0"/>
              </a:rPr>
              <a:t> out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400" dirty="0">
                <a:latin typeface="Avenir Book" panose="02000503020000020003" pitchFamily="2" charset="0"/>
              </a:rPr>
              <a:t>Illustration of the </a:t>
            </a:r>
            <a:r>
              <a:rPr lang="fr-FR" sz="1400" dirty="0" err="1">
                <a:latin typeface="Avenir Book" panose="02000503020000020003" pitchFamily="2" charset="0"/>
              </a:rPr>
              <a:t>resolved</a:t>
            </a:r>
            <a:r>
              <a:rPr lang="fr-FR" sz="1400" dirty="0">
                <a:latin typeface="Avenir Book" panose="02000503020000020003" pitchFamily="2" charset="0"/>
              </a:rPr>
              <a:t> SZ mapping </a:t>
            </a:r>
            <a:r>
              <a:rPr lang="fr-FR" sz="1400" dirty="0" err="1">
                <a:latin typeface="Avenir Book" panose="02000503020000020003" pitchFamily="2" charset="0"/>
              </a:rPr>
              <a:t>capabilities</a:t>
            </a:r>
            <a:endParaRPr lang="fr-FR" sz="1400" dirty="0">
              <a:latin typeface="Avenir Book" panose="02000503020000020003" pitchFamily="2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79770" y="4588467"/>
            <a:ext cx="30764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>
                <a:solidFill>
                  <a:schemeClr val="accent1"/>
                </a:solidFill>
                <a:latin typeface="Avenir Book" panose="02000503020000020003" pitchFamily="2" charset="0"/>
              </a:rPr>
              <a:t>Ruppin</a:t>
            </a:r>
            <a:r>
              <a:rPr lang="fr-FR" sz="1400" dirty="0">
                <a:solidFill>
                  <a:schemeClr val="accent1"/>
                </a:solidFill>
                <a:latin typeface="Avenir Book" panose="02000503020000020003" pitchFamily="2" charset="0"/>
              </a:rPr>
              <a:t> et al. (2018) A&amp;A 615 A112 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879410" y="4517084"/>
            <a:ext cx="31774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>
                <a:solidFill>
                  <a:schemeClr val="accent1"/>
                </a:solidFill>
                <a:latin typeface="Avenir Book" panose="02000503020000020003" pitchFamily="2" charset="0"/>
              </a:rPr>
              <a:t>Kéruzoré</a:t>
            </a:r>
            <a:r>
              <a:rPr lang="fr-FR" sz="1400" dirty="0">
                <a:solidFill>
                  <a:schemeClr val="accent1"/>
                </a:solidFill>
                <a:latin typeface="Avenir Book" panose="02000503020000020003" pitchFamily="2" charset="0"/>
              </a:rPr>
              <a:t> et al. (2020)  A&amp;A 644  A93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C352192-C5BB-A34E-BE03-8DCBF2C8DBD8}"/>
              </a:ext>
            </a:extLst>
          </p:cNvPr>
          <p:cNvSpPr txBox="1"/>
          <p:nvPr/>
        </p:nvSpPr>
        <p:spPr>
          <a:xfrm>
            <a:off x="11788417" y="6536864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venir Book" panose="02000503020000020003" pitchFamily="2" charset="0"/>
              </a:rPr>
              <a:t>11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DC1CB31-4403-A1D5-1497-672C80EE0F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579" y="1948536"/>
            <a:ext cx="3311637" cy="2549434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47ADBAEF-6F2A-ADAF-4B0D-98CC1574B17D}"/>
              </a:ext>
            </a:extLst>
          </p:cNvPr>
          <p:cNvSpPr txBox="1"/>
          <p:nvPr/>
        </p:nvSpPr>
        <p:spPr>
          <a:xfrm>
            <a:off x="6430213" y="5042118"/>
            <a:ext cx="56461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400" dirty="0">
                <a:latin typeface="Avenir Book" panose="02000503020000020003" pitchFamily="2" charset="0"/>
              </a:rPr>
              <a:t>New </a:t>
            </a:r>
            <a:r>
              <a:rPr lang="fr-FR" sz="1400" dirty="0" err="1">
                <a:latin typeface="Avenir Book" panose="02000503020000020003" pitchFamily="2" charset="0"/>
              </a:rPr>
              <a:t>method</a:t>
            </a:r>
            <a:r>
              <a:rPr lang="fr-FR" sz="1400" dirty="0">
                <a:latin typeface="Avenir Book" panose="02000503020000020003" pitchFamily="2" charset="0"/>
              </a:rPr>
              <a:t> to </a:t>
            </a:r>
            <a:r>
              <a:rPr lang="fr-FR" sz="1400" dirty="0" err="1">
                <a:latin typeface="Avenir Book" panose="02000503020000020003" pitchFamily="2" charset="0"/>
              </a:rPr>
              <a:t>jointly</a:t>
            </a:r>
            <a:r>
              <a:rPr lang="fr-FR" sz="1400" dirty="0">
                <a:latin typeface="Avenir Book" panose="02000503020000020003" pitchFamily="2" charset="0"/>
              </a:rPr>
              <a:t> </a:t>
            </a:r>
            <a:r>
              <a:rPr lang="fr-FR" sz="1400" dirty="0" err="1">
                <a:latin typeface="Avenir Book" panose="02000503020000020003" pitchFamily="2" charset="0"/>
              </a:rPr>
              <a:t>constrain</a:t>
            </a:r>
            <a:r>
              <a:rPr lang="fr-FR" sz="1400" dirty="0">
                <a:latin typeface="Avenir Book" panose="02000503020000020003" pitchFamily="2" charset="0"/>
              </a:rPr>
              <a:t> the point source contamination and the SZ signal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400" dirty="0">
                <a:latin typeface="Avenir Book" panose="02000503020000020003" pitchFamily="2" charset="0"/>
              </a:rPr>
              <a:t>SZ/X-ray </a:t>
            </a:r>
            <a:r>
              <a:rPr lang="fr-FR" sz="1400" dirty="0" err="1">
                <a:latin typeface="Avenir Book" panose="02000503020000020003" pitchFamily="2" charset="0"/>
              </a:rPr>
              <a:t>hydrostatic</a:t>
            </a:r>
            <a:r>
              <a:rPr lang="fr-FR" sz="1400" dirty="0">
                <a:latin typeface="Avenir Book" panose="02000503020000020003" pitchFamily="2" charset="0"/>
              </a:rPr>
              <a:t> mass 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sz="1400" dirty="0">
              <a:latin typeface="Avenir Book" panose="02000503020000020003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fr-FR" sz="1400" dirty="0" err="1">
                <a:latin typeface="Avenir Book" panose="02000503020000020003" pitchFamily="2" charset="0"/>
              </a:rPr>
              <a:t>Precision</a:t>
            </a:r>
            <a:r>
              <a:rPr lang="fr-FR" sz="1400" dirty="0">
                <a:latin typeface="Avenir Book" panose="02000503020000020003" pitchFamily="2" charset="0"/>
              </a:rPr>
              <a:t> </a:t>
            </a:r>
            <a:r>
              <a:rPr lang="fr-FR" sz="1400" dirty="0" err="1">
                <a:latin typeface="Avenir Book" panose="02000503020000020003" pitchFamily="2" charset="0"/>
              </a:rPr>
              <a:t>improvement</a:t>
            </a:r>
            <a:r>
              <a:rPr lang="fr-FR" sz="1400" dirty="0">
                <a:latin typeface="Avenir Book" panose="02000503020000020003" pitchFamily="2" charset="0"/>
              </a:rPr>
              <a:t> </a:t>
            </a:r>
            <a:r>
              <a:rPr lang="fr-FR" sz="1400" dirty="0" err="1">
                <a:latin typeface="Avenir Book" panose="02000503020000020003" pitchFamily="2" charset="0"/>
              </a:rPr>
              <a:t>wrt</a:t>
            </a:r>
            <a:r>
              <a:rPr lang="fr-FR" sz="1400" dirty="0">
                <a:latin typeface="Avenir Book" panose="02000503020000020003" pitchFamily="2" charset="0"/>
              </a:rPr>
              <a:t>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sz="1400" dirty="0">
                <a:latin typeface="Avenir Book" panose="02000503020000020003" pitchFamily="2" charset="0"/>
              </a:rPr>
              <a:t>ACT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sz="1400" dirty="0">
                <a:latin typeface="Avenir Book" panose="02000503020000020003" pitchFamily="2" charset="0"/>
              </a:rPr>
              <a:t>XMM-Newton </a:t>
            </a:r>
            <a:r>
              <a:rPr lang="fr-FR" sz="1400" dirty="0" err="1">
                <a:latin typeface="Avenir Book" panose="02000503020000020003" pitchFamily="2" charset="0"/>
              </a:rPr>
              <a:t>measurements</a:t>
            </a:r>
            <a:endParaRPr lang="fr-FR" sz="1400" dirty="0">
              <a:latin typeface="Avenir Book" panose="02000503020000020003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fr-FR" sz="1400" dirty="0">
              <a:latin typeface="Avenir Book" panose="02000503020000020003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D5C74C3-001F-8823-3CAD-13C08DA1E171}"/>
              </a:ext>
            </a:extLst>
          </p:cNvPr>
          <p:cNvSpPr/>
          <p:nvPr/>
        </p:nvSpPr>
        <p:spPr>
          <a:xfrm>
            <a:off x="7672545" y="6119351"/>
            <a:ext cx="12538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EC4789"/>
                </a:solidFill>
              </a:rPr>
              <a:t>Hasselfield+2013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874863B-4562-73F1-5A45-C6D85E7BD7C8}"/>
              </a:ext>
            </a:extLst>
          </p:cNvPr>
          <p:cNvSpPr/>
          <p:nvPr/>
        </p:nvSpPr>
        <p:spPr>
          <a:xfrm>
            <a:off x="9732223" y="6341130"/>
            <a:ext cx="11910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EC4789"/>
                </a:solidFill>
              </a:rPr>
              <a:t>Bartalucci+2018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183A7AF-9222-D9C9-6864-D683645731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3642" y="5498247"/>
            <a:ext cx="2559269" cy="23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78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63651" y="155749"/>
            <a:ext cx="6540958" cy="4924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600" dirty="0">
                <a:latin typeface="Avenir Book" panose="02000503020000020003" pitchFamily="2" charset="0"/>
              </a:rPr>
              <a:t>NIKA2 insight on the </a:t>
            </a:r>
            <a:r>
              <a:rPr lang="fr-FR" sz="2600" dirty="0" err="1">
                <a:latin typeface="Avenir Book" panose="02000503020000020003" pitchFamily="2" charset="0"/>
              </a:rPr>
              <a:t>hydrostatic</a:t>
            </a:r>
            <a:r>
              <a:rPr lang="fr-FR" sz="2600" dirty="0">
                <a:latin typeface="Avenir Book" panose="02000503020000020003" pitchFamily="2" charset="0"/>
              </a:rPr>
              <a:t> mass </a:t>
            </a:r>
            <a:r>
              <a:rPr lang="fr-FR" sz="2600" dirty="0" err="1">
                <a:latin typeface="Avenir Book" panose="02000503020000020003" pitchFamily="2" charset="0"/>
              </a:rPr>
              <a:t>bias</a:t>
            </a:r>
            <a:endParaRPr lang="fr-FR" sz="2600" dirty="0">
              <a:latin typeface="Avenir Book" panose="02000503020000020003" pitchFamily="2" charset="0"/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"/>
                    </a14:imgEffect>
                    <a14:imgEffect>
                      <a14:colorTemperature colorTemp="3510"/>
                    </a14:imgEffect>
                    <a14:imgEffect>
                      <a14:saturation sat="61000"/>
                    </a14:imgEffect>
                    <a14:imgEffect>
                      <a14:brightnessContrast bright="35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0" y="673793"/>
            <a:ext cx="5868000" cy="42149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CC352192-C5BB-A34E-BE03-8DCBF2C8DBD8}"/>
              </a:ext>
            </a:extLst>
          </p:cNvPr>
          <p:cNvSpPr txBox="1"/>
          <p:nvPr/>
        </p:nvSpPr>
        <p:spPr>
          <a:xfrm>
            <a:off x="11788417" y="6536864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venir Book" panose="02000503020000020003" pitchFamily="2" charset="0"/>
              </a:rPr>
              <a:t>12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E198824-E06C-D653-DEB5-0C7F48B24469}"/>
              </a:ext>
            </a:extLst>
          </p:cNvPr>
          <p:cNvSpPr txBox="1"/>
          <p:nvPr/>
        </p:nvSpPr>
        <p:spPr>
          <a:xfrm>
            <a:off x="8633196" y="200347"/>
            <a:ext cx="37416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 err="1">
                <a:solidFill>
                  <a:srgbClr val="0A43BC"/>
                </a:solidFill>
                <a:latin typeface="Avenir Book" panose="02000503020000020003" pitchFamily="2" charset="0"/>
              </a:rPr>
              <a:t>Muñoz-Echeverría</a:t>
            </a:r>
            <a:r>
              <a:rPr lang="fr-FR" sz="1600" dirty="0">
                <a:solidFill>
                  <a:srgbClr val="0A43BC"/>
                </a:solidFill>
                <a:latin typeface="Avenir Book" panose="02000503020000020003" pitchFamily="2" charset="0"/>
              </a:rPr>
              <a:t> et al. (2023) </a:t>
            </a:r>
            <a:r>
              <a:rPr lang="fr-FR" sz="1600" dirty="0" err="1">
                <a:solidFill>
                  <a:srgbClr val="0A43BC"/>
                </a:solidFill>
                <a:latin typeface="Avenir Book" panose="02000503020000020003" pitchFamily="2" charset="0"/>
              </a:rPr>
              <a:t>accepted</a:t>
            </a:r>
            <a:r>
              <a:rPr lang="fr-FR" sz="1600" dirty="0">
                <a:solidFill>
                  <a:srgbClr val="0A43BC"/>
                </a:solidFill>
                <a:latin typeface="Avenir Book" panose="02000503020000020003" pitchFamily="2" charset="0"/>
              </a:rPr>
              <a:t> in A&amp;A [arXiv:2209.07460] 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C9672C0F-5E88-A55F-C9E0-4B73975BE09D}"/>
              </a:ext>
            </a:extLst>
          </p:cNvPr>
          <p:cNvSpPr txBox="1"/>
          <p:nvPr/>
        </p:nvSpPr>
        <p:spPr>
          <a:xfrm>
            <a:off x="283779" y="855858"/>
            <a:ext cx="116349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fr-FR" sz="1600" dirty="0">
                <a:latin typeface="Avenir Book" panose="02000503020000020003" pitchFamily="2" charset="0"/>
              </a:rPr>
              <a:t>Enclose the </a:t>
            </a:r>
            <a:r>
              <a:rPr lang="fr-FR" sz="1600" dirty="0" err="1">
                <a:latin typeface="Avenir Book" panose="02000503020000020003" pitchFamily="2" charset="0"/>
              </a:rPr>
              <a:t>deviation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from</a:t>
            </a:r>
            <a:r>
              <a:rPr lang="fr-FR" sz="1600" dirty="0">
                <a:latin typeface="Avenir Book" panose="02000503020000020003" pitchFamily="2" charset="0"/>
              </a:rPr>
              <a:t> the </a:t>
            </a:r>
            <a:r>
              <a:rPr lang="fr-FR" sz="1600" dirty="0" err="1">
                <a:latin typeface="Avenir Book" panose="02000503020000020003" pitchFamily="2" charset="0"/>
              </a:rPr>
              <a:t>hydrostatic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equilibrium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fr-FR" sz="1600" dirty="0">
                <a:latin typeface="Avenir Book" panose="02000503020000020003" pitchFamily="2" charset="0"/>
              </a:rPr>
              <a:t>The b-value to </a:t>
            </a:r>
            <a:r>
              <a:rPr lang="fr-FR" sz="1600" dirty="0" err="1">
                <a:latin typeface="Avenir Book" panose="02000503020000020003" pitchFamily="2" charset="0"/>
              </a:rPr>
              <a:t>reconcile</a:t>
            </a:r>
            <a:r>
              <a:rPr lang="fr-FR" sz="1600" dirty="0">
                <a:latin typeface="Avenir Book" panose="02000503020000020003" pitchFamily="2" charset="0"/>
              </a:rPr>
              <a:t> Planck CMB &amp; SZ </a:t>
            </a:r>
            <a:r>
              <a:rPr lang="fr-FR" sz="1600" dirty="0" err="1">
                <a:latin typeface="Avenir Book" panose="02000503020000020003" pitchFamily="2" charset="0"/>
              </a:rPr>
              <a:t>cosmology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is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smaller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than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predicted</a:t>
            </a:r>
            <a:r>
              <a:rPr lang="fr-FR" sz="1600" dirty="0">
                <a:latin typeface="Avenir Book" panose="02000503020000020003" pitchFamily="2" charset="0"/>
              </a:rPr>
              <a:t> by </a:t>
            </a:r>
            <a:r>
              <a:rPr lang="fr-FR" sz="1600" dirty="0" err="1">
                <a:latin typeface="Avenir Book" panose="02000503020000020003" pitchFamily="2" charset="0"/>
              </a:rPr>
              <a:t>hydrodynamical</a:t>
            </a:r>
            <a:r>
              <a:rPr lang="fr-FR" sz="1600" dirty="0">
                <a:latin typeface="Avenir Book" panose="02000503020000020003" pitchFamily="2" charset="0"/>
              </a:rPr>
              <a:t> simulations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4D5FBA7-45CA-9096-F622-41078E3333D3}"/>
              </a:ext>
            </a:extLst>
          </p:cNvPr>
          <p:cNvSpPr txBox="1"/>
          <p:nvPr/>
        </p:nvSpPr>
        <p:spPr>
          <a:xfrm>
            <a:off x="231227" y="1612135"/>
            <a:ext cx="61170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70C0"/>
                </a:solidFill>
                <a:latin typeface="Avenir Book" panose="02000503020000020003" pitchFamily="2" charset="0"/>
              </a:rPr>
              <a:t>Test case: CL J1226.9+3332   (aka PSZ2-G160.83+81.66)</a:t>
            </a:r>
          </a:p>
          <a:p>
            <a:endParaRPr lang="fr-FR" dirty="0">
              <a:solidFill>
                <a:srgbClr val="0070C0"/>
              </a:solidFill>
              <a:latin typeface="Avenir Book" panose="02000503020000020003" pitchFamily="2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FB4CC7B-BC5D-CCE9-B4A2-ED7EBE913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877" y="659651"/>
            <a:ext cx="1522248" cy="460357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6B1DBEE7-AEA4-AAC5-64D2-B6BA8C9C3F8B}"/>
              </a:ext>
            </a:extLst>
          </p:cNvPr>
          <p:cNvSpPr txBox="1"/>
          <p:nvPr/>
        </p:nvSpPr>
        <p:spPr>
          <a:xfrm>
            <a:off x="6815607" y="1638528"/>
            <a:ext cx="43617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Avenir Book" panose="02000503020000020003" pitchFamily="2" charset="0"/>
              </a:rPr>
              <a:t>The </a:t>
            </a:r>
            <a:r>
              <a:rPr lang="fr-FR" sz="1600" dirty="0" err="1">
                <a:latin typeface="Avenir Book" panose="02000503020000020003" pitchFamily="2" charset="0"/>
              </a:rPr>
              <a:t>most</a:t>
            </a:r>
            <a:r>
              <a:rPr lang="fr-FR" sz="1600" dirty="0">
                <a:latin typeface="Avenir Book" panose="02000503020000020003" pitchFamily="2" charset="0"/>
              </a:rPr>
              <a:t> distant cluster of the LPSZ, z = 0.89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72F3CE8E-B180-7F81-1C6E-336B31FD07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4678" y="5471127"/>
            <a:ext cx="2101411" cy="45559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B74BC66-267C-F549-B5D2-DFDA934726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7216" y="2407920"/>
            <a:ext cx="2705400" cy="218655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913718B-4268-30C7-4A5A-A4322B702E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4555" y="4568809"/>
            <a:ext cx="3764805" cy="769232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B29530DB-EE1B-77E6-69CD-222D5351B11F}"/>
              </a:ext>
            </a:extLst>
          </p:cNvPr>
          <p:cNvSpPr txBox="1"/>
          <p:nvPr/>
        </p:nvSpPr>
        <p:spPr>
          <a:xfrm>
            <a:off x="10144760" y="2477254"/>
            <a:ext cx="1803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00B050"/>
                </a:solidFill>
                <a:latin typeface="Avenir Book" panose="02000503020000020003" pitchFamily="2" charset="0"/>
              </a:rPr>
              <a:t>SZ/X-rays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39EC140F-4C16-FC48-EFB5-211A6D0628EB}"/>
              </a:ext>
            </a:extLst>
          </p:cNvPr>
          <p:cNvSpPr txBox="1"/>
          <p:nvPr/>
        </p:nvSpPr>
        <p:spPr>
          <a:xfrm>
            <a:off x="10154920" y="2751574"/>
            <a:ext cx="1803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X-rays </a:t>
            </a:r>
            <a:r>
              <a:rPr lang="fr-FR" sz="16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only</a:t>
            </a:r>
            <a:endParaRPr lang="fr-FR" sz="1600" dirty="0">
              <a:solidFill>
                <a:schemeClr val="bg1">
                  <a:lumMod val="50000"/>
                </a:schemeClr>
              </a:solidFill>
              <a:latin typeface="Avenir Book" panose="02000503020000020003" pitchFamily="2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3F77FFE6-D4B4-1A8F-B5A4-3062A88DC066}"/>
              </a:ext>
            </a:extLst>
          </p:cNvPr>
          <p:cNvSpPr txBox="1"/>
          <p:nvPr/>
        </p:nvSpPr>
        <p:spPr>
          <a:xfrm>
            <a:off x="8590280" y="6033254"/>
            <a:ext cx="3205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00B050"/>
                </a:solidFill>
                <a:latin typeface="Avenir Book" panose="02000503020000020003" pitchFamily="2" charset="0"/>
              </a:rPr>
              <a:t>(1-b</a:t>
            </a:r>
            <a:r>
              <a:rPr lang="fr-FR" sz="1800" baseline="-25000" dirty="0">
                <a:solidFill>
                  <a:srgbClr val="00B050"/>
                </a:solidFill>
                <a:latin typeface="Avenir Book" panose="02000503020000020003" pitchFamily="2" charset="0"/>
              </a:rPr>
              <a:t>HSE/</a:t>
            </a:r>
            <a:r>
              <a:rPr lang="fr-FR" sz="1800" baseline="-25000" dirty="0" err="1">
                <a:solidFill>
                  <a:srgbClr val="00B050"/>
                </a:solidFill>
                <a:latin typeface="Avenir Book" panose="02000503020000020003" pitchFamily="2" charset="0"/>
              </a:rPr>
              <a:t>lens</a:t>
            </a:r>
            <a:r>
              <a:rPr lang="fr-FR" sz="1800" dirty="0">
                <a:solidFill>
                  <a:srgbClr val="00B050"/>
                </a:solidFill>
                <a:latin typeface="Avenir Book" panose="02000503020000020003" pitchFamily="2" charset="0"/>
              </a:rPr>
              <a:t>)  ~ 0.9 ± 0.2</a:t>
            </a:r>
            <a:endParaRPr lang="fr-FR" dirty="0">
              <a:solidFill>
                <a:srgbClr val="00B050"/>
              </a:solidFill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E8B4E24E-1E08-2D03-E425-6A78E8E4E1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038" y="2424825"/>
            <a:ext cx="2890345" cy="2662160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ED3618F2-02B2-E12B-F1BF-8A8CB83AC3F6}"/>
              </a:ext>
            </a:extLst>
          </p:cNvPr>
          <p:cNvSpPr txBox="1"/>
          <p:nvPr/>
        </p:nvSpPr>
        <p:spPr>
          <a:xfrm>
            <a:off x="233680" y="2048369"/>
            <a:ext cx="35051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Avenir Book" panose="02000503020000020003" pitchFamily="2" charset="0"/>
              </a:rPr>
              <a:t>CLASH   </a:t>
            </a:r>
            <a:r>
              <a:rPr lang="fr-FR" sz="1600" dirty="0">
                <a:solidFill>
                  <a:srgbClr val="0A43BC"/>
                </a:solidFill>
                <a:latin typeface="Avenir Book" panose="02000503020000020003" pitchFamily="2" charset="0"/>
              </a:rPr>
              <a:t>Zitrin+2015, APJ, 801:44 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39E22DEF-8DD6-D9F6-2D97-81DF70A67391}"/>
              </a:ext>
            </a:extLst>
          </p:cNvPr>
          <p:cNvSpPr txBox="1"/>
          <p:nvPr/>
        </p:nvSpPr>
        <p:spPr>
          <a:xfrm>
            <a:off x="196892" y="5250403"/>
            <a:ext cx="38310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Avenir Book" panose="02000503020000020003" pitchFamily="2" charset="0"/>
              </a:rPr>
              <a:t>convergence </a:t>
            </a:r>
            <a:r>
              <a:rPr lang="fr-FR" sz="1600" dirty="0" err="1">
                <a:latin typeface="Avenir Book" panose="02000503020000020003" pitchFamily="2" charset="0"/>
              </a:rPr>
              <a:t>map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710D9DD4-57A7-809F-0F1C-F15EA9545D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9416" y="5185450"/>
            <a:ext cx="901699" cy="508000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DFF3D583-2BC9-C753-A9DD-CECE90390C1B}"/>
              </a:ext>
            </a:extLst>
          </p:cNvPr>
          <p:cNvSpPr txBox="1"/>
          <p:nvPr/>
        </p:nvSpPr>
        <p:spPr>
          <a:xfrm>
            <a:off x="202147" y="5770665"/>
            <a:ext cx="25382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Avenir Book" panose="02000503020000020003" pitchFamily="2" charset="0"/>
              </a:rPr>
              <a:t>Fit of a </a:t>
            </a:r>
            <a:r>
              <a:rPr lang="fr-FR" sz="1600" dirty="0" err="1">
                <a:latin typeface="Avenir Book" panose="02000503020000020003" pitchFamily="2" charset="0"/>
              </a:rPr>
              <a:t>M</a:t>
            </a:r>
            <a:r>
              <a:rPr lang="fr-FR" sz="1600" baseline="-25000" dirty="0" err="1">
                <a:latin typeface="Avenir Book" panose="02000503020000020003" pitchFamily="2" charset="0"/>
              </a:rPr>
              <a:t>lens</a:t>
            </a:r>
            <a:r>
              <a:rPr lang="fr-FR" sz="1600" baseline="-25000" dirty="0">
                <a:latin typeface="Avenir Book" panose="02000503020000020003" pitchFamily="2" charset="0"/>
              </a:rPr>
              <a:t> </a:t>
            </a:r>
            <a:r>
              <a:rPr lang="fr-FR" sz="1600" dirty="0">
                <a:latin typeface="Avenir Book" panose="02000503020000020003" pitchFamily="2" charset="0"/>
              </a:rPr>
              <a:t>( &lt; r ) profile 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2F708D2C-1AE4-FBDD-100B-71CB133E3404}"/>
              </a:ext>
            </a:extLst>
          </p:cNvPr>
          <p:cNvSpPr txBox="1"/>
          <p:nvPr/>
        </p:nvSpPr>
        <p:spPr>
          <a:xfrm>
            <a:off x="2771929" y="5754902"/>
            <a:ext cx="1040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Avenir Book" panose="02000503020000020003" pitchFamily="2" charset="0"/>
              </a:rPr>
              <a:t>  </a:t>
            </a:r>
            <a:r>
              <a:rPr lang="fr-FR" sz="1800" dirty="0" err="1">
                <a:latin typeface="Avenir Book" panose="02000503020000020003" pitchFamily="2" charset="0"/>
              </a:rPr>
              <a:t>M</a:t>
            </a:r>
            <a:r>
              <a:rPr lang="fr-FR" baseline="-25000" dirty="0" err="1">
                <a:latin typeface="Avenir Book" panose="02000503020000020003" pitchFamily="2" charset="0"/>
              </a:rPr>
              <a:t>lens</a:t>
            </a:r>
            <a:endParaRPr lang="fr-FR" baseline="-25000" dirty="0"/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6F5BBBCD-33B6-F82D-3798-756E77F50987}"/>
              </a:ext>
            </a:extLst>
          </p:cNvPr>
          <p:cNvCxnSpPr>
            <a:cxnSpLocks/>
          </p:cNvCxnSpPr>
          <p:nvPr/>
        </p:nvCxnSpPr>
        <p:spPr>
          <a:xfrm>
            <a:off x="2593263" y="5980071"/>
            <a:ext cx="331066" cy="0"/>
          </a:xfrm>
          <a:prstGeom prst="straightConnector1">
            <a:avLst/>
          </a:prstGeom>
          <a:ln w="12700">
            <a:solidFill>
              <a:srgbClr val="057AE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ZoneTexte 50">
            <a:extLst>
              <a:ext uri="{FF2B5EF4-FFF2-40B4-BE49-F238E27FC236}">
                <a16:creationId xmlns:a16="http://schemas.microsoft.com/office/drawing/2014/main" id="{DE08501D-5908-6422-5D54-CA4D538D31B3}"/>
              </a:ext>
            </a:extLst>
          </p:cNvPr>
          <p:cNvSpPr txBox="1"/>
          <p:nvPr/>
        </p:nvSpPr>
        <p:spPr>
          <a:xfrm>
            <a:off x="186384" y="6068724"/>
            <a:ext cx="35051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0A43BC"/>
                </a:solidFill>
                <a:latin typeface="Avenir Book" panose="02000503020000020003" pitchFamily="2" charset="0"/>
              </a:rPr>
              <a:t>Ferragamo et al. (2022)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4D9B2B92-FE6A-04F2-416F-0243704D77C7}"/>
              </a:ext>
            </a:extLst>
          </p:cNvPr>
          <p:cNvSpPr txBox="1"/>
          <p:nvPr/>
        </p:nvSpPr>
        <p:spPr>
          <a:xfrm>
            <a:off x="5064935" y="2048784"/>
            <a:ext cx="1718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Avenir Book" panose="02000503020000020003" pitchFamily="2" charset="0"/>
              </a:rPr>
              <a:t>NIKA2 150GHz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3954ED11-75BD-55A0-A35B-1297A0AE71C3}"/>
              </a:ext>
            </a:extLst>
          </p:cNvPr>
          <p:cNvSpPr txBox="1"/>
          <p:nvPr/>
        </p:nvSpPr>
        <p:spPr>
          <a:xfrm>
            <a:off x="3919656" y="5829353"/>
            <a:ext cx="38310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Avenir Book" panose="02000503020000020003" pitchFamily="2" charset="0"/>
              </a:rPr>
              <a:t>NIKA2+XMM-Newton          M</a:t>
            </a:r>
            <a:r>
              <a:rPr lang="fr-FR" sz="1600" baseline="-25000" dirty="0">
                <a:latin typeface="Avenir Book" panose="02000503020000020003" pitchFamily="2" charset="0"/>
              </a:rPr>
              <a:t>HSE</a:t>
            </a:r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DCC1ADE5-E5A2-E259-5DD4-DBED8AA731A9}"/>
              </a:ext>
            </a:extLst>
          </p:cNvPr>
          <p:cNvCxnSpPr>
            <a:cxnSpLocks/>
          </p:cNvCxnSpPr>
          <p:nvPr/>
        </p:nvCxnSpPr>
        <p:spPr>
          <a:xfrm>
            <a:off x="6136651" y="6033154"/>
            <a:ext cx="331066" cy="0"/>
          </a:xfrm>
          <a:prstGeom prst="straightConnector1">
            <a:avLst/>
          </a:prstGeom>
          <a:ln w="12700">
            <a:solidFill>
              <a:srgbClr val="057AE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" name="Image 56">
            <a:extLst>
              <a:ext uri="{FF2B5EF4-FFF2-40B4-BE49-F238E27FC236}">
                <a16:creationId xmlns:a16="http://schemas.microsoft.com/office/drawing/2014/main" id="{5F002DFB-730C-9701-DCD9-CF2056CA39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8080" y="2347412"/>
            <a:ext cx="4277360" cy="3183437"/>
          </a:xfrm>
          <a:prstGeom prst="rect">
            <a:avLst/>
          </a:prstGeom>
        </p:spPr>
      </p:pic>
      <p:sp>
        <p:nvSpPr>
          <p:cNvPr id="58" name="ZoneTexte 57">
            <a:extLst>
              <a:ext uri="{FF2B5EF4-FFF2-40B4-BE49-F238E27FC236}">
                <a16:creationId xmlns:a16="http://schemas.microsoft.com/office/drawing/2014/main" id="{09EE1C13-089D-B1DE-3D42-521F57F460F6}"/>
              </a:ext>
            </a:extLst>
          </p:cNvPr>
          <p:cNvSpPr txBox="1"/>
          <p:nvPr/>
        </p:nvSpPr>
        <p:spPr>
          <a:xfrm>
            <a:off x="203200" y="6488668"/>
            <a:ext cx="13025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800" dirty="0">
                <a:latin typeface="Avenir Book" panose="02000503020000020003" pitchFamily="2" charset="0"/>
              </a:rPr>
              <a:t>new perspectives to the </a:t>
            </a:r>
            <a:r>
              <a:rPr lang="fr-FR" sz="1800" dirty="0" err="1">
                <a:latin typeface="Avenir Book" panose="02000503020000020003" pitchFamily="2" charset="0"/>
              </a:rPr>
              <a:t>measure</a:t>
            </a:r>
            <a:r>
              <a:rPr lang="fr-FR" sz="1800" dirty="0">
                <a:latin typeface="Avenir Book" panose="02000503020000020003" pitchFamily="2" charset="0"/>
              </a:rPr>
              <a:t> of the </a:t>
            </a:r>
            <a:r>
              <a:rPr lang="fr-FR" sz="1800" dirty="0" err="1">
                <a:latin typeface="Avenir Book" panose="02000503020000020003" pitchFamily="2" charset="0"/>
              </a:rPr>
              <a:t>hydrostatic</a:t>
            </a:r>
            <a:r>
              <a:rPr lang="fr-FR" sz="1800" dirty="0">
                <a:latin typeface="Avenir Book" panose="02000503020000020003" pitchFamily="2" charset="0"/>
              </a:rPr>
              <a:t> mass </a:t>
            </a:r>
            <a:r>
              <a:rPr lang="fr-FR" sz="1800" dirty="0" err="1">
                <a:latin typeface="Avenir Book" panose="02000503020000020003" pitchFamily="2" charset="0"/>
              </a:rPr>
              <a:t>bias</a:t>
            </a:r>
            <a:endParaRPr lang="fr-FR" sz="18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819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347E8DA0-9853-6318-5D77-8D0605A779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59" b="14176"/>
          <a:stretch/>
        </p:blipFill>
        <p:spPr>
          <a:xfrm>
            <a:off x="331176" y="1492467"/>
            <a:ext cx="9704934" cy="488731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63651" y="155749"/>
            <a:ext cx="184731" cy="4924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fr-FR" sz="2600" dirty="0">
              <a:latin typeface="Avenir Book" panose="02000503020000020003" pitchFamily="2" charset="0"/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"/>
                    </a14:imgEffect>
                    <a14:imgEffect>
                      <a14:colorTemperature colorTemp="3510"/>
                    </a14:imgEffect>
                    <a14:imgEffect>
                      <a14:saturation sat="61000"/>
                    </a14:imgEffect>
                    <a14:imgEffect>
                      <a14:brightnessContrast bright="35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0" y="657588"/>
            <a:ext cx="8124092" cy="58354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CC352192-C5BB-A34E-BE03-8DCBF2C8DBD8}"/>
              </a:ext>
            </a:extLst>
          </p:cNvPr>
          <p:cNvSpPr txBox="1"/>
          <p:nvPr/>
        </p:nvSpPr>
        <p:spPr>
          <a:xfrm>
            <a:off x="11788417" y="6536864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venir Book" panose="02000503020000020003" pitchFamily="2" charset="0"/>
              </a:rPr>
              <a:t>13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9C8E640-CBDC-F8A0-CCE0-0E1911E997FA}"/>
              </a:ext>
            </a:extLst>
          </p:cNvPr>
          <p:cNvSpPr txBox="1"/>
          <p:nvPr/>
        </p:nvSpPr>
        <p:spPr>
          <a:xfrm>
            <a:off x="263651" y="155749"/>
            <a:ext cx="7454926" cy="4924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600" dirty="0" err="1">
                <a:latin typeface="Avenir Book" panose="02000503020000020003" pitchFamily="2" charset="0"/>
              </a:rPr>
              <a:t>Towards</a:t>
            </a:r>
            <a:r>
              <a:rPr lang="fr-FR" sz="2600" dirty="0">
                <a:latin typeface="Avenir Book" panose="02000503020000020003" pitchFamily="2" charset="0"/>
              </a:rPr>
              <a:t> the first LPSZ </a:t>
            </a:r>
            <a:r>
              <a:rPr lang="fr-FR" sz="2600" dirty="0" err="1">
                <a:latin typeface="Avenir Book" panose="02000503020000020003" pitchFamily="2" charset="0"/>
              </a:rPr>
              <a:t>cosmological</a:t>
            </a:r>
            <a:r>
              <a:rPr lang="fr-FR" sz="2600" dirty="0">
                <a:latin typeface="Avenir Book" panose="02000503020000020003" pitchFamily="2" charset="0"/>
              </a:rPr>
              <a:t> </a:t>
            </a:r>
            <a:r>
              <a:rPr lang="fr-FR" sz="2600" dirty="0" err="1">
                <a:latin typeface="Avenir Book" panose="02000503020000020003" pitchFamily="2" charset="0"/>
              </a:rPr>
              <a:t>tools</a:t>
            </a:r>
            <a:r>
              <a:rPr lang="fr-FR" sz="2600" dirty="0">
                <a:latin typeface="Avenir Book" panose="02000503020000020003" pitchFamily="2" charset="0"/>
              </a:rPr>
              <a:t> release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A60E32B-4257-6A95-0C1E-D017E59F6BC3}"/>
              </a:ext>
            </a:extLst>
          </p:cNvPr>
          <p:cNvSpPr txBox="1"/>
          <p:nvPr/>
        </p:nvSpPr>
        <p:spPr>
          <a:xfrm>
            <a:off x="8450316" y="230594"/>
            <a:ext cx="374168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0A43BC"/>
                </a:solidFill>
                <a:latin typeface="Avenir Book" panose="02000503020000020003" pitchFamily="2" charset="0"/>
              </a:rPr>
              <a:t>C. Hanser @ CMB-France Nov. 2022</a:t>
            </a:r>
          </a:p>
          <a:p>
            <a:r>
              <a:rPr lang="fr-FR" sz="1400" dirty="0">
                <a:solidFill>
                  <a:srgbClr val="0A43BC"/>
                </a:solidFill>
                <a:latin typeface="Avenir Book" panose="02000503020000020003" pitchFamily="2" charset="0"/>
              </a:rPr>
              <a:t>https://indico.in2p3.fr/</a:t>
            </a:r>
            <a:r>
              <a:rPr lang="fr-FR" sz="1400" dirty="0" err="1">
                <a:solidFill>
                  <a:srgbClr val="0A43BC"/>
                </a:solidFill>
                <a:latin typeface="Avenir Book" panose="02000503020000020003" pitchFamily="2" charset="0"/>
              </a:rPr>
              <a:t>event</a:t>
            </a:r>
            <a:r>
              <a:rPr lang="fr-FR" sz="1400" dirty="0">
                <a:solidFill>
                  <a:srgbClr val="0A43BC"/>
                </a:solidFill>
                <a:latin typeface="Avenir Book" panose="02000503020000020003" pitchFamily="2" charset="0"/>
              </a:rPr>
              <a:t>/28120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71C0B77-7E26-EF9B-B1A7-0B32A91A7B08}"/>
              </a:ext>
            </a:extLst>
          </p:cNvPr>
          <p:cNvSpPr txBox="1"/>
          <p:nvPr/>
        </p:nvSpPr>
        <p:spPr>
          <a:xfrm>
            <a:off x="314172" y="873854"/>
            <a:ext cx="107850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Avenir Book" panose="02000503020000020003" pitchFamily="2" charset="0"/>
              </a:rPr>
              <a:t>Main goals of the LPSZ: new </a:t>
            </a:r>
            <a:r>
              <a:rPr lang="fr-FR" sz="1600" dirty="0" err="1">
                <a:latin typeface="Avenir Book" panose="02000503020000020003" pitchFamily="2" charset="0"/>
              </a:rPr>
              <a:t>measurements</a:t>
            </a:r>
            <a:r>
              <a:rPr lang="fr-FR" sz="1600" dirty="0">
                <a:latin typeface="Avenir Book" panose="02000503020000020003" pitchFamily="2" charset="0"/>
              </a:rPr>
              <a:t> of the M</a:t>
            </a:r>
            <a:r>
              <a:rPr lang="fr-FR" sz="1600" baseline="-25000" dirty="0">
                <a:latin typeface="Avenir Book" panose="02000503020000020003" pitchFamily="2" charset="0"/>
              </a:rPr>
              <a:t>HSE </a:t>
            </a:r>
            <a:r>
              <a:rPr lang="fr-FR" sz="1600" dirty="0">
                <a:latin typeface="Avenir Book" panose="02000503020000020003" pitchFamily="2" charset="0"/>
              </a:rPr>
              <a:t>- Y</a:t>
            </a:r>
            <a:r>
              <a:rPr lang="fr-FR" sz="1600" baseline="-25000" dirty="0">
                <a:latin typeface="Avenir Book" panose="02000503020000020003" pitchFamily="2" charset="0"/>
              </a:rPr>
              <a:t>SZ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scaling</a:t>
            </a:r>
            <a:r>
              <a:rPr lang="fr-FR" sz="1600" dirty="0">
                <a:latin typeface="Avenir Book" panose="02000503020000020003" pitchFamily="2" charset="0"/>
              </a:rPr>
              <a:t> relation and the </a:t>
            </a:r>
            <a:r>
              <a:rPr lang="fr-FR" sz="1600" dirty="0" err="1">
                <a:latin typeface="Avenir Book" panose="02000503020000020003" pitchFamily="2" charset="0"/>
              </a:rPr>
              <a:t>mean</a:t>
            </a:r>
            <a:r>
              <a:rPr lang="fr-FR" sz="1600" dirty="0">
                <a:latin typeface="Avenir Book" panose="02000503020000020003" pitchFamily="2" charset="0"/>
              </a:rPr>
              <a:t> pressure profile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4A49674-6F0B-E7D4-9399-A5E86CA43280}"/>
              </a:ext>
            </a:extLst>
          </p:cNvPr>
          <p:cNvSpPr txBox="1"/>
          <p:nvPr/>
        </p:nvSpPr>
        <p:spPr>
          <a:xfrm>
            <a:off x="7848933" y="1347641"/>
            <a:ext cx="96692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>
                <a:latin typeface="Avenir Book" panose="02000503020000020003" pitchFamily="2" charset="0"/>
              </a:rPr>
              <a:t>Selection</a:t>
            </a:r>
            <a:r>
              <a:rPr lang="fr-FR" dirty="0">
                <a:latin typeface="Avenir Book" panose="02000503020000020003" pitchFamily="2" charset="0"/>
              </a:rPr>
              <a:t> of a </a:t>
            </a:r>
            <a:r>
              <a:rPr lang="fr-FR" dirty="0" err="1">
                <a:latin typeface="Avenir Book" panose="02000503020000020003" pitchFamily="2" charset="0"/>
              </a:rPr>
              <a:t>sub-sample</a:t>
            </a:r>
            <a:endParaRPr lang="fr-FR" dirty="0"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Avenir Book" panose="02000503020000020003" pitchFamily="2" charset="0"/>
              </a:rPr>
              <a:t>Data </a:t>
            </a:r>
            <a:r>
              <a:rPr lang="fr-FR" sz="1400" dirty="0" err="1">
                <a:latin typeface="Avenir Book" panose="02000503020000020003" pitchFamily="2" charset="0"/>
              </a:rPr>
              <a:t>quality</a:t>
            </a:r>
            <a:r>
              <a:rPr lang="fr-FR" sz="1400" dirty="0">
                <a:latin typeface="Avenir Book" panose="02000503020000020003" pitchFamily="2" charset="0"/>
              </a:rPr>
              <a:t> </a:t>
            </a:r>
            <a:r>
              <a:rPr lang="fr-FR" sz="1400" dirty="0" err="1">
                <a:latin typeface="Avenir Book" panose="02000503020000020003" pitchFamily="2" charset="0"/>
              </a:rPr>
              <a:t>criteria</a:t>
            </a:r>
            <a:endParaRPr lang="fr-FR" sz="1400" dirty="0"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>
                <a:latin typeface="Avenir Book" panose="02000503020000020003" pitchFamily="2" charset="0"/>
              </a:rPr>
              <a:t>Extreme</a:t>
            </a:r>
            <a:r>
              <a:rPr lang="fr-FR" sz="1400" dirty="0">
                <a:latin typeface="Avenir Book" panose="02000503020000020003" pitchFamily="2" charset="0"/>
              </a:rPr>
              <a:t> </a:t>
            </a:r>
            <a:r>
              <a:rPr lang="fr-FR" sz="1400" dirty="0" err="1">
                <a:latin typeface="Avenir Book" panose="02000503020000020003" pitchFamily="2" charset="0"/>
              </a:rPr>
              <a:t>systems</a:t>
            </a:r>
            <a:r>
              <a:rPr lang="fr-FR" sz="1400" dirty="0">
                <a:latin typeface="Avenir Book" panose="02000503020000020003" pitchFamily="2" charset="0"/>
              </a:rPr>
              <a:t> are </a:t>
            </a:r>
            <a:r>
              <a:rPr lang="fr-FR" sz="1400" dirty="0" err="1">
                <a:latin typeface="Avenir Book" panose="02000503020000020003" pitchFamily="2" charset="0"/>
              </a:rPr>
              <a:t>excluded</a:t>
            </a:r>
            <a:endParaRPr lang="fr-FR" sz="1400" dirty="0"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Avenir Book" panose="02000503020000020003" pitchFamily="2" charset="0"/>
              </a:rPr>
              <a:t>≥ 3 clusters per mass bin =&gt; 20 clusters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08871943-E669-851A-E7CF-BDF67061E06A}"/>
              </a:ext>
            </a:extLst>
          </p:cNvPr>
          <p:cNvSpPr txBox="1">
            <a:spLocks/>
          </p:cNvSpPr>
          <p:nvPr/>
        </p:nvSpPr>
        <p:spPr>
          <a:xfrm>
            <a:off x="933606" y="1760956"/>
            <a:ext cx="6893169" cy="18522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dirty="0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D3098AB8-FB0E-E171-75C5-99738FCDB6B2}"/>
              </a:ext>
            </a:extLst>
          </p:cNvPr>
          <p:cNvCxnSpPr>
            <a:cxnSpLocks/>
          </p:cNvCxnSpPr>
          <p:nvPr/>
        </p:nvCxnSpPr>
        <p:spPr>
          <a:xfrm>
            <a:off x="551804" y="1834638"/>
            <a:ext cx="0" cy="4463177"/>
          </a:xfrm>
          <a:prstGeom prst="straightConnector1">
            <a:avLst/>
          </a:prstGeom>
          <a:ln w="12700">
            <a:solidFill>
              <a:srgbClr val="057AE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9E2FBC5D-FBAD-F4E0-9D5C-56D7EC82035B}"/>
              </a:ext>
            </a:extLst>
          </p:cNvPr>
          <p:cNvSpPr txBox="1">
            <a:spLocks/>
          </p:cNvSpPr>
          <p:nvPr/>
        </p:nvSpPr>
        <p:spPr>
          <a:xfrm>
            <a:off x="68014" y="1488225"/>
            <a:ext cx="2312680" cy="468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</a:rPr>
              <a:t>High M</a:t>
            </a: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AFCBF035-5C14-0EA7-1A97-D5D7A06B2C11}"/>
              </a:ext>
            </a:extLst>
          </p:cNvPr>
          <p:cNvSpPr txBox="1">
            <a:spLocks/>
          </p:cNvSpPr>
          <p:nvPr/>
        </p:nvSpPr>
        <p:spPr>
          <a:xfrm>
            <a:off x="169984" y="6389077"/>
            <a:ext cx="2312680" cy="468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</a:rPr>
              <a:t>Low M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DC8CAC32-0B4D-BAB5-A47C-5E920A590A5D}"/>
              </a:ext>
            </a:extLst>
          </p:cNvPr>
          <p:cNvCxnSpPr>
            <a:cxnSpLocks/>
          </p:cNvCxnSpPr>
          <p:nvPr/>
        </p:nvCxnSpPr>
        <p:spPr>
          <a:xfrm>
            <a:off x="977462" y="6437586"/>
            <a:ext cx="8555421" cy="0"/>
          </a:xfrm>
          <a:prstGeom prst="straightConnector1">
            <a:avLst/>
          </a:prstGeom>
          <a:ln w="12700">
            <a:solidFill>
              <a:srgbClr val="057AE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B476BD26-B7A3-BA25-D494-79ACA7AB7F15}"/>
              </a:ext>
            </a:extLst>
          </p:cNvPr>
          <p:cNvSpPr txBox="1">
            <a:spLocks/>
          </p:cNvSpPr>
          <p:nvPr/>
        </p:nvSpPr>
        <p:spPr>
          <a:xfrm>
            <a:off x="935421" y="6504690"/>
            <a:ext cx="2312680" cy="468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</a:rPr>
              <a:t>z = 0.5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C7E12EAA-9C3A-6D47-4E42-7C6C9470344B}"/>
              </a:ext>
            </a:extLst>
          </p:cNvPr>
          <p:cNvSpPr/>
          <p:nvPr/>
        </p:nvSpPr>
        <p:spPr>
          <a:xfrm>
            <a:off x="967154" y="1705707"/>
            <a:ext cx="782515" cy="773723"/>
          </a:xfrm>
          <a:prstGeom prst="roundRect">
            <a:avLst>
              <a:gd name="adj" fmla="val 4973"/>
            </a:avLst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5B65A67C-CA5C-18BA-A7A7-B4850D3986D0}"/>
              </a:ext>
            </a:extLst>
          </p:cNvPr>
          <p:cNvSpPr/>
          <p:nvPr/>
        </p:nvSpPr>
        <p:spPr>
          <a:xfrm>
            <a:off x="2016369" y="1699846"/>
            <a:ext cx="782515" cy="773723"/>
          </a:xfrm>
          <a:prstGeom prst="roundRect">
            <a:avLst>
              <a:gd name="adj" fmla="val 4973"/>
            </a:avLst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7CF14611-C5EF-B165-E314-392190CA7306}"/>
              </a:ext>
            </a:extLst>
          </p:cNvPr>
          <p:cNvSpPr/>
          <p:nvPr/>
        </p:nvSpPr>
        <p:spPr>
          <a:xfrm>
            <a:off x="2964964" y="1699845"/>
            <a:ext cx="782515" cy="773723"/>
          </a:xfrm>
          <a:prstGeom prst="roundRect">
            <a:avLst>
              <a:gd name="adj" fmla="val 4973"/>
            </a:avLst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06672D5F-5677-FC57-7AE5-BFBA01FE8A11}"/>
              </a:ext>
            </a:extLst>
          </p:cNvPr>
          <p:cNvSpPr/>
          <p:nvPr/>
        </p:nvSpPr>
        <p:spPr>
          <a:xfrm>
            <a:off x="978877" y="2658207"/>
            <a:ext cx="782515" cy="773723"/>
          </a:xfrm>
          <a:prstGeom prst="roundRect">
            <a:avLst>
              <a:gd name="adj" fmla="val 4973"/>
            </a:avLst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 : coins arrondis 46">
            <a:extLst>
              <a:ext uri="{FF2B5EF4-FFF2-40B4-BE49-F238E27FC236}">
                <a16:creationId xmlns:a16="http://schemas.microsoft.com/office/drawing/2014/main" id="{7261910B-CA37-B469-29CE-53DF5F8D4A5A}"/>
              </a:ext>
            </a:extLst>
          </p:cNvPr>
          <p:cNvSpPr/>
          <p:nvPr/>
        </p:nvSpPr>
        <p:spPr>
          <a:xfrm>
            <a:off x="2007578" y="2653077"/>
            <a:ext cx="782515" cy="773723"/>
          </a:xfrm>
          <a:prstGeom prst="roundRect">
            <a:avLst>
              <a:gd name="adj" fmla="val 4973"/>
            </a:avLst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9D408009-C54F-A034-B830-BC7A0C7C090F}"/>
              </a:ext>
            </a:extLst>
          </p:cNvPr>
          <p:cNvSpPr/>
          <p:nvPr/>
        </p:nvSpPr>
        <p:spPr>
          <a:xfrm>
            <a:off x="2982548" y="2626701"/>
            <a:ext cx="782515" cy="773723"/>
          </a:xfrm>
          <a:prstGeom prst="roundRect">
            <a:avLst>
              <a:gd name="adj" fmla="val 4973"/>
            </a:avLst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 : coins arrondis 48">
            <a:extLst>
              <a:ext uri="{FF2B5EF4-FFF2-40B4-BE49-F238E27FC236}">
                <a16:creationId xmlns:a16="http://schemas.microsoft.com/office/drawing/2014/main" id="{298C7328-F908-145B-BEFA-3B71AC03EDF6}"/>
              </a:ext>
            </a:extLst>
          </p:cNvPr>
          <p:cNvSpPr/>
          <p:nvPr/>
        </p:nvSpPr>
        <p:spPr>
          <a:xfrm>
            <a:off x="3977054" y="2644285"/>
            <a:ext cx="782515" cy="773723"/>
          </a:xfrm>
          <a:prstGeom prst="roundRect">
            <a:avLst>
              <a:gd name="adj" fmla="val 4973"/>
            </a:avLst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id="{5A0559B6-822D-F3D2-D1D0-BF99CD4EB93E}"/>
              </a:ext>
            </a:extLst>
          </p:cNvPr>
          <p:cNvSpPr/>
          <p:nvPr/>
        </p:nvSpPr>
        <p:spPr>
          <a:xfrm>
            <a:off x="5911359" y="2661869"/>
            <a:ext cx="782515" cy="773723"/>
          </a:xfrm>
          <a:prstGeom prst="roundRect">
            <a:avLst>
              <a:gd name="adj" fmla="val 4973"/>
            </a:avLst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84A9F8C0-77E3-FB31-A6A7-7979723616FA}"/>
              </a:ext>
            </a:extLst>
          </p:cNvPr>
          <p:cNvSpPr/>
          <p:nvPr/>
        </p:nvSpPr>
        <p:spPr>
          <a:xfrm>
            <a:off x="3000132" y="3634150"/>
            <a:ext cx="782515" cy="773723"/>
          </a:xfrm>
          <a:prstGeom prst="roundRect">
            <a:avLst>
              <a:gd name="adj" fmla="val 4973"/>
            </a:avLst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 : coins arrondis 51">
            <a:extLst>
              <a:ext uri="{FF2B5EF4-FFF2-40B4-BE49-F238E27FC236}">
                <a16:creationId xmlns:a16="http://schemas.microsoft.com/office/drawing/2014/main" id="{4F713D3B-9654-D22F-358E-613FE14EB4A7}"/>
              </a:ext>
            </a:extLst>
          </p:cNvPr>
          <p:cNvSpPr/>
          <p:nvPr/>
        </p:nvSpPr>
        <p:spPr>
          <a:xfrm>
            <a:off x="1984133" y="3628288"/>
            <a:ext cx="782515" cy="773723"/>
          </a:xfrm>
          <a:prstGeom prst="roundRect">
            <a:avLst>
              <a:gd name="adj" fmla="val 4973"/>
            </a:avLst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 : coins arrondis 52">
            <a:extLst>
              <a:ext uri="{FF2B5EF4-FFF2-40B4-BE49-F238E27FC236}">
                <a16:creationId xmlns:a16="http://schemas.microsoft.com/office/drawing/2014/main" id="{B240FCE0-BD32-1428-4E83-3FC6682AA030}"/>
              </a:ext>
            </a:extLst>
          </p:cNvPr>
          <p:cNvSpPr/>
          <p:nvPr/>
        </p:nvSpPr>
        <p:spPr>
          <a:xfrm>
            <a:off x="6887308" y="3634152"/>
            <a:ext cx="782515" cy="773723"/>
          </a:xfrm>
          <a:prstGeom prst="roundRect">
            <a:avLst>
              <a:gd name="adj" fmla="val 4973"/>
            </a:avLst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 : coins arrondis 53">
            <a:extLst>
              <a:ext uri="{FF2B5EF4-FFF2-40B4-BE49-F238E27FC236}">
                <a16:creationId xmlns:a16="http://schemas.microsoft.com/office/drawing/2014/main" id="{6170BFBB-E45F-BF59-1041-E86CF2FD8096}"/>
              </a:ext>
            </a:extLst>
          </p:cNvPr>
          <p:cNvSpPr/>
          <p:nvPr/>
        </p:nvSpPr>
        <p:spPr>
          <a:xfrm>
            <a:off x="5914291" y="3637082"/>
            <a:ext cx="782515" cy="773723"/>
          </a:xfrm>
          <a:prstGeom prst="roundRect">
            <a:avLst>
              <a:gd name="adj" fmla="val 4973"/>
            </a:avLst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Rectangle : coins arrondis 54">
            <a:extLst>
              <a:ext uri="{FF2B5EF4-FFF2-40B4-BE49-F238E27FC236}">
                <a16:creationId xmlns:a16="http://schemas.microsoft.com/office/drawing/2014/main" id="{E4B90B40-E2D1-92A6-493B-56F5B0F88283}"/>
              </a:ext>
            </a:extLst>
          </p:cNvPr>
          <p:cNvSpPr/>
          <p:nvPr/>
        </p:nvSpPr>
        <p:spPr>
          <a:xfrm>
            <a:off x="8865577" y="3607777"/>
            <a:ext cx="782515" cy="773723"/>
          </a:xfrm>
          <a:prstGeom prst="roundRect">
            <a:avLst>
              <a:gd name="adj" fmla="val 4973"/>
            </a:avLst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Rectangle : coins arrondis 55">
            <a:extLst>
              <a:ext uri="{FF2B5EF4-FFF2-40B4-BE49-F238E27FC236}">
                <a16:creationId xmlns:a16="http://schemas.microsoft.com/office/drawing/2014/main" id="{32F984CD-F6E9-1BD0-AB18-40350EEBE878}"/>
              </a:ext>
            </a:extLst>
          </p:cNvPr>
          <p:cNvSpPr/>
          <p:nvPr/>
        </p:nvSpPr>
        <p:spPr>
          <a:xfrm>
            <a:off x="987669" y="4539760"/>
            <a:ext cx="782515" cy="773723"/>
          </a:xfrm>
          <a:prstGeom prst="roundRect">
            <a:avLst>
              <a:gd name="adj" fmla="val 4973"/>
            </a:avLst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 : coins arrondis 56">
            <a:extLst>
              <a:ext uri="{FF2B5EF4-FFF2-40B4-BE49-F238E27FC236}">
                <a16:creationId xmlns:a16="http://schemas.microsoft.com/office/drawing/2014/main" id="{466C4684-73C4-7D9D-1878-10F7A061AE2D}"/>
              </a:ext>
            </a:extLst>
          </p:cNvPr>
          <p:cNvSpPr/>
          <p:nvPr/>
        </p:nvSpPr>
        <p:spPr>
          <a:xfrm>
            <a:off x="2991340" y="4548552"/>
            <a:ext cx="782515" cy="773723"/>
          </a:xfrm>
          <a:prstGeom prst="roundRect">
            <a:avLst>
              <a:gd name="adj" fmla="val 4973"/>
            </a:avLst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 : coins arrondis 57">
            <a:extLst>
              <a:ext uri="{FF2B5EF4-FFF2-40B4-BE49-F238E27FC236}">
                <a16:creationId xmlns:a16="http://schemas.microsoft.com/office/drawing/2014/main" id="{D9492940-9E11-9EB4-E586-92EDD4FDCB61}"/>
              </a:ext>
            </a:extLst>
          </p:cNvPr>
          <p:cNvSpPr/>
          <p:nvPr/>
        </p:nvSpPr>
        <p:spPr>
          <a:xfrm>
            <a:off x="4935415" y="4557345"/>
            <a:ext cx="782515" cy="773723"/>
          </a:xfrm>
          <a:prstGeom prst="roundRect">
            <a:avLst>
              <a:gd name="adj" fmla="val 4973"/>
            </a:avLst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 : coins arrondis 58">
            <a:extLst>
              <a:ext uri="{FF2B5EF4-FFF2-40B4-BE49-F238E27FC236}">
                <a16:creationId xmlns:a16="http://schemas.microsoft.com/office/drawing/2014/main" id="{600226E7-A069-76A7-F25F-605C617CFCC9}"/>
              </a:ext>
            </a:extLst>
          </p:cNvPr>
          <p:cNvSpPr/>
          <p:nvPr/>
        </p:nvSpPr>
        <p:spPr>
          <a:xfrm>
            <a:off x="970086" y="5471747"/>
            <a:ext cx="782515" cy="773723"/>
          </a:xfrm>
          <a:prstGeom prst="roundRect">
            <a:avLst>
              <a:gd name="adj" fmla="val 4973"/>
            </a:avLst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 : coins arrondis 59">
            <a:extLst>
              <a:ext uri="{FF2B5EF4-FFF2-40B4-BE49-F238E27FC236}">
                <a16:creationId xmlns:a16="http://schemas.microsoft.com/office/drawing/2014/main" id="{59245FA7-204E-24DB-A115-937CBE856FED}"/>
              </a:ext>
            </a:extLst>
          </p:cNvPr>
          <p:cNvSpPr/>
          <p:nvPr/>
        </p:nvSpPr>
        <p:spPr>
          <a:xfrm>
            <a:off x="1972409" y="5480540"/>
            <a:ext cx="782515" cy="773723"/>
          </a:xfrm>
          <a:prstGeom prst="roundRect">
            <a:avLst>
              <a:gd name="adj" fmla="val 4973"/>
            </a:avLst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 : coins arrondis 60">
            <a:extLst>
              <a:ext uri="{FF2B5EF4-FFF2-40B4-BE49-F238E27FC236}">
                <a16:creationId xmlns:a16="http://schemas.microsoft.com/office/drawing/2014/main" id="{B96B9613-C3F4-E1FB-F8E8-1BD49F4CE3D1}"/>
              </a:ext>
            </a:extLst>
          </p:cNvPr>
          <p:cNvSpPr/>
          <p:nvPr/>
        </p:nvSpPr>
        <p:spPr>
          <a:xfrm>
            <a:off x="2991340" y="5474679"/>
            <a:ext cx="782515" cy="773723"/>
          </a:xfrm>
          <a:prstGeom prst="roundRect">
            <a:avLst>
              <a:gd name="adj" fmla="val 4973"/>
            </a:avLst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 : coins arrondis 61">
            <a:extLst>
              <a:ext uri="{FF2B5EF4-FFF2-40B4-BE49-F238E27FC236}">
                <a16:creationId xmlns:a16="http://schemas.microsoft.com/office/drawing/2014/main" id="{0D7F44DC-2176-9082-1C21-7ACB6F3160A0}"/>
              </a:ext>
            </a:extLst>
          </p:cNvPr>
          <p:cNvSpPr/>
          <p:nvPr/>
        </p:nvSpPr>
        <p:spPr>
          <a:xfrm>
            <a:off x="3962402" y="5474678"/>
            <a:ext cx="782515" cy="773723"/>
          </a:xfrm>
          <a:prstGeom prst="roundRect">
            <a:avLst>
              <a:gd name="adj" fmla="val 4973"/>
            </a:avLst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2E99A7DC-EEA8-FC88-1422-5842D4A27D6B}"/>
              </a:ext>
            </a:extLst>
          </p:cNvPr>
          <p:cNvSpPr txBox="1"/>
          <p:nvPr/>
        </p:nvSpPr>
        <p:spPr>
          <a:xfrm>
            <a:off x="7877305" y="4773752"/>
            <a:ext cx="4449511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Avenir Book" panose="02000503020000020003" pitchFamily="2" charset="0"/>
              </a:rPr>
              <a:t>Standard </a:t>
            </a:r>
            <a:r>
              <a:rPr lang="fr-FR" dirty="0" err="1">
                <a:latin typeface="Avenir Book" panose="02000503020000020003" pitchFamily="2" charset="0"/>
              </a:rPr>
              <a:t>analysis</a:t>
            </a:r>
            <a:endParaRPr lang="fr-FR" dirty="0"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Avenir Book" panose="02000503020000020003" pitchFamily="2" charset="0"/>
              </a:rPr>
              <a:t>Calibration, noise </a:t>
            </a:r>
            <a:r>
              <a:rPr lang="fr-FR" sz="1400" dirty="0" err="1">
                <a:latin typeface="Avenir Book" panose="02000503020000020003" pitchFamily="2" charset="0"/>
              </a:rPr>
              <a:t>decorrelation</a:t>
            </a:r>
            <a:r>
              <a:rPr lang="fr-FR" sz="1400" dirty="0">
                <a:latin typeface="Avenir Book" panose="02000503020000020003" pitchFamily="2" charset="0"/>
              </a:rPr>
              <a:t> and </a:t>
            </a:r>
            <a:r>
              <a:rPr lang="fr-FR" sz="1400" dirty="0" err="1">
                <a:latin typeface="Avenir Book" panose="02000503020000020003" pitchFamily="2" charset="0"/>
              </a:rPr>
              <a:t>mapmaking</a:t>
            </a:r>
            <a:endParaRPr lang="fr-FR" sz="1400" dirty="0">
              <a:latin typeface="Avenir Book" panose="02000503020000020003" pitchFamily="2" charset="0"/>
            </a:endParaRPr>
          </a:p>
          <a:p>
            <a:pPr marL="742950" lvl="1" indent="-285750">
              <a:buFont typeface="Wingdings" pitchFamily="2" charset="2"/>
              <a:buChar char="Ø"/>
            </a:pPr>
            <a:r>
              <a:rPr lang="fr-FR" sz="1400" dirty="0" err="1">
                <a:solidFill>
                  <a:srgbClr val="0A43BC"/>
                </a:solidFill>
                <a:latin typeface="Avenir Book" panose="02000503020000020003" pitchFamily="2" charset="0"/>
              </a:rPr>
              <a:t>Perotto</a:t>
            </a:r>
            <a:r>
              <a:rPr lang="fr-FR" sz="1400" dirty="0">
                <a:solidFill>
                  <a:srgbClr val="0A43BC"/>
                </a:solidFill>
                <a:latin typeface="Avenir Book" panose="02000503020000020003" pitchFamily="2" charset="0"/>
              </a:rPr>
              <a:t> et al. (2020) A&amp;A  637, A71</a:t>
            </a:r>
          </a:p>
          <a:p>
            <a:r>
              <a:rPr lang="fr-FR" sz="1400" dirty="0">
                <a:latin typeface="Avenir Book" panose="02000503020000020003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Avenir Book" panose="02000503020000020003" pitchFamily="2" charset="0"/>
              </a:rPr>
              <a:t>Point source fluxes as nuisance </a:t>
            </a:r>
            <a:r>
              <a:rPr lang="fr-FR" sz="1400" dirty="0" err="1">
                <a:latin typeface="Avenir Book" panose="02000503020000020003" pitchFamily="2" charset="0"/>
              </a:rPr>
              <a:t>parameters</a:t>
            </a:r>
            <a:endParaRPr lang="fr-FR" sz="1400" dirty="0">
              <a:latin typeface="Avenir Book" panose="02000503020000020003" pitchFamily="2" charset="0"/>
            </a:endParaRPr>
          </a:p>
          <a:p>
            <a:pPr marL="742950" lvl="1" indent="-285750">
              <a:buFont typeface="Wingdings" pitchFamily="2" charset="2"/>
              <a:buChar char="Ø"/>
            </a:pPr>
            <a:r>
              <a:rPr lang="fr-FR" sz="1400" dirty="0" err="1">
                <a:solidFill>
                  <a:srgbClr val="0A43BC"/>
                </a:solidFill>
                <a:latin typeface="Avenir Book" panose="02000503020000020003" pitchFamily="2" charset="0"/>
              </a:rPr>
              <a:t>Kéruzoré</a:t>
            </a:r>
            <a:r>
              <a:rPr lang="fr-FR" sz="1400" dirty="0">
                <a:solidFill>
                  <a:srgbClr val="0A43BC"/>
                </a:solidFill>
                <a:latin typeface="Avenir Book" panose="02000503020000020003" pitchFamily="2" charset="0"/>
              </a:rPr>
              <a:t> et al. (2020)  A&amp;A 644  A93 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fr-FR" sz="1400" dirty="0">
              <a:solidFill>
                <a:srgbClr val="0A43BC"/>
              </a:solidFill>
              <a:latin typeface="Avenir Book" panose="02000503020000020003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1400" dirty="0">
              <a:latin typeface="Avenir Book" panose="02000503020000020003" pitchFamily="2" charset="0"/>
            </a:endParaRP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BAB9B643-0543-E5D8-7A40-0AB77A47B243}"/>
              </a:ext>
            </a:extLst>
          </p:cNvPr>
          <p:cNvSpPr txBox="1">
            <a:spLocks/>
          </p:cNvSpPr>
          <p:nvPr/>
        </p:nvSpPr>
        <p:spPr>
          <a:xfrm>
            <a:off x="3035300" y="3347334"/>
            <a:ext cx="3822733" cy="4672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fr-FR" dirty="0">
                <a:solidFill>
                  <a:srgbClr val="C00000"/>
                </a:solidFill>
              </a:rPr>
              <a:t>PRELIMINARY</a:t>
            </a:r>
          </a:p>
        </p:txBody>
      </p:sp>
      <p:sp>
        <p:nvSpPr>
          <p:cNvPr id="38" name="Croix 37">
            <a:extLst>
              <a:ext uri="{FF2B5EF4-FFF2-40B4-BE49-F238E27FC236}">
                <a16:creationId xmlns:a16="http://schemas.microsoft.com/office/drawing/2014/main" id="{F95A38AE-04E0-0CFB-44B0-901454267A29}"/>
              </a:ext>
            </a:extLst>
          </p:cNvPr>
          <p:cNvSpPr/>
          <p:nvPr/>
        </p:nvSpPr>
        <p:spPr>
          <a:xfrm rot="18976454">
            <a:off x="5836595" y="4481484"/>
            <a:ext cx="914400" cy="914400"/>
          </a:xfrm>
          <a:prstGeom prst="plus">
            <a:avLst>
              <a:gd name="adj" fmla="val 488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Croix 38">
            <a:extLst>
              <a:ext uri="{FF2B5EF4-FFF2-40B4-BE49-F238E27FC236}">
                <a16:creationId xmlns:a16="http://schemas.microsoft.com/office/drawing/2014/main" id="{5CDF0AE8-79E7-E87B-D24B-8309E77B6F93}"/>
              </a:ext>
            </a:extLst>
          </p:cNvPr>
          <p:cNvSpPr/>
          <p:nvPr/>
        </p:nvSpPr>
        <p:spPr>
          <a:xfrm rot="18976454">
            <a:off x="3858638" y="1666948"/>
            <a:ext cx="914400" cy="914400"/>
          </a:xfrm>
          <a:prstGeom prst="plus">
            <a:avLst>
              <a:gd name="adj" fmla="val 488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Croix 39">
            <a:extLst>
              <a:ext uri="{FF2B5EF4-FFF2-40B4-BE49-F238E27FC236}">
                <a16:creationId xmlns:a16="http://schemas.microsoft.com/office/drawing/2014/main" id="{2D5BFE65-97FB-EE44-7026-5A8D94422FE8}"/>
              </a:ext>
            </a:extLst>
          </p:cNvPr>
          <p:cNvSpPr/>
          <p:nvPr/>
        </p:nvSpPr>
        <p:spPr>
          <a:xfrm rot="18976454">
            <a:off x="888458" y="3560599"/>
            <a:ext cx="914400" cy="914400"/>
          </a:xfrm>
          <a:prstGeom prst="plus">
            <a:avLst>
              <a:gd name="adj" fmla="val 488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274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63651" y="155749"/>
            <a:ext cx="184731" cy="4924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fr-FR" sz="2600" dirty="0">
              <a:latin typeface="Avenir Book" panose="02000503020000020003" pitchFamily="2" charset="0"/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"/>
                    </a14:imgEffect>
                    <a14:imgEffect>
                      <a14:colorTemperature colorTemp="3510"/>
                    </a14:imgEffect>
                    <a14:imgEffect>
                      <a14:saturation sat="61000"/>
                    </a14:imgEffect>
                    <a14:imgEffect>
                      <a14:brightnessContrast bright="35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0" y="657588"/>
            <a:ext cx="8124092" cy="58354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CC352192-C5BB-A34E-BE03-8DCBF2C8DBD8}"/>
              </a:ext>
            </a:extLst>
          </p:cNvPr>
          <p:cNvSpPr txBox="1"/>
          <p:nvPr/>
        </p:nvSpPr>
        <p:spPr>
          <a:xfrm>
            <a:off x="11788417" y="6536864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venir Book" panose="02000503020000020003" pitchFamily="2" charset="0"/>
              </a:rPr>
              <a:t>14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A60E32B-4257-6A95-0C1E-D017E59F6BC3}"/>
              </a:ext>
            </a:extLst>
          </p:cNvPr>
          <p:cNvSpPr txBox="1"/>
          <p:nvPr/>
        </p:nvSpPr>
        <p:spPr>
          <a:xfrm>
            <a:off x="8450316" y="230594"/>
            <a:ext cx="374168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0A43BC"/>
                </a:solidFill>
                <a:latin typeface="Avenir Book" panose="02000503020000020003" pitchFamily="2" charset="0"/>
              </a:rPr>
              <a:t>C. Hanser @ CMB-France Nov. 2022</a:t>
            </a:r>
          </a:p>
          <a:p>
            <a:r>
              <a:rPr lang="fr-FR" sz="1400" dirty="0">
                <a:solidFill>
                  <a:srgbClr val="0A43BC"/>
                </a:solidFill>
                <a:latin typeface="Avenir Book" panose="02000503020000020003" pitchFamily="2" charset="0"/>
              </a:rPr>
              <a:t>https://indico.in2p3.fr/</a:t>
            </a:r>
            <a:r>
              <a:rPr lang="fr-FR" sz="1400" dirty="0" err="1">
                <a:solidFill>
                  <a:srgbClr val="0A43BC"/>
                </a:solidFill>
                <a:latin typeface="Avenir Book" panose="02000503020000020003" pitchFamily="2" charset="0"/>
              </a:rPr>
              <a:t>event</a:t>
            </a:r>
            <a:r>
              <a:rPr lang="fr-FR" sz="1400" dirty="0">
                <a:solidFill>
                  <a:srgbClr val="0A43BC"/>
                </a:solidFill>
                <a:latin typeface="Avenir Book" panose="02000503020000020003" pitchFamily="2" charset="0"/>
              </a:rPr>
              <a:t>/28120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4898DE7-47EE-4F09-AC13-C86D00C8C6F9}"/>
              </a:ext>
            </a:extLst>
          </p:cNvPr>
          <p:cNvSpPr txBox="1"/>
          <p:nvPr/>
        </p:nvSpPr>
        <p:spPr>
          <a:xfrm>
            <a:off x="263651" y="155749"/>
            <a:ext cx="7454926" cy="4924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600" dirty="0" err="1">
                <a:latin typeface="Avenir Book" panose="02000503020000020003" pitchFamily="2" charset="0"/>
              </a:rPr>
              <a:t>Towards</a:t>
            </a:r>
            <a:r>
              <a:rPr lang="fr-FR" sz="2600" dirty="0">
                <a:latin typeface="Avenir Book" panose="02000503020000020003" pitchFamily="2" charset="0"/>
              </a:rPr>
              <a:t> the first LPSZ </a:t>
            </a:r>
            <a:r>
              <a:rPr lang="fr-FR" sz="2600" dirty="0" err="1">
                <a:latin typeface="Avenir Book" panose="02000503020000020003" pitchFamily="2" charset="0"/>
              </a:rPr>
              <a:t>cosmological</a:t>
            </a:r>
            <a:r>
              <a:rPr lang="fr-FR" sz="2600" dirty="0">
                <a:latin typeface="Avenir Book" panose="02000503020000020003" pitchFamily="2" charset="0"/>
              </a:rPr>
              <a:t> </a:t>
            </a:r>
            <a:r>
              <a:rPr lang="fr-FR" sz="2600" dirty="0" err="1">
                <a:latin typeface="Avenir Book" panose="02000503020000020003" pitchFamily="2" charset="0"/>
              </a:rPr>
              <a:t>tools</a:t>
            </a:r>
            <a:r>
              <a:rPr lang="fr-FR" sz="2600" dirty="0">
                <a:latin typeface="Avenir Book" panose="02000503020000020003" pitchFamily="2" charset="0"/>
              </a:rPr>
              <a:t> release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15F9EF8-121E-C065-349D-900FFD8259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5676" y="1195753"/>
            <a:ext cx="5893777" cy="504678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406D87D-411A-E722-A644-CA79A5DCCDB2}"/>
              </a:ext>
            </a:extLst>
          </p:cNvPr>
          <p:cNvSpPr txBox="1"/>
          <p:nvPr/>
        </p:nvSpPr>
        <p:spPr>
          <a:xfrm>
            <a:off x="186964" y="814928"/>
            <a:ext cx="96692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Avenir Book" panose="02000503020000020003" pitchFamily="2" charset="0"/>
              </a:rPr>
              <a:t>On-</a:t>
            </a:r>
            <a:r>
              <a:rPr lang="fr-FR" dirty="0" err="1">
                <a:latin typeface="Avenir Book" panose="02000503020000020003" pitchFamily="2" charset="0"/>
              </a:rPr>
              <a:t>going</a:t>
            </a:r>
            <a:r>
              <a:rPr lang="fr-FR" dirty="0">
                <a:latin typeface="Avenir Book" panose="02000503020000020003" pitchFamily="2" charset="0"/>
              </a:rPr>
              <a:t> </a:t>
            </a:r>
            <a:r>
              <a:rPr lang="fr-FR" dirty="0" err="1">
                <a:latin typeface="Avenir Book" panose="02000503020000020003" pitchFamily="2" charset="0"/>
              </a:rPr>
              <a:t>analysis</a:t>
            </a:r>
            <a:r>
              <a:rPr lang="fr-FR" dirty="0">
                <a:latin typeface="Avenir Book" panose="02000503020000020003" pitchFamily="2" charset="0"/>
              </a:rPr>
              <a:t> </a:t>
            </a:r>
            <a:r>
              <a:rPr lang="fr-FR" dirty="0" err="1">
                <a:latin typeface="Avenir Book" panose="02000503020000020003" pitchFamily="2" charset="0"/>
              </a:rPr>
              <a:t>using</a:t>
            </a:r>
            <a:r>
              <a:rPr lang="fr-FR" dirty="0">
                <a:latin typeface="Avenir Book" panose="02000503020000020003" pitchFamily="2" charset="0"/>
              </a:rPr>
              <a:t> a </a:t>
            </a:r>
            <a:r>
              <a:rPr lang="fr-FR" dirty="0" err="1">
                <a:latin typeface="Avenir Book" panose="02000503020000020003" pitchFamily="2" charset="0"/>
              </a:rPr>
              <a:t>sub-sample</a:t>
            </a:r>
            <a:r>
              <a:rPr lang="fr-FR" dirty="0">
                <a:latin typeface="Avenir Book" panose="02000503020000020003" pitchFamily="2" charset="0"/>
              </a:rPr>
              <a:t> of 20 clusters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51148B7-77C2-CD39-3466-900BABD5BCD3}"/>
              </a:ext>
            </a:extLst>
          </p:cNvPr>
          <p:cNvSpPr txBox="1"/>
          <p:nvPr/>
        </p:nvSpPr>
        <p:spPr>
          <a:xfrm>
            <a:off x="233856" y="5134882"/>
            <a:ext cx="117148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Avenir Book" panose="02000503020000020003" pitchFamily="2" charset="0"/>
              </a:rPr>
              <a:t>Perspectives: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fr-FR" sz="1600" dirty="0">
                <a:latin typeface="Avenir Book" panose="02000503020000020003" pitchFamily="2" charset="0"/>
              </a:rPr>
              <a:t>First LPSZ </a:t>
            </a:r>
            <a:r>
              <a:rPr lang="fr-FR" sz="1600" dirty="0" err="1">
                <a:latin typeface="Avenir Book" panose="02000503020000020003" pitchFamily="2" charset="0"/>
              </a:rPr>
              <a:t>mean</a:t>
            </a:r>
            <a:r>
              <a:rPr lang="fr-FR" sz="1600" dirty="0">
                <a:latin typeface="Avenir Book" panose="02000503020000020003" pitchFamily="2" charset="0"/>
              </a:rPr>
              <a:t> pressure profile [C. Hanser PhD </a:t>
            </a:r>
            <a:r>
              <a:rPr lang="fr-FR" sz="1600" dirty="0" err="1">
                <a:latin typeface="Avenir Book" panose="02000503020000020003" pitchFamily="2" charset="0"/>
              </a:rPr>
              <a:t>thesis</a:t>
            </a:r>
            <a:r>
              <a:rPr lang="fr-FR" sz="1600" dirty="0">
                <a:latin typeface="Avenir Book" panose="02000503020000020003" pitchFamily="2" charset="0"/>
              </a:rPr>
              <a:t>]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fr-FR" sz="1600" dirty="0">
                <a:latin typeface="Avenir Book" panose="02000503020000020003" pitchFamily="2" charset="0"/>
              </a:rPr>
              <a:t>and Y-M </a:t>
            </a:r>
            <a:r>
              <a:rPr lang="fr-FR" sz="1600" dirty="0" err="1">
                <a:latin typeface="Avenir Book" panose="02000503020000020003" pitchFamily="2" charset="0"/>
              </a:rPr>
              <a:t>scaling</a:t>
            </a:r>
            <a:r>
              <a:rPr lang="fr-FR" sz="1600" dirty="0">
                <a:latin typeface="Avenir Book" panose="02000503020000020003" pitchFamily="2" charset="0"/>
              </a:rPr>
              <a:t> relation [A. Moyer PhD </a:t>
            </a:r>
            <a:r>
              <a:rPr lang="fr-FR" sz="1600" dirty="0" err="1">
                <a:latin typeface="Avenir Book" panose="02000503020000020003" pitchFamily="2" charset="0"/>
              </a:rPr>
              <a:t>thesis</a:t>
            </a:r>
            <a:r>
              <a:rPr lang="fr-FR" sz="1600" dirty="0">
                <a:latin typeface="Avenir Book" panose="02000503020000020003" pitchFamily="2" charset="0"/>
              </a:rPr>
              <a:t>]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B779F42-40E3-9FEB-D144-6FCB1818E8F1}"/>
              </a:ext>
            </a:extLst>
          </p:cNvPr>
          <p:cNvSpPr txBox="1"/>
          <p:nvPr/>
        </p:nvSpPr>
        <p:spPr>
          <a:xfrm>
            <a:off x="181102" y="1424528"/>
            <a:ext cx="96692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 err="1">
                <a:latin typeface="Avenir Book" panose="02000503020000020003" pitchFamily="2" charset="0"/>
              </a:rPr>
              <a:t>Forward</a:t>
            </a:r>
            <a:r>
              <a:rPr lang="fr-FR" sz="1600" dirty="0">
                <a:latin typeface="Avenir Book" panose="02000503020000020003" pitchFamily="2" charset="0"/>
              </a:rPr>
              <a:t> modeling to </a:t>
            </a:r>
            <a:r>
              <a:rPr lang="fr-FR" sz="1600" dirty="0" err="1">
                <a:latin typeface="Avenir Book" panose="02000503020000020003" pitchFamily="2" charset="0"/>
              </a:rPr>
              <a:t>deproject</a:t>
            </a:r>
            <a:r>
              <a:rPr lang="fr-FR" sz="1600" dirty="0">
                <a:latin typeface="Avenir Book" panose="02000503020000020003" pitchFamily="2" charset="0"/>
              </a:rPr>
              <a:t> a pressure profile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 err="1">
                <a:latin typeface="Avenir Book" panose="02000503020000020003" pitchFamily="2" charset="0"/>
              </a:rPr>
              <a:t>Using</a:t>
            </a:r>
            <a:r>
              <a:rPr lang="fr-FR" sz="1600" dirty="0">
                <a:latin typeface="Avenir Book" panose="02000503020000020003" pitchFamily="2" charset="0"/>
              </a:rPr>
              <a:t> PANCO2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solidFill>
                  <a:srgbClr val="0A43BC"/>
                </a:solidFill>
                <a:latin typeface="Avenir Book" panose="02000503020000020003" pitchFamily="2" charset="0"/>
              </a:rPr>
              <a:t>Public release in </a:t>
            </a:r>
            <a:r>
              <a:rPr lang="fr-FR" sz="1600" dirty="0" err="1">
                <a:solidFill>
                  <a:srgbClr val="0A43BC"/>
                </a:solidFill>
                <a:latin typeface="Avenir Book" panose="02000503020000020003" pitchFamily="2" charset="0"/>
              </a:rPr>
              <a:t>Kéruzoré</a:t>
            </a:r>
            <a:r>
              <a:rPr lang="fr-FR" sz="1600" dirty="0">
                <a:solidFill>
                  <a:srgbClr val="0A43BC"/>
                </a:solidFill>
                <a:latin typeface="Avenir Book" panose="02000503020000020003" pitchFamily="2" charset="0"/>
              </a:rPr>
              <a:t> et al. (2023) Arxiv:2212.01439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2F96746-B9B1-DA54-ECD2-6914423CD0B3}"/>
              </a:ext>
            </a:extLst>
          </p:cNvPr>
          <p:cNvSpPr txBox="1"/>
          <p:nvPr/>
        </p:nvSpPr>
        <p:spPr>
          <a:xfrm>
            <a:off x="220138" y="2533981"/>
            <a:ext cx="96692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 err="1">
                <a:latin typeface="Avenir Book" panose="02000503020000020003" pitchFamily="2" charset="0"/>
              </a:rPr>
              <a:t>Two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different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models</a:t>
            </a:r>
            <a:r>
              <a:rPr lang="fr-FR" sz="1600" dirty="0">
                <a:latin typeface="Avenir Book" panose="02000503020000020003" pitchFamily="2" charset="0"/>
              </a:rPr>
              <a:t> of the pressure profile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1279F56-5630-DB7B-4943-C0E28F3572F1}"/>
              </a:ext>
            </a:extLst>
          </p:cNvPr>
          <p:cNvSpPr txBox="1"/>
          <p:nvPr/>
        </p:nvSpPr>
        <p:spPr>
          <a:xfrm>
            <a:off x="277693" y="2914793"/>
            <a:ext cx="49565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fr-FR" sz="1600" dirty="0" err="1">
                <a:latin typeface="Avenir Book" panose="02000503020000020003" pitchFamily="2" charset="0"/>
              </a:rPr>
              <a:t>gNFW</a:t>
            </a:r>
            <a:r>
              <a:rPr lang="fr-FR" sz="1600" dirty="0">
                <a:latin typeface="Avenir Book" panose="02000503020000020003" pitchFamily="2" charset="0"/>
              </a:rPr>
              <a:t> (Nagai+2007) </a:t>
            </a:r>
            <a:r>
              <a:rPr lang="fr-FR" sz="1600" dirty="0" err="1">
                <a:latin typeface="Avenir Book" panose="02000503020000020003" pitchFamily="2" charset="0"/>
              </a:rPr>
              <a:t>widely-used</a:t>
            </a:r>
            <a:r>
              <a:rPr lang="fr-FR" sz="1600" dirty="0">
                <a:latin typeface="Avenir Book" panose="02000503020000020003" pitchFamily="2" charset="0"/>
              </a:rPr>
              <a:t> in </a:t>
            </a:r>
            <a:r>
              <a:rPr lang="fr-FR" sz="1600" dirty="0" err="1">
                <a:latin typeface="Avenir Book" panose="02000503020000020003" pitchFamily="2" charset="0"/>
              </a:rPr>
              <a:t>litterature</a:t>
            </a:r>
            <a:endParaRPr lang="fr-FR" sz="1600" dirty="0">
              <a:latin typeface="Avenir Book" panose="02000503020000020003" pitchFamily="2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fr-FR" sz="1600" dirty="0">
                <a:latin typeface="Avenir Book" panose="02000503020000020003" pitchFamily="2" charset="0"/>
              </a:rPr>
              <a:t>« More flexible » </a:t>
            </a:r>
            <a:r>
              <a:rPr lang="fr-FR" sz="1600" dirty="0" err="1">
                <a:latin typeface="Avenir Book" panose="02000503020000020003" pitchFamily="2" charset="0"/>
              </a:rPr>
              <a:t>radially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binned</a:t>
            </a:r>
            <a:r>
              <a:rPr lang="fr-FR" sz="1600" dirty="0">
                <a:latin typeface="Avenir Book" panose="02000503020000020003" pitchFamily="2" charset="0"/>
              </a:rPr>
              <a:t> profile = power </a:t>
            </a:r>
            <a:r>
              <a:rPr lang="fr-FR" sz="1600" dirty="0" err="1">
                <a:latin typeface="Avenir Book" panose="02000503020000020003" pitchFamily="2" charset="0"/>
              </a:rPr>
              <a:t>laws</a:t>
            </a:r>
            <a:r>
              <a:rPr lang="fr-FR" sz="1600" dirty="0">
                <a:latin typeface="Avenir Book" panose="02000503020000020003" pitchFamily="2" charset="0"/>
              </a:rPr>
              <a:t> in </a:t>
            </a:r>
            <a:r>
              <a:rPr lang="fr-FR" sz="1600" dirty="0" err="1">
                <a:latin typeface="Avenir Book" panose="02000503020000020003" pitchFamily="2" charset="0"/>
              </a:rPr>
              <a:t>spherical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shells</a:t>
            </a:r>
            <a:endParaRPr lang="fr-FR" sz="16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214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1D1FFB-EDAE-574F-99B6-D18ECDF4F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793" y="192630"/>
            <a:ext cx="8387525" cy="467213"/>
          </a:xfrm>
        </p:spPr>
        <p:txBody>
          <a:bodyPr>
            <a:normAutofit/>
          </a:bodyPr>
          <a:lstStyle/>
          <a:p>
            <a:r>
              <a:rPr lang="fr-FR" sz="2600" dirty="0" err="1"/>
              <a:t>Summary</a:t>
            </a:r>
            <a:endParaRPr lang="fr-FR" sz="26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64CB9E7-2635-9F4E-A90E-9B22563C51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38203" y="729997"/>
            <a:ext cx="6878411" cy="51912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5C1D42D4-8B88-5942-950C-F94C04890DDF}"/>
              </a:ext>
            </a:extLst>
          </p:cNvPr>
          <p:cNvSpPr txBox="1">
            <a:spLocks/>
          </p:cNvSpPr>
          <p:nvPr/>
        </p:nvSpPr>
        <p:spPr>
          <a:xfrm>
            <a:off x="150039" y="1312213"/>
            <a:ext cx="10200097" cy="4255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§"/>
            </a:pPr>
            <a:endParaRPr lang="fr-FR" sz="1800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A118EFE-0178-374B-B323-56A859218AC8}"/>
              </a:ext>
            </a:extLst>
          </p:cNvPr>
          <p:cNvSpPr txBox="1">
            <a:spLocks/>
          </p:cNvSpPr>
          <p:nvPr/>
        </p:nvSpPr>
        <p:spPr>
          <a:xfrm>
            <a:off x="343080" y="1239640"/>
            <a:ext cx="11615241" cy="4255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§"/>
            </a:pPr>
            <a:r>
              <a:rPr lang="fr-FR" dirty="0">
                <a:solidFill>
                  <a:srgbClr val="0A43BC"/>
                </a:solidFill>
              </a:rPr>
              <a:t>The NIKA2 LP-SZ [PI </a:t>
            </a:r>
            <a:r>
              <a:rPr lang="fr-FR" dirty="0" err="1">
                <a:solidFill>
                  <a:srgbClr val="0A43BC"/>
                </a:solidFill>
              </a:rPr>
              <a:t>Mayet&amp;Perotto</a:t>
            </a:r>
            <a:r>
              <a:rPr lang="fr-FR" dirty="0">
                <a:solidFill>
                  <a:srgbClr val="0A43BC"/>
                </a:solidFill>
              </a:rPr>
              <a:t>] a 300-hour </a:t>
            </a:r>
            <a:r>
              <a:rPr lang="fr-FR" dirty="0" err="1">
                <a:solidFill>
                  <a:srgbClr val="0A43BC"/>
                </a:solidFill>
              </a:rPr>
              <a:t>guaranteed</a:t>
            </a:r>
            <a:r>
              <a:rPr lang="fr-FR" dirty="0">
                <a:solidFill>
                  <a:srgbClr val="0A43BC"/>
                </a:solidFill>
              </a:rPr>
              <a:t>-time program for the </a:t>
            </a:r>
            <a:r>
              <a:rPr lang="fr-FR" dirty="0" err="1">
                <a:solidFill>
                  <a:srgbClr val="0A43BC"/>
                </a:solidFill>
              </a:rPr>
              <a:t>resolved</a:t>
            </a:r>
            <a:r>
              <a:rPr lang="fr-FR" dirty="0">
                <a:solidFill>
                  <a:srgbClr val="0A43BC"/>
                </a:solidFill>
              </a:rPr>
              <a:t> SZ </a:t>
            </a:r>
            <a:r>
              <a:rPr lang="fr-FR" dirty="0" err="1">
                <a:solidFill>
                  <a:srgbClr val="0A43BC"/>
                </a:solidFill>
              </a:rPr>
              <a:t>imaging</a:t>
            </a:r>
            <a:r>
              <a:rPr lang="fr-FR" dirty="0">
                <a:solidFill>
                  <a:srgbClr val="0A43BC"/>
                </a:solidFill>
              </a:rPr>
              <a:t> of a </a:t>
            </a:r>
            <a:r>
              <a:rPr lang="fr-FR" dirty="0" err="1">
                <a:solidFill>
                  <a:srgbClr val="0A43BC"/>
                </a:solidFill>
              </a:rPr>
              <a:t>representative</a:t>
            </a:r>
            <a:r>
              <a:rPr lang="fr-FR" dirty="0">
                <a:solidFill>
                  <a:srgbClr val="0A43BC"/>
                </a:solidFill>
              </a:rPr>
              <a:t> (SZ-</a:t>
            </a:r>
            <a:r>
              <a:rPr lang="fr-FR" dirty="0" err="1">
                <a:solidFill>
                  <a:srgbClr val="0A43BC"/>
                </a:solidFill>
              </a:rPr>
              <a:t>selected</a:t>
            </a:r>
            <a:r>
              <a:rPr lang="fr-FR" dirty="0">
                <a:solidFill>
                  <a:srgbClr val="0A43BC"/>
                </a:solidFill>
              </a:rPr>
              <a:t>) </a:t>
            </a:r>
            <a:r>
              <a:rPr lang="fr-FR" dirty="0" err="1">
                <a:solidFill>
                  <a:srgbClr val="0A43BC"/>
                </a:solidFill>
              </a:rPr>
              <a:t>sample</a:t>
            </a:r>
            <a:r>
              <a:rPr lang="fr-FR" dirty="0">
                <a:solidFill>
                  <a:srgbClr val="0A43BC"/>
                </a:solidFill>
              </a:rPr>
              <a:t> of 45 clusters  at   0.5 &lt; z &lt; 0.9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CF3FB612-1C0E-6B44-8B4E-AFC8788B85FB}"/>
              </a:ext>
            </a:extLst>
          </p:cNvPr>
          <p:cNvSpPr txBox="1">
            <a:spLocks/>
          </p:cNvSpPr>
          <p:nvPr/>
        </p:nvSpPr>
        <p:spPr>
          <a:xfrm>
            <a:off x="356143" y="1897639"/>
            <a:ext cx="11615241" cy="4255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§"/>
            </a:pPr>
            <a:r>
              <a:rPr lang="fr-FR" dirty="0" err="1">
                <a:solidFill>
                  <a:srgbClr val="0A43BC"/>
                </a:solidFill>
              </a:rPr>
              <a:t>Status</a:t>
            </a:r>
            <a:r>
              <a:rPr lang="fr-FR" dirty="0">
                <a:solidFill>
                  <a:srgbClr val="0A43BC"/>
                </a:solidFill>
              </a:rPr>
              <a:t>: 33 out of 45 clusters </a:t>
            </a:r>
            <a:r>
              <a:rPr lang="fr-FR" dirty="0" err="1">
                <a:solidFill>
                  <a:srgbClr val="0A43BC"/>
                </a:solidFill>
              </a:rPr>
              <a:t>observed</a:t>
            </a:r>
            <a:r>
              <a:rPr lang="fr-FR" dirty="0">
                <a:solidFill>
                  <a:srgbClr val="0A43BC"/>
                </a:solidFill>
              </a:rPr>
              <a:t> </a:t>
            </a:r>
            <a:r>
              <a:rPr lang="fr-FR" dirty="0" err="1">
                <a:solidFill>
                  <a:srgbClr val="0A43BC"/>
                </a:solidFill>
              </a:rPr>
              <a:t>with</a:t>
            </a:r>
            <a:r>
              <a:rPr lang="fr-FR" dirty="0">
                <a:solidFill>
                  <a:srgbClr val="0A43BC"/>
                </a:solidFill>
              </a:rPr>
              <a:t> the </a:t>
            </a:r>
            <a:r>
              <a:rPr lang="fr-FR" dirty="0" err="1">
                <a:solidFill>
                  <a:srgbClr val="0A43BC"/>
                </a:solidFill>
              </a:rPr>
              <a:t>expected</a:t>
            </a:r>
            <a:r>
              <a:rPr lang="fr-FR" dirty="0">
                <a:solidFill>
                  <a:srgbClr val="0A43BC"/>
                </a:solidFill>
              </a:rPr>
              <a:t> </a:t>
            </a:r>
            <a:r>
              <a:rPr lang="fr-FR" dirty="0" err="1">
                <a:solidFill>
                  <a:srgbClr val="0A43BC"/>
                </a:solidFill>
              </a:rPr>
              <a:t>sensitivity</a:t>
            </a:r>
            <a:r>
              <a:rPr lang="fr-FR" dirty="0">
                <a:solidFill>
                  <a:srgbClr val="0A43BC"/>
                </a:solidFill>
              </a:rPr>
              <a:t> </a:t>
            </a:r>
            <a:r>
              <a:rPr lang="fr-FR" dirty="0">
                <a:solidFill>
                  <a:srgbClr val="0A43BC"/>
                </a:solidFill>
                <a:sym typeface="Wingdings" pitchFamily="2" charset="2"/>
              </a:rPr>
              <a:t>  LPSZ observation </a:t>
            </a:r>
            <a:r>
              <a:rPr lang="fr-FR" dirty="0" err="1">
                <a:solidFill>
                  <a:srgbClr val="0A43BC"/>
                </a:solidFill>
                <a:sym typeface="Wingdings" pitchFamily="2" charset="2"/>
              </a:rPr>
              <a:t>will</a:t>
            </a:r>
            <a:r>
              <a:rPr lang="fr-FR" dirty="0">
                <a:solidFill>
                  <a:srgbClr val="0A43BC"/>
                </a:solidFill>
                <a:sym typeface="Wingdings" pitchFamily="2" charset="2"/>
              </a:rPr>
              <a:t> </a:t>
            </a:r>
            <a:r>
              <a:rPr lang="fr-FR" dirty="0" err="1">
                <a:solidFill>
                  <a:srgbClr val="0A43BC"/>
                </a:solidFill>
                <a:sym typeface="Wingdings" pitchFamily="2" charset="2"/>
              </a:rPr>
              <a:t>be</a:t>
            </a:r>
            <a:r>
              <a:rPr lang="fr-FR" dirty="0">
                <a:solidFill>
                  <a:srgbClr val="0A43BC"/>
                </a:solidFill>
                <a:sym typeface="Wingdings" pitchFamily="2" charset="2"/>
              </a:rPr>
              <a:t> </a:t>
            </a:r>
            <a:r>
              <a:rPr lang="fr-FR" dirty="0" err="1">
                <a:solidFill>
                  <a:srgbClr val="0A43BC"/>
                </a:solidFill>
                <a:sym typeface="Wingdings" pitchFamily="2" charset="2"/>
              </a:rPr>
              <a:t>complete</a:t>
            </a:r>
            <a:r>
              <a:rPr lang="fr-FR" dirty="0">
                <a:solidFill>
                  <a:srgbClr val="0A43BC"/>
                </a:solidFill>
                <a:sym typeface="Wingdings" pitchFamily="2" charset="2"/>
              </a:rPr>
              <a:t> in 2023</a:t>
            </a:r>
            <a:endParaRPr lang="fr-FR" dirty="0">
              <a:solidFill>
                <a:srgbClr val="0A43BC"/>
              </a:solidFill>
            </a:endParaRP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ECEB0A6-F301-1A45-B36F-97A072EB14F5}"/>
              </a:ext>
            </a:extLst>
          </p:cNvPr>
          <p:cNvSpPr txBox="1">
            <a:spLocks/>
          </p:cNvSpPr>
          <p:nvPr/>
        </p:nvSpPr>
        <p:spPr>
          <a:xfrm>
            <a:off x="369373" y="2370498"/>
            <a:ext cx="11615241" cy="4255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§"/>
            </a:pPr>
            <a:r>
              <a:rPr lang="fr-FR" dirty="0"/>
              <a:t>First single-cluster analyses open new perspectives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1649F237-D133-0D49-B1C3-9F7E2152E7E6}"/>
              </a:ext>
            </a:extLst>
          </p:cNvPr>
          <p:cNvSpPr txBox="1">
            <a:spLocks/>
          </p:cNvSpPr>
          <p:nvPr/>
        </p:nvSpPr>
        <p:spPr>
          <a:xfrm>
            <a:off x="1042027" y="4673664"/>
            <a:ext cx="11615241" cy="4255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§"/>
            </a:pPr>
            <a:r>
              <a:rPr lang="fr-FR" dirty="0" err="1">
                <a:solidFill>
                  <a:srgbClr val="0A43BC"/>
                </a:solidFill>
              </a:rPr>
              <a:t>Maps</a:t>
            </a:r>
            <a:r>
              <a:rPr lang="fr-FR" dirty="0">
                <a:solidFill>
                  <a:srgbClr val="0A43BC"/>
                </a:solidFill>
              </a:rPr>
              <a:t>, pressure profiles, </a:t>
            </a:r>
            <a:r>
              <a:rPr lang="fr-FR" dirty="0" err="1">
                <a:solidFill>
                  <a:srgbClr val="0A43BC"/>
                </a:solidFill>
              </a:rPr>
              <a:t>integrated</a:t>
            </a:r>
            <a:r>
              <a:rPr lang="fr-FR" dirty="0">
                <a:solidFill>
                  <a:srgbClr val="0A43BC"/>
                </a:solidFill>
              </a:rPr>
              <a:t> </a:t>
            </a:r>
            <a:r>
              <a:rPr lang="fr-FR" dirty="0" err="1">
                <a:solidFill>
                  <a:srgbClr val="0A43BC"/>
                </a:solidFill>
              </a:rPr>
              <a:t>quantities</a:t>
            </a:r>
            <a:r>
              <a:rPr lang="fr-FR" dirty="0">
                <a:solidFill>
                  <a:srgbClr val="0A43BC"/>
                </a:solidFill>
              </a:rPr>
              <a:t> (Y</a:t>
            </a:r>
            <a:r>
              <a:rPr lang="fr-FR" baseline="-25000" dirty="0">
                <a:solidFill>
                  <a:srgbClr val="0A43BC"/>
                </a:solidFill>
              </a:rPr>
              <a:t>500</a:t>
            </a:r>
            <a:r>
              <a:rPr lang="fr-FR" dirty="0">
                <a:solidFill>
                  <a:srgbClr val="0A43BC"/>
                </a:solidFill>
              </a:rPr>
              <a:t>, M</a:t>
            </a:r>
            <a:r>
              <a:rPr lang="fr-FR" baseline="-25000" dirty="0">
                <a:solidFill>
                  <a:srgbClr val="0A43BC"/>
                </a:solidFill>
              </a:rPr>
              <a:t>500</a:t>
            </a:r>
            <a:r>
              <a:rPr lang="fr-FR" dirty="0">
                <a:solidFill>
                  <a:srgbClr val="0A43BC"/>
                </a:solidFill>
              </a:rPr>
              <a:t>, …) for </a:t>
            </a:r>
            <a:r>
              <a:rPr lang="fr-FR" dirty="0" err="1">
                <a:solidFill>
                  <a:srgbClr val="0A43BC"/>
                </a:solidFill>
              </a:rPr>
              <a:t>each</a:t>
            </a:r>
            <a:r>
              <a:rPr lang="fr-FR" dirty="0">
                <a:solidFill>
                  <a:srgbClr val="0A43BC"/>
                </a:solidFill>
              </a:rPr>
              <a:t> cluster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fr-FR" dirty="0" err="1">
                <a:solidFill>
                  <a:srgbClr val="0A43BC"/>
                </a:solidFill>
              </a:rPr>
              <a:t>Mean</a:t>
            </a:r>
            <a:r>
              <a:rPr lang="fr-FR" dirty="0">
                <a:solidFill>
                  <a:srgbClr val="0A43BC"/>
                </a:solidFill>
              </a:rPr>
              <a:t> pressure profile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fr-FR" dirty="0">
                <a:solidFill>
                  <a:srgbClr val="0A43BC"/>
                </a:solidFill>
              </a:rPr>
              <a:t>Y-M </a:t>
            </a:r>
            <a:r>
              <a:rPr lang="fr-FR" dirty="0" err="1">
                <a:solidFill>
                  <a:srgbClr val="0A43BC"/>
                </a:solidFill>
              </a:rPr>
              <a:t>scaling</a:t>
            </a:r>
            <a:r>
              <a:rPr lang="fr-FR" dirty="0">
                <a:solidFill>
                  <a:srgbClr val="0A43BC"/>
                </a:solidFill>
              </a:rPr>
              <a:t> relation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184D817C-1ADC-9245-AE19-97AD2F31D0D0}"/>
              </a:ext>
            </a:extLst>
          </p:cNvPr>
          <p:cNvSpPr txBox="1">
            <a:spLocks/>
          </p:cNvSpPr>
          <p:nvPr/>
        </p:nvSpPr>
        <p:spPr>
          <a:xfrm>
            <a:off x="360665" y="5867032"/>
            <a:ext cx="11615241" cy="4255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§"/>
            </a:pPr>
            <a:r>
              <a:rPr lang="fr-FR" dirty="0" err="1">
                <a:solidFill>
                  <a:srgbClr val="0A43BC"/>
                </a:solidFill>
              </a:rPr>
              <a:t>Improving</a:t>
            </a:r>
            <a:r>
              <a:rPr lang="fr-FR" dirty="0">
                <a:solidFill>
                  <a:srgbClr val="0A43BC"/>
                </a:solidFill>
              </a:rPr>
              <a:t> the </a:t>
            </a:r>
            <a:r>
              <a:rPr lang="fr-FR" dirty="0" err="1">
                <a:solidFill>
                  <a:srgbClr val="0A43BC"/>
                </a:solidFill>
              </a:rPr>
              <a:t>accuracy</a:t>
            </a:r>
            <a:r>
              <a:rPr lang="fr-FR" dirty="0">
                <a:solidFill>
                  <a:srgbClr val="0A43BC"/>
                </a:solidFill>
              </a:rPr>
              <a:t> of cluster-</a:t>
            </a:r>
            <a:r>
              <a:rPr lang="fr-FR" dirty="0" err="1">
                <a:solidFill>
                  <a:srgbClr val="0A43BC"/>
                </a:solidFill>
              </a:rPr>
              <a:t>based</a:t>
            </a:r>
            <a:r>
              <a:rPr lang="fr-FR" dirty="0">
                <a:solidFill>
                  <a:srgbClr val="0A43BC"/>
                </a:solidFill>
              </a:rPr>
              <a:t> </a:t>
            </a:r>
            <a:r>
              <a:rPr lang="fr-FR" dirty="0" err="1">
                <a:solidFill>
                  <a:srgbClr val="0A43BC"/>
                </a:solidFill>
              </a:rPr>
              <a:t>cosmology</a:t>
            </a:r>
            <a:endParaRPr lang="fr-FR" dirty="0">
              <a:solidFill>
                <a:srgbClr val="0A43BC"/>
              </a:solidFill>
            </a:endParaRP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5E9B71C6-686E-3614-6A10-F8670A1223AA}"/>
              </a:ext>
            </a:extLst>
          </p:cNvPr>
          <p:cNvSpPr txBox="1">
            <a:spLocks/>
          </p:cNvSpPr>
          <p:nvPr/>
        </p:nvSpPr>
        <p:spPr>
          <a:xfrm>
            <a:off x="965826" y="3190695"/>
            <a:ext cx="11615241" cy="4255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§"/>
            </a:pPr>
            <a:r>
              <a:rPr lang="fr-FR" dirty="0"/>
              <a:t>[Muñoz-Echeverría+2023] new insight on the </a:t>
            </a:r>
            <a:r>
              <a:rPr lang="fr-FR" dirty="0" err="1"/>
              <a:t>hydrostatic</a:t>
            </a:r>
            <a:r>
              <a:rPr lang="fr-FR" dirty="0"/>
              <a:t> mass </a:t>
            </a:r>
            <a:r>
              <a:rPr lang="fr-FR" dirty="0" err="1"/>
              <a:t>bias</a:t>
            </a:r>
            <a:r>
              <a:rPr lang="fr-FR" dirty="0"/>
              <a:t> at high-z </a:t>
            </a:r>
            <a:r>
              <a:rPr lang="fr-FR" dirty="0" err="1"/>
              <a:t>using</a:t>
            </a:r>
            <a:r>
              <a:rPr lang="fr-FR" dirty="0"/>
              <a:t> SZ/X-ray </a:t>
            </a:r>
            <a:r>
              <a:rPr lang="fr-FR" dirty="0" err="1"/>
              <a:t>synergy</a:t>
            </a:r>
            <a:r>
              <a:rPr lang="fr-FR" dirty="0"/>
              <a:t> and </a:t>
            </a:r>
            <a:r>
              <a:rPr lang="fr-FR" dirty="0" err="1"/>
              <a:t>lensing</a:t>
            </a:r>
            <a:r>
              <a:rPr lang="fr-FR" dirty="0"/>
              <a:t>   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E0752A96-4E4A-2AE1-DA3E-162D393C559B}"/>
              </a:ext>
            </a:extLst>
          </p:cNvPr>
          <p:cNvSpPr txBox="1">
            <a:spLocks/>
          </p:cNvSpPr>
          <p:nvPr/>
        </p:nvSpPr>
        <p:spPr>
          <a:xfrm>
            <a:off x="381096" y="3701068"/>
            <a:ext cx="11615241" cy="4255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§"/>
            </a:pPr>
            <a:r>
              <a:rPr lang="fr-FR" dirty="0">
                <a:solidFill>
                  <a:srgbClr val="0A43BC"/>
                </a:solidFill>
              </a:rPr>
              <a:t>On-</a:t>
            </a:r>
            <a:r>
              <a:rPr lang="fr-FR" dirty="0" err="1">
                <a:solidFill>
                  <a:srgbClr val="0A43BC"/>
                </a:solidFill>
              </a:rPr>
              <a:t>going</a:t>
            </a:r>
            <a:r>
              <a:rPr lang="fr-FR" dirty="0">
                <a:solidFill>
                  <a:srgbClr val="0A43BC"/>
                </a:solidFill>
              </a:rPr>
              <a:t> first </a:t>
            </a:r>
            <a:r>
              <a:rPr lang="fr-FR" dirty="0" err="1">
                <a:solidFill>
                  <a:srgbClr val="0A43BC"/>
                </a:solidFill>
              </a:rPr>
              <a:t>analysis</a:t>
            </a:r>
            <a:r>
              <a:rPr lang="fr-FR" dirty="0">
                <a:solidFill>
                  <a:srgbClr val="0A43BC"/>
                </a:solidFill>
              </a:rPr>
              <a:t> on a </a:t>
            </a:r>
            <a:r>
              <a:rPr lang="fr-FR" dirty="0" err="1">
                <a:solidFill>
                  <a:srgbClr val="0A43BC"/>
                </a:solidFill>
              </a:rPr>
              <a:t>sub-sample</a:t>
            </a:r>
            <a:r>
              <a:rPr lang="fr-FR" dirty="0">
                <a:solidFill>
                  <a:srgbClr val="0A43BC"/>
                </a:solidFill>
              </a:rPr>
              <a:t> of 20 clusters to </a:t>
            </a:r>
            <a:r>
              <a:rPr lang="fr-FR" dirty="0" err="1">
                <a:solidFill>
                  <a:srgbClr val="0A43BC"/>
                </a:solidFill>
              </a:rPr>
              <a:t>produce</a:t>
            </a:r>
            <a:r>
              <a:rPr lang="fr-FR" dirty="0">
                <a:solidFill>
                  <a:srgbClr val="0A43BC"/>
                </a:solidFill>
              </a:rPr>
              <a:t> the LPSZ v1 </a:t>
            </a:r>
            <a:r>
              <a:rPr lang="fr-FR" dirty="0" err="1">
                <a:solidFill>
                  <a:srgbClr val="0A43BC"/>
                </a:solidFill>
              </a:rPr>
              <a:t>cosmological</a:t>
            </a:r>
            <a:r>
              <a:rPr lang="fr-FR" dirty="0">
                <a:solidFill>
                  <a:srgbClr val="0A43BC"/>
                </a:solidFill>
              </a:rPr>
              <a:t> </a:t>
            </a:r>
            <a:r>
              <a:rPr lang="fr-FR" dirty="0" err="1">
                <a:solidFill>
                  <a:srgbClr val="0A43BC"/>
                </a:solidFill>
              </a:rPr>
              <a:t>tools</a:t>
            </a:r>
            <a:endParaRPr lang="fr-FR" dirty="0">
              <a:solidFill>
                <a:srgbClr val="0A43BC"/>
              </a:solidFill>
            </a:endParaRP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FA2BDFF9-B1C9-2372-FF90-265A1A6B9AF0}"/>
              </a:ext>
            </a:extLst>
          </p:cNvPr>
          <p:cNvSpPr txBox="1">
            <a:spLocks/>
          </p:cNvSpPr>
          <p:nvPr/>
        </p:nvSpPr>
        <p:spPr>
          <a:xfrm>
            <a:off x="392819" y="4266706"/>
            <a:ext cx="11615241" cy="4255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§"/>
            </a:pPr>
            <a:r>
              <a:rPr lang="fr-FR" dirty="0">
                <a:solidFill>
                  <a:srgbClr val="0A43BC"/>
                </a:solidFill>
              </a:rPr>
              <a:t>At the end of the program, </a:t>
            </a:r>
            <a:r>
              <a:rPr lang="fr-FR" dirty="0" err="1">
                <a:solidFill>
                  <a:srgbClr val="0A43BC"/>
                </a:solidFill>
              </a:rPr>
              <a:t>we</a:t>
            </a:r>
            <a:r>
              <a:rPr lang="fr-FR" dirty="0">
                <a:solidFill>
                  <a:srgbClr val="0A43BC"/>
                </a:solidFill>
              </a:rPr>
              <a:t> </a:t>
            </a:r>
            <a:r>
              <a:rPr lang="fr-FR" dirty="0" err="1">
                <a:solidFill>
                  <a:srgbClr val="0A43BC"/>
                </a:solidFill>
              </a:rPr>
              <a:t>will</a:t>
            </a:r>
            <a:r>
              <a:rPr lang="fr-FR" dirty="0">
                <a:solidFill>
                  <a:srgbClr val="0A43BC"/>
                </a:solidFill>
              </a:rPr>
              <a:t> </a:t>
            </a:r>
            <a:r>
              <a:rPr lang="fr-FR" dirty="0" err="1">
                <a:solidFill>
                  <a:srgbClr val="0A43BC"/>
                </a:solidFill>
              </a:rPr>
              <a:t>deliver</a:t>
            </a:r>
            <a:endParaRPr lang="fr-FR" dirty="0">
              <a:solidFill>
                <a:srgbClr val="0A43BC"/>
              </a:solidFill>
            </a:endParaRP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35364004-CF17-7D85-2277-0F1124FB702E}"/>
              </a:ext>
            </a:extLst>
          </p:cNvPr>
          <p:cNvSpPr txBox="1">
            <a:spLocks/>
          </p:cNvSpPr>
          <p:nvPr/>
        </p:nvSpPr>
        <p:spPr>
          <a:xfrm>
            <a:off x="968757" y="2771595"/>
            <a:ext cx="11615241" cy="4255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§"/>
            </a:pPr>
            <a:r>
              <a:rPr lang="fr-FR" dirty="0"/>
              <a:t>[Artis+2023] </a:t>
            </a:r>
            <a:r>
              <a:rPr lang="fr-FR" dirty="0" err="1"/>
              <a:t>Physics</a:t>
            </a:r>
            <a:r>
              <a:rPr lang="fr-FR" dirty="0"/>
              <a:t> of </a:t>
            </a:r>
            <a:r>
              <a:rPr lang="fr-FR" dirty="0" err="1"/>
              <a:t>extreme</a:t>
            </a:r>
            <a:r>
              <a:rPr lang="fr-FR" dirty="0"/>
              <a:t> clusters to </a:t>
            </a:r>
            <a:r>
              <a:rPr lang="fr-FR" dirty="0" err="1"/>
              <a:t>give</a:t>
            </a:r>
            <a:r>
              <a:rPr lang="fr-FR" dirty="0"/>
              <a:t> feedback to </a:t>
            </a:r>
            <a:r>
              <a:rPr lang="fr-FR" dirty="0" err="1"/>
              <a:t>hydrodynamical</a:t>
            </a:r>
            <a:r>
              <a:rPr lang="fr-FR" dirty="0"/>
              <a:t> simulations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E94207D-FE6E-8ACB-08F1-11CA029B0684}"/>
              </a:ext>
            </a:extLst>
          </p:cNvPr>
          <p:cNvSpPr txBox="1"/>
          <p:nvPr/>
        </p:nvSpPr>
        <p:spPr>
          <a:xfrm>
            <a:off x="11696977" y="6435264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venir Book" panose="02000503020000020003" pitchFamily="2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823675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63651" y="155749"/>
            <a:ext cx="184731" cy="4924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fr-FR" sz="2600" dirty="0">
              <a:latin typeface="Avenir Book" panose="02000503020000020003" pitchFamily="2" charset="0"/>
            </a:endParaRPr>
          </a:p>
        </p:txBody>
      </p:sp>
      <p:pic>
        <p:nvPicPr>
          <p:cNvPr id="7170" name="Picture 2" descr="Observing the Universe at millimetre wavelengths">
            <a:extLst>
              <a:ext uri="{FF2B5EF4-FFF2-40B4-BE49-F238E27FC236}">
                <a16:creationId xmlns:a16="http://schemas.microsoft.com/office/drawing/2014/main" id="{20FBDA0C-5978-E9D3-E86E-6C2E943D5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67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833D1706-DFB4-B78D-1968-6242E220E124}"/>
              </a:ext>
            </a:extLst>
          </p:cNvPr>
          <p:cNvSpPr txBox="1">
            <a:spLocks/>
          </p:cNvSpPr>
          <p:nvPr/>
        </p:nvSpPr>
        <p:spPr>
          <a:xfrm>
            <a:off x="1991903" y="4046704"/>
            <a:ext cx="10200097" cy="4255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International </a:t>
            </a:r>
            <a:r>
              <a:rPr lang="fr-FR" dirty="0" err="1"/>
              <a:t>conference</a:t>
            </a:r>
            <a:r>
              <a:rPr lang="fr-FR" dirty="0"/>
              <a:t>: « </a:t>
            </a:r>
            <a:r>
              <a:rPr lang="fr-FR" dirty="0" err="1"/>
              <a:t>Observing</a:t>
            </a:r>
            <a:r>
              <a:rPr lang="fr-FR" dirty="0"/>
              <a:t> the </a:t>
            </a:r>
            <a:r>
              <a:rPr lang="fr-FR" dirty="0" err="1"/>
              <a:t>Universe</a:t>
            </a:r>
            <a:r>
              <a:rPr lang="fr-FR" dirty="0"/>
              <a:t> at </a:t>
            </a:r>
            <a:r>
              <a:rPr lang="fr-FR" dirty="0" err="1"/>
              <a:t>millimeter</a:t>
            </a:r>
            <a:r>
              <a:rPr lang="fr-FR" dirty="0"/>
              <a:t> </a:t>
            </a:r>
            <a:r>
              <a:rPr lang="fr-FR" dirty="0" err="1"/>
              <a:t>wavelengths</a:t>
            </a:r>
            <a:r>
              <a:rPr lang="fr-FR" dirty="0"/>
              <a:t> » 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B08AB1B0-B833-CDAE-AECB-02F64F65C48E}"/>
              </a:ext>
            </a:extLst>
          </p:cNvPr>
          <p:cNvSpPr txBox="1">
            <a:spLocks/>
          </p:cNvSpPr>
          <p:nvPr/>
        </p:nvSpPr>
        <p:spPr>
          <a:xfrm>
            <a:off x="3477803" y="4902488"/>
            <a:ext cx="10200097" cy="4255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26-30 June 2023    |     LPSC  Grenoble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D0EFAE4-6137-CB80-7B8E-681D962FF691}"/>
              </a:ext>
            </a:extLst>
          </p:cNvPr>
          <p:cNvSpPr txBox="1"/>
          <p:nvPr/>
        </p:nvSpPr>
        <p:spPr>
          <a:xfrm>
            <a:off x="4725865" y="5860044"/>
            <a:ext cx="66909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A43BC"/>
                </a:solidFill>
                <a:latin typeface="Avenir Book" panose="02000503020000020003" pitchFamily="2" charset="0"/>
              </a:rPr>
              <a:t>https://lpsc-indico.in2p3.fr/</a:t>
            </a:r>
            <a:r>
              <a:rPr lang="fr-FR" dirty="0" err="1">
                <a:solidFill>
                  <a:srgbClr val="0A43BC"/>
                </a:solidFill>
                <a:latin typeface="Avenir Book" panose="02000503020000020003" pitchFamily="2" charset="0"/>
              </a:rPr>
              <a:t>event</a:t>
            </a:r>
            <a:r>
              <a:rPr lang="fr-FR" dirty="0">
                <a:solidFill>
                  <a:srgbClr val="0A43BC"/>
                </a:solidFill>
                <a:latin typeface="Avenir Book" panose="02000503020000020003" pitchFamily="2" charset="0"/>
              </a:rPr>
              <a:t>/2859/abstracts/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C1F152F7-B389-7309-F0EB-8E47EE833BF5}"/>
              </a:ext>
            </a:extLst>
          </p:cNvPr>
          <p:cNvSpPr txBox="1">
            <a:spLocks/>
          </p:cNvSpPr>
          <p:nvPr/>
        </p:nvSpPr>
        <p:spPr>
          <a:xfrm>
            <a:off x="1924495" y="5869643"/>
            <a:ext cx="10200097" cy="4255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Web site &amp; registration</a:t>
            </a:r>
          </a:p>
        </p:txBody>
      </p:sp>
    </p:spTree>
    <p:extLst>
      <p:ext uri="{BB962C8B-B14F-4D97-AF65-F5344CB8AC3E}">
        <p14:creationId xmlns:p14="http://schemas.microsoft.com/office/powerpoint/2010/main" val="3692778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63651" y="155749"/>
            <a:ext cx="3596241" cy="4924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600" dirty="0">
                <a:latin typeface="Avenir Book" panose="02000503020000020003" pitchFamily="2" charset="0"/>
              </a:rPr>
              <a:t>LP-SZ </a:t>
            </a:r>
            <a:r>
              <a:rPr lang="fr-FR" sz="2600" dirty="0" err="1">
                <a:latin typeface="Avenir Book" panose="02000503020000020003" pitchFamily="2" charset="0"/>
              </a:rPr>
              <a:t>extreme</a:t>
            </a:r>
            <a:r>
              <a:rPr lang="fr-FR" sz="2600" dirty="0">
                <a:latin typeface="Avenir Book" panose="02000503020000020003" pitchFamily="2" charset="0"/>
              </a:rPr>
              <a:t> </a:t>
            </a:r>
            <a:r>
              <a:rPr lang="fr-FR" sz="2600" dirty="0" err="1">
                <a:latin typeface="Avenir Book" panose="02000503020000020003" pitchFamily="2" charset="0"/>
              </a:rPr>
              <a:t>systems</a:t>
            </a:r>
            <a:endParaRPr lang="fr-FR" sz="2600" dirty="0">
              <a:latin typeface="Avenir Book" panose="02000503020000020003" pitchFamily="2" charset="0"/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"/>
                    </a14:imgEffect>
                    <a14:imgEffect>
                      <a14:colorTemperature colorTemp="3510"/>
                    </a14:imgEffect>
                    <a14:imgEffect>
                      <a14:saturation sat="61000"/>
                    </a14:imgEffect>
                    <a14:imgEffect>
                      <a14:brightnessContrast bright="35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0" y="673793"/>
            <a:ext cx="5868000" cy="42149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CC352192-C5BB-A34E-BE03-8DCBF2C8DBD8}"/>
              </a:ext>
            </a:extLst>
          </p:cNvPr>
          <p:cNvSpPr txBox="1"/>
          <p:nvPr/>
        </p:nvSpPr>
        <p:spPr>
          <a:xfrm>
            <a:off x="11788417" y="6536864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venir Book" panose="02000503020000020003" pitchFamily="2" charset="0"/>
              </a:rPr>
              <a:t>11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C745AF6-3414-9CC4-C19B-11B8109B2E4B}"/>
              </a:ext>
            </a:extLst>
          </p:cNvPr>
          <p:cNvSpPr txBox="1"/>
          <p:nvPr/>
        </p:nvSpPr>
        <p:spPr>
          <a:xfrm>
            <a:off x="8345213" y="424934"/>
            <a:ext cx="61170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 err="1">
                <a:solidFill>
                  <a:srgbClr val="0A43BC"/>
                </a:solidFill>
                <a:latin typeface="Avenir Book" panose="02000503020000020003" pitchFamily="2" charset="0"/>
              </a:rPr>
              <a:t>Artis</a:t>
            </a:r>
            <a:r>
              <a:rPr lang="fr-FR" sz="1600" dirty="0">
                <a:solidFill>
                  <a:srgbClr val="0A43BC"/>
                </a:solidFill>
                <a:latin typeface="Avenir Book" panose="02000503020000020003" pitchFamily="2" charset="0"/>
              </a:rPr>
              <a:t> et al. (2022) EPJ </a:t>
            </a:r>
            <a:r>
              <a:rPr lang="fr-FR" sz="1600" dirty="0" err="1">
                <a:solidFill>
                  <a:srgbClr val="0A43BC"/>
                </a:solidFill>
                <a:latin typeface="Avenir Book" panose="02000503020000020003" pitchFamily="2" charset="0"/>
              </a:rPr>
              <a:t>WoC</a:t>
            </a:r>
            <a:r>
              <a:rPr lang="fr-FR" sz="1600" dirty="0">
                <a:solidFill>
                  <a:srgbClr val="0A43BC"/>
                </a:solidFill>
                <a:latin typeface="Avenir Book" panose="02000503020000020003" pitchFamily="2" charset="0"/>
              </a:rPr>
              <a:t>, 257, id.3</a:t>
            </a:r>
          </a:p>
          <a:p>
            <a:r>
              <a:rPr lang="fr-FR" sz="1600" dirty="0" err="1">
                <a:solidFill>
                  <a:srgbClr val="0A43BC"/>
                </a:solidFill>
                <a:latin typeface="Avenir Book" panose="02000503020000020003" pitchFamily="2" charset="0"/>
              </a:rPr>
              <a:t>Artis</a:t>
            </a:r>
            <a:r>
              <a:rPr lang="fr-FR" sz="1600" dirty="0">
                <a:solidFill>
                  <a:srgbClr val="0A43BC"/>
                </a:solidFill>
                <a:latin typeface="Avenir Book" panose="02000503020000020003" pitchFamily="2" charset="0"/>
              </a:rPr>
              <a:t> et al. (2023) in </a:t>
            </a:r>
            <a:r>
              <a:rPr lang="fr-FR" sz="1600" dirty="0" err="1">
                <a:solidFill>
                  <a:srgbClr val="0A43BC"/>
                </a:solidFill>
                <a:latin typeface="Avenir Book" panose="02000503020000020003" pitchFamily="2" charset="0"/>
              </a:rPr>
              <a:t>prep</a:t>
            </a:r>
            <a:r>
              <a:rPr lang="fr-FR" sz="1600" dirty="0">
                <a:solidFill>
                  <a:srgbClr val="0A43BC"/>
                </a:solidFill>
                <a:latin typeface="Avenir Book" panose="02000503020000020003" pitchFamily="2" charset="0"/>
              </a:rPr>
              <a:t>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65520CA-C7C1-8E5C-7191-81CEB526A39F}"/>
              </a:ext>
            </a:extLst>
          </p:cNvPr>
          <p:cNvSpPr txBox="1"/>
          <p:nvPr/>
        </p:nvSpPr>
        <p:spPr>
          <a:xfrm>
            <a:off x="225972" y="808561"/>
            <a:ext cx="61170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70C0"/>
                </a:solidFill>
                <a:latin typeface="Avenir Book" panose="02000503020000020003" pitchFamily="2" charset="0"/>
              </a:rPr>
              <a:t>The major merger PSZ2 G091.83+26.11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3AD45C-8166-4A0C-799E-30AE462D8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07" y="2020616"/>
            <a:ext cx="3499943" cy="272217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9B3156A-DA75-25B0-A07D-B435FD71BB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780" y="1996308"/>
            <a:ext cx="3416300" cy="27813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69F82A2-A810-B9A7-006F-C3B211B0F2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5310" y="2042728"/>
            <a:ext cx="3955394" cy="2948887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3CA7FFD8-4A51-52D0-360C-7D1BB016D003}"/>
              </a:ext>
            </a:extLst>
          </p:cNvPr>
          <p:cNvSpPr txBox="1">
            <a:spLocks/>
          </p:cNvSpPr>
          <p:nvPr/>
        </p:nvSpPr>
        <p:spPr>
          <a:xfrm>
            <a:off x="8721361" y="1838998"/>
            <a:ext cx="3822733" cy="4672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fr-FR" dirty="0">
                <a:solidFill>
                  <a:srgbClr val="C00000"/>
                </a:solidFill>
              </a:rPr>
              <a:t>PRELIMINARY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285302A-8C7A-0C6A-083C-930593B13278}"/>
              </a:ext>
            </a:extLst>
          </p:cNvPr>
          <p:cNvSpPr txBox="1"/>
          <p:nvPr/>
        </p:nvSpPr>
        <p:spPr>
          <a:xfrm>
            <a:off x="767255" y="4723665"/>
            <a:ext cx="31110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Avenir Book" panose="02000503020000020003" pitchFamily="2" charset="0"/>
              </a:rPr>
              <a:t>Integrated square </a:t>
            </a:r>
            <a:r>
              <a:rPr lang="fr-FR" sz="1600" dirty="0" err="1">
                <a:latin typeface="Avenir Book" panose="02000503020000020003" pitchFamily="2" charset="0"/>
              </a:rPr>
              <a:t>density</a:t>
            </a:r>
            <a:endParaRPr lang="fr-FR" sz="1600" dirty="0">
              <a:latin typeface="Avenir Book" panose="02000503020000020003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06F94A1-7117-4128-2E8C-348543DD54D1}"/>
              </a:ext>
            </a:extLst>
          </p:cNvPr>
          <p:cNvSpPr txBox="1"/>
          <p:nvPr/>
        </p:nvSpPr>
        <p:spPr>
          <a:xfrm>
            <a:off x="4440620" y="4760451"/>
            <a:ext cx="31110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Avenir Book" panose="02000503020000020003" pitchFamily="2" charset="0"/>
              </a:rPr>
              <a:t>∝ </a:t>
            </a:r>
            <a:r>
              <a:rPr lang="fr-FR" sz="1600" dirty="0" err="1">
                <a:latin typeface="Avenir Book" panose="02000503020000020003" pitchFamily="2" charset="0"/>
              </a:rPr>
              <a:t>integrated</a:t>
            </a:r>
            <a:r>
              <a:rPr lang="fr-FR" sz="1600" dirty="0">
                <a:latin typeface="Avenir Book" panose="02000503020000020003" pitchFamily="2" charset="0"/>
              </a:rPr>
              <a:t> pressure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CBEEB46-D6E4-3CA9-3A7C-0DC8A3D3DAB3}"/>
              </a:ext>
            </a:extLst>
          </p:cNvPr>
          <p:cNvSpPr txBox="1"/>
          <p:nvPr/>
        </p:nvSpPr>
        <p:spPr>
          <a:xfrm>
            <a:off x="1234966" y="1786023"/>
            <a:ext cx="1718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Avenir Book" panose="02000503020000020003" pitchFamily="2" charset="0"/>
              </a:rPr>
              <a:t>XMM-Newton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B326DA7-7603-63C5-0531-BC6AE8028C94}"/>
              </a:ext>
            </a:extLst>
          </p:cNvPr>
          <p:cNvSpPr txBox="1"/>
          <p:nvPr/>
        </p:nvSpPr>
        <p:spPr>
          <a:xfrm>
            <a:off x="4782207" y="1812299"/>
            <a:ext cx="1718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Avenir Book" panose="02000503020000020003" pitchFamily="2" charset="0"/>
              </a:rPr>
              <a:t>NIKA2 150GHz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ED0C253-D254-FDB0-5A3A-0A035550A205}"/>
              </a:ext>
            </a:extLst>
          </p:cNvPr>
          <p:cNvSpPr txBox="1"/>
          <p:nvPr/>
        </p:nvSpPr>
        <p:spPr>
          <a:xfrm>
            <a:off x="740977" y="5065251"/>
            <a:ext cx="61170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 err="1">
                <a:solidFill>
                  <a:srgbClr val="0A43BC"/>
                </a:solidFill>
                <a:latin typeface="Avenir Book" panose="02000503020000020003" pitchFamily="2" charset="0"/>
              </a:rPr>
              <a:t>Bartalucci</a:t>
            </a:r>
            <a:r>
              <a:rPr lang="fr-FR" sz="1400" dirty="0">
                <a:solidFill>
                  <a:srgbClr val="0A43BC"/>
                </a:solidFill>
                <a:latin typeface="Avenir Book" panose="02000503020000020003" pitchFamily="2" charset="0"/>
              </a:rPr>
              <a:t> et al. (2018), A&amp;A, 617, A64</a:t>
            </a:r>
          </a:p>
          <a:p>
            <a:r>
              <a:rPr lang="fr-FR" sz="1400" dirty="0">
                <a:solidFill>
                  <a:srgbClr val="0A43BC"/>
                </a:solidFill>
                <a:latin typeface="Avenir Book" panose="02000503020000020003" pitchFamily="2" charset="0"/>
              </a:rPr>
              <a:t>Bourdin &amp; </a:t>
            </a:r>
            <a:r>
              <a:rPr lang="fr-FR" sz="1400" dirty="0" err="1">
                <a:solidFill>
                  <a:srgbClr val="0A43BC"/>
                </a:solidFill>
                <a:latin typeface="Avenir Book" panose="02000503020000020003" pitchFamily="2" charset="0"/>
              </a:rPr>
              <a:t>Mazzotta</a:t>
            </a:r>
            <a:r>
              <a:rPr lang="fr-FR" sz="1400" dirty="0">
                <a:solidFill>
                  <a:srgbClr val="0A43BC"/>
                </a:solidFill>
                <a:latin typeface="Avenir Book" panose="02000503020000020003" pitchFamily="2" charset="0"/>
              </a:rPr>
              <a:t> (2008) A&amp;A, 479, A2 </a:t>
            </a:r>
          </a:p>
          <a:p>
            <a:r>
              <a:rPr lang="fr-FR" sz="1600" dirty="0">
                <a:solidFill>
                  <a:srgbClr val="0A43BC"/>
                </a:solidFill>
                <a:latin typeface="Avenir Book" panose="02000503020000020003" pitchFamily="2" charset="0"/>
              </a:rPr>
              <a:t> </a:t>
            </a:r>
          </a:p>
          <a:p>
            <a:endParaRPr lang="fr-FR" sz="1600" dirty="0">
              <a:solidFill>
                <a:srgbClr val="0A43BC"/>
              </a:solidFill>
              <a:latin typeface="Avenir Book" panose="02000503020000020003" pitchFamily="2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9F8A25E-262C-ABF4-F2D6-9E24DC2E0C74}"/>
              </a:ext>
            </a:extLst>
          </p:cNvPr>
          <p:cNvSpPr txBox="1"/>
          <p:nvPr/>
        </p:nvSpPr>
        <p:spPr>
          <a:xfrm>
            <a:off x="725214" y="6403456"/>
            <a:ext cx="72311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0A43BC"/>
                </a:solidFill>
                <a:effectLst/>
                <a:latin typeface="Avenir Book" panose="02000503020000020003" pitchFamily="2" charset="0"/>
              </a:rPr>
              <a:t>Adam et al. (2017), A&amp;A, 606, A64</a:t>
            </a:r>
            <a:br>
              <a:rPr lang="fr-FR" sz="1400" dirty="0">
                <a:solidFill>
                  <a:srgbClr val="0A43BC"/>
                </a:solidFill>
                <a:effectLst/>
                <a:latin typeface="Avenir Book" panose="02000503020000020003" pitchFamily="2" charset="0"/>
              </a:rPr>
            </a:br>
            <a:endParaRPr lang="fr-FR" sz="1400" dirty="0">
              <a:solidFill>
                <a:srgbClr val="0A43BC"/>
              </a:solidFill>
              <a:latin typeface="Avenir Book" panose="02000503020000020003" pitchFamily="2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B6F8F44-46B9-0129-8642-0CF56EBD451A}"/>
              </a:ext>
            </a:extLst>
          </p:cNvPr>
          <p:cNvSpPr txBox="1"/>
          <p:nvPr/>
        </p:nvSpPr>
        <p:spPr>
          <a:xfrm>
            <a:off x="830317" y="1202699"/>
            <a:ext cx="72311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Avenir Book" panose="02000503020000020003" pitchFamily="2" charset="0"/>
              </a:rPr>
              <a:t>A massive                                        cluster at z = 0.822</a:t>
            </a:r>
          </a:p>
        </p:txBody>
      </p:sp>
      <p:sp>
        <p:nvSpPr>
          <p:cNvPr id="24" name="Rectangle à coins arrondis 41">
            <a:extLst>
              <a:ext uri="{FF2B5EF4-FFF2-40B4-BE49-F238E27FC236}">
                <a16:creationId xmlns:a16="http://schemas.microsoft.com/office/drawing/2014/main" id="{5C6DF1AE-2293-FAC2-5B4E-55B94CD5FF81}"/>
              </a:ext>
            </a:extLst>
          </p:cNvPr>
          <p:cNvSpPr/>
          <p:nvPr/>
        </p:nvSpPr>
        <p:spPr>
          <a:xfrm>
            <a:off x="257923" y="1702676"/>
            <a:ext cx="7341055" cy="5002923"/>
          </a:xfrm>
          <a:prstGeom prst="roundRect">
            <a:avLst>
              <a:gd name="adj" fmla="val 3940"/>
            </a:avLst>
          </a:prstGeom>
          <a:noFill/>
          <a:ln w="127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5D5CAE0D-47C4-4047-251F-22676429A9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8130" y="1250733"/>
            <a:ext cx="2283423" cy="26297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EB935F7E-9B3F-4971-789D-38B1C3562B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8169" y="5654566"/>
            <a:ext cx="1572054" cy="762000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922440EF-C07A-1001-CEF7-0F93FBB2D98F}"/>
              </a:ext>
            </a:extLst>
          </p:cNvPr>
          <p:cNvSpPr txBox="1"/>
          <p:nvPr/>
        </p:nvSpPr>
        <p:spPr>
          <a:xfrm>
            <a:off x="751489" y="5737913"/>
            <a:ext cx="31110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Avenir Book" panose="02000503020000020003" pitchFamily="2" charset="0"/>
              </a:rPr>
              <a:t>The SZ/X-ray </a:t>
            </a:r>
            <a:r>
              <a:rPr lang="fr-FR" sz="1600" dirty="0" err="1">
                <a:latin typeface="Avenir Book" panose="02000503020000020003" pitchFamily="2" charset="0"/>
              </a:rPr>
              <a:t>temperature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map</a:t>
            </a:r>
            <a:r>
              <a:rPr lang="fr-FR" sz="1600" dirty="0">
                <a:latin typeface="Avenir Book" panose="02000503020000020003" pitchFamily="2" charset="0"/>
              </a:rPr>
              <a:t>: 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6425783D-3645-45B3-3CBD-47151D3CF1CC}"/>
              </a:ext>
            </a:extLst>
          </p:cNvPr>
          <p:cNvCxnSpPr>
            <a:cxnSpLocks/>
          </p:cNvCxnSpPr>
          <p:nvPr/>
        </p:nvCxnSpPr>
        <p:spPr>
          <a:xfrm>
            <a:off x="7583224" y="3303966"/>
            <a:ext cx="404638" cy="0"/>
          </a:xfrm>
          <a:prstGeom prst="straightConnector1">
            <a:avLst/>
          </a:prstGeom>
          <a:ln w="12700">
            <a:solidFill>
              <a:srgbClr val="057AE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A128F05A-6632-6EA0-A482-0B53369917B1}"/>
              </a:ext>
            </a:extLst>
          </p:cNvPr>
          <p:cNvSpPr txBox="1"/>
          <p:nvPr/>
        </p:nvSpPr>
        <p:spPr>
          <a:xfrm>
            <a:off x="7924799" y="5406838"/>
            <a:ext cx="4267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Avenir Book" panose="02000503020000020003" pitchFamily="2" charset="0"/>
              </a:rPr>
              <a:t>Equatorial over-</a:t>
            </a:r>
            <a:r>
              <a:rPr lang="fr-FR" sz="1600" dirty="0" err="1">
                <a:latin typeface="Avenir Book" panose="02000503020000020003" pitchFamily="2" charset="0"/>
              </a:rPr>
              <a:t>heated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region</a:t>
            </a:r>
            <a:r>
              <a:rPr lang="fr-FR" sz="1600" dirty="0">
                <a:latin typeface="Avenir Book" panose="02000503020000020003" pitchFamily="2" charset="0"/>
              </a:rPr>
              <a:t> consistent </a:t>
            </a:r>
            <a:r>
              <a:rPr lang="fr-FR" sz="1600" dirty="0" err="1">
                <a:latin typeface="Avenir Book" panose="02000503020000020003" pitchFamily="2" charset="0"/>
              </a:rPr>
              <a:t>with</a:t>
            </a:r>
            <a:r>
              <a:rPr lang="fr-FR" sz="1600" dirty="0">
                <a:latin typeface="Avenir Book" panose="02000503020000020003" pitchFamily="2" charset="0"/>
              </a:rPr>
              <a:t> a major merger 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7CD2C458-AC7D-FBFE-FA5A-11C62707FE1E}"/>
              </a:ext>
            </a:extLst>
          </p:cNvPr>
          <p:cNvSpPr txBox="1"/>
          <p:nvPr/>
        </p:nvSpPr>
        <p:spPr>
          <a:xfrm>
            <a:off x="7924799" y="6042714"/>
            <a:ext cx="4267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600" dirty="0" err="1">
                <a:latin typeface="Avenir Book" panose="02000503020000020003" pitchFamily="2" charset="0"/>
              </a:rPr>
              <a:t>Valuable</a:t>
            </a:r>
            <a:r>
              <a:rPr lang="fr-FR" sz="1600" dirty="0">
                <a:latin typeface="Avenir Book" panose="02000503020000020003" pitchFamily="2" charset="0"/>
              </a:rPr>
              <a:t> feedback to the </a:t>
            </a:r>
            <a:r>
              <a:rPr lang="fr-FR" sz="1600" dirty="0" err="1">
                <a:latin typeface="Avenir Book" panose="02000503020000020003" pitchFamily="2" charset="0"/>
              </a:rPr>
              <a:t>hydrodynamical</a:t>
            </a:r>
            <a:r>
              <a:rPr lang="fr-FR" sz="1600" dirty="0">
                <a:latin typeface="Avenir Book" panose="02000503020000020003" pitchFamily="2" charset="0"/>
              </a:rPr>
              <a:t> simulation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D4CF55A8-B5F3-98BE-0E88-0694329954DD}"/>
              </a:ext>
            </a:extLst>
          </p:cNvPr>
          <p:cNvSpPr txBox="1"/>
          <p:nvPr/>
        </p:nvSpPr>
        <p:spPr>
          <a:xfrm>
            <a:off x="7924799" y="4991678"/>
            <a:ext cx="42672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Avenir Book" panose="02000503020000020003" pitchFamily="2" charset="0"/>
              </a:rPr>
              <a:t>Inaccessible </a:t>
            </a:r>
            <a:r>
              <a:rPr lang="fr-FR" sz="1600" dirty="0" err="1">
                <a:latin typeface="Avenir Book" panose="02000503020000020003" pitchFamily="2" charset="0"/>
              </a:rPr>
              <a:t>with</a:t>
            </a:r>
            <a:r>
              <a:rPr lang="fr-FR" sz="1600" dirty="0">
                <a:latin typeface="Avenir Book" panose="02000503020000020003" pitchFamily="2" charset="0"/>
              </a:rPr>
              <a:t> X-ray data </a:t>
            </a:r>
            <a:r>
              <a:rPr lang="fr-FR" sz="1600" dirty="0" err="1">
                <a:latin typeface="Avenir Book" panose="02000503020000020003" pitchFamily="2" charset="0"/>
              </a:rPr>
              <a:t>only</a:t>
            </a:r>
            <a:endParaRPr lang="fr-FR" sz="16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184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 47">
            <a:extLst>
              <a:ext uri="{FF2B5EF4-FFF2-40B4-BE49-F238E27FC236}">
                <a16:creationId xmlns:a16="http://schemas.microsoft.com/office/drawing/2014/main" id="{EA8FABA4-9CA2-925D-3E85-F9E405E86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747" y="1716415"/>
            <a:ext cx="2895600" cy="234027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63651" y="155749"/>
            <a:ext cx="184731" cy="4924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fr-FR" sz="2600" dirty="0">
              <a:latin typeface="Avenir Book" panose="02000503020000020003" pitchFamily="2" charset="0"/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"/>
                    </a14:imgEffect>
                    <a14:imgEffect>
                      <a14:colorTemperature colorTemp="3510"/>
                    </a14:imgEffect>
                    <a14:imgEffect>
                      <a14:saturation sat="61000"/>
                    </a14:imgEffect>
                    <a14:imgEffect>
                      <a14:brightnessContrast bright="35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0" y="673793"/>
            <a:ext cx="5868000" cy="42149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CC352192-C5BB-A34E-BE03-8DCBF2C8DBD8}"/>
              </a:ext>
            </a:extLst>
          </p:cNvPr>
          <p:cNvSpPr txBox="1"/>
          <p:nvPr/>
        </p:nvSpPr>
        <p:spPr>
          <a:xfrm>
            <a:off x="11788417" y="6536864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venir Book" panose="02000503020000020003" pitchFamily="2" charset="0"/>
              </a:rPr>
              <a:t>13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5A736203-DD90-16FE-F7BF-0E72F034AD49}"/>
              </a:ext>
            </a:extLst>
          </p:cNvPr>
          <p:cNvSpPr txBox="1"/>
          <p:nvPr/>
        </p:nvSpPr>
        <p:spPr>
          <a:xfrm>
            <a:off x="8297917" y="6011181"/>
            <a:ext cx="37416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 err="1">
                <a:solidFill>
                  <a:srgbClr val="0A43BC"/>
                </a:solidFill>
                <a:latin typeface="Avenir Book" panose="02000503020000020003" pitchFamily="2" charset="0"/>
              </a:rPr>
              <a:t>Muñoz-Echeverría</a:t>
            </a:r>
            <a:r>
              <a:rPr lang="fr-FR" sz="1600" dirty="0">
                <a:solidFill>
                  <a:srgbClr val="0A43BC"/>
                </a:solidFill>
                <a:latin typeface="Avenir Book" panose="02000503020000020003" pitchFamily="2" charset="0"/>
              </a:rPr>
              <a:t> et al. (2022) EPJ Web. Conf. 257, 33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9C8E640-CBDC-F8A0-CCE0-0E1911E997FA}"/>
              </a:ext>
            </a:extLst>
          </p:cNvPr>
          <p:cNvSpPr txBox="1"/>
          <p:nvPr/>
        </p:nvSpPr>
        <p:spPr>
          <a:xfrm>
            <a:off x="263651" y="155749"/>
            <a:ext cx="5154360" cy="4924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600" dirty="0">
                <a:latin typeface="Avenir Book" panose="02000503020000020003" pitchFamily="2" charset="0"/>
              </a:rPr>
              <a:t>The </a:t>
            </a:r>
            <a:r>
              <a:rPr lang="fr-FR" sz="2600" dirty="0" err="1">
                <a:latin typeface="Avenir Book" panose="02000503020000020003" pitchFamily="2" charset="0"/>
              </a:rPr>
              <a:t>hydrostatic</a:t>
            </a:r>
            <a:r>
              <a:rPr lang="fr-FR" sz="2600" dirty="0">
                <a:latin typeface="Avenir Book" panose="02000503020000020003" pitchFamily="2" charset="0"/>
              </a:rPr>
              <a:t> </a:t>
            </a:r>
            <a:r>
              <a:rPr lang="fr-FR" sz="2600" dirty="0" err="1">
                <a:latin typeface="Avenir Book" panose="02000503020000020003" pitchFamily="2" charset="0"/>
              </a:rPr>
              <a:t>lensing</a:t>
            </a:r>
            <a:r>
              <a:rPr lang="fr-FR" sz="2600" dirty="0">
                <a:latin typeface="Avenir Book" panose="02000503020000020003" pitchFamily="2" charset="0"/>
              </a:rPr>
              <a:t> mass </a:t>
            </a:r>
            <a:r>
              <a:rPr lang="fr-FR" sz="2600" dirty="0" err="1">
                <a:latin typeface="Avenir Book" panose="02000503020000020003" pitchFamily="2" charset="0"/>
              </a:rPr>
              <a:t>bias</a:t>
            </a:r>
            <a:endParaRPr lang="fr-FR" sz="2600" dirty="0">
              <a:latin typeface="Avenir Book" panose="02000503020000020003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A60E32B-4257-6A95-0C1E-D017E59F6BC3}"/>
              </a:ext>
            </a:extLst>
          </p:cNvPr>
          <p:cNvSpPr txBox="1"/>
          <p:nvPr/>
        </p:nvSpPr>
        <p:spPr>
          <a:xfrm>
            <a:off x="8450316" y="204217"/>
            <a:ext cx="37416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 err="1">
                <a:solidFill>
                  <a:srgbClr val="0A43BC"/>
                </a:solidFill>
                <a:latin typeface="Avenir Book" panose="02000503020000020003" pitchFamily="2" charset="0"/>
              </a:rPr>
              <a:t>Muñoz-Echeverría</a:t>
            </a:r>
            <a:r>
              <a:rPr lang="fr-FR" sz="1600" dirty="0">
                <a:solidFill>
                  <a:srgbClr val="0A43BC"/>
                </a:solidFill>
                <a:latin typeface="Avenir Book" panose="02000503020000020003" pitchFamily="2" charset="0"/>
              </a:rPr>
              <a:t> et al. (2023) </a:t>
            </a:r>
            <a:r>
              <a:rPr lang="fr-FR" sz="1600" dirty="0" err="1">
                <a:solidFill>
                  <a:srgbClr val="0A43BC"/>
                </a:solidFill>
                <a:latin typeface="Avenir Book" panose="02000503020000020003" pitchFamily="2" charset="0"/>
              </a:rPr>
              <a:t>accepted</a:t>
            </a:r>
            <a:r>
              <a:rPr lang="fr-FR" sz="1600" dirty="0">
                <a:solidFill>
                  <a:srgbClr val="0A43BC"/>
                </a:solidFill>
                <a:latin typeface="Avenir Book" panose="02000503020000020003" pitchFamily="2" charset="0"/>
              </a:rPr>
              <a:t> in A&amp;A [arXiv:2209.07460]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443D932-8E51-0CDD-73BF-2580499856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328" y="892121"/>
            <a:ext cx="2101411" cy="45559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BA1D558-7DE6-8691-13BB-7F7DF2AD0A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0966" y="4039055"/>
            <a:ext cx="4048672" cy="82723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C05D2631-4839-0424-94B8-6AB035DFBAE8}"/>
              </a:ext>
            </a:extLst>
          </p:cNvPr>
          <p:cNvSpPr txBox="1"/>
          <p:nvPr/>
        </p:nvSpPr>
        <p:spPr>
          <a:xfrm>
            <a:off x="157655" y="1743982"/>
            <a:ext cx="43617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Avenir Book" panose="02000503020000020003" pitchFamily="2" charset="0"/>
              </a:rPr>
              <a:t>M</a:t>
            </a:r>
            <a:r>
              <a:rPr lang="fr-FR" sz="1600" baseline="-25000" dirty="0">
                <a:latin typeface="Avenir Book" panose="02000503020000020003" pitchFamily="2" charset="0"/>
              </a:rPr>
              <a:t>HSE </a:t>
            </a:r>
            <a:r>
              <a:rPr lang="fr-FR" sz="1600" dirty="0" err="1">
                <a:latin typeface="Avenir Book" panose="02000503020000020003" pitchFamily="2" charset="0"/>
              </a:rPr>
              <a:t>using</a:t>
            </a:r>
            <a:r>
              <a:rPr lang="fr-FR" sz="1600" dirty="0">
                <a:latin typeface="Avenir Book" panose="02000503020000020003" pitchFamily="2" charset="0"/>
              </a:rPr>
              <a:t> X-ray data </a:t>
            </a:r>
            <a:r>
              <a:rPr lang="fr-FR" sz="1600" dirty="0" err="1">
                <a:latin typeface="Avenir Book" panose="02000503020000020003" pitchFamily="2" charset="0"/>
              </a:rPr>
              <a:t>only</a:t>
            </a:r>
            <a:r>
              <a:rPr lang="fr-FR" sz="1600" dirty="0">
                <a:latin typeface="Avenir Book" panose="02000503020000020003" pitchFamily="2" charset="0"/>
              </a:rPr>
              <a:t> (</a:t>
            </a:r>
            <a:r>
              <a:rPr lang="fr-FR" sz="1600" dirty="0" err="1">
                <a:latin typeface="Avenir Book" panose="02000503020000020003" pitchFamily="2" charset="0"/>
              </a:rPr>
              <a:t>spectroscopy</a:t>
            </a:r>
            <a:r>
              <a:rPr lang="fr-FR" sz="1600" dirty="0">
                <a:latin typeface="Avenir Book" panose="02000503020000020003" pitchFamily="2" charset="0"/>
              </a:rPr>
              <a:t>)</a:t>
            </a:r>
            <a:endParaRPr lang="fr-FR" sz="1600" baseline="-25000" dirty="0">
              <a:latin typeface="Avenir Book" panose="02000503020000020003" pitchFamily="2" charset="0"/>
            </a:endParaRPr>
          </a:p>
        </p:txBody>
      </p:sp>
      <p:cxnSp>
        <p:nvCxnSpPr>
          <p:cNvPr id="6" name="Connecteur en arc 5">
            <a:extLst>
              <a:ext uri="{FF2B5EF4-FFF2-40B4-BE49-F238E27FC236}">
                <a16:creationId xmlns:a16="http://schemas.microsoft.com/office/drawing/2014/main" id="{79985182-8409-53C2-081A-5445E2E20628}"/>
              </a:ext>
            </a:extLst>
          </p:cNvPr>
          <p:cNvCxnSpPr>
            <a:cxnSpLocks/>
          </p:cNvCxnSpPr>
          <p:nvPr/>
        </p:nvCxnSpPr>
        <p:spPr>
          <a:xfrm>
            <a:off x="4193628" y="1975945"/>
            <a:ext cx="1082799" cy="394722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1BEB146E-AC30-6C84-20E6-35843089515E}"/>
              </a:ext>
            </a:extLst>
          </p:cNvPr>
          <p:cNvSpPr txBox="1"/>
          <p:nvPr/>
        </p:nvSpPr>
        <p:spPr>
          <a:xfrm>
            <a:off x="8103475" y="3105072"/>
            <a:ext cx="43617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 err="1">
                <a:latin typeface="Avenir Book" panose="02000503020000020003" pitchFamily="2" charset="0"/>
              </a:rPr>
              <a:t>Robustness</a:t>
            </a:r>
            <a:r>
              <a:rPr lang="fr-FR" sz="1600" dirty="0">
                <a:latin typeface="Avenir Book" panose="02000503020000020003" pitchFamily="2" charset="0"/>
              </a:rPr>
              <a:t> tests </a:t>
            </a:r>
            <a:r>
              <a:rPr lang="fr-FR" sz="1600" dirty="0" err="1">
                <a:latin typeface="Avenir Book" panose="02000503020000020003" pitchFamily="2" charset="0"/>
              </a:rPr>
              <a:t>against</a:t>
            </a:r>
            <a:r>
              <a:rPr lang="fr-FR" sz="1600" dirty="0">
                <a:latin typeface="Avenir Book" panose="02000503020000020003" pitchFamily="2" charset="0"/>
              </a:rPr>
              <a:t> instrumental </a:t>
            </a:r>
            <a:r>
              <a:rPr lang="fr-FR" sz="1600" dirty="0" err="1">
                <a:latin typeface="Avenir Book" panose="02000503020000020003" pitchFamily="2" charset="0"/>
              </a:rPr>
              <a:t>systematic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effects</a:t>
            </a:r>
            <a:r>
              <a:rPr lang="fr-FR" sz="1600" dirty="0">
                <a:latin typeface="Avenir Book" panose="02000503020000020003" pitchFamily="2" charset="0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venir Book" panose="02000503020000020003" pitchFamily="2" charset="0"/>
              </a:rPr>
              <a:t>large </a:t>
            </a:r>
            <a:r>
              <a:rPr lang="fr-FR" sz="1600" dirty="0" err="1">
                <a:latin typeface="Avenir Book" panose="02000503020000020003" pitchFamily="2" charset="0"/>
              </a:rPr>
              <a:t>scale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filtering</a:t>
            </a:r>
            <a:endParaRPr lang="fr-FR" sz="1600" dirty="0"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venir Book" panose="02000503020000020003" pitchFamily="2" charset="0"/>
              </a:rPr>
              <a:t>Low-</a:t>
            </a:r>
            <a:r>
              <a:rPr lang="fr-FR" sz="1600" dirty="0" err="1">
                <a:latin typeface="Avenir Book" panose="02000503020000020003" pitchFamily="2" charset="0"/>
              </a:rPr>
              <a:t>frequency</a:t>
            </a:r>
            <a:r>
              <a:rPr lang="fr-FR" sz="1600" dirty="0">
                <a:latin typeface="Avenir Book" panose="02000503020000020003" pitchFamily="2" charset="0"/>
              </a:rPr>
              <a:t> noise </a:t>
            </a:r>
            <a:r>
              <a:rPr lang="fr-FR" sz="1600" dirty="0" err="1">
                <a:latin typeface="Avenir Book" panose="02000503020000020003" pitchFamily="2" charset="0"/>
              </a:rPr>
              <a:t>residuals</a:t>
            </a:r>
            <a:endParaRPr lang="fr-FR" sz="1600" dirty="0">
              <a:latin typeface="Avenir Book" panose="02000503020000020003" pitchFamily="2" charset="0"/>
            </a:endParaRP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E5CEA5B1-ADA1-5CD0-4ADA-F5A282CD95E0}"/>
              </a:ext>
            </a:extLst>
          </p:cNvPr>
          <p:cNvCxnSpPr>
            <a:cxnSpLocks/>
          </p:cNvCxnSpPr>
          <p:nvPr/>
        </p:nvCxnSpPr>
        <p:spPr>
          <a:xfrm>
            <a:off x="6080701" y="3239269"/>
            <a:ext cx="241738" cy="0"/>
          </a:xfrm>
          <a:prstGeom prst="straightConnector1">
            <a:avLst/>
          </a:prstGeom>
          <a:ln w="12700">
            <a:solidFill>
              <a:srgbClr val="057AE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en arc 26">
            <a:extLst>
              <a:ext uri="{FF2B5EF4-FFF2-40B4-BE49-F238E27FC236}">
                <a16:creationId xmlns:a16="http://schemas.microsoft.com/office/drawing/2014/main" id="{EB5B39A2-042A-36D7-A5D1-4BAFF4DDD673}"/>
              </a:ext>
            </a:extLst>
          </p:cNvPr>
          <p:cNvCxnSpPr>
            <a:cxnSpLocks/>
          </p:cNvCxnSpPr>
          <p:nvPr/>
        </p:nvCxnSpPr>
        <p:spPr>
          <a:xfrm rot="10800000">
            <a:off x="6353387" y="3244428"/>
            <a:ext cx="1729072" cy="97867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AAFAD0A7-A043-90E3-88BE-20907D659010}"/>
              </a:ext>
            </a:extLst>
          </p:cNvPr>
          <p:cNvSpPr txBox="1"/>
          <p:nvPr/>
        </p:nvSpPr>
        <p:spPr>
          <a:xfrm>
            <a:off x="8014137" y="1691430"/>
            <a:ext cx="43617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 err="1">
                <a:latin typeface="Avenir Book" panose="02000503020000020003" pitchFamily="2" charset="0"/>
              </a:rPr>
              <a:t>Two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different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models</a:t>
            </a:r>
            <a:r>
              <a:rPr lang="fr-FR" sz="1600" dirty="0">
                <a:latin typeface="Avenir Book" panose="02000503020000020003" pitchFamily="2" charset="0"/>
              </a:rPr>
              <a:t> of the pressure profile</a:t>
            </a:r>
          </a:p>
          <a:p>
            <a:r>
              <a:rPr lang="fr-FR" sz="1600" dirty="0" err="1">
                <a:latin typeface="Avenir Book" panose="02000503020000020003" pitchFamily="2" charset="0"/>
              </a:rPr>
              <a:t>used</a:t>
            </a:r>
            <a:r>
              <a:rPr lang="fr-FR" sz="1600" dirty="0">
                <a:latin typeface="Avenir Book" panose="02000503020000020003" pitchFamily="2" charset="0"/>
              </a:rPr>
              <a:t> to </a:t>
            </a:r>
            <a:r>
              <a:rPr lang="fr-FR" sz="1600" dirty="0" err="1">
                <a:latin typeface="Avenir Book" panose="02000503020000020003" pitchFamily="2" charset="0"/>
              </a:rPr>
              <a:t>calculate</a:t>
            </a:r>
            <a:r>
              <a:rPr lang="fr-FR" sz="1600" dirty="0">
                <a:latin typeface="Avenir Book" panose="02000503020000020003" pitchFamily="2" charset="0"/>
              </a:rPr>
              <a:t> M</a:t>
            </a:r>
            <a:r>
              <a:rPr lang="fr-FR" sz="1600" baseline="-25000" dirty="0">
                <a:latin typeface="Avenir Book" panose="02000503020000020003" pitchFamily="2" charset="0"/>
              </a:rPr>
              <a:t>HSE </a:t>
            </a:r>
            <a:r>
              <a:rPr lang="fr-FR" sz="1600" dirty="0">
                <a:latin typeface="Avenir Book" panose="02000503020000020003" pitchFamily="2" charset="0"/>
              </a:rPr>
              <a:t>(&lt; r )  </a:t>
            </a:r>
          </a:p>
        </p:txBody>
      </p:sp>
      <p:cxnSp>
        <p:nvCxnSpPr>
          <p:cNvPr id="36" name="Connecteur en arc 35">
            <a:extLst>
              <a:ext uri="{FF2B5EF4-FFF2-40B4-BE49-F238E27FC236}">
                <a16:creationId xmlns:a16="http://schemas.microsoft.com/office/drawing/2014/main" id="{77211F48-6071-DDAD-1D55-4431D70116D5}"/>
              </a:ext>
            </a:extLst>
          </p:cNvPr>
          <p:cNvCxnSpPr>
            <a:cxnSpLocks/>
          </p:cNvCxnSpPr>
          <p:nvPr/>
        </p:nvCxnSpPr>
        <p:spPr>
          <a:xfrm rot="10800000" flipV="1">
            <a:off x="5726854" y="1869676"/>
            <a:ext cx="2312047" cy="650003"/>
          </a:xfrm>
          <a:prstGeom prst="curvedConnector3">
            <a:avLst>
              <a:gd name="adj1" fmla="val 9965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en arc 36">
            <a:extLst>
              <a:ext uri="{FF2B5EF4-FFF2-40B4-BE49-F238E27FC236}">
                <a16:creationId xmlns:a16="http://schemas.microsoft.com/office/drawing/2014/main" id="{A053A904-7019-F33F-9E52-1929BE1F7462}"/>
              </a:ext>
            </a:extLst>
          </p:cNvPr>
          <p:cNvCxnSpPr>
            <a:cxnSpLocks/>
          </p:cNvCxnSpPr>
          <p:nvPr/>
        </p:nvCxnSpPr>
        <p:spPr>
          <a:xfrm rot="10800000" flipV="1">
            <a:off x="6014606" y="1889763"/>
            <a:ext cx="1392035" cy="981428"/>
          </a:xfrm>
          <a:prstGeom prst="curvedConnector3">
            <a:avLst>
              <a:gd name="adj1" fmla="val 9987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>
            <a:extLst>
              <a:ext uri="{FF2B5EF4-FFF2-40B4-BE49-F238E27FC236}">
                <a16:creationId xmlns:a16="http://schemas.microsoft.com/office/drawing/2014/main" id="{D81D69B7-D421-F2F8-AAB8-EE4807841C72}"/>
              </a:ext>
            </a:extLst>
          </p:cNvPr>
          <p:cNvSpPr txBox="1"/>
          <p:nvPr/>
        </p:nvSpPr>
        <p:spPr>
          <a:xfrm>
            <a:off x="485901" y="5131951"/>
            <a:ext cx="113721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600" dirty="0" err="1">
                <a:latin typeface="Avenir Book" panose="02000503020000020003" pitchFamily="2" charset="0"/>
              </a:rPr>
              <a:t>Robust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measure</a:t>
            </a:r>
            <a:r>
              <a:rPr lang="fr-FR" sz="1600" dirty="0">
                <a:latin typeface="Avenir Book" panose="02000503020000020003" pitchFamily="2" charset="0"/>
              </a:rPr>
              <a:t> of </a:t>
            </a:r>
            <a:r>
              <a:rPr lang="fr-FR" sz="1600" dirty="0" err="1">
                <a:latin typeface="Avenir Book" panose="02000503020000020003" pitchFamily="2" charset="0"/>
              </a:rPr>
              <a:t>b</a:t>
            </a:r>
            <a:r>
              <a:rPr lang="fr-FR" sz="1600" baseline="-25000" dirty="0" err="1">
                <a:latin typeface="Avenir Book" panose="02000503020000020003" pitchFamily="2" charset="0"/>
              </a:rPr>
              <a:t>HSE</a:t>
            </a:r>
            <a:r>
              <a:rPr lang="fr-FR" sz="1600" baseline="-25000" dirty="0">
                <a:latin typeface="Avenir Book" panose="02000503020000020003" pitchFamily="2" charset="0"/>
              </a:rPr>
              <a:t>/</a:t>
            </a:r>
            <a:r>
              <a:rPr lang="fr-FR" sz="1600" baseline="-25000" dirty="0" err="1">
                <a:latin typeface="Avenir Book" panose="02000503020000020003" pitchFamily="2" charset="0"/>
              </a:rPr>
              <a:t>lens</a:t>
            </a:r>
            <a:r>
              <a:rPr lang="fr-FR" sz="1600" baseline="-25000" dirty="0">
                <a:latin typeface="Avenir Book" panose="02000503020000020003" pitchFamily="2" charset="0"/>
              </a:rPr>
              <a:t> </a:t>
            </a:r>
            <a:r>
              <a:rPr lang="fr-FR" sz="1600" dirty="0">
                <a:latin typeface="Avenir Book" panose="02000503020000020003" pitchFamily="2" charset="0"/>
              </a:rPr>
              <a:t>for the </a:t>
            </a:r>
            <a:r>
              <a:rPr lang="fr-FR" sz="1600" dirty="0" err="1">
                <a:latin typeface="Avenir Book" panose="02000503020000020003" pitchFamily="2" charset="0"/>
              </a:rPr>
              <a:t>highest</a:t>
            </a:r>
            <a:r>
              <a:rPr lang="fr-FR" sz="1600" dirty="0">
                <a:latin typeface="Avenir Book" panose="02000503020000020003" pitchFamily="2" charset="0"/>
              </a:rPr>
              <a:t>-z cluster of the LPSZ  :   (1-b</a:t>
            </a:r>
            <a:r>
              <a:rPr lang="fr-FR" sz="1600" baseline="-25000" dirty="0">
                <a:latin typeface="Avenir Book" panose="02000503020000020003" pitchFamily="2" charset="0"/>
              </a:rPr>
              <a:t>HSE/</a:t>
            </a:r>
            <a:r>
              <a:rPr lang="fr-FR" sz="1600" baseline="-25000" dirty="0" err="1">
                <a:latin typeface="Avenir Book" panose="02000503020000020003" pitchFamily="2" charset="0"/>
              </a:rPr>
              <a:t>lens</a:t>
            </a:r>
            <a:r>
              <a:rPr lang="fr-FR" sz="1600" dirty="0">
                <a:latin typeface="Avenir Book" panose="02000503020000020003" pitchFamily="2" charset="0"/>
              </a:rPr>
              <a:t>)  ~ 0.9 ± 0.2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 err="1">
                <a:latin typeface="Avenir Book" panose="02000503020000020003" pitchFamily="2" charset="0"/>
              </a:rPr>
              <a:t>Different</a:t>
            </a:r>
            <a:r>
              <a:rPr lang="fr-FR" sz="1600" dirty="0">
                <a:latin typeface="Avenir Book" panose="02000503020000020003" pitchFamily="2" charset="0"/>
              </a:rPr>
              <a:t> value </a:t>
            </a:r>
            <a:r>
              <a:rPr lang="fr-FR" sz="1600" dirty="0" err="1">
                <a:latin typeface="Avenir Book" panose="02000503020000020003" pitchFamily="2" charset="0"/>
              </a:rPr>
              <a:t>using</a:t>
            </a:r>
            <a:r>
              <a:rPr lang="fr-FR" sz="1600" dirty="0">
                <a:latin typeface="Avenir Book" panose="02000503020000020003" pitchFamily="2" charset="0"/>
              </a:rPr>
              <a:t> X-ray </a:t>
            </a:r>
            <a:r>
              <a:rPr lang="fr-FR" sz="1600" dirty="0" err="1">
                <a:latin typeface="Avenir Book" panose="02000503020000020003" pitchFamily="2" charset="0"/>
              </a:rPr>
              <a:t>only</a:t>
            </a:r>
            <a:r>
              <a:rPr lang="fr-FR" sz="1600" dirty="0">
                <a:latin typeface="Avenir Book" panose="02000503020000020003" pitchFamily="2" charset="0"/>
              </a:rPr>
              <a:t>  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Avenir Book" panose="02000503020000020003" pitchFamily="2" charset="0"/>
              </a:rPr>
              <a:t>The LPSZ </a:t>
            </a:r>
            <a:r>
              <a:rPr lang="fr-FR" sz="1600" dirty="0" err="1">
                <a:latin typeface="Avenir Book" panose="02000503020000020003" pitchFamily="2" charset="0"/>
              </a:rPr>
              <a:t>sample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combined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with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lensing</a:t>
            </a:r>
            <a:r>
              <a:rPr lang="fr-FR" sz="1600" dirty="0">
                <a:latin typeface="Avenir Book" panose="02000503020000020003" pitchFamily="2" charset="0"/>
              </a:rPr>
              <a:t> data </a:t>
            </a:r>
            <a:r>
              <a:rPr lang="fr-FR" sz="1600" dirty="0" err="1">
                <a:latin typeface="Avenir Book" panose="02000503020000020003" pitchFamily="2" charset="0"/>
              </a:rPr>
              <a:t>offers</a:t>
            </a:r>
            <a:r>
              <a:rPr lang="fr-FR" sz="1600" dirty="0">
                <a:latin typeface="Avenir Book" panose="02000503020000020003" pitchFamily="2" charset="0"/>
              </a:rPr>
              <a:t> new perspectives to the </a:t>
            </a:r>
            <a:r>
              <a:rPr lang="fr-FR" sz="1600" dirty="0" err="1">
                <a:latin typeface="Avenir Book" panose="02000503020000020003" pitchFamily="2" charset="0"/>
              </a:rPr>
              <a:t>measure</a:t>
            </a:r>
            <a:r>
              <a:rPr lang="fr-FR" sz="1600" dirty="0">
                <a:latin typeface="Avenir Book" panose="02000503020000020003" pitchFamily="2" charset="0"/>
              </a:rPr>
              <a:t> of the </a:t>
            </a:r>
            <a:r>
              <a:rPr lang="fr-FR" sz="1600" dirty="0" err="1">
                <a:latin typeface="Avenir Book" panose="02000503020000020003" pitchFamily="2" charset="0"/>
              </a:rPr>
              <a:t>hydrostatic</a:t>
            </a:r>
            <a:r>
              <a:rPr lang="fr-FR" sz="1600" dirty="0">
                <a:latin typeface="Avenir Book" panose="02000503020000020003" pitchFamily="2" charset="0"/>
              </a:rPr>
              <a:t> mass </a:t>
            </a:r>
            <a:r>
              <a:rPr lang="fr-FR" sz="1600" dirty="0" err="1">
                <a:latin typeface="Avenir Book" panose="02000503020000020003" pitchFamily="2" charset="0"/>
              </a:rPr>
              <a:t>bias</a:t>
            </a:r>
            <a:endParaRPr lang="fr-FR" sz="16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662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B5C802-139B-5C48-B305-420D28B90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Outlines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ADDAA23-54B7-E844-8FA5-AB87BDE55B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0" y="741405"/>
            <a:ext cx="6919978" cy="5222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51146AE-2B95-334C-9505-7F9E21846C9E}"/>
              </a:ext>
            </a:extLst>
          </p:cNvPr>
          <p:cNvSpPr txBox="1"/>
          <p:nvPr/>
        </p:nvSpPr>
        <p:spPr>
          <a:xfrm>
            <a:off x="691380" y="2028698"/>
            <a:ext cx="11222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dirty="0">
                <a:latin typeface="Avenir Book" panose="02000503020000020003" pitchFamily="2" charset="0"/>
              </a:rPr>
              <a:t>Implication of </a:t>
            </a:r>
            <a:r>
              <a:rPr lang="fr-FR" dirty="0" err="1">
                <a:latin typeface="Avenir Book" panose="02000503020000020003" pitchFamily="2" charset="0"/>
              </a:rPr>
              <a:t>resolved</a:t>
            </a:r>
            <a:r>
              <a:rPr lang="fr-FR" dirty="0">
                <a:latin typeface="Avenir Book" panose="02000503020000020003" pitchFamily="2" charset="0"/>
              </a:rPr>
              <a:t> </a:t>
            </a:r>
            <a:r>
              <a:rPr lang="fr-FR" dirty="0" err="1">
                <a:latin typeface="Avenir Book" panose="02000503020000020003" pitchFamily="2" charset="0"/>
              </a:rPr>
              <a:t>Sunyaev-Zel’dovich</a:t>
            </a:r>
            <a:r>
              <a:rPr lang="fr-FR" dirty="0">
                <a:latin typeface="Avenir Book" panose="02000503020000020003" pitchFamily="2" charset="0"/>
              </a:rPr>
              <a:t> observation on Cluster </a:t>
            </a:r>
            <a:r>
              <a:rPr lang="fr-FR" dirty="0" err="1">
                <a:latin typeface="Avenir Book" panose="02000503020000020003" pitchFamily="2" charset="0"/>
              </a:rPr>
              <a:t>Cosmology</a:t>
            </a:r>
            <a:endParaRPr lang="fr-FR" dirty="0">
              <a:latin typeface="Avenir Book" panose="02000503020000020003" pitchFamily="2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fr-FR" dirty="0">
                <a:latin typeface="Avenir Book" panose="02000503020000020003" pitchFamily="2" charset="0"/>
              </a:rPr>
              <a:t>NIKA2 </a:t>
            </a:r>
            <a:r>
              <a:rPr lang="fr-FR" dirty="0" err="1">
                <a:latin typeface="Avenir Book" panose="02000503020000020003" pitchFamily="2" charset="0"/>
              </a:rPr>
              <a:t>Sunyaev-Zel’dovich</a:t>
            </a:r>
            <a:r>
              <a:rPr lang="fr-FR" dirty="0">
                <a:latin typeface="Avenir Book" panose="02000503020000020003" pitchFamily="2" charset="0"/>
              </a:rPr>
              <a:t> Large Program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err="1">
                <a:latin typeface="Avenir Book" panose="02000503020000020003" pitchFamily="2" charset="0"/>
              </a:rPr>
              <a:t>Status</a:t>
            </a:r>
            <a:r>
              <a:rPr lang="fr-FR" dirty="0">
                <a:latin typeface="Avenir Book" panose="02000503020000020003" pitchFamily="2" charset="0"/>
              </a:rPr>
              <a:t>, </a:t>
            </a:r>
            <a:r>
              <a:rPr lang="fr-FR" dirty="0" err="1">
                <a:latin typeface="Avenir Book" panose="02000503020000020003" pitchFamily="2" charset="0"/>
              </a:rPr>
              <a:t>recent</a:t>
            </a:r>
            <a:r>
              <a:rPr lang="fr-FR" dirty="0">
                <a:latin typeface="Avenir Book" panose="02000503020000020003" pitchFamily="2" charset="0"/>
              </a:rPr>
              <a:t> </a:t>
            </a:r>
            <a:r>
              <a:rPr lang="fr-FR" dirty="0" err="1">
                <a:latin typeface="Avenir Book" panose="02000503020000020003" pitchFamily="2" charset="0"/>
              </a:rPr>
              <a:t>results</a:t>
            </a:r>
            <a:r>
              <a:rPr lang="fr-FR" dirty="0">
                <a:latin typeface="Avenir Book" panose="02000503020000020003" pitchFamily="2" charset="0"/>
              </a:rPr>
              <a:t> and perspectives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1CA2F55-206A-ED47-9589-DF04D6EEB1AE}"/>
              </a:ext>
            </a:extLst>
          </p:cNvPr>
          <p:cNvSpPr txBox="1"/>
          <p:nvPr/>
        </p:nvSpPr>
        <p:spPr>
          <a:xfrm>
            <a:off x="11893520" y="6519446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venir Book" panose="02000503020000020003" pitchFamily="2" charset="0"/>
              </a:rPr>
              <a:t>1</a:t>
            </a: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C55924E7-5D4F-7185-09BA-F711F027117E}"/>
              </a:ext>
            </a:extLst>
          </p:cNvPr>
          <p:cNvSpPr txBox="1">
            <a:spLocks/>
          </p:cNvSpPr>
          <p:nvPr/>
        </p:nvSpPr>
        <p:spPr>
          <a:xfrm>
            <a:off x="190070" y="739832"/>
            <a:ext cx="10948984" cy="6693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fr-FR" sz="1800" dirty="0"/>
              <a:t>The NIKA2 </a:t>
            </a:r>
            <a:r>
              <a:rPr lang="fr-FR" sz="1800" dirty="0" err="1"/>
              <a:t>Sunyaev-Zel’dovich</a:t>
            </a:r>
            <a:r>
              <a:rPr lang="fr-FR" sz="1800" dirty="0"/>
              <a:t> Large Program and </a:t>
            </a:r>
            <a:r>
              <a:rPr lang="fr-FR" sz="1800" dirty="0" err="1"/>
              <a:t>its</a:t>
            </a:r>
            <a:r>
              <a:rPr lang="fr-FR" sz="1800" dirty="0"/>
              <a:t> implication for Cluster-</a:t>
            </a:r>
            <a:r>
              <a:rPr lang="fr-FR" sz="1800" dirty="0" err="1"/>
              <a:t>based</a:t>
            </a:r>
            <a:r>
              <a:rPr lang="fr-FR" sz="1800" dirty="0"/>
              <a:t> </a:t>
            </a:r>
            <a:r>
              <a:rPr lang="fr-FR" sz="1800" dirty="0" err="1"/>
              <a:t>Cosmology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551277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9EA386B1-2DA8-F942-8337-38CAF796738F}"/>
              </a:ext>
            </a:extLst>
          </p:cNvPr>
          <p:cNvSpPr/>
          <p:nvPr/>
        </p:nvSpPr>
        <p:spPr>
          <a:xfrm>
            <a:off x="368334" y="4432317"/>
            <a:ext cx="58613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Avenir Book" panose="02000503020000020003" pitchFamily="2" charset="0"/>
              </a:rPr>
              <a:t>          for distant clusters </a:t>
            </a:r>
            <a:r>
              <a:rPr lang="fr-FR" sz="1600" dirty="0" err="1">
                <a:latin typeface="Avenir Book" panose="02000503020000020003" pitchFamily="2" charset="0"/>
              </a:rPr>
              <a:t>requires</a:t>
            </a:r>
            <a:r>
              <a:rPr lang="fr-FR" sz="1600" dirty="0">
                <a:latin typeface="Avenir Book" panose="02000503020000020003" pitchFamily="2" charset="0"/>
              </a:rPr>
              <a:t> prohibitive high-</a:t>
            </a:r>
            <a:r>
              <a:rPr lang="fr-FR" sz="1600" dirty="0" err="1">
                <a:latin typeface="Avenir Book" panose="02000503020000020003" pitchFamily="2" charset="0"/>
              </a:rPr>
              <a:t>quality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spectroscopic</a:t>
            </a:r>
            <a:r>
              <a:rPr lang="fr-FR" sz="1600" dirty="0">
                <a:latin typeface="Avenir Book" panose="02000503020000020003" pitchFamily="2" charset="0"/>
              </a:rPr>
              <a:t> data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C902706-7FE1-6740-B7D5-585B03828A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0" y="753280"/>
            <a:ext cx="6919978" cy="52226"/>
          </a:xfrm>
          <a:prstGeom prst="rect">
            <a:avLst/>
          </a:prstGeom>
        </p:spPr>
      </p:pic>
      <p:sp>
        <p:nvSpPr>
          <p:cNvPr id="23" name="Titre 1">
            <a:extLst>
              <a:ext uri="{FF2B5EF4-FFF2-40B4-BE49-F238E27FC236}">
                <a16:creationId xmlns:a16="http://schemas.microsoft.com/office/drawing/2014/main" id="{C5F512C5-F078-6A46-BA20-50ADA31CFC9C}"/>
              </a:ext>
            </a:extLst>
          </p:cNvPr>
          <p:cNvSpPr txBox="1">
            <a:spLocks/>
          </p:cNvSpPr>
          <p:nvPr/>
        </p:nvSpPr>
        <p:spPr>
          <a:xfrm>
            <a:off x="311166" y="-21515"/>
            <a:ext cx="11184288" cy="6864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 err="1"/>
              <a:t>Mean</a:t>
            </a:r>
            <a:r>
              <a:rPr lang="fr-FR" sz="2400" dirty="0"/>
              <a:t> pressure profile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375D6B2-0D32-604B-A6AA-99B3F3AE6D4A}"/>
              </a:ext>
            </a:extLst>
          </p:cNvPr>
          <p:cNvSpPr txBox="1"/>
          <p:nvPr/>
        </p:nvSpPr>
        <p:spPr>
          <a:xfrm>
            <a:off x="11779708" y="6519446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venir Book" panose="02000503020000020003" pitchFamily="2" charset="0"/>
              </a:rPr>
              <a:t>5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76B39FF0-A96C-5340-A2FF-60E1483BF4B6}"/>
              </a:ext>
            </a:extLst>
          </p:cNvPr>
          <p:cNvSpPr txBox="1"/>
          <p:nvPr/>
        </p:nvSpPr>
        <p:spPr>
          <a:xfrm>
            <a:off x="351946" y="2521506"/>
            <a:ext cx="64588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fr-FR" sz="1600" dirty="0">
                <a:latin typeface="Avenir Book" panose="02000503020000020003" pitchFamily="2" charset="0"/>
              </a:rPr>
              <a:t>Arnaud et al 2010 </a:t>
            </a:r>
            <a:r>
              <a:rPr lang="fr-FR" sz="1600" dirty="0" err="1">
                <a:latin typeface="Avenir Book" panose="02000503020000020003" pitchFamily="2" charset="0"/>
              </a:rPr>
              <a:t>universal</a:t>
            </a:r>
            <a:r>
              <a:rPr lang="fr-FR" sz="1600" dirty="0">
                <a:latin typeface="Avenir Book" panose="02000503020000020003" pitchFamily="2" charset="0"/>
              </a:rPr>
              <a:t> pressure profile </a:t>
            </a:r>
            <a:r>
              <a:rPr lang="fr-FR" sz="1600" dirty="0" err="1">
                <a:latin typeface="Avenir Book" panose="02000503020000020003" pitchFamily="2" charset="0"/>
              </a:rPr>
              <a:t>calibrated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using</a:t>
            </a:r>
            <a:r>
              <a:rPr lang="fr-FR" sz="1600" dirty="0">
                <a:latin typeface="Avenir Book" panose="02000503020000020003" pitchFamily="2" charset="0"/>
              </a:rPr>
              <a:t> the REXCESS </a:t>
            </a:r>
            <a:r>
              <a:rPr lang="fr-FR" sz="1600" dirty="0" err="1">
                <a:latin typeface="Avenir Book" panose="02000503020000020003" pitchFamily="2" charset="0"/>
              </a:rPr>
              <a:t>sample</a:t>
            </a:r>
            <a:r>
              <a:rPr lang="fr-FR" sz="1600" dirty="0">
                <a:latin typeface="Avenir Book" panose="02000503020000020003" pitchFamily="2" charset="0"/>
              </a:rPr>
              <a:t> of 33 clusters at z&lt;0.2 </a:t>
            </a:r>
            <a:r>
              <a:rPr lang="fr-FR" sz="1600" dirty="0" err="1">
                <a:latin typeface="Avenir Book" panose="02000503020000020003" pitchFamily="2" charset="0"/>
              </a:rPr>
              <a:t>observed</a:t>
            </a:r>
            <a:r>
              <a:rPr lang="fr-FR" sz="1600" dirty="0">
                <a:latin typeface="Avenir Book" panose="02000503020000020003" pitchFamily="2" charset="0"/>
              </a:rPr>
              <a:t> in X-ray</a:t>
            </a:r>
          </a:p>
          <a:p>
            <a:endParaRPr lang="fr-FR" sz="1400" dirty="0">
              <a:latin typeface="Avenir Book" panose="02000503020000020003" pitchFamily="2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A52375CA-B1D6-304B-A2C2-3C737DE45EEC}"/>
              </a:ext>
            </a:extLst>
          </p:cNvPr>
          <p:cNvSpPr txBox="1"/>
          <p:nvPr/>
        </p:nvSpPr>
        <p:spPr>
          <a:xfrm>
            <a:off x="613861" y="3109641"/>
            <a:ext cx="3615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A43BC"/>
                </a:solidFill>
                <a:latin typeface="Avenir Book" panose="02000503020000020003" pitchFamily="2" charset="0"/>
              </a:rPr>
              <a:t>Pratt+2010, Arnaud+2010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64C123D-1A60-CFFA-AC54-1ED5EC1A58B2}"/>
              </a:ext>
            </a:extLst>
          </p:cNvPr>
          <p:cNvSpPr txBox="1"/>
          <p:nvPr/>
        </p:nvSpPr>
        <p:spPr>
          <a:xfrm>
            <a:off x="1048870" y="6227396"/>
            <a:ext cx="114335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 err="1">
                <a:latin typeface="Avenir Book" panose="02000503020000020003" pitchFamily="2" charset="0"/>
              </a:rPr>
              <a:t>Resolved</a:t>
            </a:r>
            <a:r>
              <a:rPr lang="fr-FR" sz="1600" dirty="0">
                <a:latin typeface="Avenir Book" panose="02000503020000020003" pitchFamily="2" charset="0"/>
              </a:rPr>
              <a:t> observation of high-</a:t>
            </a:r>
            <a:r>
              <a:rPr lang="fr-FR" sz="1600" dirty="0" err="1">
                <a:latin typeface="Avenir Book" panose="02000503020000020003" pitchFamily="2" charset="0"/>
              </a:rPr>
              <a:t>redshift</a:t>
            </a:r>
            <a:r>
              <a:rPr lang="fr-FR" sz="1600" dirty="0">
                <a:latin typeface="Avenir Book" panose="02000503020000020003" pitchFamily="2" charset="0"/>
              </a:rPr>
              <a:t> clusters can </a:t>
            </a:r>
            <a:r>
              <a:rPr lang="fr-FR" sz="1600" dirty="0" err="1">
                <a:latin typeface="Avenir Book" panose="02000503020000020003" pitchFamily="2" charset="0"/>
              </a:rPr>
              <a:t>improve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our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knowledge</a:t>
            </a:r>
            <a:r>
              <a:rPr lang="fr-FR" sz="1600" dirty="0">
                <a:latin typeface="Avenir Book" panose="02000503020000020003" pitchFamily="2" charset="0"/>
              </a:rPr>
              <a:t> of the </a:t>
            </a:r>
            <a:r>
              <a:rPr lang="fr-FR" sz="1600" dirty="0" err="1">
                <a:latin typeface="Avenir Book" panose="02000503020000020003" pitchFamily="2" charset="0"/>
              </a:rPr>
              <a:t>mean</a:t>
            </a:r>
            <a:r>
              <a:rPr lang="fr-FR" sz="1600" dirty="0">
                <a:latin typeface="Avenir Book" panose="02000503020000020003" pitchFamily="2" charset="0"/>
              </a:rPr>
              <a:t> pressure profile</a:t>
            </a:r>
            <a:endParaRPr lang="fr-FR" sz="1600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402131A-3955-E192-2FFB-44ED5EBB110E}"/>
              </a:ext>
            </a:extLst>
          </p:cNvPr>
          <p:cNvSpPr txBox="1"/>
          <p:nvPr/>
        </p:nvSpPr>
        <p:spPr>
          <a:xfrm>
            <a:off x="331027" y="911879"/>
            <a:ext cx="74252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fr-FR" sz="1600" dirty="0" err="1">
                <a:latin typeface="Avenir Book" panose="02000503020000020003" pitchFamily="2" charset="0"/>
              </a:rPr>
              <a:t>Useful</a:t>
            </a:r>
            <a:r>
              <a:rPr lang="fr-FR" sz="1600" dirty="0">
                <a:latin typeface="Avenir Book" panose="02000503020000020003" pitchFamily="2" charset="0"/>
              </a:rPr>
              <a:t> for cluster </a:t>
            </a:r>
            <a:r>
              <a:rPr lang="fr-FR" sz="1600" dirty="0" err="1">
                <a:latin typeface="Avenir Book" panose="02000503020000020003" pitchFamily="2" charset="0"/>
              </a:rPr>
              <a:t>detection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based</a:t>
            </a:r>
            <a:r>
              <a:rPr lang="fr-FR" sz="1600" dirty="0">
                <a:latin typeface="Avenir Book" panose="02000503020000020003" pitchFamily="2" charset="0"/>
              </a:rPr>
              <a:t> on </a:t>
            </a:r>
            <a:r>
              <a:rPr lang="fr-FR" sz="1600" dirty="0" err="1">
                <a:latin typeface="Avenir Book" panose="02000503020000020003" pitchFamily="2" charset="0"/>
              </a:rPr>
              <a:t>matched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filters</a:t>
            </a:r>
            <a:endParaRPr lang="fr-FR" sz="1600" dirty="0">
              <a:latin typeface="Avenir Book" panose="02000503020000020003" pitchFamily="2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fr-FR" sz="1600" dirty="0">
                <a:latin typeface="Avenir Book" panose="02000503020000020003" pitchFamily="2" charset="0"/>
              </a:rPr>
              <a:t>Key </a:t>
            </a:r>
            <a:r>
              <a:rPr lang="fr-FR" sz="1600" dirty="0" err="1">
                <a:latin typeface="Avenir Book" panose="02000503020000020003" pitchFamily="2" charset="0"/>
              </a:rPr>
              <a:t>tool</a:t>
            </a:r>
            <a:r>
              <a:rPr lang="fr-FR" sz="1600" dirty="0">
                <a:latin typeface="Avenir Book" panose="02000503020000020003" pitchFamily="2" charset="0"/>
              </a:rPr>
              <a:t> to </a:t>
            </a:r>
            <a:r>
              <a:rPr lang="fr-FR" sz="1600" dirty="0" err="1">
                <a:latin typeface="Avenir Book" panose="02000503020000020003" pitchFamily="2" charset="0"/>
              </a:rPr>
              <a:t>draw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cosmological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constraints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from</a:t>
            </a:r>
            <a:r>
              <a:rPr lang="fr-FR" sz="1600" dirty="0">
                <a:latin typeface="Avenir Book" panose="02000503020000020003" pitchFamily="2" charset="0"/>
              </a:rPr>
              <a:t> the y </a:t>
            </a:r>
            <a:r>
              <a:rPr lang="fr-FR" sz="1600" dirty="0" err="1">
                <a:latin typeface="Avenir Book" panose="02000503020000020003" pitchFamily="2" charset="0"/>
              </a:rPr>
              <a:t>map</a:t>
            </a:r>
            <a:endParaRPr lang="fr-FR" sz="1600" dirty="0">
              <a:latin typeface="Avenir Book" panose="02000503020000020003" pitchFamily="2" charset="0"/>
            </a:endParaRPr>
          </a:p>
          <a:p>
            <a:pPr marL="285750" indent="-285750">
              <a:buFont typeface="Wingdings" charset="2"/>
              <a:buChar char="§"/>
            </a:pPr>
            <a:endParaRPr lang="fr-FR" sz="1200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D401CEB-3B7A-5155-4308-803DCE1BC9A0}"/>
              </a:ext>
            </a:extLst>
          </p:cNvPr>
          <p:cNvSpPr txBox="1"/>
          <p:nvPr/>
        </p:nvSpPr>
        <p:spPr>
          <a:xfrm>
            <a:off x="203131" y="1704649"/>
            <a:ext cx="6207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Avenir Book" panose="02000503020000020003" pitchFamily="2" charset="0"/>
              </a:rPr>
              <a:t>Widely-used</a:t>
            </a:r>
            <a:r>
              <a:rPr lang="fr-FR" dirty="0">
                <a:latin typeface="Avenir Book" panose="02000503020000020003" pitchFamily="2" charset="0"/>
              </a:rPr>
              <a:t> </a:t>
            </a:r>
            <a:r>
              <a:rPr lang="fr-FR" dirty="0" err="1">
                <a:latin typeface="Avenir Book" panose="02000503020000020003" pitchFamily="2" charset="0"/>
              </a:rPr>
              <a:t>universal</a:t>
            </a:r>
            <a:r>
              <a:rPr lang="fr-FR" dirty="0">
                <a:latin typeface="Avenir Book" panose="02000503020000020003" pitchFamily="2" charset="0"/>
              </a:rPr>
              <a:t> pressure profile </a:t>
            </a:r>
            <a:r>
              <a:rPr lang="fr-FR" dirty="0" err="1">
                <a:latin typeface="Avenir Book" panose="02000503020000020003" pitchFamily="2" charset="0"/>
              </a:rPr>
              <a:t>estimates</a:t>
            </a:r>
            <a:r>
              <a:rPr lang="fr-FR" dirty="0">
                <a:latin typeface="Avenir Book" panose="02000503020000020003" pitchFamily="2" charset="0"/>
              </a:rPr>
              <a:t> are </a:t>
            </a:r>
            <a:r>
              <a:rPr lang="fr-FR" dirty="0" err="1">
                <a:latin typeface="Avenir Book" panose="02000503020000020003" pitchFamily="2" charset="0"/>
              </a:rPr>
              <a:t>calibrated</a:t>
            </a:r>
            <a:r>
              <a:rPr lang="fr-FR" dirty="0">
                <a:latin typeface="Avenir Book" panose="02000503020000020003" pitchFamily="2" charset="0"/>
              </a:rPr>
              <a:t> </a:t>
            </a:r>
            <a:r>
              <a:rPr lang="fr-FR" dirty="0" err="1">
                <a:latin typeface="Avenir Book" panose="02000503020000020003" pitchFamily="2" charset="0"/>
              </a:rPr>
              <a:t>using</a:t>
            </a:r>
            <a:r>
              <a:rPr lang="fr-FR" dirty="0">
                <a:latin typeface="Avenir Book" panose="02000503020000020003" pitchFamily="2" charset="0"/>
              </a:rPr>
              <a:t> </a:t>
            </a:r>
            <a:r>
              <a:rPr lang="fr-FR" dirty="0" err="1">
                <a:latin typeface="Avenir Book" panose="02000503020000020003" pitchFamily="2" charset="0"/>
              </a:rPr>
              <a:t>nearby</a:t>
            </a:r>
            <a:r>
              <a:rPr lang="fr-FR" dirty="0">
                <a:latin typeface="Avenir Book" panose="02000503020000020003" pitchFamily="2" charset="0"/>
              </a:rPr>
              <a:t> clusters </a:t>
            </a:r>
            <a:r>
              <a:rPr lang="fr-FR" dirty="0" err="1">
                <a:latin typeface="Avenir Book" panose="02000503020000020003" pitchFamily="2" charset="0"/>
              </a:rPr>
              <a:t>observed</a:t>
            </a:r>
            <a:r>
              <a:rPr lang="fr-FR" dirty="0">
                <a:latin typeface="Avenir Book" panose="02000503020000020003" pitchFamily="2" charset="0"/>
              </a:rPr>
              <a:t> in X-ray </a:t>
            </a:r>
            <a:endParaRPr lang="fr-FR" sz="1200" dirty="0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71238329-F3AE-37BE-B303-75E5CA982E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27" r="51673" b="7500"/>
          <a:stretch/>
        </p:blipFill>
        <p:spPr>
          <a:xfrm>
            <a:off x="737447" y="4321782"/>
            <a:ext cx="520700" cy="4699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0AA7BF5A-8D90-3373-F535-EC9861AFF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26" y="5182527"/>
            <a:ext cx="2083864" cy="228792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7F4A8D47-B8BB-56EC-F54A-FC9BA786775B}"/>
              </a:ext>
            </a:extLst>
          </p:cNvPr>
          <p:cNvSpPr/>
          <p:nvPr/>
        </p:nvSpPr>
        <p:spPr>
          <a:xfrm>
            <a:off x="381914" y="5143084"/>
            <a:ext cx="65480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Avenir Book" panose="02000503020000020003" pitchFamily="2" charset="0"/>
              </a:rPr>
              <a:t>                                      </a:t>
            </a:r>
            <a:r>
              <a:rPr lang="fr-FR" sz="1600" dirty="0" err="1">
                <a:latin typeface="Avenir Book" panose="02000503020000020003" pitchFamily="2" charset="0"/>
              </a:rPr>
              <a:t>depends</a:t>
            </a:r>
            <a:r>
              <a:rPr lang="fr-FR" sz="1600" dirty="0">
                <a:latin typeface="Avenir Book" panose="02000503020000020003" pitchFamily="2" charset="0"/>
              </a:rPr>
              <a:t> on the </a:t>
            </a:r>
            <a:r>
              <a:rPr lang="fr-FR" sz="1600" dirty="0" err="1">
                <a:latin typeface="Avenir Book" panose="02000503020000020003" pitchFamily="2" charset="0"/>
              </a:rPr>
              <a:t>dynamical</a:t>
            </a:r>
            <a:r>
              <a:rPr lang="fr-FR" sz="1600" dirty="0">
                <a:latin typeface="Avenir Book" panose="02000503020000020003" pitchFamily="2" charset="0"/>
              </a:rPr>
              <a:t> state</a:t>
            </a:r>
          </a:p>
        </p:txBody>
      </p:sp>
      <p:sp>
        <p:nvSpPr>
          <p:cNvPr id="47" name="Flèche vers la droite 46">
            <a:extLst>
              <a:ext uri="{FF2B5EF4-FFF2-40B4-BE49-F238E27FC236}">
                <a16:creationId xmlns:a16="http://schemas.microsoft.com/office/drawing/2014/main" id="{9CEB2B60-2F32-9AF2-3E4E-59414FE22147}"/>
              </a:ext>
            </a:extLst>
          </p:cNvPr>
          <p:cNvSpPr/>
          <p:nvPr/>
        </p:nvSpPr>
        <p:spPr>
          <a:xfrm>
            <a:off x="530711" y="6269225"/>
            <a:ext cx="480646" cy="297062"/>
          </a:xfrm>
          <a:prstGeom prst="rightArrow">
            <a:avLst>
              <a:gd name="adj1" fmla="val 50000"/>
              <a:gd name="adj2" fmla="val 838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473E0DB-151A-022D-E120-A5BDE3635D19}"/>
              </a:ext>
            </a:extLst>
          </p:cNvPr>
          <p:cNvSpPr txBox="1"/>
          <p:nvPr/>
        </p:nvSpPr>
        <p:spPr>
          <a:xfrm>
            <a:off x="329248" y="3492381"/>
            <a:ext cx="64588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fr-FR" sz="1600" dirty="0">
                <a:latin typeface="Avenir Book" panose="02000503020000020003" pitchFamily="2" charset="0"/>
              </a:rPr>
              <a:t>Planck pressure profile </a:t>
            </a:r>
            <a:r>
              <a:rPr lang="fr-FR" sz="1600" dirty="0" err="1">
                <a:latin typeface="Avenir Book" panose="02000503020000020003" pitchFamily="2" charset="0"/>
              </a:rPr>
              <a:t>calibrated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using</a:t>
            </a:r>
            <a:r>
              <a:rPr lang="fr-FR" sz="1600" dirty="0">
                <a:latin typeface="Avenir Book" panose="02000503020000020003" pitchFamily="2" charset="0"/>
              </a:rPr>
              <a:t> 62 clusters ≲ 0.3 </a:t>
            </a:r>
            <a:r>
              <a:rPr lang="fr-FR" sz="1600" dirty="0" err="1">
                <a:latin typeface="Avenir Book" panose="02000503020000020003" pitchFamily="2" charset="0"/>
              </a:rPr>
              <a:t>observed</a:t>
            </a:r>
            <a:r>
              <a:rPr lang="fr-FR" sz="1600" dirty="0">
                <a:latin typeface="Avenir Book" panose="02000503020000020003" pitchFamily="2" charset="0"/>
              </a:rPr>
              <a:t> in SZ and X-ray</a:t>
            </a:r>
          </a:p>
          <a:p>
            <a:endParaRPr lang="fr-FR" sz="1400" dirty="0">
              <a:latin typeface="Avenir Book" panose="02000503020000020003" pitchFamily="2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D94636E-5B00-8B80-6972-8812BA8DE810}"/>
              </a:ext>
            </a:extLst>
          </p:cNvPr>
          <p:cNvSpPr txBox="1"/>
          <p:nvPr/>
        </p:nvSpPr>
        <p:spPr>
          <a:xfrm>
            <a:off x="624885" y="4061440"/>
            <a:ext cx="4542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A43BC"/>
                </a:solidFill>
                <a:latin typeface="Avenir Book" panose="02000503020000020003" pitchFamily="2" charset="0"/>
              </a:rPr>
              <a:t>Planck Collaboration (2013), A&amp;A 550, A131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EA93B12A-40FD-FF33-98E2-F981487642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1955" y="1250937"/>
            <a:ext cx="5292793" cy="4963281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5D21D266-DA5D-DCFA-26F1-5A7899B97415}"/>
              </a:ext>
            </a:extLst>
          </p:cNvPr>
          <p:cNvSpPr txBox="1"/>
          <p:nvPr/>
        </p:nvSpPr>
        <p:spPr>
          <a:xfrm>
            <a:off x="8265205" y="1125200"/>
            <a:ext cx="4542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A43BC"/>
                </a:solidFill>
                <a:latin typeface="Avenir Book" panose="02000503020000020003" pitchFamily="2" charset="0"/>
              </a:rPr>
              <a:t>Planck Collaboration (2013), A&amp;A 550, A131</a:t>
            </a:r>
          </a:p>
        </p:txBody>
      </p:sp>
    </p:spTree>
    <p:extLst>
      <p:ext uri="{BB962C8B-B14F-4D97-AF65-F5344CB8AC3E}">
        <p14:creationId xmlns:p14="http://schemas.microsoft.com/office/powerpoint/2010/main" val="84055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617EB2FC-6039-5D4D-ACF9-E6A466A69C52}"/>
              </a:ext>
            </a:extLst>
          </p:cNvPr>
          <p:cNvSpPr txBox="1">
            <a:spLocks/>
          </p:cNvSpPr>
          <p:nvPr/>
        </p:nvSpPr>
        <p:spPr>
          <a:xfrm>
            <a:off x="202932" y="172621"/>
            <a:ext cx="6746507" cy="453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fr-FR" dirty="0"/>
              <a:t>Galaxy cluster </a:t>
            </a:r>
            <a:r>
              <a:rPr lang="fr-FR" dirty="0" err="1"/>
              <a:t>Cosmology</a:t>
            </a:r>
            <a:r>
              <a:rPr lang="fr-FR" dirty="0"/>
              <a:t> &amp; the « S8 tension »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C8EE579-FAF0-2E41-9C5C-1A845F81A1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0" y="741405"/>
            <a:ext cx="6919978" cy="5222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614E30D-5B38-6942-BFD3-60F2C8DB63EC}"/>
              </a:ext>
            </a:extLst>
          </p:cNvPr>
          <p:cNvSpPr txBox="1"/>
          <p:nvPr/>
        </p:nvSpPr>
        <p:spPr>
          <a:xfrm>
            <a:off x="186034" y="814326"/>
            <a:ext cx="78988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latin typeface="Avenir Book" panose="02000503020000020003" pitchFamily="2" charset="0"/>
              </a:rPr>
              <a:t>Galaxy</a:t>
            </a:r>
            <a:r>
              <a:rPr lang="fr-FR" sz="1600" dirty="0">
                <a:latin typeface="Avenir Book" panose="02000503020000020003" pitchFamily="2" charset="0"/>
              </a:rPr>
              <a:t> clusters are </a:t>
            </a:r>
            <a:r>
              <a:rPr lang="fr-FR" sz="1600" dirty="0" err="1">
                <a:latin typeface="Avenir Book" panose="02000503020000020003" pitchFamily="2" charset="0"/>
              </a:rPr>
              <a:t>tracers</a:t>
            </a:r>
            <a:r>
              <a:rPr lang="fr-FR" sz="1600" dirty="0">
                <a:latin typeface="Avenir Book" panose="02000503020000020003" pitchFamily="2" charset="0"/>
              </a:rPr>
              <a:t> of the </a:t>
            </a:r>
            <a:r>
              <a:rPr lang="fr-FR" sz="1600" dirty="0" err="1">
                <a:latin typeface="Avenir Book" panose="02000503020000020003" pitchFamily="2" charset="0"/>
              </a:rPr>
              <a:t>matter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density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field</a:t>
            </a:r>
            <a:r>
              <a:rPr lang="fr-FR" sz="1600" dirty="0">
                <a:latin typeface="Avenir Book" panose="02000503020000020003" pitchFamily="2" charset="0"/>
              </a:rPr>
              <a:t> over </a:t>
            </a:r>
            <a:r>
              <a:rPr lang="fr-FR" sz="1600" dirty="0" err="1">
                <a:latin typeface="Avenir Book" panose="02000503020000020003" pitchFamily="2" charset="0"/>
              </a:rPr>
              <a:t>cosmic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evolution</a:t>
            </a:r>
            <a:endParaRPr lang="fr-FR" sz="1600" dirty="0">
              <a:latin typeface="Avenir Book" panose="02000503020000020003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8999910-9EB5-EA43-AE9C-7DB0696766D5}"/>
              </a:ext>
            </a:extLst>
          </p:cNvPr>
          <p:cNvSpPr txBox="1"/>
          <p:nvPr/>
        </p:nvSpPr>
        <p:spPr>
          <a:xfrm>
            <a:off x="11893520" y="6519446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venir Book" panose="02000503020000020003" pitchFamily="2" charset="0"/>
              </a:rPr>
              <a:t>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0A100A5-1C11-4295-DBB8-010E17B04336}"/>
              </a:ext>
            </a:extLst>
          </p:cNvPr>
          <p:cNvSpPr txBox="1"/>
          <p:nvPr/>
        </p:nvSpPr>
        <p:spPr>
          <a:xfrm>
            <a:off x="166810" y="1182477"/>
            <a:ext cx="78988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venir Book" panose="02000503020000020003" pitchFamily="2" charset="0"/>
              </a:rPr>
              <a:t>Cluster </a:t>
            </a:r>
            <a:r>
              <a:rPr lang="fr-FR" sz="1600" dirty="0" err="1">
                <a:latin typeface="Avenir Book" panose="02000503020000020003" pitchFamily="2" charset="0"/>
              </a:rPr>
              <a:t>number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counts</a:t>
            </a:r>
            <a:r>
              <a:rPr lang="fr-FR" sz="1600" dirty="0">
                <a:latin typeface="Avenir Book" panose="02000503020000020003" pitchFamily="2" charset="0"/>
              </a:rPr>
              <a:t>: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01473AA-03B5-EC9C-A213-22AFBD5195DB}"/>
              </a:ext>
            </a:extLst>
          </p:cNvPr>
          <p:cNvSpPr txBox="1"/>
          <p:nvPr/>
        </p:nvSpPr>
        <p:spPr>
          <a:xfrm>
            <a:off x="513678" y="1462832"/>
            <a:ext cx="68660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fr-FR" sz="1600" dirty="0" err="1">
                <a:latin typeface="Avenir Book" panose="02000503020000020003" pitchFamily="2" charset="0"/>
              </a:rPr>
              <a:t>Numerical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density</a:t>
            </a:r>
            <a:r>
              <a:rPr lang="fr-FR" sz="1600" dirty="0">
                <a:latin typeface="Avenir Book" panose="02000503020000020003" pitchFamily="2" charset="0"/>
              </a:rPr>
              <a:t> of clusters in </a:t>
            </a:r>
            <a:r>
              <a:rPr lang="fr-FR" sz="1600" dirty="0" err="1">
                <a:latin typeface="Avenir Book" panose="02000503020000020003" pitchFamily="2" charset="0"/>
              </a:rPr>
              <a:t>bins</a:t>
            </a:r>
            <a:r>
              <a:rPr lang="fr-FR" sz="1600" dirty="0">
                <a:latin typeface="Avenir Book" panose="02000503020000020003" pitchFamily="2" charset="0"/>
              </a:rPr>
              <a:t> of mass and </a:t>
            </a:r>
            <a:r>
              <a:rPr lang="fr-FR" sz="1600" dirty="0" err="1">
                <a:latin typeface="Avenir Book" panose="02000503020000020003" pitchFamily="2" charset="0"/>
              </a:rPr>
              <a:t>redshift</a:t>
            </a:r>
            <a:endParaRPr lang="fr-FR" sz="1600" dirty="0">
              <a:latin typeface="Avenir Book" panose="02000503020000020003" pitchFamily="2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fr-FR" sz="1600" dirty="0" err="1">
                <a:latin typeface="Avenir Book" panose="02000503020000020003" pitchFamily="2" charset="0"/>
              </a:rPr>
              <a:t>Widely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used</a:t>
            </a:r>
            <a:r>
              <a:rPr lang="fr-FR" sz="1600" dirty="0">
                <a:latin typeface="Avenir Book" panose="02000503020000020003" pitchFamily="2" charset="0"/>
              </a:rPr>
              <a:t> cluster-</a:t>
            </a:r>
            <a:r>
              <a:rPr lang="fr-FR" sz="1600" dirty="0" err="1">
                <a:latin typeface="Avenir Book" panose="02000503020000020003" pitchFamily="2" charset="0"/>
              </a:rPr>
              <a:t>based</a:t>
            </a:r>
            <a:r>
              <a:rPr lang="fr-FR" sz="1600" dirty="0">
                <a:latin typeface="Avenir Book" panose="02000503020000020003" pitchFamily="2" charset="0"/>
              </a:rPr>
              <a:t> probe for </a:t>
            </a:r>
            <a:r>
              <a:rPr lang="fr-FR" sz="1600" dirty="0" err="1">
                <a:latin typeface="Avenir Book" panose="02000503020000020003" pitchFamily="2" charset="0"/>
              </a:rPr>
              <a:t>cosmology</a:t>
            </a:r>
            <a:endParaRPr lang="fr-FR" sz="1600" dirty="0">
              <a:latin typeface="Avenir Book" panose="02000503020000020003" pitchFamily="2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fr-FR" sz="1600" dirty="0">
                <a:latin typeface="Avenir Book" panose="02000503020000020003" pitchFamily="2" charset="0"/>
              </a:rPr>
              <a:t>Sensitive to </a:t>
            </a:r>
            <a:r>
              <a:rPr lang="fr-FR" sz="1600" dirty="0" err="1">
                <a:latin typeface="Avenir Book" panose="02000503020000020003" pitchFamily="2" charset="0"/>
              </a:rPr>
              <a:t>Ω</a:t>
            </a:r>
            <a:r>
              <a:rPr lang="fr-FR" sz="1600" baseline="-25000" dirty="0" err="1">
                <a:latin typeface="Avenir Book" panose="02000503020000020003" pitchFamily="2" charset="0"/>
              </a:rPr>
              <a:t>m</a:t>
            </a:r>
            <a:r>
              <a:rPr lang="fr-FR" sz="1600" dirty="0">
                <a:latin typeface="Avenir Book" panose="02000503020000020003" pitchFamily="2" charset="0"/>
              </a:rPr>
              <a:t> and σ</a:t>
            </a:r>
            <a:r>
              <a:rPr lang="fr-FR" sz="1600" baseline="-25000" dirty="0">
                <a:latin typeface="Avenir Book" panose="02000503020000020003" pitchFamily="2" charset="0"/>
              </a:rPr>
              <a:t>8</a:t>
            </a:r>
            <a:r>
              <a:rPr lang="fr-FR" sz="1600" dirty="0">
                <a:latin typeface="Avenir Book" panose="02000503020000020003" pitchFamily="2" charset="0"/>
              </a:rPr>
              <a:t>    (and extensions to the base 𝚲CDM model)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6082EFD0-EC41-EEB4-AD74-6468BEF2F9C0}"/>
              </a:ext>
            </a:extLst>
          </p:cNvPr>
          <p:cNvSpPr txBox="1"/>
          <p:nvPr/>
        </p:nvSpPr>
        <p:spPr>
          <a:xfrm>
            <a:off x="507809" y="2687625"/>
            <a:ext cx="6492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fr-FR" sz="1800" dirty="0" err="1">
                <a:latin typeface="Avenir Book" panose="02000503020000020003" pitchFamily="2" charset="0"/>
              </a:rPr>
              <a:t>Predicts</a:t>
            </a:r>
            <a:r>
              <a:rPr lang="fr-FR" sz="1800" dirty="0">
                <a:latin typeface="Avenir Book" panose="02000503020000020003" pitchFamily="2" charset="0"/>
              </a:rPr>
              <a:t> </a:t>
            </a:r>
            <a:r>
              <a:rPr lang="fr-FR" sz="1800" dirty="0" err="1">
                <a:latin typeface="Avenir Book" panose="02000503020000020003" pitchFamily="2" charset="0"/>
              </a:rPr>
              <a:t>lower</a:t>
            </a:r>
            <a:r>
              <a:rPr lang="fr-FR" sz="1800" dirty="0">
                <a:latin typeface="Avenir Book" panose="02000503020000020003" pitchFamily="2" charset="0"/>
              </a:rPr>
              <a:t> σ</a:t>
            </a:r>
            <a:r>
              <a:rPr lang="fr-FR" sz="1800" baseline="-25000" dirty="0">
                <a:latin typeface="Avenir Book" panose="02000503020000020003" pitchFamily="2" charset="0"/>
              </a:rPr>
              <a:t>8 </a:t>
            </a:r>
            <a:r>
              <a:rPr lang="fr-FR" sz="1800" dirty="0">
                <a:latin typeface="Avenir Book" panose="02000503020000020003" pitchFamily="2" charset="0"/>
              </a:rPr>
              <a:t> </a:t>
            </a:r>
            <a:r>
              <a:rPr lang="fr-FR" sz="1800" dirty="0" err="1">
                <a:latin typeface="Avenir Book" panose="02000503020000020003" pitchFamily="2" charset="0"/>
              </a:rPr>
              <a:t>than</a:t>
            </a:r>
            <a:r>
              <a:rPr lang="fr-FR" sz="1800" dirty="0">
                <a:latin typeface="Avenir Book" panose="02000503020000020003" pitchFamily="2" charset="0"/>
              </a:rPr>
              <a:t> the CMB </a:t>
            </a:r>
            <a:r>
              <a:rPr lang="fr-FR" sz="1800" dirty="0" err="1">
                <a:latin typeface="Avenir Book" panose="02000503020000020003" pitchFamily="2" charset="0"/>
              </a:rPr>
              <a:t>cosmology</a:t>
            </a:r>
            <a:endParaRPr lang="fr-FR" sz="1800" dirty="0"/>
          </a:p>
        </p:txBody>
      </p:sp>
      <p:sp>
        <p:nvSpPr>
          <p:cNvPr id="39" name="Flèche vers la droite 38">
            <a:extLst>
              <a:ext uri="{FF2B5EF4-FFF2-40B4-BE49-F238E27FC236}">
                <a16:creationId xmlns:a16="http://schemas.microsoft.com/office/drawing/2014/main" id="{8040F4A4-7D36-20BD-68C7-9A0106748565}"/>
              </a:ext>
            </a:extLst>
          </p:cNvPr>
          <p:cNvSpPr/>
          <p:nvPr/>
        </p:nvSpPr>
        <p:spPr>
          <a:xfrm>
            <a:off x="495450" y="6161649"/>
            <a:ext cx="480646" cy="297062"/>
          </a:xfrm>
          <a:prstGeom prst="rightArrow">
            <a:avLst>
              <a:gd name="adj1" fmla="val 50000"/>
              <a:gd name="adj2" fmla="val 838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84EA27B-D541-9250-4183-9403E8AD13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" t="74817" b="1337"/>
          <a:stretch/>
        </p:blipFill>
        <p:spPr>
          <a:xfrm>
            <a:off x="6326473" y="4586869"/>
            <a:ext cx="5970631" cy="135236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39649EE-9D03-BFCD-36B5-4421584178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" t="1" b="50810"/>
          <a:stretch/>
        </p:blipFill>
        <p:spPr>
          <a:xfrm>
            <a:off x="6383539" y="1797692"/>
            <a:ext cx="5912705" cy="2786263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10E4D611-BD96-F74F-7255-FF9B2CACD0B1}"/>
              </a:ext>
            </a:extLst>
          </p:cNvPr>
          <p:cNvSpPr txBox="1"/>
          <p:nvPr/>
        </p:nvSpPr>
        <p:spPr>
          <a:xfrm>
            <a:off x="9516822" y="1478236"/>
            <a:ext cx="2549053" cy="372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A43BC"/>
                </a:solidFill>
                <a:latin typeface="Avenir Book" panose="02000503020000020003" pitchFamily="2" charset="0"/>
              </a:rPr>
              <a:t>Pratt et al. ISSI </a:t>
            </a:r>
            <a:r>
              <a:rPr lang="fr-FR" sz="1400" dirty="0" err="1">
                <a:solidFill>
                  <a:srgbClr val="0A43BC"/>
                </a:solidFill>
                <a:latin typeface="Avenir Book" panose="02000503020000020003" pitchFamily="2" charset="0"/>
              </a:rPr>
              <a:t>review</a:t>
            </a:r>
            <a:r>
              <a:rPr lang="fr-FR" sz="1400" dirty="0">
                <a:solidFill>
                  <a:srgbClr val="0A43BC"/>
                </a:solidFill>
                <a:latin typeface="Avenir Book" panose="02000503020000020003" pitchFamily="2" charset="0"/>
              </a:rPr>
              <a:t> (2019)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4AD6CC0-0F66-842C-4265-DBF21B550942}"/>
              </a:ext>
            </a:extLst>
          </p:cNvPr>
          <p:cNvSpPr txBox="1"/>
          <p:nvPr/>
        </p:nvSpPr>
        <p:spPr>
          <a:xfrm>
            <a:off x="928511" y="6133375"/>
            <a:ext cx="10420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venir Book" panose="02000503020000020003" pitchFamily="2" charset="0"/>
              </a:rPr>
              <a:t>Mass </a:t>
            </a:r>
            <a:r>
              <a:rPr lang="fr-FR" sz="1600" dirty="0" err="1">
                <a:latin typeface="Avenir Book" panose="02000503020000020003" pitchFamily="2" charset="0"/>
              </a:rPr>
              <a:t>needs</a:t>
            </a:r>
            <a:r>
              <a:rPr lang="fr-FR" sz="1600" dirty="0">
                <a:latin typeface="Avenir Book" panose="02000503020000020003" pitchFamily="2" charset="0"/>
              </a:rPr>
              <a:t> to </a:t>
            </a:r>
            <a:r>
              <a:rPr lang="fr-FR" sz="1600" dirty="0" err="1">
                <a:latin typeface="Avenir Book" panose="02000503020000020003" pitchFamily="2" charset="0"/>
              </a:rPr>
              <a:t>be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related</a:t>
            </a:r>
            <a:r>
              <a:rPr lang="fr-FR" sz="1600" dirty="0">
                <a:latin typeface="Avenir Book" panose="02000503020000020003" pitchFamily="2" charset="0"/>
              </a:rPr>
              <a:t> to an observable of clusters </a:t>
            </a:r>
          </a:p>
          <a:p>
            <a:r>
              <a:rPr lang="fr-FR" sz="1600" dirty="0">
                <a:latin typeface="Avenir Book" panose="02000503020000020003" pitchFamily="2" charset="0"/>
              </a:rPr>
              <a:t>The </a:t>
            </a:r>
            <a:r>
              <a:rPr lang="fr-FR" sz="1600" dirty="0" err="1">
                <a:latin typeface="Avenir Book" panose="02000503020000020003" pitchFamily="2" charset="0"/>
              </a:rPr>
              <a:t>accuracy</a:t>
            </a:r>
            <a:r>
              <a:rPr lang="fr-FR" sz="1600" dirty="0">
                <a:latin typeface="Avenir Book" panose="02000503020000020003" pitchFamily="2" charset="0"/>
              </a:rPr>
              <a:t> on the calibration of the mass-observable </a:t>
            </a:r>
            <a:r>
              <a:rPr lang="fr-FR" sz="1600" dirty="0" err="1">
                <a:latin typeface="Avenir Book" panose="02000503020000020003" pitchFamily="2" charset="0"/>
              </a:rPr>
              <a:t>scaling</a:t>
            </a:r>
            <a:r>
              <a:rPr lang="fr-FR" sz="1600" dirty="0">
                <a:latin typeface="Avenir Book" panose="02000503020000020003" pitchFamily="2" charset="0"/>
              </a:rPr>
              <a:t> relations </a:t>
            </a:r>
            <a:r>
              <a:rPr lang="fr-FR" sz="1600" dirty="0" err="1">
                <a:latin typeface="Avenir Book" panose="02000503020000020003" pitchFamily="2" charset="0"/>
              </a:rPr>
              <a:t>is</a:t>
            </a:r>
            <a:r>
              <a:rPr lang="fr-FR" sz="1600" dirty="0">
                <a:latin typeface="Avenir Book" panose="02000503020000020003" pitchFamily="2" charset="0"/>
              </a:rPr>
              <a:t> the main limitation </a:t>
            </a:r>
          </a:p>
        </p:txBody>
      </p:sp>
    </p:spTree>
    <p:extLst>
      <p:ext uri="{BB962C8B-B14F-4D97-AF65-F5344CB8AC3E}">
        <p14:creationId xmlns:p14="http://schemas.microsoft.com/office/powerpoint/2010/main" val="2709591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B5C802-139B-5C48-B305-420D28B90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Observables of Galaxy clusters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ADDAA23-54B7-E844-8FA5-AB87BDE55B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0" y="741405"/>
            <a:ext cx="6919978" cy="5222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51146AE-2B95-334C-9505-7F9E21846C9E}"/>
              </a:ext>
            </a:extLst>
          </p:cNvPr>
          <p:cNvSpPr txBox="1"/>
          <p:nvPr/>
        </p:nvSpPr>
        <p:spPr>
          <a:xfrm>
            <a:off x="225868" y="1006233"/>
            <a:ext cx="11222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venir Book" panose="02000503020000020003" pitchFamily="2" charset="0"/>
              </a:rPr>
              <a:t>Multi-</a:t>
            </a:r>
            <a:r>
              <a:rPr lang="fr-FR" sz="1600" dirty="0" err="1">
                <a:latin typeface="Avenir Book" panose="02000503020000020003" pitchFamily="2" charset="0"/>
              </a:rPr>
              <a:t>wavelength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objects</a:t>
            </a:r>
            <a:endParaRPr lang="fr-FR" sz="1600" dirty="0"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latin typeface="Avenir Book" panose="02000503020000020003" pitchFamily="2" charset="0"/>
              </a:rPr>
              <a:t>Detected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using</a:t>
            </a:r>
            <a:r>
              <a:rPr lang="fr-FR" sz="1600" dirty="0">
                <a:latin typeface="Avenir Book" panose="02000503020000020003" pitchFamily="2" charset="0"/>
              </a:rPr>
              <a:t> the clustering of galaxies (</a:t>
            </a:r>
            <a:r>
              <a:rPr lang="fr-FR" sz="1600" dirty="0" err="1">
                <a:latin typeface="Avenir Book" panose="02000503020000020003" pitchFamily="2" charset="0"/>
              </a:rPr>
              <a:t>optical</a:t>
            </a:r>
            <a:r>
              <a:rPr lang="fr-FR" sz="1600" dirty="0">
                <a:latin typeface="Avenir Book" panose="02000503020000020003" pitchFamily="2" charset="0"/>
              </a:rPr>
              <a:t>/NIR) or </a:t>
            </a:r>
            <a:r>
              <a:rPr lang="fr-FR" sz="1600" dirty="0" err="1">
                <a:latin typeface="Avenir Book" panose="02000503020000020003" pitchFamily="2" charset="0"/>
              </a:rPr>
              <a:t>using</a:t>
            </a:r>
            <a:r>
              <a:rPr lang="fr-FR" sz="1600" dirty="0">
                <a:latin typeface="Avenir Book" panose="02000503020000020003" pitchFamily="2" charset="0"/>
              </a:rPr>
              <a:t> observables of the hot </a:t>
            </a:r>
            <a:r>
              <a:rPr lang="fr-FR" sz="1600" dirty="0" err="1">
                <a:latin typeface="Avenir Book" panose="02000503020000020003" pitchFamily="2" charset="0"/>
              </a:rPr>
              <a:t>gas</a:t>
            </a:r>
            <a:r>
              <a:rPr lang="fr-FR" sz="1600" dirty="0">
                <a:latin typeface="Avenir Book" panose="02000503020000020003" pitchFamily="2" charset="0"/>
              </a:rPr>
              <a:t> (Intra-Cluster-Medium, 12%)</a:t>
            </a:r>
            <a:endParaRPr lang="fr-FR" sz="1400" dirty="0">
              <a:latin typeface="Avenir Book" panose="02000503020000020003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1CA2F55-206A-ED47-9589-DF04D6EEB1AE}"/>
              </a:ext>
            </a:extLst>
          </p:cNvPr>
          <p:cNvSpPr txBox="1"/>
          <p:nvPr/>
        </p:nvSpPr>
        <p:spPr>
          <a:xfrm>
            <a:off x="11893520" y="6519446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venir Book" panose="02000503020000020003" pitchFamily="2" charset="0"/>
              </a:rPr>
              <a:t>3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4C04ABE-8F08-867A-2C8F-C5B02B887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38" y="2553471"/>
            <a:ext cx="2593461" cy="190725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0556F4F-FBCD-A857-4401-BEA0DC539F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27" r="51673" b="7500"/>
          <a:stretch/>
        </p:blipFill>
        <p:spPr>
          <a:xfrm>
            <a:off x="3532576" y="6142565"/>
            <a:ext cx="520700" cy="46990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A9630CA7-704D-4247-AFD8-A66984FDF4A3}"/>
              </a:ext>
            </a:extLst>
          </p:cNvPr>
          <p:cNvSpPr txBox="1"/>
          <p:nvPr/>
        </p:nvSpPr>
        <p:spPr>
          <a:xfrm>
            <a:off x="1207715" y="1994955"/>
            <a:ext cx="2296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venir Book" panose="02000503020000020003" pitchFamily="2" charset="0"/>
              </a:rPr>
              <a:t>The X-ray </a:t>
            </a:r>
            <a:r>
              <a:rPr lang="fr-FR" dirty="0" err="1">
                <a:latin typeface="Avenir Book" panose="02000503020000020003" pitchFamily="2" charset="0"/>
              </a:rPr>
              <a:t>emission</a:t>
            </a:r>
            <a:endParaRPr lang="fr-FR" dirty="0">
              <a:latin typeface="Avenir Book" panose="02000503020000020003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75CE00E-EABD-D61A-0694-7E18F6AAF62A}"/>
              </a:ext>
            </a:extLst>
          </p:cNvPr>
          <p:cNvSpPr txBox="1"/>
          <p:nvPr/>
        </p:nvSpPr>
        <p:spPr>
          <a:xfrm>
            <a:off x="495962" y="4433409"/>
            <a:ext cx="1537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fr-FR" sz="1600" dirty="0" err="1">
                <a:latin typeface="Avenir Book" panose="02000503020000020003" pitchFamily="2" charset="0"/>
              </a:rPr>
              <a:t>Photometry</a:t>
            </a:r>
            <a:endParaRPr lang="fr-FR" sz="1600" dirty="0">
              <a:latin typeface="Avenir Book" panose="02000503020000020003" pitchFamily="2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D1AA42B-D0C6-61F9-67C3-DF74687797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625" y="5241570"/>
            <a:ext cx="2420550" cy="48063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16B1916-2994-544E-B7B8-404AC88683C3}"/>
              </a:ext>
            </a:extLst>
          </p:cNvPr>
          <p:cNvSpPr/>
          <p:nvPr/>
        </p:nvSpPr>
        <p:spPr>
          <a:xfrm>
            <a:off x="786903" y="4817896"/>
            <a:ext cx="30818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err="1">
                <a:solidFill>
                  <a:srgbClr val="0070C0"/>
                </a:solidFill>
                <a:latin typeface="Avenir Book" panose="02000503020000020003" pitchFamily="2" charset="0"/>
              </a:rPr>
              <a:t>Bremsstrahlung</a:t>
            </a:r>
            <a:r>
              <a:rPr lang="fr-FR" sz="1600" dirty="0">
                <a:solidFill>
                  <a:srgbClr val="0070C0"/>
                </a:solidFill>
                <a:latin typeface="Avenir Book" panose="02000503020000020003" pitchFamily="2" charset="0"/>
              </a:rPr>
              <a:t> of the </a:t>
            </a:r>
            <a:r>
              <a:rPr lang="fr-FR" sz="1600" dirty="0" err="1">
                <a:solidFill>
                  <a:srgbClr val="0070C0"/>
                </a:solidFill>
                <a:latin typeface="Avenir Book" panose="02000503020000020003" pitchFamily="2" charset="0"/>
              </a:rPr>
              <a:t>electrons</a:t>
            </a:r>
            <a:endParaRPr lang="fr-FR" sz="1600" dirty="0">
              <a:solidFill>
                <a:srgbClr val="0070C0"/>
              </a:solidFill>
              <a:latin typeface="Avenir Book" panose="02000503020000020003" pitchFamily="2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F973F63-98BD-FCB3-EC15-EDDCFD78C319}"/>
              </a:ext>
            </a:extLst>
          </p:cNvPr>
          <p:cNvSpPr txBox="1"/>
          <p:nvPr/>
        </p:nvSpPr>
        <p:spPr>
          <a:xfrm>
            <a:off x="441858" y="5820497"/>
            <a:ext cx="1711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fr-FR" sz="1600" dirty="0" err="1">
                <a:latin typeface="Avenir Book" panose="02000503020000020003" pitchFamily="2" charset="0"/>
              </a:rPr>
              <a:t>Spectroscopy</a:t>
            </a:r>
            <a:endParaRPr lang="fr-FR" sz="1600" dirty="0">
              <a:latin typeface="Avenir Book" panose="02000503020000020003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D0974B6-73FB-6F29-4F32-0B52A53D20E3}"/>
              </a:ext>
            </a:extLst>
          </p:cNvPr>
          <p:cNvSpPr/>
          <p:nvPr/>
        </p:nvSpPr>
        <p:spPr>
          <a:xfrm>
            <a:off x="742917" y="6213448"/>
            <a:ext cx="26725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  <a:latin typeface="Avenir Book" panose="02000503020000020003" pitchFamily="2" charset="0"/>
              </a:rPr>
              <a:t>Line </a:t>
            </a:r>
            <a:r>
              <a:rPr lang="fr-FR" sz="1600" dirty="0" err="1">
                <a:solidFill>
                  <a:srgbClr val="0070C0"/>
                </a:solidFill>
                <a:latin typeface="Avenir Book" panose="02000503020000020003" pitchFamily="2" charset="0"/>
              </a:rPr>
              <a:t>emission</a:t>
            </a:r>
            <a:r>
              <a:rPr lang="fr-FR" sz="1600" dirty="0">
                <a:solidFill>
                  <a:srgbClr val="0070C0"/>
                </a:solidFill>
                <a:latin typeface="Avenir Book" panose="02000503020000020003" pitchFamily="2" charset="0"/>
              </a:rPr>
              <a:t> of the </a:t>
            </a:r>
            <a:r>
              <a:rPr lang="fr-FR" sz="1600" dirty="0" err="1">
                <a:solidFill>
                  <a:srgbClr val="0070C0"/>
                </a:solidFill>
                <a:latin typeface="Avenir Book" panose="02000503020000020003" pitchFamily="2" charset="0"/>
              </a:rPr>
              <a:t>metals</a:t>
            </a:r>
            <a:endParaRPr lang="fr-FR" sz="1600" dirty="0">
              <a:solidFill>
                <a:srgbClr val="0070C0"/>
              </a:solidFill>
              <a:latin typeface="Avenir Book" panose="02000503020000020003" pitchFamily="2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32049DE-5C02-304B-FC85-1ECF6A16F628}"/>
              </a:ext>
            </a:extLst>
          </p:cNvPr>
          <p:cNvSpPr txBox="1"/>
          <p:nvPr/>
        </p:nvSpPr>
        <p:spPr>
          <a:xfrm>
            <a:off x="5231389" y="5206622"/>
            <a:ext cx="76268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/>
              <a:t>143 GHz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10E16A5-3566-CE30-6FFB-228CF833AAE4}"/>
              </a:ext>
            </a:extLst>
          </p:cNvPr>
          <p:cNvSpPr txBox="1"/>
          <p:nvPr/>
        </p:nvSpPr>
        <p:spPr>
          <a:xfrm>
            <a:off x="6175359" y="5208896"/>
            <a:ext cx="76268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/>
              <a:t>217 GHz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36E865A-2EDA-010A-1620-BF1030D6F28D}"/>
              </a:ext>
            </a:extLst>
          </p:cNvPr>
          <p:cNvSpPr txBox="1"/>
          <p:nvPr/>
        </p:nvSpPr>
        <p:spPr>
          <a:xfrm>
            <a:off x="7119329" y="5197523"/>
            <a:ext cx="76268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/>
              <a:t>353 GHz</a:t>
            </a:r>
          </a:p>
        </p:txBody>
      </p:sp>
      <p:pic>
        <p:nvPicPr>
          <p:cNvPr id="33" name="Picture 2" descr="rise cartes amas">
            <a:extLst>
              <a:ext uri="{FF2B5EF4-FFF2-40B4-BE49-F238E27FC236}">
                <a16:creationId xmlns:a16="http://schemas.microsoft.com/office/drawing/2014/main" id="{295336DD-E274-ED9A-0113-8F772CCF1F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11461" y="5488704"/>
            <a:ext cx="2798859" cy="91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258D0462-7D94-9D20-F85A-3AA8437F14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4704292" y="2427701"/>
            <a:ext cx="2768600" cy="2844800"/>
          </a:xfrm>
          <a:prstGeom prst="rect">
            <a:avLst/>
          </a:prstGeom>
        </p:spPr>
      </p:pic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F4F275D9-BFA8-1434-B0F0-81D6B624F0FC}"/>
              </a:ext>
            </a:extLst>
          </p:cNvPr>
          <p:cNvCxnSpPr>
            <a:cxnSpLocks/>
          </p:cNvCxnSpPr>
          <p:nvPr/>
        </p:nvCxnSpPr>
        <p:spPr>
          <a:xfrm>
            <a:off x="6542700" y="2978146"/>
            <a:ext cx="14002" cy="2295299"/>
          </a:xfrm>
          <a:prstGeom prst="straightConnector1">
            <a:avLst/>
          </a:prstGeom>
          <a:ln w="12700">
            <a:solidFill>
              <a:srgbClr val="057AE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BE192EBE-B010-9388-09BF-2DCE219EFA40}"/>
              </a:ext>
            </a:extLst>
          </p:cNvPr>
          <p:cNvSpPr txBox="1"/>
          <p:nvPr/>
        </p:nvSpPr>
        <p:spPr>
          <a:xfrm>
            <a:off x="5329422" y="4399666"/>
            <a:ext cx="1221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Effet x1000</a:t>
            </a:r>
          </a:p>
        </p:txBody>
      </p:sp>
      <p:sp>
        <p:nvSpPr>
          <p:cNvPr id="37" name="Rectangle à coins arrondis 41">
            <a:extLst>
              <a:ext uri="{FF2B5EF4-FFF2-40B4-BE49-F238E27FC236}">
                <a16:creationId xmlns:a16="http://schemas.microsoft.com/office/drawing/2014/main" id="{948A1C2F-832D-A5E3-EEED-CD3A59330BDC}"/>
              </a:ext>
            </a:extLst>
          </p:cNvPr>
          <p:cNvSpPr/>
          <p:nvPr/>
        </p:nvSpPr>
        <p:spPr>
          <a:xfrm>
            <a:off x="4762191" y="1871832"/>
            <a:ext cx="7319741" cy="4769298"/>
          </a:xfrm>
          <a:prstGeom prst="roundRect">
            <a:avLst>
              <a:gd name="adj" fmla="val 3940"/>
            </a:avLst>
          </a:prstGeom>
          <a:noFill/>
          <a:ln w="127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à coins arrondis 41">
            <a:extLst>
              <a:ext uri="{FF2B5EF4-FFF2-40B4-BE49-F238E27FC236}">
                <a16:creationId xmlns:a16="http://schemas.microsoft.com/office/drawing/2014/main" id="{1D97990E-2657-8229-1A9F-911CEDC62261}"/>
              </a:ext>
            </a:extLst>
          </p:cNvPr>
          <p:cNvSpPr/>
          <p:nvPr/>
        </p:nvSpPr>
        <p:spPr>
          <a:xfrm>
            <a:off x="257924" y="1871831"/>
            <a:ext cx="4136276" cy="4777765"/>
          </a:xfrm>
          <a:prstGeom prst="roundRect">
            <a:avLst>
              <a:gd name="adj" fmla="val 3940"/>
            </a:avLst>
          </a:prstGeom>
          <a:noFill/>
          <a:ln w="127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01A55AA6-381C-7603-0412-9AC0ABF7AE70}"/>
              </a:ext>
            </a:extLst>
          </p:cNvPr>
          <p:cNvSpPr txBox="1"/>
          <p:nvPr/>
        </p:nvSpPr>
        <p:spPr>
          <a:xfrm>
            <a:off x="5065658" y="1973489"/>
            <a:ext cx="4140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Avenir Book" panose="02000503020000020003" pitchFamily="2" charset="0"/>
              </a:rPr>
              <a:t>The </a:t>
            </a:r>
            <a:r>
              <a:rPr lang="fr-FR" sz="1800" dirty="0" err="1">
                <a:latin typeface="Avenir Book" panose="02000503020000020003" pitchFamily="2" charset="0"/>
              </a:rPr>
              <a:t>Sunyaev-Zel’dovich</a:t>
            </a:r>
            <a:r>
              <a:rPr lang="fr-FR" sz="1800" dirty="0">
                <a:latin typeface="Avenir Book" panose="02000503020000020003" pitchFamily="2" charset="0"/>
              </a:rPr>
              <a:t> thermal </a:t>
            </a:r>
            <a:r>
              <a:rPr lang="fr-FR" sz="1800" dirty="0" err="1">
                <a:latin typeface="Avenir Book" panose="02000503020000020003" pitchFamily="2" charset="0"/>
              </a:rPr>
              <a:t>effect</a:t>
            </a:r>
            <a:endParaRPr lang="fr-FR" dirty="0">
              <a:latin typeface="Avenir Book" panose="02000503020000020003" pitchFamily="2" charset="0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8658F217-D664-798C-81EF-77558A383789}"/>
              </a:ext>
            </a:extLst>
          </p:cNvPr>
          <p:cNvSpPr txBox="1"/>
          <p:nvPr/>
        </p:nvSpPr>
        <p:spPr>
          <a:xfrm>
            <a:off x="7537277" y="2593811"/>
            <a:ext cx="4398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57AE1"/>
                </a:solidFill>
                <a:latin typeface="Avenir Book" panose="02000503020000020003" pitchFamily="2" charset="0"/>
              </a:rPr>
              <a:t>Inverse Compton diffusion of CMB photons by </a:t>
            </a:r>
            <a:r>
              <a:rPr lang="fr-FR" sz="1600" dirty="0" err="1">
                <a:solidFill>
                  <a:srgbClr val="057AE1"/>
                </a:solidFill>
                <a:latin typeface="Avenir Book" panose="02000503020000020003" pitchFamily="2" charset="0"/>
              </a:rPr>
              <a:t>electrons</a:t>
            </a:r>
            <a:r>
              <a:rPr lang="fr-FR" sz="1600" dirty="0">
                <a:solidFill>
                  <a:srgbClr val="057AE1"/>
                </a:solidFill>
                <a:latin typeface="Avenir Book" panose="02000503020000020003" pitchFamily="2" charset="0"/>
              </a:rPr>
              <a:t> of the ICM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CEBB81E6-8391-4CEC-1D81-906F8BD9AAEC}"/>
              </a:ext>
            </a:extLst>
          </p:cNvPr>
          <p:cNvSpPr txBox="1"/>
          <p:nvPr/>
        </p:nvSpPr>
        <p:spPr>
          <a:xfrm>
            <a:off x="7574851" y="4285373"/>
            <a:ext cx="7740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venir Book" panose="02000503020000020003" pitchFamily="2" charset="0"/>
              </a:rPr>
              <a:t>The Compton </a:t>
            </a:r>
            <a:r>
              <a:rPr lang="fr-FR" sz="1600" dirty="0" err="1">
                <a:latin typeface="Avenir Book" panose="02000503020000020003" pitchFamily="2" charset="0"/>
              </a:rPr>
              <a:t>parameter</a:t>
            </a:r>
            <a:r>
              <a:rPr lang="fr-FR" sz="1600" dirty="0">
                <a:latin typeface="Avenir Book" panose="02000503020000020003" pitchFamily="2" charset="0"/>
              </a:rPr>
              <a:t>: 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D36DAFB6-8DFF-E608-466B-19FC5B78C229}"/>
              </a:ext>
            </a:extLst>
          </p:cNvPr>
          <p:cNvSpPr txBox="1"/>
          <p:nvPr/>
        </p:nvSpPr>
        <p:spPr>
          <a:xfrm>
            <a:off x="7561383" y="3808611"/>
            <a:ext cx="4506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venir Book" panose="02000503020000020003" pitchFamily="2" charset="0"/>
              </a:rPr>
              <a:t>Spectral distorsion: </a:t>
            </a:r>
            <a:r>
              <a:rPr lang="fr-FR" sz="1600" dirty="0" err="1">
                <a:latin typeface="Avenir Book" panose="02000503020000020003" pitchFamily="2" charset="0"/>
              </a:rPr>
              <a:t>independent</a:t>
            </a:r>
            <a:r>
              <a:rPr lang="fr-FR" sz="1600" dirty="0">
                <a:latin typeface="Avenir Book" panose="02000503020000020003" pitchFamily="2" charset="0"/>
              </a:rPr>
              <a:t> of the </a:t>
            </a:r>
            <a:r>
              <a:rPr lang="fr-FR" sz="1600" dirty="0" err="1">
                <a:latin typeface="Avenir Book" panose="02000503020000020003" pitchFamily="2" charset="0"/>
              </a:rPr>
              <a:t>redshift</a:t>
            </a:r>
            <a:endParaRPr lang="fr-FR" sz="1600" dirty="0">
              <a:latin typeface="Avenir Book" panose="02000503020000020003" pitchFamily="2" charset="0"/>
            </a:endParaRP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A960D66E-90F6-EB84-3D94-D86CB666A10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" r="53163"/>
          <a:stretch/>
        </p:blipFill>
        <p:spPr>
          <a:xfrm>
            <a:off x="8808655" y="3226007"/>
            <a:ext cx="1795679" cy="542431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38E8ABD0-9ED8-64D7-2848-48F7A4751E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2128" y="4713724"/>
            <a:ext cx="1943785" cy="567529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C6285449-91BC-FD10-5782-B04DCEF0CF1D}"/>
              </a:ext>
            </a:extLst>
          </p:cNvPr>
          <p:cNvSpPr txBox="1"/>
          <p:nvPr/>
        </p:nvSpPr>
        <p:spPr>
          <a:xfrm>
            <a:off x="8103769" y="5459750"/>
            <a:ext cx="7740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venir Book" panose="02000503020000020003" pitchFamily="2" charset="0"/>
              </a:rPr>
              <a:t>The SZ observable:</a:t>
            </a:r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42343A74-4F77-9960-66C4-B017058A66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55784" y="5852160"/>
            <a:ext cx="2340901" cy="639706"/>
          </a:xfrm>
          <a:prstGeom prst="rect">
            <a:avLst/>
          </a:prstGeom>
        </p:spPr>
      </p:pic>
      <p:sp>
        <p:nvSpPr>
          <p:cNvPr id="53" name="ZoneTexte 52">
            <a:extLst>
              <a:ext uri="{FF2B5EF4-FFF2-40B4-BE49-F238E27FC236}">
                <a16:creationId xmlns:a16="http://schemas.microsoft.com/office/drawing/2014/main" id="{17A9BC41-2EA1-293D-865A-ACAEE98DF5F9}"/>
              </a:ext>
            </a:extLst>
          </p:cNvPr>
          <p:cNvSpPr txBox="1"/>
          <p:nvPr/>
        </p:nvSpPr>
        <p:spPr>
          <a:xfrm>
            <a:off x="5272187" y="6363179"/>
            <a:ext cx="4904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dirty="0">
                <a:solidFill>
                  <a:srgbClr val="1035A7"/>
                </a:solidFill>
                <a:latin typeface="Avenir Book" panose="02000503020000020003" pitchFamily="2" charset="0"/>
              </a:rPr>
              <a:t>A2319 </a:t>
            </a:r>
            <a:r>
              <a:rPr lang="fr-FR" sz="1400" dirty="0" err="1">
                <a:solidFill>
                  <a:srgbClr val="1035A7"/>
                </a:solidFill>
                <a:latin typeface="Avenir Book" panose="02000503020000020003" pitchFamily="2" charset="0"/>
              </a:rPr>
              <a:t>observed</a:t>
            </a:r>
            <a:r>
              <a:rPr lang="fr-FR" sz="1400" dirty="0">
                <a:solidFill>
                  <a:srgbClr val="1035A7"/>
                </a:solidFill>
                <a:latin typeface="Avenir Book" panose="02000503020000020003" pitchFamily="2" charset="0"/>
              </a:rPr>
              <a:t> </a:t>
            </a:r>
            <a:r>
              <a:rPr lang="fr-FR" sz="1400" dirty="0" err="1">
                <a:solidFill>
                  <a:srgbClr val="1035A7"/>
                </a:solidFill>
                <a:latin typeface="Avenir Book" panose="02000503020000020003" pitchFamily="2" charset="0"/>
              </a:rPr>
              <a:t>with</a:t>
            </a:r>
            <a:r>
              <a:rPr lang="fr-FR" sz="1400" dirty="0">
                <a:solidFill>
                  <a:srgbClr val="1035A7"/>
                </a:solidFill>
                <a:latin typeface="Avenir Book" panose="02000503020000020003" pitchFamily="2" charset="0"/>
              </a:rPr>
              <a:t> Planck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BD76E22B-7785-4FDF-3527-4817E421CA6A}"/>
              </a:ext>
            </a:extLst>
          </p:cNvPr>
          <p:cNvSpPr txBox="1"/>
          <p:nvPr/>
        </p:nvSpPr>
        <p:spPr>
          <a:xfrm>
            <a:off x="841212" y="2382849"/>
            <a:ext cx="1622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dirty="0">
                <a:solidFill>
                  <a:srgbClr val="1035A7"/>
                </a:solidFill>
                <a:latin typeface="Avenir Book" panose="02000503020000020003" pitchFamily="2" charset="0"/>
              </a:rPr>
              <a:t>XMM-Newton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A9E659D9-1F88-93CA-5A96-E1B368D20341}"/>
              </a:ext>
            </a:extLst>
          </p:cNvPr>
          <p:cNvSpPr txBox="1"/>
          <p:nvPr/>
        </p:nvSpPr>
        <p:spPr>
          <a:xfrm>
            <a:off x="9739726" y="1997367"/>
            <a:ext cx="4904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dirty="0">
                <a:solidFill>
                  <a:srgbClr val="1035A7"/>
                </a:solidFill>
                <a:latin typeface="Avenir Book" panose="02000503020000020003" pitchFamily="2" charset="0"/>
              </a:rPr>
              <a:t>Sunyaev&amp;Zel’dovich+1970</a:t>
            </a:r>
          </a:p>
        </p:txBody>
      </p:sp>
    </p:spTree>
    <p:extLst>
      <p:ext uri="{BB962C8B-B14F-4D97-AF65-F5344CB8AC3E}">
        <p14:creationId xmlns:p14="http://schemas.microsoft.com/office/powerpoint/2010/main" val="3134172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617EB2FC-6039-5D4D-ACF9-E6A466A69C52}"/>
              </a:ext>
            </a:extLst>
          </p:cNvPr>
          <p:cNvSpPr txBox="1">
            <a:spLocks/>
          </p:cNvSpPr>
          <p:nvPr/>
        </p:nvSpPr>
        <p:spPr>
          <a:xfrm>
            <a:off x="224446" y="150607"/>
            <a:ext cx="8564551" cy="5395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fr-FR" dirty="0"/>
              <a:t>Mass-Observable </a:t>
            </a:r>
            <a:r>
              <a:rPr lang="fr-FR" dirty="0" err="1"/>
              <a:t>scaling</a:t>
            </a:r>
            <a:r>
              <a:rPr lang="fr-FR" dirty="0"/>
              <a:t> relations &amp; </a:t>
            </a:r>
            <a:r>
              <a:rPr lang="fr-FR" dirty="0" err="1"/>
              <a:t>hydrostatic</a:t>
            </a:r>
            <a:r>
              <a:rPr lang="fr-FR" dirty="0"/>
              <a:t> masses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C8EE579-FAF0-2E41-9C5C-1A845F81A1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0" y="741405"/>
            <a:ext cx="6919978" cy="5222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614E30D-5B38-6942-BFD3-60F2C8DB63EC}"/>
              </a:ext>
            </a:extLst>
          </p:cNvPr>
          <p:cNvSpPr txBox="1"/>
          <p:nvPr/>
        </p:nvSpPr>
        <p:spPr>
          <a:xfrm>
            <a:off x="186033" y="814326"/>
            <a:ext cx="11074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venir Book" panose="02000503020000020003" pitchFamily="2" charset="0"/>
              </a:rPr>
              <a:t>Galaxy clusters are </a:t>
            </a:r>
            <a:r>
              <a:rPr lang="fr-FR" sz="1600" dirty="0" err="1">
                <a:latin typeface="Avenir Book" panose="02000503020000020003" pitchFamily="2" charset="0"/>
              </a:rPr>
              <a:t>scale</a:t>
            </a:r>
            <a:r>
              <a:rPr lang="fr-FR" sz="1600" dirty="0">
                <a:latin typeface="Avenir Book" panose="02000503020000020003" pitchFamily="2" charset="0"/>
              </a:rPr>
              <a:t> invariant (</a:t>
            </a:r>
            <a:r>
              <a:rPr lang="fr-FR" sz="1600" dirty="0" err="1">
                <a:latin typeface="Avenir Book" panose="02000503020000020003" pitchFamily="2" charset="0"/>
              </a:rPr>
              <a:t>dominated</a:t>
            </a:r>
            <a:r>
              <a:rPr lang="fr-FR" sz="1600" dirty="0">
                <a:latin typeface="Avenir Book" panose="02000503020000020003" pitchFamily="2" charset="0"/>
              </a:rPr>
              <a:t> by </a:t>
            </a:r>
            <a:r>
              <a:rPr lang="fr-FR" sz="1600" dirty="0" err="1">
                <a:latin typeface="Avenir Book" panose="02000503020000020003" pitchFamily="2" charset="0"/>
              </a:rPr>
              <a:t>gravitational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processes</a:t>
            </a:r>
            <a:r>
              <a:rPr lang="fr-FR" sz="1600" dirty="0">
                <a:latin typeface="Avenir Book" panose="02000503020000020003" pitchFamily="2" charset="0"/>
              </a:rPr>
              <a:t>)</a:t>
            </a:r>
          </a:p>
          <a:p>
            <a:r>
              <a:rPr lang="fr-FR" sz="1600" dirty="0">
                <a:latin typeface="Avenir Book" panose="02000503020000020003" pitchFamily="2" charset="0"/>
              </a:rPr>
              <a:t>Mass-Observable </a:t>
            </a:r>
            <a:r>
              <a:rPr lang="fr-FR" sz="1600" dirty="0" err="1">
                <a:latin typeface="Avenir Book" panose="02000503020000020003" pitchFamily="2" charset="0"/>
              </a:rPr>
              <a:t>scaling</a:t>
            </a:r>
            <a:r>
              <a:rPr lang="fr-FR" sz="1600" dirty="0">
                <a:latin typeface="Avenir Book" panose="02000503020000020003" pitchFamily="2" charset="0"/>
              </a:rPr>
              <a:t> relations can </a:t>
            </a:r>
            <a:r>
              <a:rPr lang="fr-FR" sz="1600" dirty="0" err="1">
                <a:latin typeface="Avenir Book" panose="02000503020000020003" pitchFamily="2" charset="0"/>
              </a:rPr>
              <a:t>be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calibrated</a:t>
            </a:r>
            <a:r>
              <a:rPr lang="fr-FR" sz="1600" dirty="0">
                <a:latin typeface="Avenir Book" panose="02000503020000020003" pitchFamily="2" charset="0"/>
              </a:rPr>
              <a:t> on a </a:t>
            </a:r>
            <a:r>
              <a:rPr lang="fr-FR" sz="1600" dirty="0" err="1">
                <a:latin typeface="Avenir Book" panose="02000503020000020003" pitchFamily="2" charset="0"/>
              </a:rPr>
              <a:t>small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representative</a:t>
            </a:r>
            <a:r>
              <a:rPr lang="fr-FR" sz="1600" dirty="0">
                <a:latin typeface="Avenir Book" panose="02000503020000020003" pitchFamily="2" charset="0"/>
              </a:rPr>
              <a:t> cluster </a:t>
            </a:r>
            <a:r>
              <a:rPr lang="fr-FR" sz="1600" dirty="0" err="1">
                <a:latin typeface="Avenir Book" panose="02000503020000020003" pitchFamily="2" charset="0"/>
              </a:rPr>
              <a:t>sample</a:t>
            </a:r>
            <a:endParaRPr lang="fr-FR" sz="1600" dirty="0">
              <a:latin typeface="Avenir Book" panose="02000503020000020003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8999910-9EB5-EA43-AE9C-7DB0696766D5}"/>
              </a:ext>
            </a:extLst>
          </p:cNvPr>
          <p:cNvSpPr txBox="1"/>
          <p:nvPr/>
        </p:nvSpPr>
        <p:spPr>
          <a:xfrm>
            <a:off x="11893520" y="6519446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venir Book" panose="02000503020000020003" pitchFamily="2" charset="0"/>
              </a:rPr>
              <a:t>4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36C88D0-436F-27FA-9F7A-81CD50F96234}"/>
              </a:ext>
            </a:extLst>
          </p:cNvPr>
          <p:cNvSpPr txBox="1"/>
          <p:nvPr/>
        </p:nvSpPr>
        <p:spPr>
          <a:xfrm>
            <a:off x="173682" y="2079000"/>
            <a:ext cx="11074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venir Book" panose="02000503020000020003" pitchFamily="2" charset="0"/>
              </a:rPr>
              <a:t>For a </a:t>
            </a:r>
            <a:r>
              <a:rPr lang="fr-FR" sz="1600" dirty="0" err="1">
                <a:latin typeface="Avenir Book" panose="02000503020000020003" pitchFamily="2" charset="0"/>
              </a:rPr>
              <a:t>spherical</a:t>
            </a:r>
            <a:r>
              <a:rPr lang="fr-FR" sz="1600" dirty="0">
                <a:latin typeface="Avenir Book" panose="02000503020000020003" pitchFamily="2" charset="0"/>
              </a:rPr>
              <a:t> cluster: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0861E08-0ADA-2920-2FBD-C7854831F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729" y="2529262"/>
            <a:ext cx="2853267" cy="6046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084898E-BD2E-448D-2335-E2042F4A4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4565" y="2033594"/>
            <a:ext cx="1744132" cy="474133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ADA3E2F4-809E-BC1B-6C4B-5194DD9CA209}"/>
              </a:ext>
            </a:extLst>
          </p:cNvPr>
          <p:cNvSpPr txBox="1"/>
          <p:nvPr/>
        </p:nvSpPr>
        <p:spPr>
          <a:xfrm>
            <a:off x="194733" y="1552202"/>
            <a:ext cx="108103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Avenir Book" panose="02000503020000020003" pitchFamily="2" charset="0"/>
              </a:rPr>
              <a:t>A </a:t>
            </a:r>
            <a:r>
              <a:rPr lang="fr-FR" sz="1600" dirty="0" err="1">
                <a:latin typeface="Avenir Book" panose="02000503020000020003" pitchFamily="2" charset="0"/>
              </a:rPr>
              <a:t>precise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method</a:t>
            </a:r>
            <a:r>
              <a:rPr lang="fr-FR" sz="1600" dirty="0">
                <a:latin typeface="Avenir Book" panose="02000503020000020003" pitchFamily="2" charset="0"/>
              </a:rPr>
              <a:t>: </a:t>
            </a:r>
            <a:r>
              <a:rPr lang="fr-FR" sz="1600" dirty="0" err="1">
                <a:latin typeface="Avenir Book" panose="02000503020000020003" pitchFamily="2" charset="0"/>
              </a:rPr>
              <a:t>measuring</a:t>
            </a:r>
            <a:r>
              <a:rPr lang="fr-FR" sz="1600" dirty="0">
                <a:latin typeface="Avenir Book" panose="02000503020000020003" pitchFamily="2" charset="0"/>
              </a:rPr>
              <a:t> the mass </a:t>
            </a:r>
            <a:r>
              <a:rPr lang="fr-FR" sz="1600" dirty="0" err="1">
                <a:latin typeface="Avenir Book" panose="02000503020000020003" pitchFamily="2" charset="0"/>
              </a:rPr>
              <a:t>under</a:t>
            </a:r>
            <a:r>
              <a:rPr lang="fr-FR" sz="1600" dirty="0">
                <a:latin typeface="Avenir Book" panose="02000503020000020003" pitchFamily="2" charset="0"/>
              </a:rPr>
              <a:t> the </a:t>
            </a:r>
            <a:r>
              <a:rPr lang="fr-FR" sz="1600" dirty="0" err="1">
                <a:latin typeface="Avenir Book" panose="02000503020000020003" pitchFamily="2" charset="0"/>
              </a:rPr>
              <a:t>HydroStatic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Equilibrium</a:t>
            </a:r>
            <a:r>
              <a:rPr lang="fr-FR" sz="1600" dirty="0">
                <a:latin typeface="Avenir Book" panose="02000503020000020003" pitchFamily="2" charset="0"/>
              </a:rPr>
              <a:t> (HSE) </a:t>
            </a:r>
            <a:r>
              <a:rPr lang="fr-FR" sz="1600" dirty="0" err="1">
                <a:latin typeface="Avenir Book" panose="02000503020000020003" pitchFamily="2" charset="0"/>
              </a:rPr>
              <a:t>hypothesis</a:t>
            </a:r>
            <a:endParaRPr lang="fr-FR" sz="16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B7945EC-8A34-F775-5C1B-596403B7C55F}"/>
              </a:ext>
            </a:extLst>
          </p:cNvPr>
          <p:cNvSpPr txBox="1"/>
          <p:nvPr/>
        </p:nvSpPr>
        <p:spPr>
          <a:xfrm>
            <a:off x="758414" y="6248912"/>
            <a:ext cx="114335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Avenir Book" panose="02000503020000020003" pitchFamily="2" charset="0"/>
              </a:rPr>
              <a:t>SZ observations at a </a:t>
            </a:r>
            <a:r>
              <a:rPr lang="fr-FR" sz="1600" dirty="0" err="1">
                <a:latin typeface="Avenir Book" panose="02000503020000020003" pitchFamily="2" charset="0"/>
              </a:rPr>
              <a:t>similar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angular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resolution</a:t>
            </a:r>
            <a:r>
              <a:rPr lang="fr-FR" sz="1600" dirty="0">
                <a:latin typeface="Avenir Book" panose="02000503020000020003" pitchFamily="2" charset="0"/>
              </a:rPr>
              <a:t> to </a:t>
            </a:r>
            <a:r>
              <a:rPr lang="fr-FR" sz="1600" dirty="0" err="1">
                <a:latin typeface="Avenir Book" panose="02000503020000020003" pitchFamily="2" charset="0"/>
              </a:rPr>
              <a:t>current</a:t>
            </a:r>
            <a:r>
              <a:rPr lang="fr-FR" sz="1600" dirty="0">
                <a:latin typeface="Avenir Book" panose="02000503020000020003" pitchFamily="2" charset="0"/>
              </a:rPr>
              <a:t> X-ray </a:t>
            </a:r>
            <a:r>
              <a:rPr lang="fr-FR" sz="1600" dirty="0" err="1">
                <a:latin typeface="Avenir Book" panose="02000503020000020003" pitchFamily="2" charset="0"/>
              </a:rPr>
              <a:t>observatories</a:t>
            </a:r>
            <a:r>
              <a:rPr lang="fr-FR" sz="1600" dirty="0">
                <a:latin typeface="Avenir Book" panose="02000503020000020003" pitchFamily="2" charset="0"/>
              </a:rPr>
              <a:t> are </a:t>
            </a:r>
            <a:r>
              <a:rPr lang="fr-FR" sz="1600" dirty="0" err="1">
                <a:latin typeface="Avenir Book" panose="02000503020000020003" pitchFamily="2" charset="0"/>
              </a:rPr>
              <a:t>needed</a:t>
            </a:r>
            <a:r>
              <a:rPr lang="fr-FR" sz="1600" dirty="0">
                <a:latin typeface="Avenir Book" panose="02000503020000020003" pitchFamily="2" charset="0"/>
              </a:rPr>
              <a:t>  </a:t>
            </a:r>
            <a:endParaRPr lang="fr-FR" sz="16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4003F33-BDF4-93A9-4278-9356CD5074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41" y="3801659"/>
            <a:ext cx="2593461" cy="190725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4F79355F-0972-4213-2117-2E09FCA826E2}"/>
              </a:ext>
            </a:extLst>
          </p:cNvPr>
          <p:cNvSpPr txBox="1"/>
          <p:nvPr/>
        </p:nvSpPr>
        <p:spPr>
          <a:xfrm>
            <a:off x="2935757" y="3838553"/>
            <a:ext cx="1537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fr-FR" sz="1600" dirty="0" err="1">
                <a:latin typeface="Avenir Book" panose="02000503020000020003" pitchFamily="2" charset="0"/>
              </a:rPr>
              <a:t>Photometry</a:t>
            </a:r>
            <a:endParaRPr lang="fr-FR" sz="1600" dirty="0">
              <a:latin typeface="Avenir Book" panose="02000503020000020003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9DD50D6-2425-0311-65E6-1EE559A4F639}"/>
              </a:ext>
            </a:extLst>
          </p:cNvPr>
          <p:cNvSpPr txBox="1"/>
          <p:nvPr/>
        </p:nvSpPr>
        <p:spPr>
          <a:xfrm>
            <a:off x="2923984" y="4546114"/>
            <a:ext cx="1711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fr-FR" sz="1600" dirty="0" err="1">
                <a:latin typeface="Avenir Book" panose="02000503020000020003" pitchFamily="2" charset="0"/>
              </a:rPr>
              <a:t>Spectroscopy</a:t>
            </a:r>
            <a:endParaRPr lang="fr-FR" sz="1600" dirty="0">
              <a:latin typeface="Avenir Book" panose="02000503020000020003" pitchFamily="2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43A4E98-8D9C-9B5B-F744-2583FF9FAAE2}"/>
              </a:ext>
            </a:extLst>
          </p:cNvPr>
          <p:cNvSpPr txBox="1"/>
          <p:nvPr/>
        </p:nvSpPr>
        <p:spPr>
          <a:xfrm>
            <a:off x="379871" y="3468530"/>
            <a:ext cx="1943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venir Book" panose="02000503020000020003" pitchFamily="2" charset="0"/>
              </a:rPr>
              <a:t>X-ray M_HSE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1992BAD-F4A0-B828-77D6-6510B0CDB919}"/>
              </a:ext>
            </a:extLst>
          </p:cNvPr>
          <p:cNvSpPr txBox="1"/>
          <p:nvPr/>
        </p:nvSpPr>
        <p:spPr>
          <a:xfrm>
            <a:off x="6535038" y="3470323"/>
            <a:ext cx="3483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venir Book" panose="02000503020000020003" pitchFamily="2" charset="0"/>
              </a:rPr>
              <a:t>The SZ/X-ray </a:t>
            </a:r>
            <a:r>
              <a:rPr lang="fr-FR" dirty="0" err="1">
                <a:latin typeface="Avenir Book" panose="02000503020000020003" pitchFamily="2" charset="0"/>
              </a:rPr>
              <a:t>synergy</a:t>
            </a:r>
            <a:endParaRPr lang="fr-FR" dirty="0">
              <a:latin typeface="Avenir Book" panose="02000503020000020003" pitchFamily="2" charset="0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57121F2C-F1B0-52A1-1A2B-0455088B6C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27" r="51673" b="7500"/>
          <a:stretch/>
        </p:blipFill>
        <p:spPr>
          <a:xfrm>
            <a:off x="5081477" y="4489275"/>
            <a:ext cx="520700" cy="469900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3A958F1A-D71B-E698-F60F-3BDD7C688900}"/>
              </a:ext>
            </a:extLst>
          </p:cNvPr>
          <p:cNvSpPr txBox="1"/>
          <p:nvPr/>
        </p:nvSpPr>
        <p:spPr>
          <a:xfrm>
            <a:off x="7175118" y="5516068"/>
            <a:ext cx="51674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venir Book" panose="02000503020000020003" pitchFamily="2" charset="0"/>
              </a:rPr>
              <a:t>The </a:t>
            </a:r>
            <a:r>
              <a:rPr lang="fr-FR" sz="1600" dirty="0" err="1">
                <a:latin typeface="Avenir Book" panose="02000503020000020003" pitchFamily="2" charset="0"/>
              </a:rPr>
              <a:t>challenging</a:t>
            </a:r>
            <a:r>
              <a:rPr lang="fr-FR" sz="1600" dirty="0">
                <a:latin typeface="Avenir Book" panose="02000503020000020003" pitchFamily="2" charset="0"/>
              </a:rPr>
              <a:t> X-ray </a:t>
            </a:r>
            <a:r>
              <a:rPr lang="fr-FR" sz="1600" dirty="0" err="1">
                <a:latin typeface="Avenir Book" panose="02000503020000020003" pitchFamily="2" charset="0"/>
              </a:rPr>
              <a:t>spectroscopy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is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bypassed</a:t>
            </a:r>
            <a:endParaRPr lang="fr-FR" sz="1600" dirty="0">
              <a:latin typeface="Avenir Book" panose="02000503020000020003" pitchFamily="2" charset="0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677FA1C3-199C-63E9-7676-DB95DBB56E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500" t="52880" r="26009"/>
          <a:stretch/>
        </p:blipFill>
        <p:spPr>
          <a:xfrm>
            <a:off x="5013064" y="3808208"/>
            <a:ext cx="613186" cy="284898"/>
          </a:xfrm>
          <a:prstGeom prst="rect">
            <a:avLst/>
          </a:prstGeom>
        </p:spPr>
      </p:pic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BD7C9586-4074-9407-BD07-90923454161B}"/>
              </a:ext>
            </a:extLst>
          </p:cNvPr>
          <p:cNvCxnSpPr/>
          <p:nvPr/>
        </p:nvCxnSpPr>
        <p:spPr>
          <a:xfrm>
            <a:off x="4574573" y="4033390"/>
            <a:ext cx="314794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83D02580-FEA3-2FDB-784D-D0C7440B22D2}"/>
              </a:ext>
            </a:extLst>
          </p:cNvPr>
          <p:cNvCxnSpPr/>
          <p:nvPr/>
        </p:nvCxnSpPr>
        <p:spPr>
          <a:xfrm>
            <a:off x="4662427" y="4766704"/>
            <a:ext cx="314794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Image 31">
            <a:extLst>
              <a:ext uri="{FF2B5EF4-FFF2-40B4-BE49-F238E27FC236}">
                <a16:creationId xmlns:a16="http://schemas.microsoft.com/office/drawing/2014/main" id="{310AC439-4A47-EB42-6C20-7DC13AF144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2233" y="3574636"/>
            <a:ext cx="2680120" cy="201009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319ED10-B0D8-22F0-E10D-352701F939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5287" y="5174429"/>
            <a:ext cx="2311418" cy="253776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4F68E918-97DF-AE55-D426-8183D75E0F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8025" y="4358726"/>
            <a:ext cx="1943785" cy="567529"/>
          </a:xfrm>
          <a:prstGeom prst="rect">
            <a:avLst/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03C91BAC-742A-6AB1-1257-328FA1F945D7}"/>
              </a:ext>
            </a:extLst>
          </p:cNvPr>
          <p:cNvCxnSpPr>
            <a:cxnSpLocks/>
          </p:cNvCxnSpPr>
          <p:nvPr/>
        </p:nvCxnSpPr>
        <p:spPr>
          <a:xfrm>
            <a:off x="7147442" y="5272317"/>
            <a:ext cx="314794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Image 34">
            <a:extLst>
              <a:ext uri="{FF2B5EF4-FFF2-40B4-BE49-F238E27FC236}">
                <a16:creationId xmlns:a16="http://schemas.microsoft.com/office/drawing/2014/main" id="{6455B63D-9271-4C94-6455-EE713A5227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3895" b="-1031"/>
          <a:stretch/>
        </p:blipFill>
        <p:spPr>
          <a:xfrm>
            <a:off x="7701503" y="5133194"/>
            <a:ext cx="603401" cy="256391"/>
          </a:xfrm>
          <a:prstGeom prst="rect">
            <a:avLst/>
          </a:prstGeom>
        </p:spPr>
      </p:pic>
      <p:sp>
        <p:nvSpPr>
          <p:cNvPr id="36" name="Rectangle à coins arrondis 41">
            <a:extLst>
              <a:ext uri="{FF2B5EF4-FFF2-40B4-BE49-F238E27FC236}">
                <a16:creationId xmlns:a16="http://schemas.microsoft.com/office/drawing/2014/main" id="{10F625F7-2B56-C0A6-F399-B4984CB38B26}"/>
              </a:ext>
            </a:extLst>
          </p:cNvPr>
          <p:cNvSpPr/>
          <p:nvPr/>
        </p:nvSpPr>
        <p:spPr>
          <a:xfrm>
            <a:off x="225650" y="3377902"/>
            <a:ext cx="5798631" cy="2517290"/>
          </a:xfrm>
          <a:prstGeom prst="roundRect">
            <a:avLst>
              <a:gd name="adj" fmla="val 3940"/>
            </a:avLst>
          </a:prstGeom>
          <a:noFill/>
          <a:ln w="127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à coins arrondis 41">
            <a:extLst>
              <a:ext uri="{FF2B5EF4-FFF2-40B4-BE49-F238E27FC236}">
                <a16:creationId xmlns:a16="http://schemas.microsoft.com/office/drawing/2014/main" id="{1851DD38-34F1-E95E-C44A-21AA055990E6}"/>
              </a:ext>
            </a:extLst>
          </p:cNvPr>
          <p:cNvSpPr/>
          <p:nvPr/>
        </p:nvSpPr>
        <p:spPr>
          <a:xfrm>
            <a:off x="6240968" y="3379695"/>
            <a:ext cx="5798631" cy="2517290"/>
          </a:xfrm>
          <a:prstGeom prst="roundRect">
            <a:avLst>
              <a:gd name="adj" fmla="val 3940"/>
            </a:avLst>
          </a:prstGeom>
          <a:noFill/>
          <a:ln w="127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6EC827D0-3249-C814-B3A6-5EF96BDEB7BC}"/>
              </a:ext>
            </a:extLst>
          </p:cNvPr>
          <p:cNvSpPr txBox="1"/>
          <p:nvPr/>
        </p:nvSpPr>
        <p:spPr>
          <a:xfrm>
            <a:off x="7024511" y="4012918"/>
            <a:ext cx="51674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latin typeface="Avenir Book" panose="02000503020000020003" pitchFamily="2" charset="0"/>
              </a:rPr>
              <a:t>Resolved</a:t>
            </a:r>
            <a:r>
              <a:rPr lang="fr-FR" sz="1600" dirty="0">
                <a:latin typeface="Avenir Book" panose="02000503020000020003" pitchFamily="2" charset="0"/>
              </a:rPr>
              <a:t> SZ observation</a:t>
            </a:r>
          </a:p>
        </p:txBody>
      </p:sp>
      <p:sp>
        <p:nvSpPr>
          <p:cNvPr id="39" name="Flèche vers la droite 38">
            <a:extLst>
              <a:ext uri="{FF2B5EF4-FFF2-40B4-BE49-F238E27FC236}">
                <a16:creationId xmlns:a16="http://schemas.microsoft.com/office/drawing/2014/main" id="{3490CD50-CED0-F1E6-7FEF-2C501AC55D21}"/>
              </a:ext>
            </a:extLst>
          </p:cNvPr>
          <p:cNvSpPr/>
          <p:nvPr/>
        </p:nvSpPr>
        <p:spPr>
          <a:xfrm>
            <a:off x="315558" y="6258467"/>
            <a:ext cx="480646" cy="297062"/>
          </a:xfrm>
          <a:prstGeom prst="rightArrow">
            <a:avLst>
              <a:gd name="adj1" fmla="val 50000"/>
              <a:gd name="adj2" fmla="val 838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7118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9EA386B1-2DA8-F942-8337-38CAF796738F}"/>
              </a:ext>
            </a:extLst>
          </p:cNvPr>
          <p:cNvSpPr/>
          <p:nvPr/>
        </p:nvSpPr>
        <p:spPr>
          <a:xfrm>
            <a:off x="368334" y="4432317"/>
            <a:ext cx="58613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Avenir Book" panose="02000503020000020003" pitchFamily="2" charset="0"/>
              </a:rPr>
              <a:t>          for distant clusters </a:t>
            </a:r>
            <a:r>
              <a:rPr lang="fr-FR" sz="1600" dirty="0" err="1">
                <a:latin typeface="Avenir Book" panose="02000503020000020003" pitchFamily="2" charset="0"/>
              </a:rPr>
              <a:t>requires</a:t>
            </a:r>
            <a:r>
              <a:rPr lang="fr-FR" sz="1600" dirty="0">
                <a:latin typeface="Avenir Book" panose="02000503020000020003" pitchFamily="2" charset="0"/>
              </a:rPr>
              <a:t> prohibitive high-</a:t>
            </a:r>
            <a:r>
              <a:rPr lang="fr-FR" sz="1600" dirty="0" err="1">
                <a:latin typeface="Avenir Book" panose="02000503020000020003" pitchFamily="2" charset="0"/>
              </a:rPr>
              <a:t>quality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spectroscopic</a:t>
            </a:r>
            <a:r>
              <a:rPr lang="fr-FR" sz="1600" dirty="0">
                <a:latin typeface="Avenir Book" panose="02000503020000020003" pitchFamily="2" charset="0"/>
              </a:rPr>
              <a:t> data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C902706-7FE1-6740-B7D5-585B03828A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0" y="753280"/>
            <a:ext cx="6919978" cy="52226"/>
          </a:xfrm>
          <a:prstGeom prst="rect">
            <a:avLst/>
          </a:prstGeom>
        </p:spPr>
      </p:pic>
      <p:sp>
        <p:nvSpPr>
          <p:cNvPr id="23" name="Titre 1">
            <a:extLst>
              <a:ext uri="{FF2B5EF4-FFF2-40B4-BE49-F238E27FC236}">
                <a16:creationId xmlns:a16="http://schemas.microsoft.com/office/drawing/2014/main" id="{C5F512C5-F078-6A46-BA20-50ADA31CFC9C}"/>
              </a:ext>
            </a:extLst>
          </p:cNvPr>
          <p:cNvSpPr txBox="1">
            <a:spLocks/>
          </p:cNvSpPr>
          <p:nvPr/>
        </p:nvSpPr>
        <p:spPr>
          <a:xfrm>
            <a:off x="311166" y="-21515"/>
            <a:ext cx="11184288" cy="6864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 err="1"/>
              <a:t>Mean</a:t>
            </a:r>
            <a:r>
              <a:rPr lang="fr-FR" sz="2400" dirty="0"/>
              <a:t> pressure profile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375D6B2-0D32-604B-A6AA-99B3F3AE6D4A}"/>
              </a:ext>
            </a:extLst>
          </p:cNvPr>
          <p:cNvSpPr txBox="1"/>
          <p:nvPr/>
        </p:nvSpPr>
        <p:spPr>
          <a:xfrm>
            <a:off x="11779708" y="6519446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venir Book" panose="02000503020000020003" pitchFamily="2" charset="0"/>
              </a:rPr>
              <a:t>5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76B39FF0-A96C-5340-A2FF-60E1483BF4B6}"/>
              </a:ext>
            </a:extLst>
          </p:cNvPr>
          <p:cNvSpPr txBox="1"/>
          <p:nvPr/>
        </p:nvSpPr>
        <p:spPr>
          <a:xfrm>
            <a:off x="351946" y="2521506"/>
            <a:ext cx="64588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fr-FR" sz="1600" dirty="0">
                <a:latin typeface="Avenir Book" panose="02000503020000020003" pitchFamily="2" charset="0"/>
              </a:rPr>
              <a:t>Arnaud et al 2010 </a:t>
            </a:r>
            <a:r>
              <a:rPr lang="fr-FR" sz="1600" dirty="0" err="1">
                <a:latin typeface="Avenir Book" panose="02000503020000020003" pitchFamily="2" charset="0"/>
              </a:rPr>
              <a:t>universal</a:t>
            </a:r>
            <a:r>
              <a:rPr lang="fr-FR" sz="1600" dirty="0">
                <a:latin typeface="Avenir Book" panose="02000503020000020003" pitchFamily="2" charset="0"/>
              </a:rPr>
              <a:t> pressure profile </a:t>
            </a:r>
            <a:r>
              <a:rPr lang="fr-FR" sz="1600" dirty="0" err="1">
                <a:latin typeface="Avenir Book" panose="02000503020000020003" pitchFamily="2" charset="0"/>
              </a:rPr>
              <a:t>calibrated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using</a:t>
            </a:r>
            <a:r>
              <a:rPr lang="fr-FR" sz="1600" dirty="0">
                <a:latin typeface="Avenir Book" panose="02000503020000020003" pitchFamily="2" charset="0"/>
              </a:rPr>
              <a:t> the REXCESS </a:t>
            </a:r>
            <a:r>
              <a:rPr lang="fr-FR" sz="1600" dirty="0" err="1">
                <a:latin typeface="Avenir Book" panose="02000503020000020003" pitchFamily="2" charset="0"/>
              </a:rPr>
              <a:t>sample</a:t>
            </a:r>
            <a:r>
              <a:rPr lang="fr-FR" sz="1600" dirty="0">
                <a:latin typeface="Avenir Book" panose="02000503020000020003" pitchFamily="2" charset="0"/>
              </a:rPr>
              <a:t> of 33 clusters at z&lt;0.2 </a:t>
            </a:r>
            <a:r>
              <a:rPr lang="fr-FR" sz="1600" dirty="0" err="1">
                <a:latin typeface="Avenir Book" panose="02000503020000020003" pitchFamily="2" charset="0"/>
              </a:rPr>
              <a:t>observed</a:t>
            </a:r>
            <a:r>
              <a:rPr lang="fr-FR" sz="1600" dirty="0">
                <a:latin typeface="Avenir Book" panose="02000503020000020003" pitchFamily="2" charset="0"/>
              </a:rPr>
              <a:t> in X-ray</a:t>
            </a:r>
          </a:p>
          <a:p>
            <a:endParaRPr lang="fr-FR" sz="1400" dirty="0">
              <a:latin typeface="Avenir Book" panose="02000503020000020003" pitchFamily="2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A52375CA-B1D6-304B-A2C2-3C737DE45EEC}"/>
              </a:ext>
            </a:extLst>
          </p:cNvPr>
          <p:cNvSpPr txBox="1"/>
          <p:nvPr/>
        </p:nvSpPr>
        <p:spPr>
          <a:xfrm>
            <a:off x="613861" y="3109641"/>
            <a:ext cx="3615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A43BC"/>
                </a:solidFill>
                <a:latin typeface="Avenir Book" panose="02000503020000020003" pitchFamily="2" charset="0"/>
              </a:rPr>
              <a:t>Pratt+2010, Arnaud+2010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64C123D-1A60-CFFA-AC54-1ED5EC1A58B2}"/>
              </a:ext>
            </a:extLst>
          </p:cNvPr>
          <p:cNvSpPr txBox="1"/>
          <p:nvPr/>
        </p:nvSpPr>
        <p:spPr>
          <a:xfrm>
            <a:off x="1048870" y="6227396"/>
            <a:ext cx="114335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 err="1">
                <a:latin typeface="Avenir Book" panose="02000503020000020003" pitchFamily="2" charset="0"/>
              </a:rPr>
              <a:t>Resolved</a:t>
            </a:r>
            <a:r>
              <a:rPr lang="fr-FR" sz="1600" dirty="0">
                <a:latin typeface="Avenir Book" panose="02000503020000020003" pitchFamily="2" charset="0"/>
              </a:rPr>
              <a:t> SZ observation of high-</a:t>
            </a:r>
            <a:r>
              <a:rPr lang="fr-FR" sz="1600" dirty="0" err="1">
                <a:latin typeface="Avenir Book" panose="02000503020000020003" pitchFamily="2" charset="0"/>
              </a:rPr>
              <a:t>redshift</a:t>
            </a:r>
            <a:r>
              <a:rPr lang="fr-FR" sz="1600" dirty="0">
                <a:latin typeface="Avenir Book" panose="02000503020000020003" pitchFamily="2" charset="0"/>
              </a:rPr>
              <a:t> clusters can </a:t>
            </a:r>
            <a:r>
              <a:rPr lang="fr-FR" sz="1600" dirty="0" err="1">
                <a:latin typeface="Avenir Book" panose="02000503020000020003" pitchFamily="2" charset="0"/>
              </a:rPr>
              <a:t>improve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our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knowledge</a:t>
            </a:r>
            <a:r>
              <a:rPr lang="fr-FR" sz="1600" dirty="0">
                <a:latin typeface="Avenir Book" panose="02000503020000020003" pitchFamily="2" charset="0"/>
              </a:rPr>
              <a:t> of the </a:t>
            </a:r>
            <a:r>
              <a:rPr lang="fr-FR" sz="1600" dirty="0" err="1">
                <a:latin typeface="Avenir Book" panose="02000503020000020003" pitchFamily="2" charset="0"/>
              </a:rPr>
              <a:t>mean</a:t>
            </a:r>
            <a:r>
              <a:rPr lang="fr-FR" sz="1600" dirty="0">
                <a:latin typeface="Avenir Book" panose="02000503020000020003" pitchFamily="2" charset="0"/>
              </a:rPr>
              <a:t> pressure profile</a:t>
            </a:r>
            <a:endParaRPr lang="fr-FR" sz="1600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402131A-3955-E192-2FFB-44ED5EBB110E}"/>
              </a:ext>
            </a:extLst>
          </p:cNvPr>
          <p:cNvSpPr txBox="1"/>
          <p:nvPr/>
        </p:nvSpPr>
        <p:spPr>
          <a:xfrm>
            <a:off x="331027" y="911879"/>
            <a:ext cx="74252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fr-FR" sz="1600" dirty="0" err="1">
                <a:latin typeface="Avenir Book" panose="02000503020000020003" pitchFamily="2" charset="0"/>
              </a:rPr>
              <a:t>Useful</a:t>
            </a:r>
            <a:r>
              <a:rPr lang="fr-FR" sz="1600" dirty="0">
                <a:latin typeface="Avenir Book" panose="02000503020000020003" pitchFamily="2" charset="0"/>
              </a:rPr>
              <a:t> for cluster </a:t>
            </a:r>
            <a:r>
              <a:rPr lang="fr-FR" sz="1600" dirty="0" err="1">
                <a:latin typeface="Avenir Book" panose="02000503020000020003" pitchFamily="2" charset="0"/>
              </a:rPr>
              <a:t>detection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based</a:t>
            </a:r>
            <a:r>
              <a:rPr lang="fr-FR" sz="1600" dirty="0">
                <a:latin typeface="Avenir Book" panose="02000503020000020003" pitchFamily="2" charset="0"/>
              </a:rPr>
              <a:t> on </a:t>
            </a:r>
            <a:r>
              <a:rPr lang="fr-FR" sz="1600" dirty="0" err="1">
                <a:latin typeface="Avenir Book" panose="02000503020000020003" pitchFamily="2" charset="0"/>
              </a:rPr>
              <a:t>matched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filters</a:t>
            </a:r>
            <a:endParaRPr lang="fr-FR" sz="1600" dirty="0">
              <a:latin typeface="Avenir Book" panose="02000503020000020003" pitchFamily="2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fr-FR" sz="1600" dirty="0">
                <a:latin typeface="Avenir Book" panose="02000503020000020003" pitchFamily="2" charset="0"/>
              </a:rPr>
              <a:t>Key </a:t>
            </a:r>
            <a:r>
              <a:rPr lang="fr-FR" sz="1600" dirty="0" err="1">
                <a:latin typeface="Avenir Book" panose="02000503020000020003" pitchFamily="2" charset="0"/>
              </a:rPr>
              <a:t>tool</a:t>
            </a:r>
            <a:r>
              <a:rPr lang="fr-FR" sz="1600" dirty="0">
                <a:latin typeface="Avenir Book" panose="02000503020000020003" pitchFamily="2" charset="0"/>
              </a:rPr>
              <a:t> to </a:t>
            </a:r>
            <a:r>
              <a:rPr lang="fr-FR" sz="1600" dirty="0" err="1">
                <a:latin typeface="Avenir Book" panose="02000503020000020003" pitchFamily="2" charset="0"/>
              </a:rPr>
              <a:t>draw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cosmological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constraints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from</a:t>
            </a:r>
            <a:r>
              <a:rPr lang="fr-FR" sz="1600" dirty="0">
                <a:latin typeface="Avenir Book" panose="02000503020000020003" pitchFamily="2" charset="0"/>
              </a:rPr>
              <a:t> the y </a:t>
            </a:r>
            <a:r>
              <a:rPr lang="fr-FR" sz="1600" dirty="0" err="1">
                <a:latin typeface="Avenir Book" panose="02000503020000020003" pitchFamily="2" charset="0"/>
              </a:rPr>
              <a:t>map</a:t>
            </a:r>
            <a:endParaRPr lang="fr-FR" sz="1600" dirty="0">
              <a:latin typeface="Avenir Book" panose="02000503020000020003" pitchFamily="2" charset="0"/>
            </a:endParaRPr>
          </a:p>
          <a:p>
            <a:pPr marL="285750" indent="-285750">
              <a:buFont typeface="Wingdings" charset="2"/>
              <a:buChar char="§"/>
            </a:pPr>
            <a:endParaRPr lang="fr-FR" sz="1200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D401CEB-3B7A-5155-4308-803DCE1BC9A0}"/>
              </a:ext>
            </a:extLst>
          </p:cNvPr>
          <p:cNvSpPr txBox="1"/>
          <p:nvPr/>
        </p:nvSpPr>
        <p:spPr>
          <a:xfrm>
            <a:off x="203131" y="1704649"/>
            <a:ext cx="6207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Avenir Book" panose="02000503020000020003" pitchFamily="2" charset="0"/>
              </a:rPr>
              <a:t>Widely-used</a:t>
            </a:r>
            <a:r>
              <a:rPr lang="fr-FR" dirty="0">
                <a:latin typeface="Avenir Book" panose="02000503020000020003" pitchFamily="2" charset="0"/>
              </a:rPr>
              <a:t> </a:t>
            </a:r>
            <a:r>
              <a:rPr lang="fr-FR" dirty="0" err="1">
                <a:latin typeface="Avenir Book" panose="02000503020000020003" pitchFamily="2" charset="0"/>
              </a:rPr>
              <a:t>universal</a:t>
            </a:r>
            <a:r>
              <a:rPr lang="fr-FR" dirty="0">
                <a:latin typeface="Avenir Book" panose="02000503020000020003" pitchFamily="2" charset="0"/>
              </a:rPr>
              <a:t> pressure profile </a:t>
            </a:r>
            <a:r>
              <a:rPr lang="fr-FR" dirty="0" err="1">
                <a:latin typeface="Avenir Book" panose="02000503020000020003" pitchFamily="2" charset="0"/>
              </a:rPr>
              <a:t>estimates</a:t>
            </a:r>
            <a:r>
              <a:rPr lang="fr-FR" dirty="0">
                <a:latin typeface="Avenir Book" panose="02000503020000020003" pitchFamily="2" charset="0"/>
              </a:rPr>
              <a:t> are </a:t>
            </a:r>
            <a:r>
              <a:rPr lang="fr-FR" dirty="0" err="1">
                <a:latin typeface="Avenir Book" panose="02000503020000020003" pitchFamily="2" charset="0"/>
              </a:rPr>
              <a:t>calibrated</a:t>
            </a:r>
            <a:r>
              <a:rPr lang="fr-FR" dirty="0">
                <a:latin typeface="Avenir Book" panose="02000503020000020003" pitchFamily="2" charset="0"/>
              </a:rPr>
              <a:t> </a:t>
            </a:r>
            <a:r>
              <a:rPr lang="fr-FR" dirty="0" err="1">
                <a:latin typeface="Avenir Book" panose="02000503020000020003" pitchFamily="2" charset="0"/>
              </a:rPr>
              <a:t>using</a:t>
            </a:r>
            <a:r>
              <a:rPr lang="fr-FR" dirty="0">
                <a:latin typeface="Avenir Book" panose="02000503020000020003" pitchFamily="2" charset="0"/>
              </a:rPr>
              <a:t> </a:t>
            </a:r>
            <a:r>
              <a:rPr lang="fr-FR" dirty="0" err="1">
                <a:latin typeface="Avenir Book" panose="02000503020000020003" pitchFamily="2" charset="0"/>
              </a:rPr>
              <a:t>nearby</a:t>
            </a:r>
            <a:r>
              <a:rPr lang="fr-FR" dirty="0">
                <a:latin typeface="Avenir Book" panose="02000503020000020003" pitchFamily="2" charset="0"/>
              </a:rPr>
              <a:t> clusters </a:t>
            </a:r>
            <a:r>
              <a:rPr lang="fr-FR" dirty="0" err="1">
                <a:latin typeface="Avenir Book" panose="02000503020000020003" pitchFamily="2" charset="0"/>
              </a:rPr>
              <a:t>observed</a:t>
            </a:r>
            <a:r>
              <a:rPr lang="fr-FR" dirty="0">
                <a:latin typeface="Avenir Book" panose="02000503020000020003" pitchFamily="2" charset="0"/>
              </a:rPr>
              <a:t> in X-ray </a:t>
            </a:r>
            <a:endParaRPr lang="fr-FR" sz="1200" dirty="0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71238329-F3AE-37BE-B303-75E5CA982E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27" r="51673" b="7500"/>
          <a:stretch/>
        </p:blipFill>
        <p:spPr>
          <a:xfrm>
            <a:off x="737447" y="4321782"/>
            <a:ext cx="520700" cy="4699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0AA7BF5A-8D90-3373-F535-EC9861AFF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26" y="5182527"/>
            <a:ext cx="2083864" cy="228792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7F4A8D47-B8BB-56EC-F54A-FC9BA786775B}"/>
              </a:ext>
            </a:extLst>
          </p:cNvPr>
          <p:cNvSpPr/>
          <p:nvPr/>
        </p:nvSpPr>
        <p:spPr>
          <a:xfrm>
            <a:off x="381914" y="5143084"/>
            <a:ext cx="65480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Avenir Book" panose="02000503020000020003" pitchFamily="2" charset="0"/>
              </a:rPr>
              <a:t>                                      </a:t>
            </a:r>
            <a:r>
              <a:rPr lang="fr-FR" sz="1600" dirty="0" err="1">
                <a:latin typeface="Avenir Book" panose="02000503020000020003" pitchFamily="2" charset="0"/>
              </a:rPr>
              <a:t>depends</a:t>
            </a:r>
            <a:r>
              <a:rPr lang="fr-FR" sz="1600" dirty="0">
                <a:latin typeface="Avenir Book" panose="02000503020000020003" pitchFamily="2" charset="0"/>
              </a:rPr>
              <a:t> on the </a:t>
            </a:r>
            <a:r>
              <a:rPr lang="fr-FR" sz="1600" dirty="0" err="1">
                <a:latin typeface="Avenir Book" panose="02000503020000020003" pitchFamily="2" charset="0"/>
              </a:rPr>
              <a:t>dynamical</a:t>
            </a:r>
            <a:r>
              <a:rPr lang="fr-FR" sz="1600" dirty="0">
                <a:latin typeface="Avenir Book" panose="02000503020000020003" pitchFamily="2" charset="0"/>
              </a:rPr>
              <a:t> state</a:t>
            </a:r>
          </a:p>
        </p:txBody>
      </p:sp>
      <p:sp>
        <p:nvSpPr>
          <p:cNvPr id="47" name="Flèche vers la droite 46">
            <a:extLst>
              <a:ext uri="{FF2B5EF4-FFF2-40B4-BE49-F238E27FC236}">
                <a16:creationId xmlns:a16="http://schemas.microsoft.com/office/drawing/2014/main" id="{9CEB2B60-2F32-9AF2-3E4E-59414FE22147}"/>
              </a:ext>
            </a:extLst>
          </p:cNvPr>
          <p:cNvSpPr/>
          <p:nvPr/>
        </p:nvSpPr>
        <p:spPr>
          <a:xfrm>
            <a:off x="530711" y="6269225"/>
            <a:ext cx="480646" cy="297062"/>
          </a:xfrm>
          <a:prstGeom prst="rightArrow">
            <a:avLst>
              <a:gd name="adj1" fmla="val 50000"/>
              <a:gd name="adj2" fmla="val 838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473E0DB-151A-022D-E120-A5BDE3635D19}"/>
              </a:ext>
            </a:extLst>
          </p:cNvPr>
          <p:cNvSpPr txBox="1"/>
          <p:nvPr/>
        </p:nvSpPr>
        <p:spPr>
          <a:xfrm>
            <a:off x="329248" y="3492381"/>
            <a:ext cx="64588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fr-FR" sz="1600" dirty="0">
                <a:latin typeface="Avenir Book" panose="02000503020000020003" pitchFamily="2" charset="0"/>
              </a:rPr>
              <a:t>Planck pressure profile </a:t>
            </a:r>
            <a:r>
              <a:rPr lang="fr-FR" sz="1600" dirty="0" err="1">
                <a:latin typeface="Avenir Book" panose="02000503020000020003" pitchFamily="2" charset="0"/>
              </a:rPr>
              <a:t>calibrated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using</a:t>
            </a:r>
            <a:r>
              <a:rPr lang="fr-FR" sz="1600" dirty="0">
                <a:latin typeface="Avenir Book" panose="02000503020000020003" pitchFamily="2" charset="0"/>
              </a:rPr>
              <a:t> 62 clusters ≲ 0.3 </a:t>
            </a:r>
            <a:r>
              <a:rPr lang="fr-FR" sz="1600" dirty="0" err="1">
                <a:latin typeface="Avenir Book" panose="02000503020000020003" pitchFamily="2" charset="0"/>
              </a:rPr>
              <a:t>observed</a:t>
            </a:r>
            <a:r>
              <a:rPr lang="fr-FR" sz="1600" dirty="0">
                <a:latin typeface="Avenir Book" panose="02000503020000020003" pitchFamily="2" charset="0"/>
              </a:rPr>
              <a:t> in SZ and X-ray</a:t>
            </a:r>
          </a:p>
          <a:p>
            <a:endParaRPr lang="fr-FR" sz="1400" dirty="0">
              <a:latin typeface="Avenir Book" panose="02000503020000020003" pitchFamily="2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D94636E-5B00-8B80-6972-8812BA8DE810}"/>
              </a:ext>
            </a:extLst>
          </p:cNvPr>
          <p:cNvSpPr txBox="1"/>
          <p:nvPr/>
        </p:nvSpPr>
        <p:spPr>
          <a:xfrm>
            <a:off x="624885" y="4061440"/>
            <a:ext cx="4542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A43BC"/>
                </a:solidFill>
                <a:latin typeface="Avenir Book" panose="02000503020000020003" pitchFamily="2" charset="0"/>
              </a:rPr>
              <a:t>Planck Collaboration (2013), A&amp;A 550, A131</a:t>
            </a:r>
          </a:p>
        </p:txBody>
      </p:sp>
      <p:grpSp>
        <p:nvGrpSpPr>
          <p:cNvPr id="19" name="Grouper 8">
            <a:extLst>
              <a:ext uri="{FF2B5EF4-FFF2-40B4-BE49-F238E27FC236}">
                <a16:creationId xmlns:a16="http://schemas.microsoft.com/office/drawing/2014/main" id="{73DD9A80-0216-EC28-4AD6-D450368023EF}"/>
              </a:ext>
            </a:extLst>
          </p:cNvPr>
          <p:cNvGrpSpPr/>
          <p:nvPr/>
        </p:nvGrpSpPr>
        <p:grpSpPr>
          <a:xfrm>
            <a:off x="6598415" y="1127760"/>
            <a:ext cx="5207505" cy="4835645"/>
            <a:chOff x="-66390" y="2347279"/>
            <a:chExt cx="3206006" cy="2912689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A78EC65D-CEB6-1310-CF80-34D350EA0D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82" t="89879"/>
            <a:stretch/>
          </p:blipFill>
          <p:spPr>
            <a:xfrm>
              <a:off x="523240" y="4841240"/>
              <a:ext cx="2616376" cy="418728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62702EF7-F138-4824-D061-A027495772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9469"/>
            <a:stretch/>
          </p:blipFill>
          <p:spPr>
            <a:xfrm>
              <a:off x="-66390" y="2347279"/>
              <a:ext cx="3205656" cy="2504122"/>
            </a:xfrm>
            <a:prstGeom prst="rect">
              <a:avLst/>
            </a:prstGeom>
          </p:spPr>
        </p:pic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DD8D6B11-D40C-774C-67FA-6AE9119CC204}"/>
              </a:ext>
            </a:extLst>
          </p:cNvPr>
          <p:cNvSpPr txBox="1"/>
          <p:nvPr/>
        </p:nvSpPr>
        <p:spPr>
          <a:xfrm>
            <a:off x="10595849" y="939247"/>
            <a:ext cx="1199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A43BC"/>
                </a:solidFill>
                <a:latin typeface="Avenir Book" panose="02000503020000020003" pitchFamily="2" charset="0"/>
              </a:rPr>
              <a:t>Pratt+2010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E1A4885-9195-D3E7-9587-E9023BE98A10}"/>
              </a:ext>
            </a:extLst>
          </p:cNvPr>
          <p:cNvSpPr txBox="1"/>
          <p:nvPr/>
        </p:nvSpPr>
        <p:spPr>
          <a:xfrm>
            <a:off x="9278620" y="1374894"/>
            <a:ext cx="2771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Avenir Book" panose="02000503020000020003" pitchFamily="2" charset="0"/>
              </a:rPr>
              <a:t>33 clusters at z&lt;0.2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7548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B5C802-139B-5C48-B305-420D28B90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525" y="204152"/>
            <a:ext cx="6746507" cy="453022"/>
          </a:xfrm>
        </p:spPr>
        <p:txBody>
          <a:bodyPr/>
          <a:lstStyle/>
          <a:p>
            <a:r>
              <a:rPr lang="fr-FR" dirty="0"/>
              <a:t>NIKA2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ADDAA23-54B7-E844-8FA5-AB87BDE55B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0" y="741405"/>
            <a:ext cx="6919978" cy="52226"/>
          </a:xfrm>
          <a:prstGeom prst="rect">
            <a:avLst/>
          </a:prstGeom>
        </p:spPr>
      </p:pic>
      <p:pic>
        <p:nvPicPr>
          <p:cNvPr id="20" name="Picture 2" descr="http://www.cv.nrao.edu/course/astr534/images/IRAM30m.jpg">
            <a:extLst>
              <a:ext uri="{FF2B5EF4-FFF2-40B4-BE49-F238E27FC236}">
                <a16:creationId xmlns:a16="http://schemas.microsoft.com/office/drawing/2014/main" id="{FF57A901-6DD9-1A4E-B91D-1CB51D3D6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346" y="1653334"/>
            <a:ext cx="3182251" cy="238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96E378E8-CC2F-AC40-9D9E-C41689245E6F}"/>
              </a:ext>
            </a:extLst>
          </p:cNvPr>
          <p:cNvSpPr txBox="1"/>
          <p:nvPr/>
        </p:nvSpPr>
        <p:spPr>
          <a:xfrm>
            <a:off x="7531127" y="1381286"/>
            <a:ext cx="4523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  <a:latin typeface="Avenir Book" panose="02000503020000020003" pitchFamily="2" charset="0"/>
              </a:rPr>
              <a:t>Adam et al. (2018) A&amp;A 609, A115 arXiv:1707.00908 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0CC6842-0E8B-9746-9EA4-6657697FCA0A}"/>
              </a:ext>
            </a:extLst>
          </p:cNvPr>
          <p:cNvSpPr txBox="1"/>
          <p:nvPr/>
        </p:nvSpPr>
        <p:spPr>
          <a:xfrm>
            <a:off x="328646" y="854738"/>
            <a:ext cx="11777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venir Book" panose="02000503020000020003" pitchFamily="2" charset="0"/>
              </a:rPr>
              <a:t>A </a:t>
            </a:r>
            <a:r>
              <a:rPr lang="fr-FR" sz="1600" dirty="0" err="1">
                <a:latin typeface="Avenir Book" panose="02000503020000020003" pitchFamily="2" charset="0"/>
              </a:rPr>
              <a:t>millimetric</a:t>
            </a:r>
            <a:r>
              <a:rPr lang="fr-FR" sz="1600" dirty="0">
                <a:latin typeface="Avenir Book" panose="02000503020000020003" pitchFamily="2" charset="0"/>
              </a:rPr>
              <a:t> continuum camera of 2 900 </a:t>
            </a:r>
            <a:r>
              <a:rPr lang="fr-FR" sz="1600" dirty="0" err="1">
                <a:latin typeface="Avenir Book" panose="02000503020000020003" pitchFamily="2" charset="0"/>
              </a:rPr>
              <a:t>Kinetic</a:t>
            </a:r>
            <a:r>
              <a:rPr lang="fr-FR" sz="1600" dirty="0">
                <a:latin typeface="Avenir Book" panose="02000503020000020003" pitchFamily="2" charset="0"/>
              </a:rPr>
              <a:t> Inductance Detectors (KID), operating at 150 and 260 GHz, in polarisation at 260 GHz and </a:t>
            </a:r>
            <a:r>
              <a:rPr lang="fr-FR" sz="1600" dirty="0" err="1">
                <a:latin typeface="Avenir Book" panose="02000503020000020003" pitchFamily="2" charset="0"/>
              </a:rPr>
              <a:t>installed</a:t>
            </a:r>
            <a:r>
              <a:rPr lang="fr-FR" sz="1600" dirty="0">
                <a:latin typeface="Avenir Book" panose="02000503020000020003" pitchFamily="2" charset="0"/>
              </a:rPr>
              <a:t> at the IRAM 30-meter </a:t>
            </a:r>
            <a:r>
              <a:rPr lang="fr-FR" sz="1600" dirty="0" err="1">
                <a:latin typeface="Avenir Book" panose="02000503020000020003" pitchFamily="2" charset="0"/>
              </a:rPr>
              <a:t>telescope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since</a:t>
            </a:r>
            <a:r>
              <a:rPr lang="fr-FR" sz="1600" dirty="0">
                <a:latin typeface="Avenir Book" panose="02000503020000020003" pitchFamily="2" charset="0"/>
              </a:rPr>
              <a:t> 2017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53EBC6A-9D4C-6149-A7BE-57DB0005CF0B}"/>
              </a:ext>
            </a:extLst>
          </p:cNvPr>
          <p:cNvSpPr txBox="1"/>
          <p:nvPr/>
        </p:nvSpPr>
        <p:spPr>
          <a:xfrm>
            <a:off x="11788417" y="6536864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venir Book" panose="02000503020000020003" pitchFamily="2" charset="0"/>
              </a:rPr>
              <a:t>6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05CE9BA-D3A4-D65E-E043-91B4D1361AC1}"/>
              </a:ext>
            </a:extLst>
          </p:cNvPr>
          <p:cNvSpPr txBox="1"/>
          <p:nvPr/>
        </p:nvSpPr>
        <p:spPr>
          <a:xfrm>
            <a:off x="4552545" y="3211184"/>
            <a:ext cx="7470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venir Book" panose="02000503020000020003" pitchFamily="2" charset="0"/>
              </a:rPr>
              <a:t>NIKA2 collaboration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Avenir Book" panose="02000503020000020003" pitchFamily="2" charset="0"/>
              </a:rPr>
              <a:t>NIKA2 consortium + the Institut de </a:t>
            </a:r>
            <a:r>
              <a:rPr lang="fr-FR" sz="1600" dirty="0" err="1">
                <a:latin typeface="Avenir Book" panose="02000503020000020003" pitchFamily="2" charset="0"/>
              </a:rPr>
              <a:t>Radio-Astronomie</a:t>
            </a:r>
            <a:r>
              <a:rPr lang="fr-FR" sz="1600" dirty="0">
                <a:latin typeface="Avenir Book" panose="02000503020000020003" pitchFamily="2" charset="0"/>
              </a:rPr>
              <a:t> Millimétrique (IRAM)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DB6D5AA-150D-7F15-C110-4F989FD97FC9}"/>
              </a:ext>
            </a:extLst>
          </p:cNvPr>
          <p:cNvSpPr/>
          <p:nvPr/>
        </p:nvSpPr>
        <p:spPr>
          <a:xfrm>
            <a:off x="1027539" y="6078673"/>
            <a:ext cx="111644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fr-FR" sz="1600" dirty="0">
                <a:latin typeface="Avenir Book" panose="02000503020000020003" pitchFamily="2" charset="0"/>
              </a:rPr>
              <a:t>1300 </a:t>
            </a:r>
            <a:r>
              <a:rPr lang="fr-FR" sz="1600" dirty="0" err="1">
                <a:latin typeface="Avenir Book" panose="02000503020000020003" pitchFamily="2" charset="0"/>
              </a:rPr>
              <a:t>hours</a:t>
            </a:r>
            <a:r>
              <a:rPr lang="fr-FR" sz="1600" dirty="0">
                <a:latin typeface="Avenir Book" panose="02000503020000020003" pitchFamily="2" charset="0"/>
              </a:rPr>
              <a:t> of </a:t>
            </a:r>
            <a:r>
              <a:rPr lang="fr-FR" sz="1600" dirty="0" err="1">
                <a:latin typeface="Avenir Book" panose="02000503020000020003" pitchFamily="2" charset="0"/>
              </a:rPr>
              <a:t>Guaranteed</a:t>
            </a:r>
            <a:r>
              <a:rPr lang="fr-FR" sz="1600" dirty="0">
                <a:latin typeface="Avenir Book" panose="02000503020000020003" pitchFamily="2" charset="0"/>
              </a:rPr>
              <a:t> Time at the IRAM 30-m </a:t>
            </a:r>
            <a:r>
              <a:rPr lang="fr-FR" sz="1600" dirty="0" err="1">
                <a:latin typeface="Avenir Book" panose="02000503020000020003" pitchFamily="2" charset="0"/>
              </a:rPr>
              <a:t>telescope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  <a:r>
              <a:rPr lang="fr-FR" sz="1600" dirty="0" err="1">
                <a:latin typeface="Avenir Book" panose="02000503020000020003" pitchFamily="2" charset="0"/>
              </a:rPr>
              <a:t>distributed</a:t>
            </a:r>
            <a:r>
              <a:rPr lang="fr-FR" sz="1600" dirty="0">
                <a:latin typeface="Avenir Book" panose="02000503020000020003" pitchFamily="2" charset="0"/>
              </a:rPr>
              <a:t>  in 5 </a:t>
            </a:r>
            <a:r>
              <a:rPr lang="fr-FR" sz="1600" i="1" dirty="0">
                <a:latin typeface="Avenir Book" panose="02000503020000020003" pitchFamily="2" charset="0"/>
              </a:rPr>
              <a:t>Large Programs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BD770B90-00E1-A1B7-A801-FE4DC301CFE5}"/>
              </a:ext>
            </a:extLst>
          </p:cNvPr>
          <p:cNvSpPr txBox="1"/>
          <p:nvPr/>
        </p:nvSpPr>
        <p:spPr>
          <a:xfrm>
            <a:off x="4596615" y="3913708"/>
            <a:ext cx="92750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fr-FR" sz="1600" dirty="0">
                <a:latin typeface="Avenir Book" panose="02000503020000020003" pitchFamily="2" charset="0"/>
              </a:rPr>
              <a:t>150 </a:t>
            </a:r>
            <a:r>
              <a:rPr lang="fr-FR" sz="1600" dirty="0" err="1">
                <a:latin typeface="Avenir Book" panose="02000503020000020003" pitchFamily="2" charset="0"/>
              </a:rPr>
              <a:t>members</a:t>
            </a:r>
            <a:r>
              <a:rPr lang="fr-FR" sz="1600" dirty="0">
                <a:latin typeface="Avenir Book" panose="02000503020000020003" pitchFamily="2" charset="0"/>
              </a:rPr>
              <a:t>, about 30 institutes in a </a:t>
            </a:r>
            <a:r>
              <a:rPr lang="fr-FR" sz="1600" dirty="0" err="1">
                <a:latin typeface="Avenir Book" panose="02000503020000020003" pitchFamily="2" charset="0"/>
              </a:rPr>
              <a:t>dozen</a:t>
            </a:r>
            <a:r>
              <a:rPr lang="fr-FR" sz="1600" dirty="0">
                <a:latin typeface="Avenir Book" panose="02000503020000020003" pitchFamily="2" charset="0"/>
              </a:rPr>
              <a:t> countries</a:t>
            </a:r>
          </a:p>
          <a:p>
            <a:pPr marL="285750" indent="-285750">
              <a:buFont typeface="Wingdings" charset="2"/>
              <a:buChar char="§"/>
            </a:pPr>
            <a:r>
              <a:rPr lang="fr-FR" sz="1600" dirty="0">
                <a:latin typeface="Avenir Book" panose="02000503020000020003" pitchFamily="2" charset="0"/>
              </a:rPr>
              <a:t>France: 12 </a:t>
            </a:r>
            <a:r>
              <a:rPr lang="fr-FR" sz="1600" dirty="0" err="1">
                <a:latin typeface="Avenir Book" panose="02000503020000020003" pitchFamily="2" charset="0"/>
              </a:rPr>
              <a:t>labs</a:t>
            </a:r>
            <a:r>
              <a:rPr lang="fr-FR" sz="1600" dirty="0">
                <a:latin typeface="Avenir Book" panose="02000503020000020003" pitchFamily="2" charset="0"/>
              </a:rPr>
              <a:t> @ INSU, IN2P3, CEA, INP</a:t>
            </a:r>
          </a:p>
          <a:p>
            <a:pPr marL="285750" indent="-285750">
              <a:buFont typeface="Wingdings" charset="2"/>
              <a:buChar char="§"/>
            </a:pPr>
            <a:r>
              <a:rPr lang="fr-FR" sz="1600" dirty="0">
                <a:latin typeface="Avenir Book" panose="02000503020000020003" pitchFamily="2" charset="0"/>
              </a:rPr>
              <a:t>Structure</a:t>
            </a:r>
          </a:p>
          <a:p>
            <a:pPr marL="742950" lvl="1" indent="-285750">
              <a:buFont typeface="Wingdings" charset="2"/>
              <a:buChar char="§"/>
            </a:pPr>
            <a:r>
              <a:rPr lang="fr-FR" sz="1600" i="1" dirty="0">
                <a:latin typeface="Avenir Book" panose="02000503020000020003" pitchFamily="2" charset="0"/>
              </a:rPr>
              <a:t>Principal </a:t>
            </a:r>
            <a:r>
              <a:rPr lang="fr-FR" sz="1600" i="1" dirty="0" err="1">
                <a:latin typeface="Avenir Book" panose="02000503020000020003" pitchFamily="2" charset="0"/>
              </a:rPr>
              <a:t>Investigator</a:t>
            </a:r>
            <a:r>
              <a:rPr lang="fr-FR" sz="1600" i="1" dirty="0">
                <a:latin typeface="Avenir Book" panose="02000503020000020003" pitchFamily="2" charset="0"/>
              </a:rPr>
              <a:t> </a:t>
            </a:r>
            <a:r>
              <a:rPr lang="fr-FR" sz="1600" dirty="0">
                <a:latin typeface="Avenir Book" panose="02000503020000020003" pitchFamily="2" charset="0"/>
              </a:rPr>
              <a:t>: Alessandro </a:t>
            </a:r>
            <a:r>
              <a:rPr lang="fr-FR" sz="1600" dirty="0" err="1">
                <a:latin typeface="Avenir Book" panose="02000503020000020003" pitchFamily="2" charset="0"/>
              </a:rPr>
              <a:t>Monfardini</a:t>
            </a:r>
            <a:endParaRPr lang="fr-FR" sz="1600" dirty="0">
              <a:latin typeface="Avenir Book" panose="02000503020000020003" pitchFamily="2" charset="0"/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fr-FR" sz="1600" i="1" dirty="0">
                <a:latin typeface="Avenir Book" panose="02000503020000020003" pitchFamily="2" charset="0"/>
              </a:rPr>
              <a:t>Project </a:t>
            </a:r>
            <a:r>
              <a:rPr lang="fr-FR" sz="1600" i="1" dirty="0" err="1">
                <a:latin typeface="Avenir Book" panose="02000503020000020003" pitchFamily="2" charset="0"/>
              </a:rPr>
              <a:t>Scientist</a:t>
            </a:r>
            <a:r>
              <a:rPr lang="fr-FR" sz="1600" dirty="0">
                <a:latin typeface="Avenir Book" panose="02000503020000020003" pitchFamily="2" charset="0"/>
              </a:rPr>
              <a:t> : Juan </a:t>
            </a:r>
            <a:r>
              <a:rPr lang="fr-FR" sz="1600" dirty="0" err="1">
                <a:latin typeface="Avenir Book" panose="02000503020000020003" pitchFamily="2" charset="0"/>
              </a:rPr>
              <a:t>Macias</a:t>
            </a:r>
            <a:r>
              <a:rPr lang="fr-FR" sz="1600" dirty="0">
                <a:latin typeface="Avenir Book" panose="02000503020000020003" pitchFamily="2" charset="0"/>
              </a:rPr>
              <a:t>-Pérez</a:t>
            </a:r>
          </a:p>
          <a:p>
            <a:pPr marL="742950" lvl="1" indent="-285750">
              <a:buFont typeface="Wingdings" charset="2"/>
              <a:buChar char="§"/>
            </a:pPr>
            <a:r>
              <a:rPr lang="fr-FR" sz="1600" i="1" dirty="0">
                <a:latin typeface="Avenir Book" panose="02000503020000020003" pitchFamily="2" charset="0"/>
              </a:rPr>
              <a:t>Editorial </a:t>
            </a:r>
            <a:r>
              <a:rPr lang="fr-FR" sz="1600" i="1" dirty="0" err="1">
                <a:latin typeface="Avenir Book" panose="02000503020000020003" pitchFamily="2" charset="0"/>
              </a:rPr>
              <a:t>Board</a:t>
            </a:r>
            <a:r>
              <a:rPr lang="fr-FR" sz="1600" i="1" dirty="0">
                <a:latin typeface="Avenir Book" panose="02000503020000020003" pitchFamily="2" charset="0"/>
              </a:rPr>
              <a:t> </a:t>
            </a:r>
            <a:r>
              <a:rPr lang="fr-FR" sz="1600" dirty="0">
                <a:latin typeface="Avenir Book" panose="02000503020000020003" pitchFamily="2" charset="0"/>
              </a:rPr>
              <a:t>: chair L. </a:t>
            </a:r>
            <a:r>
              <a:rPr lang="fr-FR" sz="1600" dirty="0" err="1">
                <a:latin typeface="Avenir Book" panose="02000503020000020003" pitchFamily="2" charset="0"/>
              </a:rPr>
              <a:t>Perotto</a:t>
            </a:r>
            <a:endParaRPr lang="fr-FR" sz="1600" dirty="0">
              <a:latin typeface="Avenir Book" panose="02000503020000020003" pitchFamily="2" charset="0"/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fr-FR" sz="1600" i="1" dirty="0" err="1">
                <a:latin typeface="Avenir Book" panose="02000503020000020003" pitchFamily="2" charset="0"/>
              </a:rPr>
              <a:t>Core</a:t>
            </a:r>
            <a:r>
              <a:rPr lang="fr-FR" sz="1600" i="1" dirty="0">
                <a:latin typeface="Avenir Book" panose="02000503020000020003" pitchFamily="2" charset="0"/>
              </a:rPr>
              <a:t> Team </a:t>
            </a:r>
            <a:r>
              <a:rPr lang="fr-FR" sz="1600" dirty="0">
                <a:latin typeface="Avenir Book" panose="02000503020000020003" pitchFamily="2" charset="0"/>
              </a:rPr>
              <a:t>: 40 </a:t>
            </a:r>
            <a:r>
              <a:rPr lang="fr-FR" sz="1600" dirty="0" err="1">
                <a:latin typeface="Avenir Book" panose="02000503020000020003" pitchFamily="2" charset="0"/>
              </a:rPr>
              <a:t>members</a:t>
            </a:r>
            <a:endParaRPr lang="fr-FR" sz="16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73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454F590-C08F-F04D-9543-62C8BF594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477748"/>
              </p:ext>
            </p:extLst>
          </p:nvPr>
        </p:nvGraphicFramePr>
        <p:xfrm>
          <a:off x="203707" y="915553"/>
          <a:ext cx="4985815" cy="3461893"/>
        </p:xfrm>
        <a:graphic>
          <a:graphicData uri="http://schemas.openxmlformats.org/drawingml/2006/table">
            <a:tbl>
              <a:tblPr firstRow="1">
                <a:tableStyleId>{6E25E649-3F16-4E02-A733-19D2CDBF48F0}</a:tableStyleId>
              </a:tblPr>
              <a:tblGrid>
                <a:gridCol w="20064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9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2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0189">
                <a:tc>
                  <a:txBody>
                    <a:bodyPr/>
                    <a:lstStyle/>
                    <a:p>
                      <a:endParaRPr lang="fr-FR" sz="1400" dirty="0">
                        <a:latin typeface="Avenir Book" panose="02000503020000020003" pitchFamily="2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latin typeface="Avenir Book" panose="02000503020000020003" pitchFamily="2" charset="0"/>
                        </a:rPr>
                        <a:t>150</a:t>
                      </a:r>
                      <a:r>
                        <a:rPr lang="fr-FR" sz="1400" baseline="0" dirty="0">
                          <a:latin typeface="Avenir Book" panose="02000503020000020003" pitchFamily="2" charset="0"/>
                        </a:rPr>
                        <a:t> GHz</a:t>
                      </a:r>
                      <a:endParaRPr lang="fr-FR" sz="1400" dirty="0">
                        <a:latin typeface="Avenir Book" panose="02000503020000020003" pitchFamily="2" charset="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latin typeface="Avenir Book" panose="02000503020000020003" pitchFamily="2" charset="0"/>
                        </a:rPr>
                        <a:t>260 GHz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417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aseline="0" dirty="0">
                          <a:latin typeface="Avenir Book" panose="02000503020000020003" pitchFamily="2" charset="0"/>
                        </a:rPr>
                        <a:t>FOV </a:t>
                      </a:r>
                      <a:r>
                        <a:rPr lang="fr-FR" sz="1400" baseline="0" dirty="0" err="1">
                          <a:latin typeface="Avenir Book" panose="02000503020000020003" pitchFamily="2" charset="0"/>
                        </a:rPr>
                        <a:t>diameter</a:t>
                      </a:r>
                      <a:endParaRPr lang="fr-FR" sz="1400" dirty="0">
                        <a:latin typeface="Avenir Book" panose="02000503020000020003" pitchFamily="2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latin typeface="Avenir Book" panose="02000503020000020003" pitchFamily="2" charset="0"/>
                        </a:rPr>
                        <a:t> 6.5‘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latin typeface="Avenir Book" panose="02000503020000020003" pitchFamily="2" charset="0"/>
                        </a:rPr>
                        <a:t>6.5’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941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aseline="0" dirty="0" err="1">
                          <a:latin typeface="Avenir Book" panose="02000503020000020003" pitchFamily="2" charset="0"/>
                        </a:rPr>
                        <a:t>Angular</a:t>
                      </a:r>
                      <a:r>
                        <a:rPr lang="fr-FR" sz="1400" baseline="0" dirty="0">
                          <a:latin typeface="Avenir Book" panose="02000503020000020003" pitchFamily="2" charset="0"/>
                        </a:rPr>
                        <a:t> </a:t>
                      </a:r>
                      <a:r>
                        <a:rPr lang="fr-FR" sz="1400" baseline="0" dirty="0" err="1">
                          <a:latin typeface="Avenir Book" panose="02000503020000020003" pitchFamily="2" charset="0"/>
                        </a:rPr>
                        <a:t>resolution</a:t>
                      </a:r>
                      <a:r>
                        <a:rPr lang="fr-FR" sz="1400" dirty="0">
                          <a:latin typeface="Avenir Book" panose="02000503020000020003" pitchFamily="2" charset="0"/>
                        </a:rPr>
                        <a:t>: FWHM 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latin typeface="Avenir Book" panose="02000503020000020003" pitchFamily="2" charset="0"/>
                        </a:rPr>
                        <a:t>17.6’’ ± 0.1’’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latin typeface="Avenir Book" panose="02000503020000020003" pitchFamily="2" charset="0"/>
                        </a:rPr>
                        <a:t>11.1’’ ± 0.2’’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179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latin typeface="Avenir Book" panose="02000503020000020003" pitchFamily="2" charset="0"/>
                        </a:rPr>
                        <a:t>RMS calibration </a:t>
                      </a:r>
                      <a:r>
                        <a:rPr lang="fr-FR" sz="1400" dirty="0" err="1">
                          <a:latin typeface="Avenir Book" panose="02000503020000020003" pitchFamily="2" charset="0"/>
                        </a:rPr>
                        <a:t>uncertainties</a:t>
                      </a:r>
                      <a:endParaRPr lang="fr-FR" sz="1400" dirty="0">
                        <a:latin typeface="Avenir Book" panose="02000503020000020003" pitchFamily="2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latin typeface="Avenir Book" panose="02000503020000020003" pitchFamily="2" charset="0"/>
                        </a:rPr>
                        <a:t>3%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latin typeface="Avenir Book" panose="02000503020000020003" pitchFamily="2" charset="0"/>
                        </a:rPr>
                        <a:t>6%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63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>
                          <a:latin typeface="Avenir Book" panose="02000503020000020003" pitchFamily="2" charset="0"/>
                        </a:rPr>
                        <a:t>Mapping</a:t>
                      </a:r>
                      <a:r>
                        <a:rPr lang="fr-FR" sz="1400" dirty="0">
                          <a:latin typeface="Avenir Book" panose="02000503020000020003" pitchFamily="2" charset="0"/>
                        </a:rPr>
                        <a:t> speed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latin typeface="Avenir Book" panose="02000503020000020003" pitchFamily="2" charset="0"/>
                        </a:rPr>
                        <a:t>arcmin</a:t>
                      </a:r>
                      <a:r>
                        <a:rPr lang="fr-FR" sz="1400" baseline="30000" dirty="0">
                          <a:latin typeface="Avenir Book" panose="02000503020000020003" pitchFamily="2" charset="0"/>
                        </a:rPr>
                        <a:t>2 </a:t>
                      </a:r>
                      <a:r>
                        <a:rPr lang="fr-FR" sz="1400" baseline="0" dirty="0">
                          <a:latin typeface="Avenir Book" panose="02000503020000020003" pitchFamily="2" charset="0"/>
                        </a:rPr>
                        <a:t>/mJy</a:t>
                      </a:r>
                      <a:r>
                        <a:rPr lang="fr-FR" sz="1400" baseline="30000" dirty="0">
                          <a:latin typeface="Avenir Book" panose="02000503020000020003" pitchFamily="2" charset="0"/>
                        </a:rPr>
                        <a:t>2</a:t>
                      </a:r>
                      <a:r>
                        <a:rPr lang="fr-FR" sz="1400" baseline="0" dirty="0">
                          <a:latin typeface="Avenir Book" panose="02000503020000020003" pitchFamily="2" charset="0"/>
                        </a:rPr>
                        <a:t> / </a:t>
                      </a:r>
                      <a:r>
                        <a:rPr lang="fr-FR" sz="1400" baseline="0" dirty="0" err="1">
                          <a:latin typeface="Avenir Book" panose="02000503020000020003" pitchFamily="2" charset="0"/>
                        </a:rPr>
                        <a:t>hours</a:t>
                      </a:r>
                      <a:endParaRPr lang="fr-FR" sz="1400" baseline="30000" dirty="0">
                        <a:latin typeface="Avenir Book" panose="02000503020000020003" pitchFamily="2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latin typeface="Avenir Book" panose="02000503020000020003" pitchFamily="2" charset="0"/>
                        </a:rPr>
                        <a:t>1388 ± 174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latin typeface="Avenir Book" panose="02000503020000020003" pitchFamily="2" charset="0"/>
                        </a:rPr>
                        <a:t>111 ± 11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Titre 1">
            <a:extLst>
              <a:ext uri="{FF2B5EF4-FFF2-40B4-BE49-F238E27FC236}">
                <a16:creationId xmlns:a16="http://schemas.microsoft.com/office/drawing/2014/main" id="{70FCEDB8-9AD0-5946-9E95-89CD39CEBB0D}"/>
              </a:ext>
            </a:extLst>
          </p:cNvPr>
          <p:cNvSpPr txBox="1">
            <a:spLocks/>
          </p:cNvSpPr>
          <p:nvPr/>
        </p:nvSpPr>
        <p:spPr>
          <a:xfrm>
            <a:off x="339618" y="184344"/>
            <a:ext cx="6746507" cy="45302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/>
              <a:t>Performance </a:t>
            </a:r>
            <a:r>
              <a:rPr lang="fr-FR" sz="2400" dirty="0" err="1"/>
              <a:t>well-suited</a:t>
            </a:r>
            <a:r>
              <a:rPr lang="fr-FR" sz="2400" dirty="0"/>
              <a:t> for SZ </a:t>
            </a:r>
            <a:r>
              <a:rPr lang="fr-FR" sz="2400" dirty="0" err="1"/>
              <a:t>resolved</a:t>
            </a:r>
            <a:r>
              <a:rPr lang="fr-FR" sz="2400" dirty="0"/>
              <a:t> mapping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4D0FBBF-0B53-5649-9A6C-504C036B42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0" y="673311"/>
            <a:ext cx="6919978" cy="5222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4E3A1E2-C192-484B-AF8D-ED8EF19999D8}"/>
              </a:ext>
            </a:extLst>
          </p:cNvPr>
          <p:cNvSpPr txBox="1"/>
          <p:nvPr/>
        </p:nvSpPr>
        <p:spPr>
          <a:xfrm>
            <a:off x="11788417" y="6536864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venir Book" panose="02000503020000020003" pitchFamily="2" charset="0"/>
              </a:rPr>
              <a:t>7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BECF716-2891-7C47-B362-2990438B7915}"/>
              </a:ext>
            </a:extLst>
          </p:cNvPr>
          <p:cNvSpPr txBox="1"/>
          <p:nvPr/>
        </p:nvSpPr>
        <p:spPr>
          <a:xfrm>
            <a:off x="5400981" y="914597"/>
            <a:ext cx="19628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latin typeface="Avenir Book" panose="02000503020000020003" pitchFamily="2" charset="0"/>
              </a:rPr>
              <a:t>Two</a:t>
            </a:r>
            <a:r>
              <a:rPr lang="fr-FR" sz="1400" dirty="0">
                <a:latin typeface="Avenir Book" panose="02000503020000020003" pitchFamily="2" charset="0"/>
              </a:rPr>
              <a:t> </a:t>
            </a:r>
            <a:r>
              <a:rPr lang="fr-FR" sz="1400" dirty="0" err="1">
                <a:latin typeface="Avenir Book" panose="02000503020000020003" pitchFamily="2" charset="0"/>
              </a:rPr>
              <a:t>frequency</a:t>
            </a:r>
            <a:r>
              <a:rPr lang="fr-FR" sz="1400" dirty="0">
                <a:latin typeface="Avenir Book" panose="02000503020000020003" pitchFamily="2" charset="0"/>
              </a:rPr>
              <a:t> bands to observe the SZ </a:t>
            </a:r>
            <a:r>
              <a:rPr lang="fr-FR" sz="1400" dirty="0" err="1">
                <a:latin typeface="Avenir Book" panose="02000503020000020003" pitchFamily="2" charset="0"/>
              </a:rPr>
              <a:t>decrement</a:t>
            </a:r>
            <a:r>
              <a:rPr lang="fr-FR" sz="1400" dirty="0">
                <a:latin typeface="Avenir Book" panose="02000503020000020003" pitchFamily="2" charset="0"/>
              </a:rPr>
              <a:t> and a </a:t>
            </a:r>
            <a:r>
              <a:rPr lang="fr-FR" sz="1400" dirty="0" err="1">
                <a:latin typeface="Avenir Book" panose="02000503020000020003" pitchFamily="2" charset="0"/>
              </a:rPr>
              <a:t>slight</a:t>
            </a:r>
            <a:r>
              <a:rPr lang="fr-FR" sz="1400" dirty="0">
                <a:latin typeface="Avenir Book" panose="02000503020000020003" pitchFamily="2" charset="0"/>
              </a:rPr>
              <a:t> positive signal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0CB41C4-7CF4-1147-8B06-162A4EC89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6289" y="987191"/>
            <a:ext cx="4779523" cy="2955758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A9141039-635C-2C4E-8C50-9766660FD265}"/>
              </a:ext>
            </a:extLst>
          </p:cNvPr>
          <p:cNvSpPr txBox="1"/>
          <p:nvPr/>
        </p:nvSpPr>
        <p:spPr>
          <a:xfrm>
            <a:off x="5413823" y="4292600"/>
            <a:ext cx="3234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latin typeface="Avenir Book" panose="02000503020000020003" pitchFamily="2" charset="0"/>
              </a:rPr>
              <a:t>Resolved</a:t>
            </a:r>
            <a:r>
              <a:rPr lang="fr-FR" sz="1400" dirty="0">
                <a:latin typeface="Avenir Book" panose="02000503020000020003" pitchFamily="2" charset="0"/>
              </a:rPr>
              <a:t> mapping of clusters </a:t>
            </a:r>
            <a:r>
              <a:rPr lang="fr-FR" sz="1400" dirty="0" err="1">
                <a:latin typeface="Avenir Book" panose="02000503020000020003" pitchFamily="2" charset="0"/>
              </a:rPr>
              <a:t>from</a:t>
            </a:r>
            <a:r>
              <a:rPr lang="fr-FR" sz="1400" dirty="0">
                <a:latin typeface="Avenir Book" panose="02000503020000020003" pitchFamily="2" charset="0"/>
              </a:rPr>
              <a:t> the </a:t>
            </a:r>
            <a:r>
              <a:rPr lang="fr-FR" sz="1400" dirty="0" err="1">
                <a:latin typeface="Avenir Book" panose="02000503020000020003" pitchFamily="2" charset="0"/>
              </a:rPr>
              <a:t>core</a:t>
            </a:r>
            <a:r>
              <a:rPr lang="fr-FR" sz="1400" dirty="0">
                <a:latin typeface="Avenir Book" panose="02000503020000020003" pitchFamily="2" charset="0"/>
              </a:rPr>
              <a:t> to the </a:t>
            </a:r>
            <a:r>
              <a:rPr lang="fr-FR" sz="1400" dirty="0" err="1">
                <a:latin typeface="Avenir Book" panose="02000503020000020003" pitchFamily="2" charset="0"/>
              </a:rPr>
              <a:t>characteristic</a:t>
            </a:r>
            <a:r>
              <a:rPr lang="fr-FR" sz="1400" dirty="0">
                <a:latin typeface="Avenir Book" panose="02000503020000020003" pitchFamily="2" charset="0"/>
              </a:rPr>
              <a:t> radius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90AB189-FB78-9942-980A-1EBB9FB5DD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9624" y="4389194"/>
            <a:ext cx="3109448" cy="2303436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5FD45FD2-89DF-9045-98A8-81B2E8BD37D4}"/>
              </a:ext>
            </a:extLst>
          </p:cNvPr>
          <p:cNvSpPr txBox="1"/>
          <p:nvPr/>
        </p:nvSpPr>
        <p:spPr>
          <a:xfrm>
            <a:off x="215534" y="5349240"/>
            <a:ext cx="2731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latin typeface="Avenir Book" panose="02000503020000020003" pitchFamily="2" charset="0"/>
              </a:rPr>
              <a:t>Stability</a:t>
            </a:r>
            <a:r>
              <a:rPr lang="fr-FR" sz="1600" dirty="0">
                <a:latin typeface="Avenir Book" panose="02000503020000020003" pitchFamily="2" charset="0"/>
              </a:rPr>
              <a:t> and high </a:t>
            </a:r>
            <a:r>
              <a:rPr lang="fr-FR" sz="1600" dirty="0" err="1">
                <a:latin typeface="Avenir Book" panose="02000503020000020003" pitchFamily="2" charset="0"/>
              </a:rPr>
              <a:t>sensitivity</a:t>
            </a:r>
            <a:r>
              <a:rPr lang="fr-FR" sz="1600" dirty="0">
                <a:latin typeface="Avenir Book" panose="02000503020000020003" pitchFamily="2" charset="0"/>
              </a:rPr>
              <a:t>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ABF6E9A-04FE-0C4E-90C0-6FE41749818C}"/>
              </a:ext>
            </a:extLst>
          </p:cNvPr>
          <p:cNvSpPr txBox="1"/>
          <p:nvPr/>
        </p:nvSpPr>
        <p:spPr>
          <a:xfrm>
            <a:off x="374194" y="5807144"/>
            <a:ext cx="5075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Avenir Book" panose="02000503020000020003" pitchFamily="2" charset="0"/>
              </a:rPr>
              <a:t>at 150 GHz to </a:t>
            </a:r>
            <a:r>
              <a:rPr lang="fr-FR" sz="1400" dirty="0" err="1">
                <a:latin typeface="Avenir Book" panose="02000503020000020003" pitchFamily="2" charset="0"/>
              </a:rPr>
              <a:t>map</a:t>
            </a:r>
            <a:r>
              <a:rPr lang="fr-FR" sz="1400" dirty="0">
                <a:latin typeface="Avenir Book" panose="02000503020000020003" pitchFamily="2" charset="0"/>
              </a:rPr>
              <a:t> clusters </a:t>
            </a:r>
            <a:r>
              <a:rPr lang="fr-FR" sz="1400" dirty="0" err="1">
                <a:latin typeface="Avenir Book" panose="02000503020000020003" pitchFamily="2" charset="0"/>
              </a:rPr>
              <a:t>including</a:t>
            </a:r>
            <a:r>
              <a:rPr lang="fr-FR" sz="1400" dirty="0">
                <a:latin typeface="Avenir Book" panose="02000503020000020003" pitchFamily="2" charset="0"/>
              </a:rPr>
              <a:t> </a:t>
            </a:r>
            <a:r>
              <a:rPr lang="fr-FR" sz="1400" dirty="0" err="1">
                <a:latin typeface="Avenir Book" panose="02000503020000020003" pitchFamily="2" charset="0"/>
              </a:rPr>
              <a:t>low</a:t>
            </a:r>
            <a:r>
              <a:rPr lang="fr-FR" sz="1400" dirty="0">
                <a:latin typeface="Avenir Book" panose="02000503020000020003" pitchFamily="2" charset="0"/>
              </a:rPr>
              <a:t>-mass </a:t>
            </a:r>
            <a:r>
              <a:rPr lang="fr-FR" sz="1400" dirty="0" err="1">
                <a:latin typeface="Avenir Book" panose="02000503020000020003" pitchFamily="2" charset="0"/>
              </a:rPr>
              <a:t>ones</a:t>
            </a:r>
            <a:endParaRPr lang="fr-FR" sz="1400" dirty="0">
              <a:latin typeface="Avenir Book" panose="02000503020000020003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D10E77C-4920-0E4A-9DE0-BE8EB3629851}"/>
              </a:ext>
            </a:extLst>
          </p:cNvPr>
          <p:cNvSpPr txBox="1"/>
          <p:nvPr/>
        </p:nvSpPr>
        <p:spPr>
          <a:xfrm>
            <a:off x="398003" y="6120930"/>
            <a:ext cx="5075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Avenir Book" panose="02000503020000020003" pitchFamily="2" charset="0"/>
              </a:rPr>
              <a:t>at 260 GHz to </a:t>
            </a:r>
            <a:r>
              <a:rPr lang="fr-FR" sz="1400" dirty="0" err="1">
                <a:latin typeface="Avenir Book" panose="02000503020000020003" pitchFamily="2" charset="0"/>
              </a:rPr>
              <a:t>detect</a:t>
            </a:r>
            <a:r>
              <a:rPr lang="fr-FR" sz="1400" dirty="0">
                <a:latin typeface="Avenir Book" panose="02000503020000020003" pitchFamily="2" charset="0"/>
              </a:rPr>
              <a:t> and </a:t>
            </a:r>
            <a:r>
              <a:rPr lang="fr-FR" sz="1400" dirty="0" err="1">
                <a:latin typeface="Avenir Book" panose="02000503020000020003" pitchFamily="2" charset="0"/>
              </a:rPr>
              <a:t>remove</a:t>
            </a:r>
            <a:r>
              <a:rPr lang="fr-FR" sz="1400" dirty="0">
                <a:latin typeface="Avenir Book" panose="02000503020000020003" pitchFamily="2" charset="0"/>
              </a:rPr>
              <a:t> point sources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26BE230-47E6-BE44-BEF1-C2CD3D1C0051}"/>
              </a:ext>
            </a:extLst>
          </p:cNvPr>
          <p:cNvSpPr txBox="1"/>
          <p:nvPr/>
        </p:nvSpPr>
        <p:spPr>
          <a:xfrm>
            <a:off x="10534861" y="784422"/>
            <a:ext cx="1332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A43BC"/>
                </a:solidFill>
                <a:latin typeface="Avenir Book" panose="02000503020000020003" pitchFamily="2" charset="0"/>
              </a:rPr>
              <a:t>© F. </a:t>
            </a:r>
            <a:r>
              <a:rPr lang="fr-FR" sz="1400" dirty="0" err="1">
                <a:solidFill>
                  <a:srgbClr val="0A43BC"/>
                </a:solidFill>
                <a:latin typeface="Avenir Book" panose="02000503020000020003" pitchFamily="2" charset="0"/>
              </a:rPr>
              <a:t>Kéruzoré</a:t>
            </a:r>
            <a:endParaRPr lang="fr-FR" sz="1400" dirty="0">
              <a:solidFill>
                <a:srgbClr val="0A43BC"/>
              </a:solidFill>
              <a:latin typeface="Avenir Book" panose="02000503020000020003" pitchFamily="2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319D77E-5740-0B75-6001-6BFCEA2FFA99}"/>
              </a:ext>
            </a:extLst>
          </p:cNvPr>
          <p:cNvSpPr txBox="1"/>
          <p:nvPr/>
        </p:nvSpPr>
        <p:spPr>
          <a:xfrm>
            <a:off x="426982" y="4419865"/>
            <a:ext cx="44887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rgbClr val="0070C0"/>
                </a:solidFill>
                <a:latin typeface="Avenir Book" panose="02000503020000020003" pitchFamily="2" charset="0"/>
              </a:rPr>
              <a:t>Perotto</a:t>
            </a:r>
            <a:r>
              <a:rPr lang="fr-FR" sz="1400" dirty="0">
                <a:solidFill>
                  <a:srgbClr val="0070C0"/>
                </a:solidFill>
                <a:latin typeface="Avenir Book" panose="02000503020000020003" pitchFamily="2" charset="0"/>
              </a:rPr>
              <a:t> et al. (2020) A&amp;A  637, A71 arXiv:1910.02038 </a:t>
            </a:r>
          </a:p>
        </p:txBody>
      </p:sp>
    </p:spTree>
    <p:extLst>
      <p:ext uri="{BB962C8B-B14F-4D97-AF65-F5344CB8AC3E}">
        <p14:creationId xmlns:p14="http://schemas.microsoft.com/office/powerpoint/2010/main" val="96238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1D1FFB-EDAE-574F-99B6-D18ECDF4F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08" y="236172"/>
            <a:ext cx="9911861" cy="467213"/>
          </a:xfrm>
        </p:spPr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Sunyaev-Zeldovich</a:t>
            </a:r>
            <a:r>
              <a:rPr lang="fr-FR" dirty="0"/>
              <a:t> Large Programme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7A0775-B221-A142-A3B8-4DA035D78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14" y="949571"/>
            <a:ext cx="5720862" cy="7033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dirty="0"/>
              <a:t>High </a:t>
            </a:r>
            <a:r>
              <a:rPr lang="fr-FR" dirty="0" err="1"/>
              <a:t>angular</a:t>
            </a:r>
            <a:r>
              <a:rPr lang="fr-FR" dirty="0"/>
              <a:t> </a:t>
            </a:r>
            <a:r>
              <a:rPr lang="fr-FR" dirty="0" err="1"/>
              <a:t>resolution</a:t>
            </a:r>
            <a:r>
              <a:rPr lang="fr-FR" dirty="0"/>
              <a:t> thermal SZ </a:t>
            </a:r>
            <a:r>
              <a:rPr lang="fr-FR" dirty="0" err="1"/>
              <a:t>mapping</a:t>
            </a:r>
            <a:r>
              <a:rPr lang="fr-FR" dirty="0"/>
              <a:t> of a </a:t>
            </a:r>
            <a:r>
              <a:rPr lang="fr-FR" dirty="0" err="1"/>
              <a:t>representative</a:t>
            </a:r>
            <a:r>
              <a:rPr lang="fr-FR" dirty="0"/>
              <a:t> </a:t>
            </a:r>
            <a:r>
              <a:rPr lang="fr-FR" dirty="0" err="1"/>
              <a:t>sample</a:t>
            </a:r>
            <a:r>
              <a:rPr lang="fr-FR" dirty="0"/>
              <a:t> of </a:t>
            </a:r>
            <a:r>
              <a:rPr lang="fr-FR" dirty="0" err="1"/>
              <a:t>galaxy</a:t>
            </a:r>
            <a:r>
              <a:rPr lang="fr-FR" dirty="0"/>
              <a:t> clusters for </a:t>
            </a:r>
            <a:r>
              <a:rPr lang="fr-FR" dirty="0" err="1"/>
              <a:t>Cosmology</a:t>
            </a:r>
            <a:r>
              <a:rPr lang="fr-FR" dirty="0"/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69FAB4A-4F66-4D40-89EF-512493209D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56"/>
          <a:stretch/>
        </p:blipFill>
        <p:spPr>
          <a:xfrm>
            <a:off x="7444154" y="539261"/>
            <a:ext cx="4451654" cy="305309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CFD15F1-B94C-644A-B4A9-AB038B166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924" y="3594768"/>
            <a:ext cx="4736123" cy="3122555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B54D3E4C-9C6E-0240-BFBE-AC8D160FBB4E}"/>
              </a:ext>
            </a:extLst>
          </p:cNvPr>
          <p:cNvSpPr txBox="1">
            <a:spLocks/>
          </p:cNvSpPr>
          <p:nvPr/>
        </p:nvSpPr>
        <p:spPr>
          <a:xfrm>
            <a:off x="398584" y="1793632"/>
            <a:ext cx="6482862" cy="26963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300 </a:t>
            </a:r>
            <a:r>
              <a:rPr lang="fr-FR" dirty="0" err="1"/>
              <a:t>hours</a:t>
            </a:r>
            <a:r>
              <a:rPr lang="fr-FR" dirty="0"/>
              <a:t> of </a:t>
            </a:r>
            <a:r>
              <a:rPr lang="fr-FR" dirty="0" err="1"/>
              <a:t>Guaranteed</a:t>
            </a:r>
            <a:r>
              <a:rPr lang="fr-FR" dirty="0"/>
              <a:t> Time at the IRAM 30-m </a:t>
            </a:r>
            <a:r>
              <a:rPr lang="fr-FR" dirty="0" err="1"/>
              <a:t>telescope</a:t>
            </a:r>
            <a:endParaRPr lang="fr-FR" dirty="0"/>
          </a:p>
          <a:p>
            <a:r>
              <a:rPr lang="fr-FR" dirty="0"/>
              <a:t>45 sources at   0.5  &lt; z &lt; 0.9 </a:t>
            </a:r>
          </a:p>
          <a:p>
            <a:r>
              <a:rPr lang="fr-FR" dirty="0" err="1"/>
              <a:t>Follow</a:t>
            </a:r>
            <a:r>
              <a:rPr lang="fr-FR" dirty="0"/>
              <a:t>-up of Planck and ACT (Atacama </a:t>
            </a:r>
            <a:r>
              <a:rPr lang="fr-FR" dirty="0" err="1"/>
              <a:t>Cosmology</a:t>
            </a:r>
            <a:r>
              <a:rPr lang="fr-FR" dirty="0"/>
              <a:t> </a:t>
            </a:r>
            <a:r>
              <a:rPr lang="fr-FR" dirty="0" err="1"/>
              <a:t>Telescope</a:t>
            </a:r>
            <a:r>
              <a:rPr lang="fr-FR" dirty="0"/>
              <a:t>)</a:t>
            </a:r>
          </a:p>
          <a:p>
            <a:r>
              <a:rPr lang="fr-FR" dirty="0" err="1"/>
              <a:t>Representative</a:t>
            </a:r>
            <a:r>
              <a:rPr lang="fr-FR" dirty="0"/>
              <a:t>: </a:t>
            </a:r>
            <a:r>
              <a:rPr lang="fr-FR" dirty="0" err="1"/>
              <a:t>selected</a:t>
            </a:r>
            <a:r>
              <a:rPr lang="fr-FR" dirty="0"/>
              <a:t> in mass and </a:t>
            </a:r>
            <a:r>
              <a:rPr lang="fr-FR" dirty="0" err="1"/>
              <a:t>redshift</a:t>
            </a:r>
            <a:r>
              <a:rPr lang="fr-FR" dirty="0"/>
              <a:t> in the Planck and ACT catalogues</a:t>
            </a:r>
          </a:p>
          <a:p>
            <a:r>
              <a:rPr lang="fr-FR" dirty="0"/>
              <a:t>X-ray observation </a:t>
            </a:r>
            <a:r>
              <a:rPr lang="fr-FR" dirty="0" err="1"/>
              <a:t>available</a:t>
            </a:r>
            <a:r>
              <a:rPr lang="fr-FR" dirty="0"/>
              <a:t> (XMM-Newton and Chandra) </a:t>
            </a:r>
          </a:p>
          <a:p>
            <a:endParaRPr lang="fr-FR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CE343BDD-44A8-1640-8EB4-5A959A3FE155}"/>
              </a:ext>
            </a:extLst>
          </p:cNvPr>
          <p:cNvSpPr txBox="1">
            <a:spLocks/>
          </p:cNvSpPr>
          <p:nvPr/>
        </p:nvSpPr>
        <p:spPr>
          <a:xfrm>
            <a:off x="199291" y="4290648"/>
            <a:ext cx="5720862" cy="7033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Main goals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57A65888-C0D1-2747-81B7-973154797483}"/>
              </a:ext>
            </a:extLst>
          </p:cNvPr>
          <p:cNvSpPr txBox="1">
            <a:spLocks/>
          </p:cNvSpPr>
          <p:nvPr/>
        </p:nvSpPr>
        <p:spPr>
          <a:xfrm>
            <a:off x="375138" y="4724401"/>
            <a:ext cx="6482862" cy="26963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/>
              <a:t>Average</a:t>
            </a:r>
            <a:r>
              <a:rPr lang="fr-FR" dirty="0"/>
              <a:t> </a:t>
            </a:r>
            <a:r>
              <a:rPr lang="fr-FR" dirty="0" err="1"/>
              <a:t>thermodynamical</a:t>
            </a:r>
            <a:r>
              <a:rPr lang="fr-FR" dirty="0"/>
              <a:t> </a:t>
            </a:r>
            <a:r>
              <a:rPr lang="fr-FR" dirty="0" err="1"/>
              <a:t>properties</a:t>
            </a:r>
            <a:r>
              <a:rPr lang="fr-FR" dirty="0"/>
              <a:t> of the Intra-cluster medium</a:t>
            </a:r>
          </a:p>
          <a:p>
            <a:r>
              <a:rPr lang="fr-FR" dirty="0"/>
              <a:t>Relation </a:t>
            </a:r>
            <a:r>
              <a:rPr lang="fr-FR" dirty="0" err="1"/>
              <a:t>between</a:t>
            </a:r>
            <a:r>
              <a:rPr lang="fr-FR" dirty="0"/>
              <a:t> the </a:t>
            </a:r>
            <a:r>
              <a:rPr lang="fr-FR" dirty="0" err="1"/>
              <a:t>tSZ</a:t>
            </a:r>
            <a:r>
              <a:rPr lang="fr-FR" dirty="0"/>
              <a:t> observable and the mass</a:t>
            </a:r>
          </a:p>
          <a:p>
            <a:r>
              <a:rPr lang="fr-FR" dirty="0"/>
              <a:t> Probe the </a:t>
            </a:r>
            <a:r>
              <a:rPr lang="fr-FR" dirty="0" err="1"/>
              <a:t>low</a:t>
            </a:r>
            <a:r>
              <a:rPr lang="fr-FR" dirty="0"/>
              <a:t>-mass and high-</a:t>
            </a:r>
            <a:r>
              <a:rPr lang="fr-FR" dirty="0" err="1"/>
              <a:t>redshift</a:t>
            </a:r>
            <a:r>
              <a:rPr lang="fr-FR" dirty="0"/>
              <a:t> clusters</a:t>
            </a:r>
          </a:p>
        </p:txBody>
      </p:sp>
      <p:sp>
        <p:nvSpPr>
          <p:cNvPr id="11" name="Flèche vers la droite 10">
            <a:extLst>
              <a:ext uri="{FF2B5EF4-FFF2-40B4-BE49-F238E27FC236}">
                <a16:creationId xmlns:a16="http://schemas.microsoft.com/office/drawing/2014/main" id="{A85CFB26-3FAF-4144-8634-E57B0821A3ED}"/>
              </a:ext>
            </a:extLst>
          </p:cNvPr>
          <p:cNvSpPr/>
          <p:nvPr/>
        </p:nvSpPr>
        <p:spPr>
          <a:xfrm>
            <a:off x="304801" y="5978769"/>
            <a:ext cx="480646" cy="297062"/>
          </a:xfrm>
          <a:prstGeom prst="rightArrow">
            <a:avLst>
              <a:gd name="adj1" fmla="val 50000"/>
              <a:gd name="adj2" fmla="val 838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3A140A67-898D-9E48-AA39-172BEC8D26EB}"/>
              </a:ext>
            </a:extLst>
          </p:cNvPr>
          <p:cNvSpPr txBox="1">
            <a:spLocks/>
          </p:cNvSpPr>
          <p:nvPr/>
        </p:nvSpPr>
        <p:spPr>
          <a:xfrm>
            <a:off x="914400" y="5967047"/>
            <a:ext cx="5720862" cy="7033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dirty="0" err="1"/>
              <a:t>Provide</a:t>
            </a:r>
            <a:r>
              <a:rPr lang="fr-FR" dirty="0"/>
              <a:t> the </a:t>
            </a:r>
            <a:r>
              <a:rPr lang="fr-FR" dirty="0" err="1"/>
              <a:t>community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tools</a:t>
            </a:r>
            <a:r>
              <a:rPr lang="fr-FR" dirty="0"/>
              <a:t> to </a:t>
            </a:r>
            <a:r>
              <a:rPr lang="fr-FR" dirty="0" err="1"/>
              <a:t>improve</a:t>
            </a:r>
            <a:r>
              <a:rPr lang="fr-FR" dirty="0"/>
              <a:t> the </a:t>
            </a:r>
            <a:r>
              <a:rPr lang="fr-FR" dirty="0" err="1"/>
              <a:t>Cosmology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galaxy</a:t>
            </a:r>
            <a:r>
              <a:rPr lang="fr-FR" dirty="0"/>
              <a:t> clusters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64CB9E7-2635-9F4E-A90E-9B22563C5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38203" y="729997"/>
            <a:ext cx="6878411" cy="51912"/>
          </a:xfrm>
          <a:prstGeom prst="rect">
            <a:avLst/>
          </a:prstGeom>
        </p:spPr>
      </p:pic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8FD06960-E2CC-F949-B073-8B85DE0D1265}"/>
              </a:ext>
            </a:extLst>
          </p:cNvPr>
          <p:cNvSpPr txBox="1">
            <a:spLocks/>
          </p:cNvSpPr>
          <p:nvPr/>
        </p:nvSpPr>
        <p:spPr>
          <a:xfrm>
            <a:off x="7910145" y="194409"/>
            <a:ext cx="3189655" cy="389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dirty="0">
                <a:solidFill>
                  <a:schemeClr val="accent1"/>
                </a:solidFill>
              </a:rPr>
              <a:t>Florian </a:t>
            </a:r>
            <a:r>
              <a:rPr lang="fr-FR" dirty="0" err="1">
                <a:solidFill>
                  <a:schemeClr val="accent1"/>
                </a:solidFill>
              </a:rPr>
              <a:t>Ruppin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790EE24-3156-FA48-A912-43A3CF812AEF}"/>
              </a:ext>
            </a:extLst>
          </p:cNvPr>
          <p:cNvSpPr txBox="1"/>
          <p:nvPr/>
        </p:nvSpPr>
        <p:spPr>
          <a:xfrm>
            <a:off x="11788417" y="6536864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venir Book" panose="02000503020000020003" pitchFamily="2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93613253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34396</TotalTime>
  <Words>1924</Words>
  <Application>Microsoft Macintosh PowerPoint</Application>
  <PresentationFormat>Grand écran</PresentationFormat>
  <Paragraphs>279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7" baseType="lpstr">
      <vt:lpstr>Arial</vt:lpstr>
      <vt:lpstr>Avenir Book</vt:lpstr>
      <vt:lpstr>Calibri</vt:lpstr>
      <vt:lpstr>Calibri Light</vt:lpstr>
      <vt:lpstr>Courier New</vt:lpstr>
      <vt:lpstr>Wingdings</vt:lpstr>
      <vt:lpstr>Thème Office</vt:lpstr>
      <vt:lpstr>Présentation PowerPoint</vt:lpstr>
      <vt:lpstr>Outlines</vt:lpstr>
      <vt:lpstr>Présentation PowerPoint</vt:lpstr>
      <vt:lpstr>Observables of Galaxy clusters</vt:lpstr>
      <vt:lpstr>Présentation PowerPoint</vt:lpstr>
      <vt:lpstr>Présentation PowerPoint</vt:lpstr>
      <vt:lpstr>NIKA2  </vt:lpstr>
      <vt:lpstr>Présentation PowerPoint</vt:lpstr>
      <vt:lpstr>The Sunyaev-Zeldovich Large Programme</vt:lpstr>
      <vt:lpstr>The LP-SZ Dataset &amp; Team</vt:lpstr>
      <vt:lpstr>Status of the LP-SZ observations</vt:lpstr>
      <vt:lpstr>Présentation PowerPoint</vt:lpstr>
      <vt:lpstr>Présentation PowerPoint</vt:lpstr>
      <vt:lpstr>Présentation PowerPoint</vt:lpstr>
      <vt:lpstr>Présentation PowerPoint</vt:lpstr>
      <vt:lpstr>Summary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Microsoft Office User</dc:creator>
  <cp:keywords/>
  <dc:description/>
  <cp:lastModifiedBy>Microsoft Office User</cp:lastModifiedBy>
  <cp:revision>379</cp:revision>
  <cp:lastPrinted>2023-01-12T18:51:16Z</cp:lastPrinted>
  <dcterms:created xsi:type="dcterms:W3CDTF">2021-04-02T14:30:00Z</dcterms:created>
  <dcterms:modified xsi:type="dcterms:W3CDTF">2023-01-17T17:39:36Z</dcterms:modified>
  <cp:category/>
</cp:coreProperties>
</file>