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71" r:id="rId3"/>
    <p:sldId id="272" r:id="rId4"/>
    <p:sldId id="260" r:id="rId5"/>
    <p:sldId id="261" r:id="rId6"/>
    <p:sldId id="262" r:id="rId7"/>
    <p:sldId id="263" r:id="rId8"/>
    <p:sldId id="256" r:id="rId9"/>
    <p:sldId id="257" r:id="rId10"/>
    <p:sldId id="258" r:id="rId11"/>
    <p:sldId id="259" r:id="rId12"/>
    <p:sldId id="264" r:id="rId13"/>
    <p:sldId id="267" r:id="rId14"/>
    <p:sldId id="265" r:id="rId15"/>
    <p:sldId id="266" r:id="rId16"/>
    <p:sldId id="268" r:id="rId17"/>
    <p:sldId id="269" r:id="rId18"/>
    <p:sldId id="273" r:id="rId19"/>
    <p:sldId id="274" r:id="rId20"/>
    <p:sldId id="276" r:id="rId21"/>
    <p:sldId id="277" r:id="rId22"/>
    <p:sldId id="279" r:id="rId23"/>
    <p:sldId id="275" r:id="rId24"/>
    <p:sldId id="278" r:id="rId25"/>
    <p:sldId id="280" r:id="rId26"/>
    <p:sldId id="293" r:id="rId27"/>
    <p:sldId id="282" r:id="rId28"/>
    <p:sldId id="291" r:id="rId29"/>
    <p:sldId id="292" r:id="rId30"/>
    <p:sldId id="294" r:id="rId31"/>
    <p:sldId id="295" r:id="rId32"/>
    <p:sldId id="281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6" r:id="rId41"/>
    <p:sldId id="297" r:id="rId42"/>
    <p:sldId id="298" r:id="rId43"/>
    <p:sldId id="301" r:id="rId44"/>
    <p:sldId id="299" r:id="rId45"/>
    <p:sldId id="300" r:id="rId46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40"/>
  </p:normalViewPr>
  <p:slideViewPr>
    <p:cSldViewPr snapToGrid="0">
      <p:cViewPr varScale="1">
        <p:scale>
          <a:sx n="105" d="100"/>
          <a:sy n="105" d="100"/>
        </p:scale>
        <p:origin x="20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AB80-41B0-A1E2-78AA-104B0C0CF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92107-A534-F5E9-7DCE-E256DF884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AF161-29B9-C504-D9A6-53C29CB6D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F5565-FEF1-6AE1-4369-D86DA4C8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1AB3A-6AA0-C9E1-629F-04B9087F4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29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3CE96-56F5-2A95-92FB-0DEEB3D1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B499B-BB9C-EA6C-5DAF-847AE4F3C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1873C-3812-F19E-D138-298270299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3FC6A-D4C6-2F2F-B023-1900413F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E230F-8B10-DDBF-10B7-7261769F5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24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749CA1-A7C3-260E-837F-F68524CC0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51085-894E-8743-A3F5-8BC8AF259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9EF80-A5A2-5EEA-2447-D5EEDBB5B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13DEE-7574-CF03-8E09-B74AC949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3324-6DF2-91DD-41B6-2AE38169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4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2BD66-FBA1-E14B-7013-CF2FC311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0C420-2FDB-1485-657D-73AFFE023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942EC-1210-148A-8322-1A8A33A6C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A837-9715-2116-243F-150960B66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E1F7B-7EB2-DD2A-7274-CADEF5A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61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2BA1-3F5E-4BD5-3D5D-408268D1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00A47-9A87-F131-6F23-610B44B71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4A37B-3B89-72CD-1572-B7E46B2ED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885E8-F15D-2CE2-CAD2-38CBEB4F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5A8AA-ECFB-1232-0776-A3B571AB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48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D6CE-790D-2226-467A-368F4E700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C8B9E-D835-EF15-A563-A62F37F90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4D349-CF71-228C-BB2B-0A775B361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0641D-8211-D792-7BA7-B12805312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8A7F8-EBA0-611F-9B66-7FC8BA95B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EB5B1-351A-325F-545D-EE879378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71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4835-2001-9D54-AECE-A46A5EF6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95744-4F4C-C8E4-5D94-00A08699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2CB4A-301C-7CAC-DCF2-DBAD28EE2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82EAA7-12FD-B869-AB79-EA0C60086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ED13B-8F1C-8948-74EF-58A58D3739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46E1D2-4560-9C73-B9A7-B616CC92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2739F-B869-6CCC-B9C4-3EF01734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E1E3B8-4414-588E-A847-8829D192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996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ADF2B-9FD2-2094-2057-45596C0F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F0B85-0AE5-7176-9FC4-58229BAF9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8EDBD-F52F-49DB-CEE7-A8BAA8D1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312A0-78B7-026F-3650-C9445FC70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59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8CB1F-1FC6-3FF6-F6F5-5B24C9115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AD66B-A11B-A38C-9D02-3AD68BD4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50A5B-8632-194F-9C01-C21C4083A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580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5C2C-FB92-CA46-F275-E163F89FD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DECFD-8335-2485-A5A7-9F173FE2A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1869B-4B55-3A57-17B5-7138E2B7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97E5D-D05C-3848-C768-FF01AEF8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2AA7E-FDF2-3760-3A25-B70A9B341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0A668-37A2-9EB8-8A3B-73F95D3C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61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5ACB9-3DA0-AB48-D675-41D632B5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83A15E-7702-591F-88D0-C8E8A047D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17141-ED3A-75AF-17EC-936233A76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88E8F-E7BD-D324-35CB-B53409023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D43D5-9866-56EE-DB77-4A1616748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60989-FF31-FB2F-3613-7B23B6599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18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26755-1204-2219-2686-F0A0EE2B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A5CF3-FDAE-4C64-C03D-5AE884CBC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AA8F1-0C4A-7B78-DAB9-0B9B70A91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ADDA7-BB9F-7248-9408-95D6F39E434F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88A53-B97A-613B-FFA6-C726FDDC7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46356-C1A8-DA22-42B9-4D6A46725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88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66CE10-1616-EE47-567D-77BDD2D5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7768"/>
            <a:ext cx="12105311" cy="6098788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AF10F896-2F5E-589D-89B2-27F9619FAC9F}"/>
              </a:ext>
            </a:extLst>
          </p:cNvPr>
          <p:cNvSpPr/>
          <p:nvPr/>
        </p:nvSpPr>
        <p:spPr>
          <a:xfrm>
            <a:off x="4850780" y="1260088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24B1B15-230E-DF90-49A8-2A1C4A724FF9}"/>
              </a:ext>
            </a:extLst>
          </p:cNvPr>
          <p:cNvSpPr/>
          <p:nvPr/>
        </p:nvSpPr>
        <p:spPr>
          <a:xfrm rot="18889430">
            <a:off x="2375953" y="2142449"/>
            <a:ext cx="241600" cy="36047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85A745BD-16EC-87FF-EF1C-42A8E575A09B}"/>
              </a:ext>
            </a:extLst>
          </p:cNvPr>
          <p:cNvSpPr/>
          <p:nvPr/>
        </p:nvSpPr>
        <p:spPr>
          <a:xfrm rot="18697647">
            <a:off x="1552750" y="2830981"/>
            <a:ext cx="201109" cy="42705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979FC79-FFEC-AEC8-F6C7-3319C6860BC0}"/>
              </a:ext>
            </a:extLst>
          </p:cNvPr>
          <p:cNvSpPr/>
          <p:nvPr/>
        </p:nvSpPr>
        <p:spPr>
          <a:xfrm rot="13313937">
            <a:off x="1570778" y="3359456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9313A632-DBA2-6D21-6B01-BFAEC1738728}"/>
              </a:ext>
            </a:extLst>
          </p:cNvPr>
          <p:cNvSpPr/>
          <p:nvPr/>
        </p:nvSpPr>
        <p:spPr>
          <a:xfrm rot="13313937">
            <a:off x="2295608" y="415384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195F8A14-A05C-7EA4-4005-27C82B46EE24}"/>
              </a:ext>
            </a:extLst>
          </p:cNvPr>
          <p:cNvSpPr/>
          <p:nvPr/>
        </p:nvSpPr>
        <p:spPr>
          <a:xfrm rot="10800000">
            <a:off x="4783664" y="4696865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2FDB171B-D779-0B7B-4373-C6E53C02D1BE}"/>
              </a:ext>
            </a:extLst>
          </p:cNvPr>
          <p:cNvSpPr/>
          <p:nvPr/>
        </p:nvSpPr>
        <p:spPr>
          <a:xfrm>
            <a:off x="6753921" y="1260087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E55C8D1-E2F1-7420-CFBF-CA63905E37A0}"/>
              </a:ext>
            </a:extLst>
          </p:cNvPr>
          <p:cNvSpPr/>
          <p:nvPr/>
        </p:nvSpPr>
        <p:spPr>
          <a:xfrm rot="2764771">
            <a:off x="9202418" y="2038937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1181E-5FC6-B8BB-A6FD-0B9B641E4921}"/>
              </a:ext>
            </a:extLst>
          </p:cNvPr>
          <p:cNvSpPr txBox="1"/>
          <p:nvPr/>
        </p:nvSpPr>
        <p:spPr>
          <a:xfrm>
            <a:off x="4581488" y="1722222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6FDB3-CF5F-7CC1-89A8-BF8A8E207E56}"/>
              </a:ext>
            </a:extLst>
          </p:cNvPr>
          <p:cNvSpPr txBox="1"/>
          <p:nvPr/>
        </p:nvSpPr>
        <p:spPr>
          <a:xfrm>
            <a:off x="2633627" y="239589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801EA2-386D-0848-D2AA-AAF1C1CB19BA}"/>
              </a:ext>
            </a:extLst>
          </p:cNvPr>
          <p:cNvSpPr txBox="1"/>
          <p:nvPr/>
        </p:nvSpPr>
        <p:spPr>
          <a:xfrm>
            <a:off x="1892206" y="2999593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F2B264-E4CF-61D9-B395-CEE2A53B6C12}"/>
              </a:ext>
            </a:extLst>
          </p:cNvPr>
          <p:cNvSpPr txBox="1"/>
          <p:nvPr/>
        </p:nvSpPr>
        <p:spPr>
          <a:xfrm>
            <a:off x="1895866" y="3340712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AC7CF1-9665-DC20-0911-FCBEC432A87A}"/>
              </a:ext>
            </a:extLst>
          </p:cNvPr>
          <p:cNvSpPr txBox="1"/>
          <p:nvPr/>
        </p:nvSpPr>
        <p:spPr>
          <a:xfrm>
            <a:off x="2657870" y="3954274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95D948-A1E5-58C0-3252-E16C35536526}"/>
              </a:ext>
            </a:extLst>
          </p:cNvPr>
          <p:cNvSpPr txBox="1"/>
          <p:nvPr/>
        </p:nvSpPr>
        <p:spPr>
          <a:xfrm>
            <a:off x="4481127" y="4356031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63908-2CA9-E8E1-FCED-16E484978682}"/>
              </a:ext>
            </a:extLst>
          </p:cNvPr>
          <p:cNvSpPr txBox="1"/>
          <p:nvPr/>
        </p:nvSpPr>
        <p:spPr>
          <a:xfrm>
            <a:off x="6472133" y="1771396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F118B4-ADB3-70F3-C9AB-5804DE5D24AE}"/>
              </a:ext>
            </a:extLst>
          </p:cNvPr>
          <p:cNvSpPr txBox="1"/>
          <p:nvPr/>
        </p:nvSpPr>
        <p:spPr>
          <a:xfrm>
            <a:off x="8397319" y="2322686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11</a:t>
            </a: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FCA768E9-D9E0-12D4-A7E6-A0FBE809E6C1}"/>
              </a:ext>
            </a:extLst>
          </p:cNvPr>
          <p:cNvSpPr/>
          <p:nvPr/>
        </p:nvSpPr>
        <p:spPr>
          <a:xfrm rot="10800000">
            <a:off x="6731514" y="4696866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7B983E-D369-3348-9246-A89C76BDF6FE}"/>
              </a:ext>
            </a:extLst>
          </p:cNvPr>
          <p:cNvSpPr txBox="1"/>
          <p:nvPr/>
        </p:nvSpPr>
        <p:spPr>
          <a:xfrm>
            <a:off x="6576329" y="4356031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5F0060-59BF-D5B2-6F66-98676793E49E}"/>
              </a:ext>
            </a:extLst>
          </p:cNvPr>
          <p:cNvSpPr txBox="1"/>
          <p:nvPr/>
        </p:nvSpPr>
        <p:spPr>
          <a:xfrm>
            <a:off x="8394643" y="390072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931BF4-7A0C-2A90-BA29-D12EC9D00880}"/>
              </a:ext>
            </a:extLst>
          </p:cNvPr>
          <p:cNvSpPr txBox="1"/>
          <p:nvPr/>
        </p:nvSpPr>
        <p:spPr>
          <a:xfrm>
            <a:off x="9026478" y="3006093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10</a:t>
            </a: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CC06959-DB7B-AC04-2284-452B11D91CC2}"/>
              </a:ext>
            </a:extLst>
          </p:cNvPr>
          <p:cNvSpPr/>
          <p:nvPr/>
        </p:nvSpPr>
        <p:spPr>
          <a:xfrm rot="2764771">
            <a:off x="9999627" y="2827955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C8AC80B1-837A-5808-6035-CBB4F48BC4CA}"/>
              </a:ext>
            </a:extLst>
          </p:cNvPr>
          <p:cNvSpPr/>
          <p:nvPr/>
        </p:nvSpPr>
        <p:spPr>
          <a:xfrm rot="7735928">
            <a:off x="9937494" y="3392367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A61F434E-9CC7-B31C-99B1-350AF5E05C84}"/>
              </a:ext>
            </a:extLst>
          </p:cNvPr>
          <p:cNvSpPr/>
          <p:nvPr/>
        </p:nvSpPr>
        <p:spPr>
          <a:xfrm rot="7866165">
            <a:off x="9129188" y="416089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4E2473-2452-FD56-9D5E-2600CE43275E}"/>
              </a:ext>
            </a:extLst>
          </p:cNvPr>
          <p:cNvSpPr txBox="1"/>
          <p:nvPr/>
        </p:nvSpPr>
        <p:spPr>
          <a:xfrm>
            <a:off x="9026478" y="3329164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9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A3A87FE-EABE-35D6-DDEE-E8E9658F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24" y="165072"/>
            <a:ext cx="134938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MML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B862F1-C39A-B1F6-956D-3F713B8FA6FF}"/>
              </a:ext>
            </a:extLst>
          </p:cNvPr>
          <p:cNvSpPr txBox="1"/>
          <p:nvPr/>
        </p:nvSpPr>
        <p:spPr>
          <a:xfrm>
            <a:off x="4471697" y="357768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36D560-57DA-B6E7-F31B-202A9BD05018}"/>
              </a:ext>
            </a:extLst>
          </p:cNvPr>
          <p:cNvSpPr txBox="1"/>
          <p:nvPr/>
        </p:nvSpPr>
        <p:spPr>
          <a:xfrm>
            <a:off x="3932767" y="362580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EF2305-FB99-2749-2810-180301F02C9A}"/>
              </a:ext>
            </a:extLst>
          </p:cNvPr>
          <p:cNvSpPr txBox="1"/>
          <p:nvPr/>
        </p:nvSpPr>
        <p:spPr>
          <a:xfrm>
            <a:off x="2667733" y="1544128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FB3933-CE33-4FCF-645F-451FDE3553D1}"/>
              </a:ext>
            </a:extLst>
          </p:cNvPr>
          <p:cNvSpPr txBox="1"/>
          <p:nvPr/>
        </p:nvSpPr>
        <p:spPr>
          <a:xfrm>
            <a:off x="2336557" y="1870498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71811A-0070-08D7-ECBD-0EBDC0330283}"/>
              </a:ext>
            </a:extLst>
          </p:cNvPr>
          <p:cNvSpPr txBox="1"/>
          <p:nvPr/>
        </p:nvSpPr>
        <p:spPr>
          <a:xfrm>
            <a:off x="1807442" y="2299145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18F51D-2011-91DF-E094-E776A7BBFA78}"/>
              </a:ext>
            </a:extLst>
          </p:cNvPr>
          <p:cNvSpPr txBox="1"/>
          <p:nvPr/>
        </p:nvSpPr>
        <p:spPr>
          <a:xfrm>
            <a:off x="1616915" y="2694471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E66887-C1D1-7D3B-C6B7-DD7D7E236AAC}"/>
              </a:ext>
            </a:extLst>
          </p:cNvPr>
          <p:cNvSpPr txBox="1"/>
          <p:nvPr/>
        </p:nvSpPr>
        <p:spPr>
          <a:xfrm>
            <a:off x="1866717" y="776452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496E09-356B-E344-B9F6-B56D4D7BE564}"/>
              </a:ext>
            </a:extLst>
          </p:cNvPr>
          <p:cNvSpPr txBox="1"/>
          <p:nvPr/>
        </p:nvSpPr>
        <p:spPr>
          <a:xfrm>
            <a:off x="1518935" y="1185389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CD4AB1-B4B7-8873-87DD-6052E74D3603}"/>
              </a:ext>
            </a:extLst>
          </p:cNvPr>
          <p:cNvSpPr txBox="1"/>
          <p:nvPr/>
        </p:nvSpPr>
        <p:spPr>
          <a:xfrm>
            <a:off x="1057798" y="1691893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01EBD2-A51D-0F4F-881C-65D61A52296E}"/>
              </a:ext>
            </a:extLst>
          </p:cNvPr>
          <p:cNvCxnSpPr>
            <a:cxnSpLocks/>
          </p:cNvCxnSpPr>
          <p:nvPr/>
        </p:nvCxnSpPr>
        <p:spPr>
          <a:xfrm flipV="1">
            <a:off x="692357" y="327325"/>
            <a:ext cx="9642249" cy="65306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D9DEFCD-1531-8E6A-5FFE-B52C09866B4B}"/>
              </a:ext>
            </a:extLst>
          </p:cNvPr>
          <p:cNvSpPr txBox="1"/>
          <p:nvPr/>
        </p:nvSpPr>
        <p:spPr>
          <a:xfrm>
            <a:off x="1414167" y="360384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B2791F-F46C-4175-94E3-F23315422741}"/>
              </a:ext>
            </a:extLst>
          </p:cNvPr>
          <p:cNvSpPr txBox="1"/>
          <p:nvPr/>
        </p:nvSpPr>
        <p:spPr>
          <a:xfrm>
            <a:off x="1875229" y="3904733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79890E-4CDC-A492-1AE5-73F399A7D6CF}"/>
              </a:ext>
            </a:extLst>
          </p:cNvPr>
          <p:cNvSpPr txBox="1"/>
          <p:nvPr/>
        </p:nvSpPr>
        <p:spPr>
          <a:xfrm>
            <a:off x="2329007" y="4476312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41079D-25A7-7FAC-CB65-0E39619C76E2}"/>
              </a:ext>
            </a:extLst>
          </p:cNvPr>
          <p:cNvSpPr txBox="1"/>
          <p:nvPr/>
        </p:nvSpPr>
        <p:spPr>
          <a:xfrm>
            <a:off x="2667733" y="4772576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9F8372-AAC6-6EE1-15A0-00DEA4A6FBDA}"/>
              </a:ext>
            </a:extLst>
          </p:cNvPr>
          <p:cNvSpPr txBox="1"/>
          <p:nvPr/>
        </p:nvSpPr>
        <p:spPr>
          <a:xfrm>
            <a:off x="3728340" y="5089383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376F77-5FF0-0C00-4CE2-B44B612624E0}"/>
              </a:ext>
            </a:extLst>
          </p:cNvPr>
          <p:cNvSpPr txBox="1"/>
          <p:nvPr/>
        </p:nvSpPr>
        <p:spPr>
          <a:xfrm>
            <a:off x="4465329" y="503232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1EEE89-6352-DAB4-6DF1-B6BC11178940}"/>
              </a:ext>
            </a:extLst>
          </p:cNvPr>
          <p:cNvSpPr txBox="1"/>
          <p:nvPr/>
        </p:nvSpPr>
        <p:spPr>
          <a:xfrm>
            <a:off x="997703" y="4645589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780D3A4-A3F0-B11F-565C-B9547AD040D2}"/>
              </a:ext>
            </a:extLst>
          </p:cNvPr>
          <p:cNvSpPr txBox="1"/>
          <p:nvPr/>
        </p:nvSpPr>
        <p:spPr>
          <a:xfrm>
            <a:off x="1478118" y="5111130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E5F594-CF27-5679-381E-D8210577BDB0}"/>
              </a:ext>
            </a:extLst>
          </p:cNvPr>
          <p:cNvSpPr txBox="1"/>
          <p:nvPr/>
        </p:nvSpPr>
        <p:spPr>
          <a:xfrm>
            <a:off x="1674620" y="5563925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C4F187-334F-44B5-B6A5-9981FAA2E8D5}"/>
              </a:ext>
            </a:extLst>
          </p:cNvPr>
          <p:cNvSpPr txBox="1"/>
          <p:nvPr/>
        </p:nvSpPr>
        <p:spPr>
          <a:xfrm>
            <a:off x="9251955" y="5503277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79E23E-F982-E205-4B82-97A57E4503E7}"/>
              </a:ext>
            </a:extLst>
          </p:cNvPr>
          <p:cNvSpPr txBox="1"/>
          <p:nvPr/>
        </p:nvSpPr>
        <p:spPr>
          <a:xfrm>
            <a:off x="9448228" y="5111130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0D483F-A338-91D3-EDAF-294BE4E0D6BD}"/>
              </a:ext>
            </a:extLst>
          </p:cNvPr>
          <p:cNvSpPr txBox="1"/>
          <p:nvPr/>
        </p:nvSpPr>
        <p:spPr>
          <a:xfrm>
            <a:off x="9996147" y="4629002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156C255-3242-3F24-0BF6-FEDC4B7BC3CE}"/>
              </a:ext>
            </a:extLst>
          </p:cNvPr>
          <p:cNvSpPr txBox="1"/>
          <p:nvPr/>
        </p:nvSpPr>
        <p:spPr>
          <a:xfrm>
            <a:off x="9982007" y="1684315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3B7D16-E6D6-3625-C0D8-62314A812152}"/>
              </a:ext>
            </a:extLst>
          </p:cNvPr>
          <p:cNvSpPr txBox="1"/>
          <p:nvPr/>
        </p:nvSpPr>
        <p:spPr>
          <a:xfrm>
            <a:off x="9532362" y="1184226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C5F1ED-E7AD-74F5-25A8-4A088164B214}"/>
              </a:ext>
            </a:extLst>
          </p:cNvPr>
          <p:cNvSpPr txBox="1"/>
          <p:nvPr/>
        </p:nvSpPr>
        <p:spPr>
          <a:xfrm>
            <a:off x="9303185" y="774885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97E495-5B6B-E49E-423C-16537C447E57}"/>
              </a:ext>
            </a:extLst>
          </p:cNvPr>
          <p:cNvSpPr txBox="1"/>
          <p:nvPr/>
        </p:nvSpPr>
        <p:spPr>
          <a:xfrm>
            <a:off x="6673494" y="502530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CC7911B-E8D1-293C-9D3F-4EB962CDFC30}"/>
              </a:ext>
            </a:extLst>
          </p:cNvPr>
          <p:cNvSpPr txBox="1"/>
          <p:nvPr/>
        </p:nvSpPr>
        <p:spPr>
          <a:xfrm>
            <a:off x="7479374" y="5034167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4D89065-01D9-3C5B-FDF9-83099AADC04D}"/>
              </a:ext>
            </a:extLst>
          </p:cNvPr>
          <p:cNvSpPr txBox="1"/>
          <p:nvPr/>
        </p:nvSpPr>
        <p:spPr>
          <a:xfrm>
            <a:off x="8542229" y="4737926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1AE06A-53D0-CEF7-CFB5-3522C547A257}"/>
              </a:ext>
            </a:extLst>
          </p:cNvPr>
          <p:cNvSpPr txBox="1"/>
          <p:nvPr/>
        </p:nvSpPr>
        <p:spPr>
          <a:xfrm>
            <a:off x="8845854" y="4437802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CF0349-17D9-3906-0F0F-D93ECDDB9165}"/>
              </a:ext>
            </a:extLst>
          </p:cNvPr>
          <p:cNvSpPr txBox="1"/>
          <p:nvPr/>
        </p:nvSpPr>
        <p:spPr>
          <a:xfrm>
            <a:off x="9189183" y="4038990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A1723B-E74D-2C8D-3544-103C1C3CD0DC}"/>
              </a:ext>
            </a:extLst>
          </p:cNvPr>
          <p:cNvSpPr txBox="1"/>
          <p:nvPr/>
        </p:nvSpPr>
        <p:spPr>
          <a:xfrm>
            <a:off x="9614982" y="356355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58636B-B4AF-B323-4084-7CACD58D3CAB}"/>
              </a:ext>
            </a:extLst>
          </p:cNvPr>
          <p:cNvSpPr txBox="1"/>
          <p:nvPr/>
        </p:nvSpPr>
        <p:spPr>
          <a:xfrm>
            <a:off x="9647556" y="2695403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E88778-C612-6312-23D5-EF82245A894F}"/>
              </a:ext>
            </a:extLst>
          </p:cNvPr>
          <p:cNvSpPr txBox="1"/>
          <p:nvPr/>
        </p:nvSpPr>
        <p:spPr>
          <a:xfrm>
            <a:off x="9342348" y="2334337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27FD67-A666-465C-C4BB-BA9C02B4919B}"/>
              </a:ext>
            </a:extLst>
          </p:cNvPr>
          <p:cNvSpPr txBox="1"/>
          <p:nvPr/>
        </p:nvSpPr>
        <p:spPr>
          <a:xfrm>
            <a:off x="8864483" y="1917917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4DE3FEF-5F6C-15F5-E87E-DE55BB2C75CC}"/>
              </a:ext>
            </a:extLst>
          </p:cNvPr>
          <p:cNvSpPr txBox="1"/>
          <p:nvPr/>
        </p:nvSpPr>
        <p:spPr>
          <a:xfrm>
            <a:off x="8549604" y="1520551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00185A-B6CA-D55F-F1E0-C936A5F41072}"/>
              </a:ext>
            </a:extLst>
          </p:cNvPr>
          <p:cNvSpPr txBox="1"/>
          <p:nvPr/>
        </p:nvSpPr>
        <p:spPr>
          <a:xfrm>
            <a:off x="7290090" y="357768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A28102-E426-CF72-9EF1-B13CAE28283D}"/>
              </a:ext>
            </a:extLst>
          </p:cNvPr>
          <p:cNvSpPr txBox="1"/>
          <p:nvPr/>
        </p:nvSpPr>
        <p:spPr>
          <a:xfrm>
            <a:off x="6730776" y="33734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D02E338-9F80-462D-4411-BBDDDD179A28}"/>
              </a:ext>
            </a:extLst>
          </p:cNvPr>
          <p:cNvSpPr txBox="1"/>
          <p:nvPr/>
        </p:nvSpPr>
        <p:spPr>
          <a:xfrm>
            <a:off x="4702275" y="261584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D270354-1F82-06D2-18F9-032351637CAD}"/>
              </a:ext>
            </a:extLst>
          </p:cNvPr>
          <p:cNvSpPr txBox="1"/>
          <p:nvPr/>
        </p:nvSpPr>
        <p:spPr>
          <a:xfrm>
            <a:off x="6511879" y="341629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9A5B77C-B2A6-7C68-7936-62F2FFC6BD68}"/>
              </a:ext>
            </a:extLst>
          </p:cNvPr>
          <p:cNvSpPr txBox="1"/>
          <p:nvPr/>
        </p:nvSpPr>
        <p:spPr>
          <a:xfrm>
            <a:off x="4479985" y="11874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3]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AF226D3-65C1-FE5E-EC65-AEC91E54313B}"/>
              </a:ext>
            </a:extLst>
          </p:cNvPr>
          <p:cNvSpPr txBox="1"/>
          <p:nvPr/>
        </p:nvSpPr>
        <p:spPr>
          <a:xfrm>
            <a:off x="3929911" y="126693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4]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5A32513-0499-C8FF-D137-D10A0FC7D175}"/>
              </a:ext>
            </a:extLst>
          </p:cNvPr>
          <p:cNvSpPr txBox="1"/>
          <p:nvPr/>
        </p:nvSpPr>
        <p:spPr>
          <a:xfrm>
            <a:off x="1623905" y="603878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1]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E82C844-FD28-7226-5CF6-E041928980A8}"/>
              </a:ext>
            </a:extLst>
          </p:cNvPr>
          <p:cNvSpPr txBox="1"/>
          <p:nvPr/>
        </p:nvSpPr>
        <p:spPr>
          <a:xfrm>
            <a:off x="1131667" y="104586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2]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D06B651-3711-5861-7A9B-F500A2B53807}"/>
              </a:ext>
            </a:extLst>
          </p:cNvPr>
          <p:cNvSpPr txBox="1"/>
          <p:nvPr/>
        </p:nvSpPr>
        <p:spPr>
          <a:xfrm>
            <a:off x="703206" y="155533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3]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1DE2AF0-D6A2-E9BE-755F-1C3C0F7631C7}"/>
              </a:ext>
            </a:extLst>
          </p:cNvPr>
          <p:cNvSpPr txBox="1"/>
          <p:nvPr/>
        </p:nvSpPr>
        <p:spPr>
          <a:xfrm>
            <a:off x="600200" y="4799899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4]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24B9473-9597-A138-D56D-C254FDDCC54B}"/>
              </a:ext>
            </a:extLst>
          </p:cNvPr>
          <p:cNvSpPr txBox="1"/>
          <p:nvPr/>
        </p:nvSpPr>
        <p:spPr>
          <a:xfrm>
            <a:off x="924325" y="528628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5]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43BAA59-B2A6-8581-E28E-6A71A8C404AD}"/>
              </a:ext>
            </a:extLst>
          </p:cNvPr>
          <p:cNvSpPr txBox="1"/>
          <p:nvPr/>
        </p:nvSpPr>
        <p:spPr>
          <a:xfrm>
            <a:off x="1110297" y="569809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6]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3808E1D-DF12-85DF-C2CC-4374A5CEED25}"/>
              </a:ext>
            </a:extLst>
          </p:cNvPr>
          <p:cNvSpPr txBox="1"/>
          <p:nvPr/>
        </p:nvSpPr>
        <p:spPr>
          <a:xfrm>
            <a:off x="9825833" y="5625558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1]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BD92FB0-1173-C9B2-72AA-BC97ED91D8E1}"/>
              </a:ext>
            </a:extLst>
          </p:cNvPr>
          <p:cNvSpPr txBox="1"/>
          <p:nvPr/>
        </p:nvSpPr>
        <p:spPr>
          <a:xfrm>
            <a:off x="10012151" y="521994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2]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E9CF9C2-FBDF-6910-864E-28F0F49711F7}"/>
              </a:ext>
            </a:extLst>
          </p:cNvPr>
          <p:cNvSpPr txBox="1"/>
          <p:nvPr/>
        </p:nvSpPr>
        <p:spPr>
          <a:xfrm>
            <a:off x="10391137" y="484411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3]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5197AE3-DE2B-84FB-EBBB-848A21473C7D}"/>
              </a:ext>
            </a:extLst>
          </p:cNvPr>
          <p:cNvSpPr txBox="1"/>
          <p:nvPr/>
        </p:nvSpPr>
        <p:spPr>
          <a:xfrm>
            <a:off x="10505618" y="1586212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4]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0A0F92E-A6C3-622E-2EEF-66C5B2AF8549}"/>
              </a:ext>
            </a:extLst>
          </p:cNvPr>
          <p:cNvSpPr txBox="1"/>
          <p:nvPr/>
        </p:nvSpPr>
        <p:spPr>
          <a:xfrm>
            <a:off x="10055713" y="114797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5]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7603AAA-8330-4B02-EE15-8F9A6B757D85}"/>
              </a:ext>
            </a:extLst>
          </p:cNvPr>
          <p:cNvSpPr txBox="1"/>
          <p:nvPr/>
        </p:nvSpPr>
        <p:spPr>
          <a:xfrm>
            <a:off x="9850303" y="707339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6]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B4C0C0F-5725-01C2-83BD-A7562FEA85B9}"/>
              </a:ext>
            </a:extLst>
          </p:cNvPr>
          <p:cNvSpPr txBox="1"/>
          <p:nvPr/>
        </p:nvSpPr>
        <p:spPr>
          <a:xfrm>
            <a:off x="4678771" y="1945676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1]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A6E14EB-080D-F8C5-D764-446E364AB7AD}"/>
              </a:ext>
            </a:extLst>
          </p:cNvPr>
          <p:cNvSpPr txBox="1"/>
          <p:nvPr/>
        </p:nvSpPr>
        <p:spPr>
          <a:xfrm>
            <a:off x="2793116" y="2611003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2]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9D23FEF-F86D-B806-7087-EF60251D0DBC}"/>
              </a:ext>
            </a:extLst>
          </p:cNvPr>
          <p:cNvSpPr txBox="1"/>
          <p:nvPr/>
        </p:nvSpPr>
        <p:spPr>
          <a:xfrm>
            <a:off x="6591876" y="2015634"/>
            <a:ext cx="723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12]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752975D-806D-79E8-6CAC-FD3A4A1BA567}"/>
              </a:ext>
            </a:extLst>
          </p:cNvPr>
          <p:cNvSpPr txBox="1"/>
          <p:nvPr/>
        </p:nvSpPr>
        <p:spPr>
          <a:xfrm>
            <a:off x="8426280" y="2558191"/>
            <a:ext cx="723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11]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3BEC7C2-07D8-AC53-69B8-B2D8C5591AA7}"/>
              </a:ext>
            </a:extLst>
          </p:cNvPr>
          <p:cNvSpPr txBox="1"/>
          <p:nvPr/>
        </p:nvSpPr>
        <p:spPr>
          <a:xfrm>
            <a:off x="3124458" y="1707281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5]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06BA320-AF03-8486-76DF-68B68E255F73}"/>
              </a:ext>
            </a:extLst>
          </p:cNvPr>
          <p:cNvSpPr txBox="1"/>
          <p:nvPr/>
        </p:nvSpPr>
        <p:spPr>
          <a:xfrm>
            <a:off x="2784831" y="206975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6]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759A625-20B6-12F0-F01B-D2887BC90437}"/>
              </a:ext>
            </a:extLst>
          </p:cNvPr>
          <p:cNvSpPr txBox="1"/>
          <p:nvPr/>
        </p:nvSpPr>
        <p:spPr>
          <a:xfrm>
            <a:off x="2153014" y="246067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7]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7EC9E49-7AED-A493-8972-DAC977847974}"/>
              </a:ext>
            </a:extLst>
          </p:cNvPr>
          <p:cNvSpPr txBox="1"/>
          <p:nvPr/>
        </p:nvSpPr>
        <p:spPr>
          <a:xfrm>
            <a:off x="1991441" y="276894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8]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CC694AE-266C-D509-038C-AC3584F600FB}"/>
              </a:ext>
            </a:extLst>
          </p:cNvPr>
          <p:cNvSpPr txBox="1"/>
          <p:nvPr/>
        </p:nvSpPr>
        <p:spPr>
          <a:xfrm>
            <a:off x="3833667" y="485386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1]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5F533FB-C020-4A67-0920-04C95BB0D5BE}"/>
              </a:ext>
            </a:extLst>
          </p:cNvPr>
          <p:cNvSpPr txBox="1"/>
          <p:nvPr/>
        </p:nvSpPr>
        <p:spPr>
          <a:xfrm>
            <a:off x="4387544" y="4853412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2]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2E3EC45-56F6-F8FB-BF07-68BC433AAC56}"/>
              </a:ext>
            </a:extLst>
          </p:cNvPr>
          <p:cNvSpPr txBox="1"/>
          <p:nvPr/>
        </p:nvSpPr>
        <p:spPr>
          <a:xfrm>
            <a:off x="6926265" y="4816166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3]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1877784-A220-76D4-7B2C-AE3DBA4DDCC7}"/>
              </a:ext>
            </a:extLst>
          </p:cNvPr>
          <p:cNvSpPr txBox="1"/>
          <p:nvPr/>
        </p:nvSpPr>
        <p:spPr>
          <a:xfrm>
            <a:off x="7769787" y="4856058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4]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8161F30-9EC4-6956-C47E-469B42CD43B1}"/>
              </a:ext>
            </a:extLst>
          </p:cNvPr>
          <p:cNvSpPr txBox="1"/>
          <p:nvPr/>
        </p:nvSpPr>
        <p:spPr>
          <a:xfrm>
            <a:off x="6750438" y="69445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2]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3887BBD-42E8-034C-8007-94E98B9BBC90}"/>
              </a:ext>
            </a:extLst>
          </p:cNvPr>
          <p:cNvSpPr txBox="1"/>
          <p:nvPr/>
        </p:nvSpPr>
        <p:spPr>
          <a:xfrm>
            <a:off x="7342783" y="8710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1]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788A92-849D-E830-1BED-3A1D5A0DCC75}"/>
              </a:ext>
            </a:extLst>
          </p:cNvPr>
          <p:cNvSpPr txBox="1"/>
          <p:nvPr/>
        </p:nvSpPr>
        <p:spPr>
          <a:xfrm>
            <a:off x="3088251" y="4617851"/>
            <a:ext cx="654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12]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3404D-94E3-2168-CBB4-A4257AB4B90A}"/>
              </a:ext>
            </a:extLst>
          </p:cNvPr>
          <p:cNvSpPr txBox="1"/>
          <p:nvPr/>
        </p:nvSpPr>
        <p:spPr>
          <a:xfrm>
            <a:off x="8291140" y="1741726"/>
            <a:ext cx="699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12]</a:t>
            </a:r>
          </a:p>
        </p:txBody>
      </p:sp>
    </p:spTree>
    <p:extLst>
      <p:ext uri="{BB962C8B-B14F-4D97-AF65-F5344CB8AC3E}">
        <p14:creationId xmlns:p14="http://schemas.microsoft.com/office/powerpoint/2010/main" val="30492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2480A-9E34-CDD0-FBB2-792B40C0F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27" y="1215483"/>
            <a:ext cx="7099300" cy="533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44FF16-D84C-742A-105F-505AE01C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x orbit for 500 injections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2BAE06-8F53-4C63-E1EE-69E7FFB943B3}"/>
              </a:ext>
            </a:extLst>
          </p:cNvPr>
          <p:cNvSpPr/>
          <p:nvPr/>
        </p:nvSpPr>
        <p:spPr>
          <a:xfrm>
            <a:off x="1644728" y="1847385"/>
            <a:ext cx="379142" cy="27878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F4399B-040F-91BF-A071-0CA70F54A2E4}"/>
              </a:ext>
            </a:extLst>
          </p:cNvPr>
          <p:cNvCxnSpPr>
            <a:cxnSpLocks/>
          </p:cNvCxnSpPr>
          <p:nvPr/>
        </p:nvCxnSpPr>
        <p:spPr>
          <a:xfrm flipV="1">
            <a:off x="2023870" y="1672683"/>
            <a:ext cx="5536657" cy="8474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0823FC7-4234-E137-0885-A2B89B194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741" y="3242141"/>
            <a:ext cx="4419025" cy="3320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F90877-CF28-1AE8-3324-D98E2C6FB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527" y="103225"/>
            <a:ext cx="4177747" cy="313891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7A111D7-7B0D-A8E3-BE47-AE7910CEDF29}"/>
              </a:ext>
            </a:extLst>
          </p:cNvPr>
          <p:cNvSpPr/>
          <p:nvPr/>
        </p:nvSpPr>
        <p:spPr>
          <a:xfrm>
            <a:off x="6691501" y="2380784"/>
            <a:ext cx="379142" cy="27878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402704-2C97-EF32-7C27-BDF5AECBF395}"/>
              </a:ext>
            </a:extLst>
          </p:cNvPr>
          <p:cNvCxnSpPr>
            <a:cxnSpLocks/>
          </p:cNvCxnSpPr>
          <p:nvPr/>
        </p:nvCxnSpPr>
        <p:spPr>
          <a:xfrm>
            <a:off x="7070643" y="3053575"/>
            <a:ext cx="1673385" cy="10946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678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FF16-D84C-742A-105F-505AE01C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y orbit for 500 injections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FABA8-0A67-C166-4917-01C9C293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218" y="1215483"/>
            <a:ext cx="7099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74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5941" y="676315"/>
            <a:ext cx="9144000" cy="2387600"/>
          </a:xfrm>
        </p:spPr>
        <p:txBody>
          <a:bodyPr/>
          <a:lstStyle/>
          <a:p>
            <a:r>
              <a:rPr lang="en-GB" dirty="0"/>
              <a:t>23 September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9E11-9D11-8CAD-952B-ED0AF9618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0594"/>
            <a:ext cx="9144000" cy="1655762"/>
          </a:xfrm>
        </p:spPr>
        <p:txBody>
          <a:bodyPr/>
          <a:lstStyle/>
          <a:p>
            <a:r>
              <a:rPr lang="en-GB" i="1" dirty="0"/>
              <a:t>16-22h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598448" y="4181706"/>
            <a:ext cx="104415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QUAD power supply replaced</a:t>
            </a:r>
          </a:p>
          <a:p>
            <a:r>
              <a:rPr lang="en-GB" dirty="0"/>
              <a:t>Beam from injector was very unstable, energy jitter?</a:t>
            </a:r>
          </a:p>
          <a:p>
            <a:r>
              <a:rPr lang="en-GB" dirty="0"/>
              <a:t>At the end of the day we found more stable conditions</a:t>
            </a:r>
          </a:p>
          <a:p>
            <a:r>
              <a:rPr lang="en-GB" dirty="0"/>
              <a:t>Signal at two last BPM drops significantly (by 3-4 times) =&gt; no evidence of second turn with the BPMs</a:t>
            </a:r>
          </a:p>
          <a:p>
            <a:r>
              <a:rPr lang="en-GB" dirty="0"/>
              <a:t>We have done SVD trajectory corrections =&gt; up to now, no significant improvements in terms of 2</a:t>
            </a:r>
            <a:r>
              <a:rPr lang="en-GB" baseline="30000" dirty="0"/>
              <a:t>nd</a:t>
            </a:r>
            <a:r>
              <a:rPr lang="en-GB" dirty="0"/>
              <a:t> turn</a:t>
            </a:r>
          </a:p>
          <a:p>
            <a:endParaRPr lang="en-GB" dirty="0"/>
          </a:p>
          <a:p>
            <a:r>
              <a:rPr lang="en-GB" dirty="0"/>
              <a:t>The scintillator installed near the septum at some conditions showed the signal spaced by 60 ns. Probably the</a:t>
            </a:r>
          </a:p>
          <a:p>
            <a:r>
              <a:rPr lang="en-GB" dirty="0"/>
              <a:t>lost particles at the end of the 1</a:t>
            </a:r>
            <a:r>
              <a:rPr lang="en-GB" baseline="30000" dirty="0"/>
              <a:t>st</a:t>
            </a:r>
            <a:r>
              <a:rPr lang="en-GB" dirty="0"/>
              <a:t> turn?</a:t>
            </a:r>
          </a:p>
        </p:txBody>
      </p:sp>
    </p:spTree>
    <p:extLst>
      <p:ext uri="{BB962C8B-B14F-4D97-AF65-F5344CB8AC3E}">
        <p14:creationId xmlns:p14="http://schemas.microsoft.com/office/powerpoint/2010/main" val="3305200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081BC9-B7C8-8AB6-B528-E5FB2E71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7989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BPM signal sum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A7BA7-CE70-1A2A-FB81-E8125F9EF18E}"/>
              </a:ext>
            </a:extLst>
          </p:cNvPr>
          <p:cNvSpPr txBox="1"/>
          <p:nvPr/>
        </p:nvSpPr>
        <p:spPr>
          <a:xfrm>
            <a:off x="2126165" y="1282205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AC461-F414-0AD2-D0C2-31F8EB631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1" r="6948"/>
          <a:stretch/>
        </p:blipFill>
        <p:spPr>
          <a:xfrm>
            <a:off x="570570" y="1712869"/>
            <a:ext cx="11060152" cy="487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46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B804BC-4DB7-4750-F9D2-6B32348D8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428" y="1773895"/>
            <a:ext cx="6025747" cy="4527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61E43-AC0B-9F8E-734A-084F639F8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37" y="1046356"/>
            <a:ext cx="5867436" cy="44084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D27EB7-D6C1-E00A-0464-3D02299FF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x/y orbit for 500 injections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2894D2-65A7-37C9-871E-74651909889D}"/>
              </a:ext>
            </a:extLst>
          </p:cNvPr>
          <p:cNvSpPr txBox="1"/>
          <p:nvPr/>
        </p:nvSpPr>
        <p:spPr>
          <a:xfrm>
            <a:off x="710150" y="1116387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032F7C-1ACF-420F-DDE7-2438E5054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50" y="4493941"/>
            <a:ext cx="2923825" cy="219679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1211B2-FCE7-F418-EF09-E1C47526AEF7}"/>
              </a:ext>
            </a:extLst>
          </p:cNvPr>
          <p:cNvCxnSpPr/>
          <p:nvPr/>
        </p:nvCxnSpPr>
        <p:spPr>
          <a:xfrm>
            <a:off x="1282390" y="1485719"/>
            <a:ext cx="591015" cy="28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17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E1862-6CE8-D99F-B5B4-D5BE4C89F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140" y="1297259"/>
            <a:ext cx="7099300" cy="5334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21AF195-A1C4-6C68-1A06-1475917B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x orbit buffer (</a:t>
            </a:r>
            <a:r>
              <a:rPr lang="en-GB" dirty="0" err="1"/>
              <a:t>TbtLength</a:t>
            </a:r>
            <a:r>
              <a:rPr lang="en-GB" dirty="0"/>
              <a:t> = 40)</a:t>
            </a:r>
          </a:p>
        </p:txBody>
      </p:sp>
    </p:spTree>
    <p:extLst>
      <p:ext uri="{BB962C8B-B14F-4D97-AF65-F5344CB8AC3E}">
        <p14:creationId xmlns:p14="http://schemas.microsoft.com/office/powerpoint/2010/main" val="3634472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2F8DA-9817-8969-8C17-3ABF2FAEA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136" y="1007715"/>
            <a:ext cx="7558512" cy="559365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FF85644-CAB6-6A84-8B8D-A3C40C2E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95" y="168508"/>
            <a:ext cx="10515600" cy="839207"/>
          </a:xfrm>
        </p:spPr>
        <p:txBody>
          <a:bodyPr/>
          <a:lstStyle/>
          <a:p>
            <a:r>
              <a:rPr lang="en-GB" dirty="0"/>
              <a:t>x/y orbit at the end of the shift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CCEAE-BC23-5483-CAF2-BBEDD958B223}"/>
              </a:ext>
            </a:extLst>
          </p:cNvPr>
          <p:cNvSpPr txBox="1"/>
          <p:nvPr/>
        </p:nvSpPr>
        <p:spPr>
          <a:xfrm>
            <a:off x="8642195" y="3267307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 signal @BPM12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C3BE084-AF52-BB66-E1D7-88F4D1CADC3E}"/>
              </a:ext>
            </a:extLst>
          </p:cNvPr>
          <p:cNvCxnSpPr/>
          <p:nvPr/>
        </p:nvCxnSpPr>
        <p:spPr>
          <a:xfrm>
            <a:off x="2252546" y="1558746"/>
            <a:ext cx="591015" cy="28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C191AFB-332D-8091-4587-2A5158C2421A}"/>
              </a:ext>
            </a:extLst>
          </p:cNvPr>
          <p:cNvSpPr txBox="1"/>
          <p:nvPr/>
        </p:nvSpPr>
        <p:spPr>
          <a:xfrm>
            <a:off x="598638" y="1007715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</p:spTree>
    <p:extLst>
      <p:ext uri="{BB962C8B-B14F-4D97-AF65-F5344CB8AC3E}">
        <p14:creationId xmlns:p14="http://schemas.microsoft.com/office/powerpoint/2010/main" val="716269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2C024C-CE96-0237-223D-54391673E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95" y="2412535"/>
            <a:ext cx="10761253" cy="40551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92ACBF2-3BA8-7929-EE67-47A3D850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95" y="168508"/>
            <a:ext cx="10515600" cy="839207"/>
          </a:xfrm>
        </p:spPr>
        <p:txBody>
          <a:bodyPr/>
          <a:lstStyle/>
          <a:p>
            <a:r>
              <a:rPr lang="en-GB" dirty="0"/>
              <a:t>Signal from scintillator detector near SEPTUM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717AA3-ABB8-4512-FB1E-FCC42835BF2B}"/>
              </a:ext>
            </a:extLst>
          </p:cNvPr>
          <p:cNvCxnSpPr/>
          <p:nvPr/>
        </p:nvCxnSpPr>
        <p:spPr>
          <a:xfrm>
            <a:off x="4828478" y="4995746"/>
            <a:ext cx="26762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0844458-525B-A5E8-3F2F-7D049559A994}"/>
              </a:ext>
            </a:extLst>
          </p:cNvPr>
          <p:cNvSpPr txBox="1"/>
          <p:nvPr/>
        </p:nvSpPr>
        <p:spPr>
          <a:xfrm>
            <a:off x="5121579" y="4394355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60 ns = 2</a:t>
            </a:r>
            <a:r>
              <a:rPr lang="en-GB" baseline="30000" dirty="0"/>
              <a:t>nd</a:t>
            </a:r>
            <a:r>
              <a:rPr lang="en-GB" dirty="0"/>
              <a:t> turn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FC0EAC-3757-6C1A-E56C-69DD1BADE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91"/>
          <a:stretch/>
        </p:blipFill>
        <p:spPr>
          <a:xfrm>
            <a:off x="6096000" y="880783"/>
            <a:ext cx="4870513" cy="25482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0449A2-44E0-5620-475D-8A129727F19B}"/>
              </a:ext>
            </a:extLst>
          </p:cNvPr>
          <p:cNvSpPr/>
          <p:nvPr/>
        </p:nvSpPr>
        <p:spPr>
          <a:xfrm>
            <a:off x="9110546" y="2204183"/>
            <a:ext cx="267628" cy="1506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3B283-8309-08AB-5EA3-3E9C76201DB9}"/>
              </a:ext>
            </a:extLst>
          </p:cNvPr>
          <p:cNvSpPr txBox="1"/>
          <p:nvPr/>
        </p:nvSpPr>
        <p:spPr>
          <a:xfrm>
            <a:off x="10051070" y="1777113"/>
            <a:ext cx="1830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Scintillator + PMT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5EADC8-B796-9F19-9283-D49E261B0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19" y="2849683"/>
            <a:ext cx="3299917" cy="318087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B64D49-F7B7-C347-0EA1-E3E6376C2471}"/>
              </a:ext>
            </a:extLst>
          </p:cNvPr>
          <p:cNvSpPr/>
          <p:nvPr/>
        </p:nvSpPr>
        <p:spPr>
          <a:xfrm>
            <a:off x="2888166" y="4487695"/>
            <a:ext cx="319668" cy="1826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13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5941" y="676315"/>
            <a:ext cx="9144000" cy="2387600"/>
          </a:xfrm>
        </p:spPr>
        <p:txBody>
          <a:bodyPr/>
          <a:lstStyle/>
          <a:p>
            <a:r>
              <a:rPr lang="en-GB" dirty="0"/>
              <a:t>30 September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9E11-9D11-8CAD-952B-ED0AF9618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0594"/>
            <a:ext cx="9144000" cy="1655762"/>
          </a:xfrm>
        </p:spPr>
        <p:txBody>
          <a:bodyPr/>
          <a:lstStyle/>
          <a:p>
            <a:r>
              <a:rPr lang="en-GB" i="1" dirty="0"/>
              <a:t>11-21h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135657" y="4117692"/>
            <a:ext cx="117645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found the same configuration as it was at previous shifts. Attempts to correct the trajectory and improve</a:t>
            </a:r>
          </a:p>
          <a:p>
            <a:r>
              <a:rPr lang="en-GB" dirty="0"/>
              <a:t>the transport efficiency.</a:t>
            </a:r>
          </a:p>
          <a:p>
            <a:r>
              <a:rPr lang="en-GB" dirty="0"/>
              <a:t>It seemed that there is a problem with QUADs in the end of the turn. At the end we found that with QUAD #09 #10 #12 OFF</a:t>
            </a:r>
          </a:p>
          <a:p>
            <a:r>
              <a:rPr lang="en-GB" dirty="0"/>
              <a:t>We can do the full 2 turns. To be investigated. Today (03/10/2022 we confirmed that the QUAD #10 family QP4 was with </a:t>
            </a:r>
          </a:p>
          <a:p>
            <a:r>
              <a:rPr lang="en-GB" dirty="0"/>
              <a:t>wrong polarity). This was corrected today (03/10/2022).</a:t>
            </a:r>
          </a:p>
          <a:p>
            <a:r>
              <a:rPr lang="en-GB" dirty="0"/>
              <a:t>With the scintillator and FBLM signal we also saw the evidence of the 2 full turns.</a:t>
            </a:r>
          </a:p>
          <a:p>
            <a:r>
              <a:rPr lang="en-GB" dirty="0"/>
              <a:t>We took the data in </a:t>
            </a:r>
            <a:r>
              <a:rPr lang="en-GB" dirty="0" err="1"/>
              <a:t>diffirent</a:t>
            </a:r>
            <a:r>
              <a:rPr lang="en-GB" dirty="0"/>
              <a:t> configurations (QUAD OFF, with/wo COR…)</a:t>
            </a:r>
          </a:p>
        </p:txBody>
      </p:sp>
    </p:spTree>
    <p:extLst>
      <p:ext uri="{BB962C8B-B14F-4D97-AF65-F5344CB8AC3E}">
        <p14:creationId xmlns:p14="http://schemas.microsoft.com/office/powerpoint/2010/main" val="1076556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22DE5D-4C25-098D-0B73-4652DC9C1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101" y="1561169"/>
            <a:ext cx="5723966" cy="4300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08257A-803D-2711-0E23-3E1686D9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130"/>
            <a:ext cx="5976899" cy="449069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C340ACA-8079-F43E-2EA4-9B332D97D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95" y="16850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Comparison </a:t>
            </a:r>
            <a:r>
              <a:rPr lang="en-GB" dirty="0" err="1"/>
              <a:t>SpX</a:t>
            </a:r>
            <a:r>
              <a:rPr lang="en-GB" dirty="0"/>
              <a:t> vs. </a:t>
            </a:r>
            <a:r>
              <a:rPr lang="en-GB" dirty="0" err="1"/>
              <a:t>TbT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91CC4-7C2C-96A1-DEF9-F77458929041}"/>
              </a:ext>
            </a:extLst>
          </p:cNvPr>
          <p:cNvSpPr txBox="1"/>
          <p:nvPr/>
        </p:nvSpPr>
        <p:spPr>
          <a:xfrm>
            <a:off x="319857" y="6040572"/>
            <a:ext cx="148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Magenta: </a:t>
            </a:r>
            <a:r>
              <a:rPr lang="en-GB" dirty="0" err="1"/>
              <a:t>SpX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B04B0-8806-2905-27FE-156D0F2B294B}"/>
              </a:ext>
            </a:extLst>
          </p:cNvPr>
          <p:cNvSpPr txBox="1"/>
          <p:nvPr/>
        </p:nvSpPr>
        <p:spPr>
          <a:xfrm>
            <a:off x="3583448" y="1007715"/>
            <a:ext cx="555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Typical configuration (all QUAD ON with HCOR/VCOR ON)</a:t>
            </a:r>
          </a:p>
        </p:txBody>
      </p:sp>
    </p:spTree>
    <p:extLst>
      <p:ext uri="{BB962C8B-B14F-4D97-AF65-F5344CB8AC3E}">
        <p14:creationId xmlns:p14="http://schemas.microsoft.com/office/powerpoint/2010/main" val="2323013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66CE10-1616-EE47-567D-77BDD2D5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7768"/>
            <a:ext cx="12105311" cy="6098788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AF10F896-2F5E-589D-89B2-27F9619FAC9F}"/>
              </a:ext>
            </a:extLst>
          </p:cNvPr>
          <p:cNvSpPr/>
          <p:nvPr/>
        </p:nvSpPr>
        <p:spPr>
          <a:xfrm>
            <a:off x="4850780" y="1260088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24B1B15-230E-DF90-49A8-2A1C4A724FF9}"/>
              </a:ext>
            </a:extLst>
          </p:cNvPr>
          <p:cNvSpPr/>
          <p:nvPr/>
        </p:nvSpPr>
        <p:spPr>
          <a:xfrm rot="18889430">
            <a:off x="2375953" y="2142449"/>
            <a:ext cx="241600" cy="36047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85A745BD-16EC-87FF-EF1C-42A8E575A09B}"/>
              </a:ext>
            </a:extLst>
          </p:cNvPr>
          <p:cNvSpPr/>
          <p:nvPr/>
        </p:nvSpPr>
        <p:spPr>
          <a:xfrm rot="18697647">
            <a:off x="1552750" y="2830981"/>
            <a:ext cx="201109" cy="42705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979FC79-FFEC-AEC8-F6C7-3319C6860BC0}"/>
              </a:ext>
            </a:extLst>
          </p:cNvPr>
          <p:cNvSpPr/>
          <p:nvPr/>
        </p:nvSpPr>
        <p:spPr>
          <a:xfrm rot="13313937">
            <a:off x="1570778" y="3359456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9313A632-DBA2-6D21-6B01-BFAEC1738728}"/>
              </a:ext>
            </a:extLst>
          </p:cNvPr>
          <p:cNvSpPr/>
          <p:nvPr/>
        </p:nvSpPr>
        <p:spPr>
          <a:xfrm rot="13313937">
            <a:off x="2295608" y="415384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195F8A14-A05C-7EA4-4005-27C82B46EE24}"/>
              </a:ext>
            </a:extLst>
          </p:cNvPr>
          <p:cNvSpPr/>
          <p:nvPr/>
        </p:nvSpPr>
        <p:spPr>
          <a:xfrm rot="10800000">
            <a:off x="4783664" y="4730318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2FDB171B-D779-0B7B-4373-C6E53C02D1BE}"/>
              </a:ext>
            </a:extLst>
          </p:cNvPr>
          <p:cNvSpPr/>
          <p:nvPr/>
        </p:nvSpPr>
        <p:spPr>
          <a:xfrm>
            <a:off x="6753921" y="1260087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E55C8D1-E2F1-7420-CFBF-CA63905E37A0}"/>
              </a:ext>
            </a:extLst>
          </p:cNvPr>
          <p:cNvSpPr/>
          <p:nvPr/>
        </p:nvSpPr>
        <p:spPr>
          <a:xfrm rot="2764771">
            <a:off x="9202418" y="2038937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1181E-5FC6-B8BB-A6FD-0B9B641E4921}"/>
              </a:ext>
            </a:extLst>
          </p:cNvPr>
          <p:cNvSpPr txBox="1"/>
          <p:nvPr/>
        </p:nvSpPr>
        <p:spPr>
          <a:xfrm>
            <a:off x="4241247" y="1699442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BPM.02-LIB.03</a:t>
            </a: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FCA768E9-D9E0-12D4-A7E6-A0FBE809E6C1}"/>
              </a:ext>
            </a:extLst>
          </p:cNvPr>
          <p:cNvSpPr/>
          <p:nvPr/>
        </p:nvSpPr>
        <p:spPr>
          <a:xfrm rot="10800000">
            <a:off x="6731514" y="4730319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CC06959-DB7B-AC04-2284-452B11D91CC2}"/>
              </a:ext>
            </a:extLst>
          </p:cNvPr>
          <p:cNvSpPr/>
          <p:nvPr/>
        </p:nvSpPr>
        <p:spPr>
          <a:xfrm rot="2764771">
            <a:off x="9999627" y="2827955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C8AC80B1-837A-5808-6035-CBB4F48BC4CA}"/>
              </a:ext>
            </a:extLst>
          </p:cNvPr>
          <p:cNvSpPr/>
          <p:nvPr/>
        </p:nvSpPr>
        <p:spPr>
          <a:xfrm rot="7735928">
            <a:off x="9937494" y="3392367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A61F434E-9CC7-B31C-99B1-350AF5E05C84}"/>
              </a:ext>
            </a:extLst>
          </p:cNvPr>
          <p:cNvSpPr/>
          <p:nvPr/>
        </p:nvSpPr>
        <p:spPr>
          <a:xfrm rot="7866165">
            <a:off x="9129188" y="416089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A3A87FE-EABE-35D6-DDEE-E8E9658F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68" y="165072"/>
            <a:ext cx="1506736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Tango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B862F1-C39A-B1F6-956D-3F713B8FA6FF}"/>
              </a:ext>
            </a:extLst>
          </p:cNvPr>
          <p:cNvSpPr txBox="1"/>
          <p:nvPr/>
        </p:nvSpPr>
        <p:spPr>
          <a:xfrm>
            <a:off x="4471697" y="32431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36D560-57DA-B6E7-F31B-202A9BD05018}"/>
              </a:ext>
            </a:extLst>
          </p:cNvPr>
          <p:cNvSpPr txBox="1"/>
          <p:nvPr/>
        </p:nvSpPr>
        <p:spPr>
          <a:xfrm>
            <a:off x="3888163" y="31797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EF2305-FB99-2749-2810-180301F02C9A}"/>
              </a:ext>
            </a:extLst>
          </p:cNvPr>
          <p:cNvSpPr txBox="1"/>
          <p:nvPr/>
        </p:nvSpPr>
        <p:spPr>
          <a:xfrm>
            <a:off x="2667733" y="1544128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FB3933-CE33-4FCF-645F-451FDE3553D1}"/>
              </a:ext>
            </a:extLst>
          </p:cNvPr>
          <p:cNvSpPr txBox="1"/>
          <p:nvPr/>
        </p:nvSpPr>
        <p:spPr>
          <a:xfrm>
            <a:off x="2336557" y="1870498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71811A-0070-08D7-ECBD-0EBDC0330283}"/>
              </a:ext>
            </a:extLst>
          </p:cNvPr>
          <p:cNvSpPr txBox="1"/>
          <p:nvPr/>
        </p:nvSpPr>
        <p:spPr>
          <a:xfrm>
            <a:off x="1866061" y="231012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18F51D-2011-91DF-E094-E776A7BBFA78}"/>
              </a:ext>
            </a:extLst>
          </p:cNvPr>
          <p:cNvSpPr txBox="1"/>
          <p:nvPr/>
        </p:nvSpPr>
        <p:spPr>
          <a:xfrm>
            <a:off x="1693545" y="271526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E66887-C1D1-7D3B-C6B7-DD7D7E236AAC}"/>
              </a:ext>
            </a:extLst>
          </p:cNvPr>
          <p:cNvSpPr txBox="1"/>
          <p:nvPr/>
        </p:nvSpPr>
        <p:spPr>
          <a:xfrm>
            <a:off x="1637076" y="50687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STR.01-H.01</a:t>
            </a:r>
          </a:p>
          <a:p>
            <a:r>
              <a:rPr lang="en-GB" sz="1400" b="1" dirty="0"/>
              <a:t>STR.01-V.01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01EBD2-A51D-0F4F-881C-65D61A52296E}"/>
              </a:ext>
            </a:extLst>
          </p:cNvPr>
          <p:cNvCxnSpPr>
            <a:cxnSpLocks/>
          </p:cNvCxnSpPr>
          <p:nvPr/>
        </p:nvCxnSpPr>
        <p:spPr>
          <a:xfrm flipV="1">
            <a:off x="2263128" y="78059"/>
            <a:ext cx="7264947" cy="64426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D9DEFCD-1531-8E6A-5FFE-B52C09866B4B}"/>
              </a:ext>
            </a:extLst>
          </p:cNvPr>
          <p:cNvSpPr txBox="1"/>
          <p:nvPr/>
        </p:nvSpPr>
        <p:spPr>
          <a:xfrm>
            <a:off x="1601057" y="353686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B2791F-F46C-4175-94E3-F23315422741}"/>
              </a:ext>
            </a:extLst>
          </p:cNvPr>
          <p:cNvSpPr txBox="1"/>
          <p:nvPr/>
        </p:nvSpPr>
        <p:spPr>
          <a:xfrm>
            <a:off x="1875229" y="3904733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79890E-4CDC-A492-1AE5-73F399A7D6CF}"/>
              </a:ext>
            </a:extLst>
          </p:cNvPr>
          <p:cNvSpPr txBox="1"/>
          <p:nvPr/>
        </p:nvSpPr>
        <p:spPr>
          <a:xfrm>
            <a:off x="2329007" y="447631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41079D-25A7-7FAC-CB65-0E39619C76E2}"/>
              </a:ext>
            </a:extLst>
          </p:cNvPr>
          <p:cNvSpPr txBox="1"/>
          <p:nvPr/>
        </p:nvSpPr>
        <p:spPr>
          <a:xfrm>
            <a:off x="2667733" y="477257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9F8372-AAC6-6EE1-15A0-00DEA4A6FBDA}"/>
              </a:ext>
            </a:extLst>
          </p:cNvPr>
          <p:cNvSpPr txBox="1"/>
          <p:nvPr/>
        </p:nvSpPr>
        <p:spPr>
          <a:xfrm>
            <a:off x="3725698" y="503232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376F77-5FF0-0C00-4CE2-B44B612624E0}"/>
              </a:ext>
            </a:extLst>
          </p:cNvPr>
          <p:cNvSpPr txBox="1"/>
          <p:nvPr/>
        </p:nvSpPr>
        <p:spPr>
          <a:xfrm>
            <a:off x="4465329" y="503232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97E495-5B6B-E49E-423C-16537C447E57}"/>
              </a:ext>
            </a:extLst>
          </p:cNvPr>
          <p:cNvSpPr txBox="1"/>
          <p:nvPr/>
        </p:nvSpPr>
        <p:spPr>
          <a:xfrm>
            <a:off x="6585404" y="5039111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CC7911B-E8D1-293C-9D3F-4EB962CDFC30}"/>
              </a:ext>
            </a:extLst>
          </p:cNvPr>
          <p:cNvSpPr txBox="1"/>
          <p:nvPr/>
        </p:nvSpPr>
        <p:spPr>
          <a:xfrm>
            <a:off x="7479374" y="5034167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4D89065-01D9-3C5B-FDF9-83099AADC04D}"/>
              </a:ext>
            </a:extLst>
          </p:cNvPr>
          <p:cNvSpPr txBox="1"/>
          <p:nvPr/>
        </p:nvSpPr>
        <p:spPr>
          <a:xfrm>
            <a:off x="8542229" y="473792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1AE06A-53D0-CEF7-CFB5-3522C547A257}"/>
              </a:ext>
            </a:extLst>
          </p:cNvPr>
          <p:cNvSpPr txBox="1"/>
          <p:nvPr/>
        </p:nvSpPr>
        <p:spPr>
          <a:xfrm>
            <a:off x="8845854" y="443780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CF0349-17D9-3906-0F0F-D93ECDDB9165}"/>
              </a:ext>
            </a:extLst>
          </p:cNvPr>
          <p:cNvSpPr txBox="1"/>
          <p:nvPr/>
        </p:nvSpPr>
        <p:spPr>
          <a:xfrm>
            <a:off x="9189183" y="4038990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A1723B-E74D-2C8D-3544-103C1C3CD0DC}"/>
              </a:ext>
            </a:extLst>
          </p:cNvPr>
          <p:cNvSpPr txBox="1"/>
          <p:nvPr/>
        </p:nvSpPr>
        <p:spPr>
          <a:xfrm>
            <a:off x="9623284" y="3619494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58636B-B4AF-B323-4084-7CACD58D3CAB}"/>
              </a:ext>
            </a:extLst>
          </p:cNvPr>
          <p:cNvSpPr txBox="1"/>
          <p:nvPr/>
        </p:nvSpPr>
        <p:spPr>
          <a:xfrm>
            <a:off x="9584187" y="2683891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E88778-C612-6312-23D5-EF82245A894F}"/>
              </a:ext>
            </a:extLst>
          </p:cNvPr>
          <p:cNvSpPr txBox="1"/>
          <p:nvPr/>
        </p:nvSpPr>
        <p:spPr>
          <a:xfrm>
            <a:off x="9240328" y="227729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27FD67-A666-465C-C4BB-BA9C02B4919B}"/>
              </a:ext>
            </a:extLst>
          </p:cNvPr>
          <p:cNvSpPr txBox="1"/>
          <p:nvPr/>
        </p:nvSpPr>
        <p:spPr>
          <a:xfrm>
            <a:off x="8853082" y="1852619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4DE3FEF-5F6C-15F5-E87E-DE55BB2C75CC}"/>
              </a:ext>
            </a:extLst>
          </p:cNvPr>
          <p:cNvSpPr txBox="1"/>
          <p:nvPr/>
        </p:nvSpPr>
        <p:spPr>
          <a:xfrm>
            <a:off x="8483752" y="152055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00185A-B6CA-D55F-F1E0-C936A5F41072}"/>
              </a:ext>
            </a:extLst>
          </p:cNvPr>
          <p:cNvSpPr txBox="1"/>
          <p:nvPr/>
        </p:nvSpPr>
        <p:spPr>
          <a:xfrm>
            <a:off x="7165569" y="33579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A28102-E426-CF72-9EF1-B13CAE28283D}"/>
              </a:ext>
            </a:extLst>
          </p:cNvPr>
          <p:cNvSpPr txBox="1"/>
          <p:nvPr/>
        </p:nvSpPr>
        <p:spPr>
          <a:xfrm>
            <a:off x="6582035" y="337340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FE28EB-1FC1-3844-3A94-F214AF01B23F}"/>
              </a:ext>
            </a:extLst>
          </p:cNvPr>
          <p:cNvSpPr txBox="1"/>
          <p:nvPr/>
        </p:nvSpPr>
        <p:spPr>
          <a:xfrm>
            <a:off x="4702275" y="261584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6D9FC4D-1F6B-F162-14B9-41C8FD82423E}"/>
              </a:ext>
            </a:extLst>
          </p:cNvPr>
          <p:cNvSpPr txBox="1"/>
          <p:nvPr/>
        </p:nvSpPr>
        <p:spPr>
          <a:xfrm>
            <a:off x="6511879" y="341629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E9C77F-2407-F9A0-E4D0-6EE6887503B8}"/>
              </a:ext>
            </a:extLst>
          </p:cNvPr>
          <p:cNvSpPr txBox="1"/>
          <p:nvPr/>
        </p:nvSpPr>
        <p:spPr>
          <a:xfrm>
            <a:off x="1306911" y="1084470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STR.02-H.01</a:t>
            </a:r>
          </a:p>
          <a:p>
            <a:r>
              <a:rPr lang="en-GB" sz="1400" b="1" dirty="0"/>
              <a:t>STR.02-V.01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C704E3A-D7E7-1838-DCE4-AF3764B42BB4}"/>
              </a:ext>
            </a:extLst>
          </p:cNvPr>
          <p:cNvSpPr txBox="1"/>
          <p:nvPr/>
        </p:nvSpPr>
        <p:spPr>
          <a:xfrm>
            <a:off x="752423" y="162988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STR.03-H.01</a:t>
            </a:r>
          </a:p>
          <a:p>
            <a:r>
              <a:rPr lang="en-GB" sz="1400" b="1" dirty="0"/>
              <a:t>STR.03-V.01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216DE9A-FFB8-010C-B3F1-060CADE514B4}"/>
              </a:ext>
            </a:extLst>
          </p:cNvPr>
          <p:cNvSpPr txBox="1"/>
          <p:nvPr/>
        </p:nvSpPr>
        <p:spPr>
          <a:xfrm>
            <a:off x="478293" y="4387215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STR.04-H.01</a:t>
            </a:r>
          </a:p>
          <a:p>
            <a:r>
              <a:rPr lang="en-GB" sz="1400" b="1" dirty="0"/>
              <a:t>STR.04-V.01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2541563-46E1-5458-666A-D29C35C9B5FD}"/>
              </a:ext>
            </a:extLst>
          </p:cNvPr>
          <p:cNvSpPr txBox="1"/>
          <p:nvPr/>
        </p:nvSpPr>
        <p:spPr>
          <a:xfrm>
            <a:off x="785486" y="4871805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STR.05-H.01</a:t>
            </a:r>
          </a:p>
          <a:p>
            <a:r>
              <a:rPr lang="en-GB" sz="1400" b="1" dirty="0"/>
              <a:t>STR.05-V.01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41362B5-A061-2354-C415-E54B5B176086}"/>
              </a:ext>
            </a:extLst>
          </p:cNvPr>
          <p:cNvSpPr txBox="1"/>
          <p:nvPr/>
        </p:nvSpPr>
        <p:spPr>
          <a:xfrm>
            <a:off x="1175201" y="538699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STR.06-H.01</a:t>
            </a:r>
          </a:p>
          <a:p>
            <a:r>
              <a:rPr lang="en-GB" sz="1400" b="1" dirty="0"/>
              <a:t>STR.06-V.01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71C0298-A564-5B62-DB1E-513F8C173018}"/>
              </a:ext>
            </a:extLst>
          </p:cNvPr>
          <p:cNvSpPr txBox="1"/>
          <p:nvPr/>
        </p:nvSpPr>
        <p:spPr>
          <a:xfrm>
            <a:off x="9251955" y="5499987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STR.01-H.01</a:t>
            </a:r>
          </a:p>
          <a:p>
            <a:r>
              <a:rPr lang="en-GB" sz="1400" b="1" dirty="0"/>
              <a:t>STR.01-V.01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E77883A-8260-5AD5-332B-C9F1168460E1}"/>
              </a:ext>
            </a:extLst>
          </p:cNvPr>
          <p:cNvSpPr txBox="1"/>
          <p:nvPr/>
        </p:nvSpPr>
        <p:spPr>
          <a:xfrm>
            <a:off x="9636394" y="5002532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STR.02-H.01</a:t>
            </a:r>
          </a:p>
          <a:p>
            <a:r>
              <a:rPr lang="en-GB" sz="1400" b="1" dirty="0"/>
              <a:t>STR.02-V.01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D61AA0-F62B-11F9-4035-8B56CACB2DBB}"/>
              </a:ext>
            </a:extLst>
          </p:cNvPr>
          <p:cNvSpPr txBox="1"/>
          <p:nvPr/>
        </p:nvSpPr>
        <p:spPr>
          <a:xfrm>
            <a:off x="10129368" y="443981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STR.03-H.01</a:t>
            </a:r>
          </a:p>
          <a:p>
            <a:r>
              <a:rPr lang="en-GB" sz="1400" b="1" dirty="0"/>
              <a:t>STR.03-V.01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49F49AE-B6C0-7D1F-6195-9705BB3559BD}"/>
              </a:ext>
            </a:extLst>
          </p:cNvPr>
          <p:cNvSpPr txBox="1"/>
          <p:nvPr/>
        </p:nvSpPr>
        <p:spPr>
          <a:xfrm>
            <a:off x="9396130" y="725503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STR.06-H.01</a:t>
            </a:r>
          </a:p>
          <a:p>
            <a:r>
              <a:rPr lang="en-GB" sz="1400" b="1" dirty="0"/>
              <a:t>STR.06-V.01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8B70684-935B-7D61-876D-8E6E431C2501}"/>
              </a:ext>
            </a:extLst>
          </p:cNvPr>
          <p:cNvSpPr txBox="1"/>
          <p:nvPr/>
        </p:nvSpPr>
        <p:spPr>
          <a:xfrm>
            <a:off x="10284003" y="1738060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STR.04-H.01</a:t>
            </a:r>
          </a:p>
          <a:p>
            <a:r>
              <a:rPr lang="en-GB" sz="1400" b="1" dirty="0"/>
              <a:t>STR.04-V.01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829C88D-6184-5F62-6DCC-FD759044552D}"/>
              </a:ext>
            </a:extLst>
          </p:cNvPr>
          <p:cNvSpPr txBox="1"/>
          <p:nvPr/>
        </p:nvSpPr>
        <p:spPr>
          <a:xfrm>
            <a:off x="9842420" y="1230941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STR.05-H.01</a:t>
            </a:r>
          </a:p>
          <a:p>
            <a:r>
              <a:rPr lang="en-GB" sz="1400" b="1" dirty="0"/>
              <a:t>STR.05-V.01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056C053-331D-A849-87FB-6F359D9A4130}"/>
              </a:ext>
            </a:extLst>
          </p:cNvPr>
          <p:cNvSpPr txBox="1"/>
          <p:nvPr/>
        </p:nvSpPr>
        <p:spPr>
          <a:xfrm>
            <a:off x="2744754" y="2344338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BPM.03-LIB.03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6D26F83-890E-3521-4CDB-DF7AE99AB02F}"/>
              </a:ext>
            </a:extLst>
          </p:cNvPr>
          <p:cNvSpPr txBox="1"/>
          <p:nvPr/>
        </p:nvSpPr>
        <p:spPr>
          <a:xfrm>
            <a:off x="1916924" y="2920955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BPM.04-LIB.03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2DF8E3-31A6-4FCE-DBED-27A224956C8D}"/>
              </a:ext>
            </a:extLst>
          </p:cNvPr>
          <p:cNvSpPr txBox="1"/>
          <p:nvPr/>
        </p:nvSpPr>
        <p:spPr>
          <a:xfrm>
            <a:off x="1938282" y="3299206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BPM.05-LIB.04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F5AB69F-A7F2-8F99-8210-C01E974E21FF}"/>
              </a:ext>
            </a:extLst>
          </p:cNvPr>
          <p:cNvSpPr txBox="1"/>
          <p:nvPr/>
        </p:nvSpPr>
        <p:spPr>
          <a:xfrm>
            <a:off x="2628223" y="3907443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BPM.06-LIB.04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A579B5F-23AA-BFA2-5BBD-8777C7433A1E}"/>
              </a:ext>
            </a:extLst>
          </p:cNvPr>
          <p:cNvSpPr txBox="1"/>
          <p:nvPr/>
        </p:nvSpPr>
        <p:spPr>
          <a:xfrm>
            <a:off x="4254908" y="4377544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BPM.01-LIB.04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9996DFE-DE98-48FA-4CB0-AB9E1584D098}"/>
              </a:ext>
            </a:extLst>
          </p:cNvPr>
          <p:cNvSpPr txBox="1"/>
          <p:nvPr/>
        </p:nvSpPr>
        <p:spPr>
          <a:xfrm>
            <a:off x="6096000" y="4377544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BPM.02-LIB.04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4FBEB37-4534-0577-78A9-4D9D86230BB0}"/>
              </a:ext>
            </a:extLst>
          </p:cNvPr>
          <p:cNvSpPr txBox="1"/>
          <p:nvPr/>
        </p:nvSpPr>
        <p:spPr>
          <a:xfrm>
            <a:off x="7680616" y="3949834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BPM.03-LIB.05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A7E484A-9FCF-5AFE-6443-9CBFC1BFF876}"/>
              </a:ext>
            </a:extLst>
          </p:cNvPr>
          <p:cNvSpPr txBox="1"/>
          <p:nvPr/>
        </p:nvSpPr>
        <p:spPr>
          <a:xfrm>
            <a:off x="8276393" y="3357850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BPM.04-LIB.05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5BEDC9B-00A0-A16A-7B62-697D6D71BBFE}"/>
              </a:ext>
            </a:extLst>
          </p:cNvPr>
          <p:cNvSpPr txBox="1"/>
          <p:nvPr/>
        </p:nvSpPr>
        <p:spPr>
          <a:xfrm>
            <a:off x="8279985" y="2941430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BPM.05-LIB.05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C4549F3-3BC9-BA71-4D86-09A6DA46F219}"/>
              </a:ext>
            </a:extLst>
          </p:cNvPr>
          <p:cNvSpPr txBox="1"/>
          <p:nvPr/>
        </p:nvSpPr>
        <p:spPr>
          <a:xfrm>
            <a:off x="7668679" y="2311377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BPM.06-LIB.05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E235E82-7188-AE20-0068-93B8E943F42D}"/>
              </a:ext>
            </a:extLst>
          </p:cNvPr>
          <p:cNvSpPr txBox="1"/>
          <p:nvPr/>
        </p:nvSpPr>
        <p:spPr>
          <a:xfrm>
            <a:off x="6287271" y="1706768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BPM.01-LIB.03</a:t>
            </a:r>
          </a:p>
        </p:txBody>
      </p:sp>
    </p:spTree>
    <p:extLst>
      <p:ext uri="{BB962C8B-B14F-4D97-AF65-F5344CB8AC3E}">
        <p14:creationId xmlns:p14="http://schemas.microsoft.com/office/powerpoint/2010/main" val="758044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87D45C-6451-EFE9-32BA-E6FF3BD60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75" y="880055"/>
            <a:ext cx="4820629" cy="3621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B0D9D4-ED15-83EB-FBFC-9B8A0B241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861" y="588111"/>
            <a:ext cx="5597757" cy="4205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4592F9-0AD4-8360-0922-49D97499E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003" y="3326434"/>
            <a:ext cx="4595993" cy="345316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BDCB7FA-73E5-5163-F47B-2C36683D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95" y="16850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Configuration all QUAD OFF (</a:t>
            </a:r>
            <a:r>
              <a:rPr lang="en-GB" dirty="0" err="1"/>
              <a:t>SpX</a:t>
            </a:r>
            <a:r>
              <a:rPr lang="en-GB" dirty="0"/>
              <a:t> and Tbt)</a:t>
            </a:r>
          </a:p>
        </p:txBody>
      </p:sp>
    </p:spTree>
    <p:extLst>
      <p:ext uri="{BB962C8B-B14F-4D97-AF65-F5344CB8AC3E}">
        <p14:creationId xmlns:p14="http://schemas.microsoft.com/office/powerpoint/2010/main" val="747702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6B74-0C1F-6703-B7FF-18DECC0A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" y="31304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Configuration with and w/o correctors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FCAC4-0C94-73AF-6E2D-3397D4AA1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09" y="1451165"/>
            <a:ext cx="6309390" cy="4740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A52E1A-C076-7CE9-EA46-78A18EAA7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991" y="1451164"/>
            <a:ext cx="6309390" cy="47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53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081BC9-B7C8-8AB6-B528-E5FB2E71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7989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BPM signal sum (1 and 2 turns configurations)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A7BA7-CE70-1A2A-FB81-E8125F9EF18E}"/>
              </a:ext>
            </a:extLst>
          </p:cNvPr>
          <p:cNvSpPr txBox="1"/>
          <p:nvPr/>
        </p:nvSpPr>
        <p:spPr>
          <a:xfrm>
            <a:off x="108912" y="1202990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87DEB-A2EC-9882-E467-67213FEDB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3" r="8398"/>
          <a:stretch/>
        </p:blipFill>
        <p:spPr>
          <a:xfrm>
            <a:off x="378385" y="1572322"/>
            <a:ext cx="11435229" cy="4683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86EC80-6B5D-8036-F024-4B84ACBE04EA}"/>
              </a:ext>
            </a:extLst>
          </p:cNvPr>
          <p:cNvSpPr txBox="1"/>
          <p:nvPr/>
        </p:nvSpPr>
        <p:spPr>
          <a:xfrm>
            <a:off x="378385" y="6097294"/>
            <a:ext cx="394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Blue: 1 turn (All QUAD ON)</a:t>
            </a:r>
          </a:p>
          <a:p>
            <a:r>
              <a:rPr lang="en-GB" dirty="0"/>
              <a:t>Red: 2 turns (QUAD #9 #10 #12 are OFF)</a:t>
            </a:r>
          </a:p>
        </p:txBody>
      </p:sp>
    </p:spTree>
    <p:extLst>
      <p:ext uri="{BB962C8B-B14F-4D97-AF65-F5344CB8AC3E}">
        <p14:creationId xmlns:p14="http://schemas.microsoft.com/office/powerpoint/2010/main" val="3810171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DC224-0E09-6687-117B-0E8F647E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95" y="16850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Orbit: configuration 1 and 2 turns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F503B-8698-5934-6CFC-825F7B0BB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51156"/>
            <a:ext cx="5798174" cy="4356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91176A-16CF-7B21-C465-F0792C1B2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26" y="1471960"/>
            <a:ext cx="5798174" cy="4356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18A3FA-BF7C-A82A-F1EB-22DE8A1CEA4B}"/>
              </a:ext>
            </a:extLst>
          </p:cNvPr>
          <p:cNvSpPr txBox="1"/>
          <p:nvPr/>
        </p:nvSpPr>
        <p:spPr>
          <a:xfrm>
            <a:off x="378385" y="6097294"/>
            <a:ext cx="394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Blue: 1 turn (All QUAD ON)</a:t>
            </a:r>
          </a:p>
          <a:p>
            <a:r>
              <a:rPr lang="en-GB" dirty="0"/>
              <a:t>Red: 2 turns (QUAD #9 #10 #12 are OFF)</a:t>
            </a:r>
          </a:p>
        </p:txBody>
      </p:sp>
    </p:spTree>
    <p:extLst>
      <p:ext uri="{BB962C8B-B14F-4D97-AF65-F5344CB8AC3E}">
        <p14:creationId xmlns:p14="http://schemas.microsoft.com/office/powerpoint/2010/main" val="865559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18382-E738-AEC1-2583-C8322D544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95" y="16850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Signal from scintillator detector and FBLM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B0A5B-A215-18A0-6B2C-3AC13417F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79" y="1019173"/>
            <a:ext cx="4609173" cy="3456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9504B7-F779-A5B2-E415-4864D2144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250" y="829601"/>
            <a:ext cx="4652124" cy="3489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488D1-3E1E-6D6A-CA39-A176988AB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206" y="3232613"/>
            <a:ext cx="4609173" cy="3456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4FACC4-65F5-A345-67E1-EDB7759FEFD7}"/>
              </a:ext>
            </a:extLst>
          </p:cNvPr>
          <p:cNvSpPr txBox="1"/>
          <p:nvPr/>
        </p:nvSpPr>
        <p:spPr>
          <a:xfrm>
            <a:off x="5051503" y="5631365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 full turns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3CEE42-5444-EB10-702E-6A1B989D2B23}"/>
              </a:ext>
            </a:extLst>
          </p:cNvPr>
          <p:cNvSpPr txBox="1"/>
          <p:nvPr/>
        </p:nvSpPr>
        <p:spPr>
          <a:xfrm>
            <a:off x="1167162" y="3226417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 full turns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BC5BE-1D08-F0AF-EBE5-171AC5B0E9A9}"/>
              </a:ext>
            </a:extLst>
          </p:cNvPr>
          <p:cNvSpPr txBox="1"/>
          <p:nvPr/>
        </p:nvSpPr>
        <p:spPr>
          <a:xfrm>
            <a:off x="8331527" y="3244334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 full turns with losses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5EFA68-92B8-2B50-606F-6A05751C08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56" t="7556" r="7672" b="8688"/>
          <a:stretch/>
        </p:blipFill>
        <p:spPr>
          <a:xfrm>
            <a:off x="8717867" y="4634098"/>
            <a:ext cx="3073509" cy="1753625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F8C93785-278F-94E2-D837-9E44E2903645}"/>
              </a:ext>
            </a:extLst>
          </p:cNvPr>
          <p:cNvSpPr/>
          <p:nvPr/>
        </p:nvSpPr>
        <p:spPr>
          <a:xfrm>
            <a:off x="11127259" y="4629963"/>
            <a:ext cx="847493" cy="880947"/>
          </a:xfrm>
          <a:custGeom>
            <a:avLst/>
            <a:gdLst>
              <a:gd name="connsiteX0" fmla="*/ 0 w 847493"/>
              <a:gd name="connsiteY0" fmla="*/ 0 h 880947"/>
              <a:gd name="connsiteX1" fmla="*/ 847493 w 847493"/>
              <a:gd name="connsiteY1" fmla="*/ 880947 h 88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493" h="880947">
                <a:moveTo>
                  <a:pt x="0" y="0"/>
                </a:moveTo>
                <a:lnTo>
                  <a:pt x="847493" y="880947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61902-2631-810F-2BED-8EA0F0282433}"/>
              </a:ext>
            </a:extLst>
          </p:cNvPr>
          <p:cNvSpPr txBox="1"/>
          <p:nvPr/>
        </p:nvSpPr>
        <p:spPr>
          <a:xfrm>
            <a:off x="11551005" y="565906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Fiber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C73536-6F9F-32AB-27B8-ABC59427AFAF}"/>
              </a:ext>
            </a:extLst>
          </p:cNvPr>
          <p:cNvSpPr/>
          <p:nvPr/>
        </p:nvSpPr>
        <p:spPr>
          <a:xfrm>
            <a:off x="9991493" y="4981228"/>
            <a:ext cx="111512" cy="1483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1861A5-F4EC-9E12-58CB-24322C5532F8}"/>
              </a:ext>
            </a:extLst>
          </p:cNvPr>
          <p:cNvSpPr txBox="1"/>
          <p:nvPr/>
        </p:nvSpPr>
        <p:spPr>
          <a:xfrm>
            <a:off x="9371585" y="5129563"/>
            <a:ext cx="69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Scint</a:t>
            </a:r>
            <a:r>
              <a:rPr lang="en-GB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1A202F-0C08-CE4A-A1BC-41EB88BC8C52}"/>
              </a:ext>
            </a:extLst>
          </p:cNvPr>
          <p:cNvSpPr txBox="1"/>
          <p:nvPr/>
        </p:nvSpPr>
        <p:spPr>
          <a:xfrm>
            <a:off x="4235816" y="432494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FBLM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7BD01B-3CBE-4C04-9511-68032B325A23}"/>
              </a:ext>
            </a:extLst>
          </p:cNvPr>
          <p:cNvSpPr txBox="1"/>
          <p:nvPr/>
        </p:nvSpPr>
        <p:spPr>
          <a:xfrm>
            <a:off x="6317010" y="5006899"/>
            <a:ext cx="69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Scint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1478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5941" y="676315"/>
            <a:ext cx="9144000" cy="2387600"/>
          </a:xfrm>
        </p:spPr>
        <p:txBody>
          <a:bodyPr/>
          <a:lstStyle/>
          <a:p>
            <a:r>
              <a:rPr lang="en-GB" dirty="0"/>
              <a:t>3 October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9E11-9D11-8CAD-952B-ED0AF9618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0594"/>
            <a:ext cx="9144000" cy="1655762"/>
          </a:xfrm>
        </p:spPr>
        <p:txBody>
          <a:bodyPr/>
          <a:lstStyle/>
          <a:p>
            <a:r>
              <a:rPr lang="en-GB" i="1" dirty="0"/>
              <a:t>18h-21h30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983150" y="4487024"/>
            <a:ext cx="8301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As we corrected the polarity of the QUAD #10, we check now the trajectory with beam</a:t>
            </a:r>
          </a:p>
          <a:p>
            <a:r>
              <a:rPr lang="en-GB" dirty="0"/>
              <a:t>First storage ~300 turns</a:t>
            </a:r>
          </a:p>
        </p:txBody>
      </p:sp>
    </p:spTree>
    <p:extLst>
      <p:ext uri="{BB962C8B-B14F-4D97-AF65-F5344CB8AC3E}">
        <p14:creationId xmlns:p14="http://schemas.microsoft.com/office/powerpoint/2010/main" val="731001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B89D98-4340-23D1-BAAB-6A53D6505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358" y="2496350"/>
            <a:ext cx="5203867" cy="4224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F040F1-3C00-B7CB-9175-D3A88FE70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53" y="1182029"/>
            <a:ext cx="6769805" cy="41371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39E169-007D-0360-2D84-02ED2BE2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7989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First beam storage</a:t>
            </a:r>
          </a:p>
        </p:txBody>
      </p:sp>
    </p:spTree>
    <p:extLst>
      <p:ext uri="{BB962C8B-B14F-4D97-AF65-F5344CB8AC3E}">
        <p14:creationId xmlns:p14="http://schemas.microsoft.com/office/powerpoint/2010/main" val="251759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081BC9-B7C8-8AB6-B528-E5FB2E71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7989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BPM signal sum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A7BA7-CE70-1A2A-FB81-E8125F9EF18E}"/>
              </a:ext>
            </a:extLst>
          </p:cNvPr>
          <p:cNvSpPr txBox="1"/>
          <p:nvPr/>
        </p:nvSpPr>
        <p:spPr>
          <a:xfrm>
            <a:off x="164668" y="1051079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01A1C-A3A1-FC61-1642-801D9F9112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67" r="7628"/>
          <a:stretch/>
        </p:blipFill>
        <p:spPr>
          <a:xfrm>
            <a:off x="379141" y="1322601"/>
            <a:ext cx="11052718" cy="5450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980003-0F9D-DD97-77C4-1282A4933716}"/>
              </a:ext>
            </a:extLst>
          </p:cNvPr>
          <p:cNvSpPr txBox="1"/>
          <p:nvPr/>
        </p:nvSpPr>
        <p:spPr>
          <a:xfrm>
            <a:off x="166526" y="6403396"/>
            <a:ext cx="110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Trig 1:500</a:t>
            </a:r>
          </a:p>
        </p:txBody>
      </p:sp>
    </p:spTree>
    <p:extLst>
      <p:ext uri="{BB962C8B-B14F-4D97-AF65-F5344CB8AC3E}">
        <p14:creationId xmlns:p14="http://schemas.microsoft.com/office/powerpoint/2010/main" val="282620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57C649E-5FB5-7432-AD5E-A5DC1487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" y="31304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X-/Y- </a:t>
            </a:r>
            <a:r>
              <a:rPr lang="en-GB" dirty="0" err="1"/>
              <a:t>TbT</a:t>
            </a:r>
            <a:r>
              <a:rPr lang="en-GB" dirty="0"/>
              <a:t> buffer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4F57F-72C3-6889-C273-4AAB58065C3C}"/>
              </a:ext>
            </a:extLst>
          </p:cNvPr>
          <p:cNvSpPr txBox="1"/>
          <p:nvPr/>
        </p:nvSpPr>
        <p:spPr>
          <a:xfrm>
            <a:off x="311478" y="6241713"/>
            <a:ext cx="110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Trig 1:500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89E851-6F79-957A-C0D4-64FD0040E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407" y="1469078"/>
            <a:ext cx="5698117" cy="4281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506C45-70A9-C5D6-8681-BB529781A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78" y="1387609"/>
            <a:ext cx="5698117" cy="42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08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360AE2-E269-D9E5-C80F-8B7695210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41078"/>
            <a:ext cx="5857951" cy="4401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16C219-AF22-D997-7CE9-195FD5426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0" y="1341078"/>
            <a:ext cx="6077260" cy="45660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E35FF34-97D9-0D6D-F08B-D59D5DBFA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" y="31304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X/Y- </a:t>
            </a:r>
            <a:r>
              <a:rPr lang="en-GB" dirty="0" err="1"/>
              <a:t>TbT</a:t>
            </a:r>
            <a:r>
              <a:rPr lang="en-GB" dirty="0"/>
              <a:t> buffer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811C16-ACD6-4CB7-0D19-75707086F1EE}"/>
              </a:ext>
            </a:extLst>
          </p:cNvPr>
          <p:cNvSpPr txBox="1"/>
          <p:nvPr/>
        </p:nvSpPr>
        <p:spPr>
          <a:xfrm>
            <a:off x="311478" y="6241713"/>
            <a:ext cx="110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Trig 1:500</a:t>
            </a:r>
          </a:p>
        </p:txBody>
      </p:sp>
    </p:spTree>
    <p:extLst>
      <p:ext uri="{BB962C8B-B14F-4D97-AF65-F5344CB8AC3E}">
        <p14:creationId xmlns:p14="http://schemas.microsoft.com/office/powerpoint/2010/main" val="621432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8860611E-D1C9-8B75-5659-9350852C6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15" y="89275"/>
            <a:ext cx="8905008" cy="6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542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6B74-0C1F-6703-B7FF-18DECC0A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" y="31304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X-/Y- orbit turn-by-turn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D611C7-A5AE-EE16-64B9-F8FD173D40DC}"/>
              </a:ext>
            </a:extLst>
          </p:cNvPr>
          <p:cNvSpPr txBox="1"/>
          <p:nvPr/>
        </p:nvSpPr>
        <p:spPr>
          <a:xfrm>
            <a:off x="378385" y="6097294"/>
            <a:ext cx="1520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Trig #5</a:t>
            </a:r>
          </a:p>
          <a:p>
            <a:r>
              <a:rPr lang="en-GB" dirty="0"/>
              <a:t>Turns: 16: 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93BB8-4B45-88A3-08F9-521175E53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18" y="1152255"/>
            <a:ext cx="5876536" cy="4415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2C311C-C4FB-DB5F-C2E2-0F72BCB0D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6" y="1211961"/>
            <a:ext cx="5717605" cy="42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83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6B74-0C1F-6703-B7FF-18DECC0A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" y="31304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X-/Y- orbit turn-by-turn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D611C7-A5AE-EE16-64B9-F8FD173D40DC}"/>
              </a:ext>
            </a:extLst>
          </p:cNvPr>
          <p:cNvSpPr txBox="1"/>
          <p:nvPr/>
        </p:nvSpPr>
        <p:spPr>
          <a:xfrm>
            <a:off x="378385" y="6097294"/>
            <a:ext cx="1520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Trig #200</a:t>
            </a:r>
          </a:p>
          <a:p>
            <a:r>
              <a:rPr lang="en-GB" dirty="0"/>
              <a:t>Turns: 16: 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C0F72-1E37-CBAA-A51A-07D292117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043" y="1245735"/>
            <a:ext cx="6054957" cy="4549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B43ACE-6449-72AA-A4C6-CCC6EA3D9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2" y="1245735"/>
            <a:ext cx="6193005" cy="46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80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5941" y="676315"/>
            <a:ext cx="9144000" cy="2387600"/>
          </a:xfrm>
        </p:spPr>
        <p:txBody>
          <a:bodyPr/>
          <a:lstStyle/>
          <a:p>
            <a:r>
              <a:rPr lang="en-GB" dirty="0"/>
              <a:t>7 October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9E11-9D11-8CAD-952B-ED0AF9618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0594"/>
            <a:ext cx="9144000" cy="1655762"/>
          </a:xfrm>
        </p:spPr>
        <p:txBody>
          <a:bodyPr/>
          <a:lstStyle/>
          <a:p>
            <a:r>
              <a:rPr lang="en-GB" i="1" dirty="0"/>
              <a:t>15h -20h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983150" y="4487024"/>
            <a:ext cx="8322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Another settings of the TL (dispersion closed and beam in the centre for 2 last QUAD ?)</a:t>
            </a:r>
          </a:p>
          <a:p>
            <a:r>
              <a:rPr lang="en-GB" dirty="0"/>
              <a:t>No losses at the SEPTUM it the first injection</a:t>
            </a:r>
          </a:p>
          <a:p>
            <a:r>
              <a:rPr lang="en-GB" dirty="0"/>
              <a:t>Kicker timing was wrong in the beginning of </a:t>
            </a:r>
            <a:r>
              <a:rPr lang="en-GB"/>
              <a:t>the shift.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258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081BC9-B7C8-8AB6-B528-E5FB2E71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7989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BPM signal sum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A7BA7-CE70-1A2A-FB81-E8125F9EF18E}"/>
              </a:ext>
            </a:extLst>
          </p:cNvPr>
          <p:cNvSpPr txBox="1"/>
          <p:nvPr/>
        </p:nvSpPr>
        <p:spPr>
          <a:xfrm>
            <a:off x="276180" y="1274104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B2B231-147A-AD30-CE7B-D814E9A77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26" r="7262"/>
          <a:stretch/>
        </p:blipFill>
        <p:spPr>
          <a:xfrm>
            <a:off x="899531" y="1555362"/>
            <a:ext cx="10392938" cy="5302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489AE2-F01B-B836-67FC-91C09A8A8F2F}"/>
              </a:ext>
            </a:extLst>
          </p:cNvPr>
          <p:cNvSpPr txBox="1"/>
          <p:nvPr/>
        </p:nvSpPr>
        <p:spPr>
          <a:xfrm>
            <a:off x="255735" y="6405706"/>
            <a:ext cx="110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Trig 1:500</a:t>
            </a:r>
          </a:p>
        </p:txBody>
      </p:sp>
    </p:spTree>
    <p:extLst>
      <p:ext uri="{BB962C8B-B14F-4D97-AF65-F5344CB8AC3E}">
        <p14:creationId xmlns:p14="http://schemas.microsoft.com/office/powerpoint/2010/main" val="270272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6B74-0C1F-6703-B7FF-18DECC0A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" y="31304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X- </a:t>
            </a:r>
            <a:r>
              <a:rPr lang="en-GB" dirty="0" err="1"/>
              <a:t>TbT</a:t>
            </a:r>
            <a:r>
              <a:rPr lang="en-GB" dirty="0"/>
              <a:t> buffer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9DC623-CBD2-83BF-EBD5-D477FD042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88352"/>
            <a:ext cx="5982355" cy="4494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463859-63B3-128B-B511-0513A1947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1207"/>
            <a:ext cx="6188772" cy="4649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B33DA0-CBBD-E6B3-617E-2913DF37F8A1}"/>
              </a:ext>
            </a:extLst>
          </p:cNvPr>
          <p:cNvSpPr txBox="1"/>
          <p:nvPr/>
        </p:nvSpPr>
        <p:spPr>
          <a:xfrm>
            <a:off x="311478" y="6241713"/>
            <a:ext cx="110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Trig 1:500</a:t>
            </a:r>
          </a:p>
        </p:txBody>
      </p:sp>
    </p:spTree>
    <p:extLst>
      <p:ext uri="{BB962C8B-B14F-4D97-AF65-F5344CB8AC3E}">
        <p14:creationId xmlns:p14="http://schemas.microsoft.com/office/powerpoint/2010/main" val="1755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6F0686-825F-7D46-5E9E-B5ED9BE22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898" y="1456238"/>
            <a:ext cx="5982355" cy="4494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54EBF0-A97D-CB18-6193-B8747028C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5" y="1456238"/>
            <a:ext cx="5982355" cy="449479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59EA38A-CAD9-4FF5-0DBF-65F32E0B8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" y="31304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X-/Y- </a:t>
            </a:r>
            <a:r>
              <a:rPr lang="en-GB" dirty="0" err="1"/>
              <a:t>TbT</a:t>
            </a:r>
            <a:r>
              <a:rPr lang="en-GB" dirty="0"/>
              <a:t> buffer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498525-D392-0D75-AAB9-DFFFEB03AB49}"/>
              </a:ext>
            </a:extLst>
          </p:cNvPr>
          <p:cNvSpPr txBox="1"/>
          <p:nvPr/>
        </p:nvSpPr>
        <p:spPr>
          <a:xfrm>
            <a:off x="311478" y="6241713"/>
            <a:ext cx="110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Trig 1:500</a:t>
            </a:r>
          </a:p>
        </p:txBody>
      </p:sp>
    </p:spTree>
    <p:extLst>
      <p:ext uri="{BB962C8B-B14F-4D97-AF65-F5344CB8AC3E}">
        <p14:creationId xmlns:p14="http://schemas.microsoft.com/office/powerpoint/2010/main" val="496822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E63A17-AE68-5975-9886-C8315BC7E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91889"/>
            <a:ext cx="5675817" cy="4264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8A1942-B5BC-FDAF-97C0-91336BABC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5" y="1491889"/>
            <a:ext cx="5675816" cy="42644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57C649E-5FB5-7432-AD5E-A5DC1487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" y="31304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X-/Y- </a:t>
            </a:r>
            <a:r>
              <a:rPr lang="en-GB" dirty="0" err="1"/>
              <a:t>TbT</a:t>
            </a:r>
            <a:r>
              <a:rPr lang="en-GB" dirty="0"/>
              <a:t> buffer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4F57F-72C3-6889-C273-4AAB58065C3C}"/>
              </a:ext>
            </a:extLst>
          </p:cNvPr>
          <p:cNvSpPr txBox="1"/>
          <p:nvPr/>
        </p:nvSpPr>
        <p:spPr>
          <a:xfrm>
            <a:off x="311478" y="6241713"/>
            <a:ext cx="110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Trig 1:500</a:t>
            </a:r>
          </a:p>
        </p:txBody>
      </p:sp>
    </p:spTree>
    <p:extLst>
      <p:ext uri="{BB962C8B-B14F-4D97-AF65-F5344CB8AC3E}">
        <p14:creationId xmlns:p14="http://schemas.microsoft.com/office/powerpoint/2010/main" val="1600378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6B74-0C1F-6703-B7FF-18DECC0A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" y="31304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X-/Y- orbit turn-by-turn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3BAF66-479E-7A6B-647C-10A128D36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075" y="1318715"/>
            <a:ext cx="6035641" cy="4534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D31A36-1E0A-AC48-F120-F95F6CE50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84" y="1318715"/>
            <a:ext cx="6166470" cy="4633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D611C7-A5AE-EE16-64B9-F8FD173D40DC}"/>
              </a:ext>
            </a:extLst>
          </p:cNvPr>
          <p:cNvSpPr txBox="1"/>
          <p:nvPr/>
        </p:nvSpPr>
        <p:spPr>
          <a:xfrm>
            <a:off x="378385" y="6097294"/>
            <a:ext cx="1520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Trig #100</a:t>
            </a:r>
          </a:p>
          <a:p>
            <a:r>
              <a:rPr lang="en-GB" dirty="0"/>
              <a:t>Turns: 16: end</a:t>
            </a:r>
          </a:p>
        </p:txBody>
      </p:sp>
    </p:spTree>
    <p:extLst>
      <p:ext uri="{BB962C8B-B14F-4D97-AF65-F5344CB8AC3E}">
        <p14:creationId xmlns:p14="http://schemas.microsoft.com/office/powerpoint/2010/main" val="2445703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6B74-0C1F-6703-B7FF-18DECC0A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" y="31304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X-/Y- orbit turn-by-turn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D611C7-A5AE-EE16-64B9-F8FD173D40DC}"/>
              </a:ext>
            </a:extLst>
          </p:cNvPr>
          <p:cNvSpPr txBox="1"/>
          <p:nvPr/>
        </p:nvSpPr>
        <p:spPr>
          <a:xfrm>
            <a:off x="378385" y="6097294"/>
            <a:ext cx="1520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Trig #5</a:t>
            </a:r>
          </a:p>
          <a:p>
            <a:r>
              <a:rPr lang="en-GB" dirty="0"/>
              <a:t>Turns: 16: 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3B7BE-E822-3F6D-BCE6-BC375453E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318" y="1311754"/>
            <a:ext cx="5857541" cy="4401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3ADF88-5CE4-21B1-6B5E-BEE2FEF8F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1754"/>
            <a:ext cx="6155318" cy="462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85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6B74-0C1F-6703-B7FF-18DECC0A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" y="31304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X-/Y- orbit turn-by-turn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D611C7-A5AE-EE16-64B9-F8FD173D40DC}"/>
              </a:ext>
            </a:extLst>
          </p:cNvPr>
          <p:cNvSpPr txBox="1"/>
          <p:nvPr/>
        </p:nvSpPr>
        <p:spPr>
          <a:xfrm>
            <a:off x="378385" y="6097294"/>
            <a:ext cx="1520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Trig #500</a:t>
            </a:r>
          </a:p>
          <a:p>
            <a:r>
              <a:rPr lang="en-GB" dirty="0"/>
              <a:t>Turns: 16: 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BF1C8-E29F-983A-E310-3B3A5B7B8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797" y="1175274"/>
            <a:ext cx="5999203" cy="4507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99D19-2B7B-FDD5-EDAE-7B2F8BCA1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9" y="1175274"/>
            <a:ext cx="5999201" cy="450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66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19 September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9E11-9D11-8CAD-952B-ED0AF9618D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16-21h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1524000" y="5051502"/>
            <a:ext cx="268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Fist time full turn obtained</a:t>
            </a:r>
          </a:p>
        </p:txBody>
      </p:sp>
    </p:spTree>
    <p:extLst>
      <p:ext uri="{BB962C8B-B14F-4D97-AF65-F5344CB8AC3E}">
        <p14:creationId xmlns:p14="http://schemas.microsoft.com/office/powerpoint/2010/main" val="3265672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E8B5ED-EFED-4ADC-C47B-2AEDB94E1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609" y="1471063"/>
            <a:ext cx="6525567" cy="50738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D92E0A1-22EC-509F-08AD-7251DDFC5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" y="31304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X-/Y- orbit turn-by-turn 03/10 vs. 07/10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7B26F3-2AB8-76EA-B328-DB0A450D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3242"/>
            <a:ext cx="6128220" cy="489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C0B8B5-792B-3097-E1F2-576F08846467}"/>
              </a:ext>
            </a:extLst>
          </p:cNvPr>
          <p:cNvSpPr txBox="1"/>
          <p:nvPr/>
        </p:nvSpPr>
        <p:spPr>
          <a:xfrm>
            <a:off x="6846092" y="147106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07/10/2022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E12633-2B02-4B84-AFD2-329246042094}"/>
              </a:ext>
            </a:extLst>
          </p:cNvPr>
          <p:cNvSpPr txBox="1"/>
          <p:nvPr/>
        </p:nvSpPr>
        <p:spPr>
          <a:xfrm>
            <a:off x="1166404" y="147106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03/10/2022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424F6-5DE9-1C6C-9946-3C4E7233E6CD}"/>
              </a:ext>
            </a:extLst>
          </p:cNvPr>
          <p:cNvSpPr txBox="1"/>
          <p:nvPr/>
        </p:nvSpPr>
        <p:spPr>
          <a:xfrm>
            <a:off x="124215" y="6166132"/>
            <a:ext cx="1798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One injection</a:t>
            </a:r>
          </a:p>
          <a:p>
            <a:r>
              <a:rPr lang="en-GB" b="1" dirty="0"/>
              <a:t>Turns: 16: end</a:t>
            </a:r>
          </a:p>
        </p:txBody>
      </p:sp>
    </p:spTree>
    <p:extLst>
      <p:ext uri="{BB962C8B-B14F-4D97-AF65-F5344CB8AC3E}">
        <p14:creationId xmlns:p14="http://schemas.microsoft.com/office/powerpoint/2010/main" val="1254607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5941" y="676315"/>
            <a:ext cx="9144000" cy="2387600"/>
          </a:xfrm>
        </p:spPr>
        <p:txBody>
          <a:bodyPr/>
          <a:lstStyle/>
          <a:p>
            <a:r>
              <a:rPr lang="en-GB" dirty="0"/>
              <a:t>14 October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9E11-9D11-8CAD-952B-ED0AF9618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0594"/>
            <a:ext cx="9144000" cy="1655762"/>
          </a:xfrm>
        </p:spPr>
        <p:txBody>
          <a:bodyPr/>
          <a:lstStyle/>
          <a:p>
            <a:r>
              <a:rPr lang="en-GB" i="1" dirty="0"/>
              <a:t>10h -20h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983150" y="4487024"/>
            <a:ext cx="168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Orbit correction</a:t>
            </a:r>
          </a:p>
        </p:txBody>
      </p:sp>
    </p:spTree>
    <p:extLst>
      <p:ext uri="{BB962C8B-B14F-4D97-AF65-F5344CB8AC3E}">
        <p14:creationId xmlns:p14="http://schemas.microsoft.com/office/powerpoint/2010/main" val="3746137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DE669-305B-B0BA-166A-6DE8E2BF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8" y="331673"/>
            <a:ext cx="10515600" cy="671938"/>
          </a:xfrm>
        </p:spPr>
        <p:txBody>
          <a:bodyPr>
            <a:normAutofit fontScale="90000"/>
          </a:bodyPr>
          <a:lstStyle/>
          <a:p>
            <a:r>
              <a:rPr lang="en-GB" dirty="0"/>
              <a:t>Beam storage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E4B921-93C0-F610-5C98-289293EDA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81" y="1519429"/>
            <a:ext cx="6675863" cy="50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89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5D767D-816B-1B70-3F57-500848EC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287" y="1314575"/>
            <a:ext cx="6967387" cy="52117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5918303-D37F-124B-2D97-DB45C7DC2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8" y="331673"/>
            <a:ext cx="10515600" cy="671938"/>
          </a:xfrm>
        </p:spPr>
        <p:txBody>
          <a:bodyPr>
            <a:normAutofit fontScale="90000"/>
          </a:bodyPr>
          <a:lstStyle/>
          <a:p>
            <a:r>
              <a:rPr lang="en-GB" dirty="0"/>
              <a:t>Beam orbit (corrected)</a:t>
            </a:r>
          </a:p>
        </p:txBody>
      </p:sp>
    </p:spTree>
    <p:extLst>
      <p:ext uri="{BB962C8B-B14F-4D97-AF65-F5344CB8AC3E}">
        <p14:creationId xmlns:p14="http://schemas.microsoft.com/office/powerpoint/2010/main" val="2055995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DE669-305B-B0BA-166A-6DE8E2BF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295509"/>
            <a:ext cx="10515600" cy="961870"/>
          </a:xfrm>
        </p:spPr>
        <p:txBody>
          <a:bodyPr/>
          <a:lstStyle/>
          <a:p>
            <a:r>
              <a:rPr lang="en-GB" dirty="0"/>
              <a:t>Problem with BPM and Magnets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D3BDD4-CA02-2581-7E96-744FF140A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69953" y="2095033"/>
            <a:ext cx="4850780" cy="36380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3434AD-0C3B-7412-418D-54AADA90C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03703" y="2111759"/>
            <a:ext cx="4984594" cy="3738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DC0A4-826D-156B-D598-944243D33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969" y="1616926"/>
            <a:ext cx="3582637" cy="434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41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B65040-FC4F-6C14-8922-FB8A481E4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844" y="1309070"/>
            <a:ext cx="5268466" cy="540396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D60A57C-76A9-BA5F-3F4C-585FB258D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8" y="331673"/>
            <a:ext cx="10515600" cy="671938"/>
          </a:xfrm>
        </p:spPr>
        <p:txBody>
          <a:bodyPr>
            <a:normAutofit fontScale="90000"/>
          </a:bodyPr>
          <a:lstStyle/>
          <a:p>
            <a:r>
              <a:rPr lang="en-GB" dirty="0"/>
              <a:t>First trial for tune estimation</a:t>
            </a:r>
          </a:p>
        </p:txBody>
      </p:sp>
    </p:spTree>
    <p:extLst>
      <p:ext uri="{BB962C8B-B14F-4D97-AF65-F5344CB8AC3E}">
        <p14:creationId xmlns:p14="http://schemas.microsoft.com/office/powerpoint/2010/main" val="4248462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A5BD23-78ED-EEC6-9D6E-9091F2CB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7989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BPM signal sum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8CAB54-2ABF-7478-3BB4-FB8A8E981538}"/>
              </a:ext>
            </a:extLst>
          </p:cNvPr>
          <p:cNvSpPr txBox="1"/>
          <p:nvPr/>
        </p:nvSpPr>
        <p:spPr>
          <a:xfrm>
            <a:off x="2215374" y="1513331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FBB27B-F96D-B16C-EA0D-82BB5F93F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7" r="5923"/>
          <a:stretch/>
        </p:blipFill>
        <p:spPr>
          <a:xfrm>
            <a:off x="151505" y="1882663"/>
            <a:ext cx="11631502" cy="4208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2192CB-8C90-AE2B-89C9-C75C02309720}"/>
              </a:ext>
            </a:extLst>
          </p:cNvPr>
          <p:cNvSpPr txBox="1"/>
          <p:nvPr/>
        </p:nvSpPr>
        <p:spPr>
          <a:xfrm>
            <a:off x="804746" y="4208210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BPM OFF</a:t>
            </a:r>
          </a:p>
        </p:txBody>
      </p:sp>
    </p:spTree>
    <p:extLst>
      <p:ext uri="{BB962C8B-B14F-4D97-AF65-F5344CB8AC3E}">
        <p14:creationId xmlns:p14="http://schemas.microsoft.com/office/powerpoint/2010/main" val="1041437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FF16-D84C-742A-105F-505AE01C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x orbit for 500 injections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F566C-1B7C-BE5E-858E-0367B59D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724"/>
            <a:ext cx="7345803" cy="551920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72BAE06-8F53-4C63-E1EE-69E7FFB943B3}"/>
              </a:ext>
            </a:extLst>
          </p:cNvPr>
          <p:cNvSpPr/>
          <p:nvPr/>
        </p:nvSpPr>
        <p:spPr>
          <a:xfrm>
            <a:off x="1254435" y="1340507"/>
            <a:ext cx="379142" cy="27878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F4399B-040F-91BF-A071-0CA70F54A2E4}"/>
              </a:ext>
            </a:extLst>
          </p:cNvPr>
          <p:cNvCxnSpPr>
            <a:cxnSpLocks/>
          </p:cNvCxnSpPr>
          <p:nvPr/>
        </p:nvCxnSpPr>
        <p:spPr>
          <a:xfrm flipV="1">
            <a:off x="1444006" y="1340507"/>
            <a:ext cx="5536657" cy="8474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06C5294-F7E6-6499-E9B5-639A37F09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989" y="308517"/>
            <a:ext cx="5174011" cy="38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61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FF16-D84C-742A-105F-505AE01C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y orbit for 500 injections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D2535-3AB7-7AF0-AFD1-B95F5D2A9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453" y="1215483"/>
            <a:ext cx="7099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73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21 September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9E11-9D11-8CAD-952B-ED0AF9618D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16-18h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1524000" y="5051502"/>
            <a:ext cx="5093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Beam from injector was very unstable, energy jitter?</a:t>
            </a:r>
          </a:p>
          <a:p>
            <a:r>
              <a:rPr lang="en-GB" dirty="0"/>
              <a:t>QUAD power supply replaced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135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8436AB-216D-F4A2-6F82-0C496EB38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1" r="5583"/>
          <a:stretch/>
        </p:blipFill>
        <p:spPr>
          <a:xfrm>
            <a:off x="570570" y="1466871"/>
            <a:ext cx="11050860" cy="50231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A5BD23-78ED-EEC6-9D6E-9091F2CB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7989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BPM signal sum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8CAB54-2ABF-7478-3BB4-FB8A8E981538}"/>
              </a:ext>
            </a:extLst>
          </p:cNvPr>
          <p:cNvSpPr txBox="1"/>
          <p:nvPr/>
        </p:nvSpPr>
        <p:spPr>
          <a:xfrm>
            <a:off x="2126165" y="1282205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</p:spTree>
    <p:extLst>
      <p:ext uri="{BB962C8B-B14F-4D97-AF65-F5344CB8AC3E}">
        <p14:creationId xmlns:p14="http://schemas.microsoft.com/office/powerpoint/2010/main" val="1473046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23038</TotalTime>
  <Words>1182</Words>
  <Application>Microsoft Macintosh PowerPoint</Application>
  <PresentationFormat>Widescreen</PresentationFormat>
  <Paragraphs>263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MML</vt:lpstr>
      <vt:lpstr>Tango</vt:lpstr>
      <vt:lpstr>PowerPoint Presentation</vt:lpstr>
      <vt:lpstr>19 September 2022</vt:lpstr>
      <vt:lpstr>BPM signal sum </vt:lpstr>
      <vt:lpstr>x orbit for 500 injections</vt:lpstr>
      <vt:lpstr>y orbit for 500 injections</vt:lpstr>
      <vt:lpstr>21 September 2022</vt:lpstr>
      <vt:lpstr>BPM signal sum </vt:lpstr>
      <vt:lpstr>x orbit for 500 injections</vt:lpstr>
      <vt:lpstr>y orbit for 500 injections</vt:lpstr>
      <vt:lpstr>23 September 2022</vt:lpstr>
      <vt:lpstr>BPM signal sum </vt:lpstr>
      <vt:lpstr>x/y orbit for 500 injections</vt:lpstr>
      <vt:lpstr>x orbit buffer (TbtLength = 40)</vt:lpstr>
      <vt:lpstr>x/y orbit at the end of the shift</vt:lpstr>
      <vt:lpstr>Signal from scintillator detector near SEPTUM</vt:lpstr>
      <vt:lpstr>30 September 2022</vt:lpstr>
      <vt:lpstr>Comparison SpX vs. TbT</vt:lpstr>
      <vt:lpstr>Configuration all QUAD OFF (SpX and Tbt)</vt:lpstr>
      <vt:lpstr>Configuration with and w/o correctors</vt:lpstr>
      <vt:lpstr>BPM signal sum (1 and 2 turns configurations) </vt:lpstr>
      <vt:lpstr>Orbit: configuration 1 and 2 turns</vt:lpstr>
      <vt:lpstr>Signal from scintillator detector and FBLM</vt:lpstr>
      <vt:lpstr>3 October 2022</vt:lpstr>
      <vt:lpstr>First beam storage</vt:lpstr>
      <vt:lpstr>BPM signal sum</vt:lpstr>
      <vt:lpstr>X-/Y- TbT buffer</vt:lpstr>
      <vt:lpstr>X/Y- TbT buffer</vt:lpstr>
      <vt:lpstr>X-/Y- orbit turn-by-turn</vt:lpstr>
      <vt:lpstr>X-/Y- orbit turn-by-turn</vt:lpstr>
      <vt:lpstr>7 October 2022</vt:lpstr>
      <vt:lpstr>BPM signal sum</vt:lpstr>
      <vt:lpstr>X- TbT buffer</vt:lpstr>
      <vt:lpstr>X-/Y- TbT buffer</vt:lpstr>
      <vt:lpstr>X-/Y- TbT buffer</vt:lpstr>
      <vt:lpstr>X-/Y- orbit turn-by-turn</vt:lpstr>
      <vt:lpstr>X-/Y- orbit turn-by-turn</vt:lpstr>
      <vt:lpstr>X-/Y- orbit turn-by-turn</vt:lpstr>
      <vt:lpstr>X-/Y- orbit turn-by-turn 03/10 vs. 07/10</vt:lpstr>
      <vt:lpstr>14 October 2022</vt:lpstr>
      <vt:lpstr>Beam storage</vt:lpstr>
      <vt:lpstr>Beam orbit (corrected)</vt:lpstr>
      <vt:lpstr>Problem with BPM and Magnets</vt:lpstr>
      <vt:lpstr>First trial for tune estimation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 September 2022</dc:title>
  <dc:creator>Iryna Chaikovska</dc:creator>
  <cp:lastModifiedBy>Iryna Chaikovska</cp:lastModifiedBy>
  <cp:revision>208</cp:revision>
  <cp:lastPrinted>2022-09-29T15:57:53Z</cp:lastPrinted>
  <dcterms:created xsi:type="dcterms:W3CDTF">2022-09-21T20:22:29Z</dcterms:created>
  <dcterms:modified xsi:type="dcterms:W3CDTF">2022-10-17T08:28:23Z</dcterms:modified>
</cp:coreProperties>
</file>