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1" r:id="rId2"/>
    <p:sldId id="362" r:id="rId3"/>
    <p:sldId id="363" r:id="rId4"/>
    <p:sldId id="364" r:id="rId5"/>
    <p:sldId id="365" r:id="rId6"/>
    <p:sldId id="366"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128" y="-4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F58A0B7-DF60-4A01-8D48-BFF5D0A47A0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 xmlns:a16="http://schemas.microsoft.com/office/drawing/2014/main" id="{93E7D3AC-EFF8-49C0-98FA-F662B5116A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 xmlns:a16="http://schemas.microsoft.com/office/drawing/2014/main" id="{D9018EA1-B3D8-409C-84DE-B996C3A487CE}"/>
              </a:ext>
            </a:extLst>
          </p:cNvPr>
          <p:cNvSpPr>
            <a:spLocks noGrp="1"/>
          </p:cNvSpPr>
          <p:nvPr>
            <p:ph type="dt" sz="half" idx="10"/>
          </p:nvPr>
        </p:nvSpPr>
        <p:spPr/>
        <p:txBody>
          <a:bodyPr/>
          <a:lstStyle/>
          <a:p>
            <a:fld id="{757F8CBB-6519-46E4-8415-8E08E694C517}" type="datetimeFigureOut">
              <a:rPr lang="fr-FR" smtClean="0"/>
              <a:t>18/10/22</a:t>
            </a:fld>
            <a:endParaRPr lang="fr-FR"/>
          </a:p>
        </p:txBody>
      </p:sp>
      <p:sp>
        <p:nvSpPr>
          <p:cNvPr id="5" name="Espace réservé du pied de page 4">
            <a:extLst>
              <a:ext uri="{FF2B5EF4-FFF2-40B4-BE49-F238E27FC236}">
                <a16:creationId xmlns="" xmlns:a16="http://schemas.microsoft.com/office/drawing/2014/main" id="{D9053192-2F6E-4E3B-8013-B87E34551EF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D81517E8-734C-4D6F-8E28-692CFB3E9783}"/>
              </a:ext>
            </a:extLst>
          </p:cNvPr>
          <p:cNvSpPr>
            <a:spLocks noGrp="1"/>
          </p:cNvSpPr>
          <p:nvPr>
            <p:ph type="sldNum" sz="quarter" idx="12"/>
          </p:nvPr>
        </p:nvSpPr>
        <p:spPr/>
        <p:txBody>
          <a:bodyPr/>
          <a:lstStyle/>
          <a:p>
            <a:fld id="{C3D3CDA6-8A0D-4F7D-971B-725B1658FCFE}" type="slidenum">
              <a:rPr lang="fr-FR" smtClean="0"/>
              <a:t>‹#›</a:t>
            </a:fld>
            <a:endParaRPr lang="fr-FR"/>
          </a:p>
        </p:txBody>
      </p:sp>
    </p:spTree>
    <p:extLst>
      <p:ext uri="{BB962C8B-B14F-4D97-AF65-F5344CB8AC3E}">
        <p14:creationId xmlns:p14="http://schemas.microsoft.com/office/powerpoint/2010/main" val="2411248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E1F02D6-A645-49F1-9F66-956A916AE21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956B8D74-CC39-48C1-AA98-6F2E98E24006}"/>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6391695D-37C3-4E72-B4DB-9E76E38F5D00}"/>
              </a:ext>
            </a:extLst>
          </p:cNvPr>
          <p:cNvSpPr>
            <a:spLocks noGrp="1"/>
          </p:cNvSpPr>
          <p:nvPr>
            <p:ph type="dt" sz="half" idx="10"/>
          </p:nvPr>
        </p:nvSpPr>
        <p:spPr/>
        <p:txBody>
          <a:bodyPr/>
          <a:lstStyle/>
          <a:p>
            <a:fld id="{757F8CBB-6519-46E4-8415-8E08E694C517}" type="datetimeFigureOut">
              <a:rPr lang="fr-FR" smtClean="0"/>
              <a:t>18/10/22</a:t>
            </a:fld>
            <a:endParaRPr lang="fr-FR"/>
          </a:p>
        </p:txBody>
      </p:sp>
      <p:sp>
        <p:nvSpPr>
          <p:cNvPr id="5" name="Espace réservé du pied de page 4">
            <a:extLst>
              <a:ext uri="{FF2B5EF4-FFF2-40B4-BE49-F238E27FC236}">
                <a16:creationId xmlns="" xmlns:a16="http://schemas.microsoft.com/office/drawing/2014/main" id="{8C93B7C6-84FC-4262-A76E-90AA52A16E6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6C1E89D5-E98F-41F2-834B-A9CBBB3374BB}"/>
              </a:ext>
            </a:extLst>
          </p:cNvPr>
          <p:cNvSpPr>
            <a:spLocks noGrp="1"/>
          </p:cNvSpPr>
          <p:nvPr>
            <p:ph type="sldNum" sz="quarter" idx="12"/>
          </p:nvPr>
        </p:nvSpPr>
        <p:spPr/>
        <p:txBody>
          <a:bodyPr/>
          <a:lstStyle/>
          <a:p>
            <a:fld id="{C3D3CDA6-8A0D-4F7D-971B-725B1658FCFE}" type="slidenum">
              <a:rPr lang="fr-FR" smtClean="0"/>
              <a:t>‹#›</a:t>
            </a:fld>
            <a:endParaRPr lang="fr-FR"/>
          </a:p>
        </p:txBody>
      </p:sp>
    </p:spTree>
    <p:extLst>
      <p:ext uri="{BB962C8B-B14F-4D97-AF65-F5344CB8AC3E}">
        <p14:creationId xmlns:p14="http://schemas.microsoft.com/office/powerpoint/2010/main" val="894577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160C92EF-00F3-4E49-9017-38008BF4765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1E20F865-9910-46B9-BFC8-489CA33C5A95}"/>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6386EEAD-EC41-4BB8-BA18-BFDE6B5739B9}"/>
              </a:ext>
            </a:extLst>
          </p:cNvPr>
          <p:cNvSpPr>
            <a:spLocks noGrp="1"/>
          </p:cNvSpPr>
          <p:nvPr>
            <p:ph type="dt" sz="half" idx="10"/>
          </p:nvPr>
        </p:nvSpPr>
        <p:spPr/>
        <p:txBody>
          <a:bodyPr/>
          <a:lstStyle/>
          <a:p>
            <a:fld id="{757F8CBB-6519-46E4-8415-8E08E694C517}" type="datetimeFigureOut">
              <a:rPr lang="fr-FR" smtClean="0"/>
              <a:t>18/10/22</a:t>
            </a:fld>
            <a:endParaRPr lang="fr-FR"/>
          </a:p>
        </p:txBody>
      </p:sp>
      <p:sp>
        <p:nvSpPr>
          <p:cNvPr id="5" name="Espace réservé du pied de page 4">
            <a:extLst>
              <a:ext uri="{FF2B5EF4-FFF2-40B4-BE49-F238E27FC236}">
                <a16:creationId xmlns="" xmlns:a16="http://schemas.microsoft.com/office/drawing/2014/main" id="{E7A38E5F-2167-4690-A77C-6BF2AD0B299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BF20A771-A618-4251-9B15-69DC6E6C23BB}"/>
              </a:ext>
            </a:extLst>
          </p:cNvPr>
          <p:cNvSpPr>
            <a:spLocks noGrp="1"/>
          </p:cNvSpPr>
          <p:nvPr>
            <p:ph type="sldNum" sz="quarter" idx="12"/>
          </p:nvPr>
        </p:nvSpPr>
        <p:spPr/>
        <p:txBody>
          <a:bodyPr/>
          <a:lstStyle/>
          <a:p>
            <a:fld id="{C3D3CDA6-8A0D-4F7D-971B-725B1658FCFE}" type="slidenum">
              <a:rPr lang="fr-FR" smtClean="0"/>
              <a:t>‹#›</a:t>
            </a:fld>
            <a:endParaRPr lang="fr-FR"/>
          </a:p>
        </p:txBody>
      </p:sp>
    </p:spTree>
    <p:extLst>
      <p:ext uri="{BB962C8B-B14F-4D97-AF65-F5344CB8AC3E}">
        <p14:creationId xmlns:p14="http://schemas.microsoft.com/office/powerpoint/2010/main" val="3814131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a:t>
            </a:fld>
            <a:endParaRPr lang="fr-FR"/>
          </a:p>
        </p:txBody>
      </p:sp>
      <p:sp>
        <p:nvSpPr>
          <p:cNvPr id="17" name="Espace réservé du texte 11">
            <a:extLst>
              <a:ext uri="{FF2B5EF4-FFF2-40B4-BE49-F238E27FC236}">
                <a16:creationId xmlns=""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Arial" panose="020B0604020202020204" pitchFamily="34" charset="0"/>
                <a:ea typeface="Tahoma" panose="020B0604030504040204" pitchFamily="34" charset="0"/>
                <a:cs typeface="Arial" panose="020B0604020202020204" pitchFamily="34" charset="0"/>
              </a:defRPr>
            </a:lvl1pPr>
            <a:lvl2pPr algn="just">
              <a:buFont typeface="Wingdings" pitchFamily="2" charset="2"/>
              <a:buChar char="§"/>
              <a:defRPr sz="1600">
                <a:latin typeface="Arial" panose="020B0604020202020204" pitchFamily="34" charset="0"/>
                <a:ea typeface="Tahoma" panose="020B0604030504040204" pitchFamily="34" charset="0"/>
                <a:cs typeface="Arial" panose="020B060402020202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Arial 18</a:t>
            </a:r>
          </a:p>
          <a:p>
            <a:pPr lvl="1"/>
            <a:r>
              <a:rPr lang="fr-FR" dirty="0"/>
              <a:t>Texte niveau 2 Arial 16</a:t>
            </a:r>
          </a:p>
        </p:txBody>
      </p:sp>
    </p:spTree>
    <p:extLst>
      <p:ext uri="{BB962C8B-B14F-4D97-AF65-F5344CB8AC3E}">
        <p14:creationId xmlns:p14="http://schemas.microsoft.com/office/powerpoint/2010/main" val="1151502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E77180D-CFD6-43CC-B09E-892F9EE1963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D237EDAC-89BB-49A9-90A9-9AA860A08AC8}"/>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4EA8DA07-A560-4506-8E8A-AA23BDCCEB2B}"/>
              </a:ext>
            </a:extLst>
          </p:cNvPr>
          <p:cNvSpPr>
            <a:spLocks noGrp="1"/>
          </p:cNvSpPr>
          <p:nvPr>
            <p:ph type="dt" sz="half" idx="10"/>
          </p:nvPr>
        </p:nvSpPr>
        <p:spPr/>
        <p:txBody>
          <a:bodyPr/>
          <a:lstStyle/>
          <a:p>
            <a:fld id="{757F8CBB-6519-46E4-8415-8E08E694C517}" type="datetimeFigureOut">
              <a:rPr lang="fr-FR" smtClean="0"/>
              <a:t>18/10/22</a:t>
            </a:fld>
            <a:endParaRPr lang="fr-FR"/>
          </a:p>
        </p:txBody>
      </p:sp>
      <p:sp>
        <p:nvSpPr>
          <p:cNvPr id="5" name="Espace réservé du pied de page 4">
            <a:extLst>
              <a:ext uri="{FF2B5EF4-FFF2-40B4-BE49-F238E27FC236}">
                <a16:creationId xmlns="" xmlns:a16="http://schemas.microsoft.com/office/drawing/2014/main" id="{A3A88F17-4004-4DF3-9996-FCC4E11BE7D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7DD246A8-1B2E-4C8C-BB01-8B7E88081331}"/>
              </a:ext>
            </a:extLst>
          </p:cNvPr>
          <p:cNvSpPr>
            <a:spLocks noGrp="1"/>
          </p:cNvSpPr>
          <p:nvPr>
            <p:ph type="sldNum" sz="quarter" idx="12"/>
          </p:nvPr>
        </p:nvSpPr>
        <p:spPr/>
        <p:txBody>
          <a:bodyPr/>
          <a:lstStyle/>
          <a:p>
            <a:fld id="{C3D3CDA6-8A0D-4F7D-971B-725B1658FCFE}" type="slidenum">
              <a:rPr lang="fr-FR" smtClean="0"/>
              <a:t>‹#›</a:t>
            </a:fld>
            <a:endParaRPr lang="fr-FR"/>
          </a:p>
        </p:txBody>
      </p:sp>
    </p:spTree>
    <p:extLst>
      <p:ext uri="{BB962C8B-B14F-4D97-AF65-F5344CB8AC3E}">
        <p14:creationId xmlns:p14="http://schemas.microsoft.com/office/powerpoint/2010/main" val="203067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631682C-D8CC-4458-85ED-2E22DE27C7B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 xmlns:a16="http://schemas.microsoft.com/office/drawing/2014/main" id="{D94292AC-A552-445F-8354-9A3824B662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 xmlns:a16="http://schemas.microsoft.com/office/drawing/2014/main" id="{2DCB6674-D97B-4E22-8405-F0517872FC1F}"/>
              </a:ext>
            </a:extLst>
          </p:cNvPr>
          <p:cNvSpPr>
            <a:spLocks noGrp="1"/>
          </p:cNvSpPr>
          <p:nvPr>
            <p:ph type="dt" sz="half" idx="10"/>
          </p:nvPr>
        </p:nvSpPr>
        <p:spPr/>
        <p:txBody>
          <a:bodyPr/>
          <a:lstStyle/>
          <a:p>
            <a:fld id="{757F8CBB-6519-46E4-8415-8E08E694C517}" type="datetimeFigureOut">
              <a:rPr lang="fr-FR" smtClean="0"/>
              <a:t>18/10/22</a:t>
            </a:fld>
            <a:endParaRPr lang="fr-FR"/>
          </a:p>
        </p:txBody>
      </p:sp>
      <p:sp>
        <p:nvSpPr>
          <p:cNvPr id="5" name="Espace réservé du pied de page 4">
            <a:extLst>
              <a:ext uri="{FF2B5EF4-FFF2-40B4-BE49-F238E27FC236}">
                <a16:creationId xmlns="" xmlns:a16="http://schemas.microsoft.com/office/drawing/2014/main" id="{1BF7105D-54EE-43AA-B5AE-C994B1B45DB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45B8BAC5-1162-4C72-A6CC-D6571619E301}"/>
              </a:ext>
            </a:extLst>
          </p:cNvPr>
          <p:cNvSpPr>
            <a:spLocks noGrp="1"/>
          </p:cNvSpPr>
          <p:nvPr>
            <p:ph type="sldNum" sz="quarter" idx="12"/>
          </p:nvPr>
        </p:nvSpPr>
        <p:spPr/>
        <p:txBody>
          <a:bodyPr/>
          <a:lstStyle/>
          <a:p>
            <a:fld id="{C3D3CDA6-8A0D-4F7D-971B-725B1658FCFE}" type="slidenum">
              <a:rPr lang="fr-FR" smtClean="0"/>
              <a:t>‹#›</a:t>
            </a:fld>
            <a:endParaRPr lang="fr-FR"/>
          </a:p>
        </p:txBody>
      </p:sp>
    </p:spTree>
    <p:extLst>
      <p:ext uri="{BB962C8B-B14F-4D97-AF65-F5344CB8AC3E}">
        <p14:creationId xmlns:p14="http://schemas.microsoft.com/office/powerpoint/2010/main" val="2509545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C490ADB-1164-4FC0-B366-4225EE21656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47C82710-077B-4F32-BC76-4EE772279653}"/>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 xmlns:a16="http://schemas.microsoft.com/office/drawing/2014/main" id="{0E12B636-375A-4F65-977C-724E271813DA}"/>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 xmlns:a16="http://schemas.microsoft.com/office/drawing/2014/main" id="{C5101D5B-E9C5-4126-ADFC-8D5C578DA230}"/>
              </a:ext>
            </a:extLst>
          </p:cNvPr>
          <p:cNvSpPr>
            <a:spLocks noGrp="1"/>
          </p:cNvSpPr>
          <p:nvPr>
            <p:ph type="dt" sz="half" idx="10"/>
          </p:nvPr>
        </p:nvSpPr>
        <p:spPr/>
        <p:txBody>
          <a:bodyPr/>
          <a:lstStyle/>
          <a:p>
            <a:fld id="{757F8CBB-6519-46E4-8415-8E08E694C517}" type="datetimeFigureOut">
              <a:rPr lang="fr-FR" smtClean="0"/>
              <a:t>18/10/22</a:t>
            </a:fld>
            <a:endParaRPr lang="fr-FR"/>
          </a:p>
        </p:txBody>
      </p:sp>
      <p:sp>
        <p:nvSpPr>
          <p:cNvPr id="6" name="Espace réservé du pied de page 5">
            <a:extLst>
              <a:ext uri="{FF2B5EF4-FFF2-40B4-BE49-F238E27FC236}">
                <a16:creationId xmlns="" xmlns:a16="http://schemas.microsoft.com/office/drawing/2014/main" id="{C942D2E9-D84B-4D2D-9F87-94F03EA5B30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7C0265DD-0E71-4E85-968B-8F056F9FFE84}"/>
              </a:ext>
            </a:extLst>
          </p:cNvPr>
          <p:cNvSpPr>
            <a:spLocks noGrp="1"/>
          </p:cNvSpPr>
          <p:nvPr>
            <p:ph type="sldNum" sz="quarter" idx="12"/>
          </p:nvPr>
        </p:nvSpPr>
        <p:spPr/>
        <p:txBody>
          <a:bodyPr/>
          <a:lstStyle/>
          <a:p>
            <a:fld id="{C3D3CDA6-8A0D-4F7D-971B-725B1658FCFE}" type="slidenum">
              <a:rPr lang="fr-FR" smtClean="0"/>
              <a:t>‹#›</a:t>
            </a:fld>
            <a:endParaRPr lang="fr-FR"/>
          </a:p>
        </p:txBody>
      </p:sp>
    </p:spTree>
    <p:extLst>
      <p:ext uri="{BB962C8B-B14F-4D97-AF65-F5344CB8AC3E}">
        <p14:creationId xmlns:p14="http://schemas.microsoft.com/office/powerpoint/2010/main" val="2718083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BA8FAD1-3196-43D2-A227-7EB50D85E38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29226A35-FA5C-41EF-BAD4-D45FC859B2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 xmlns:a16="http://schemas.microsoft.com/office/drawing/2014/main" id="{0592F4F1-82A2-47A1-8AA3-3A75B4DEDAFB}"/>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 xmlns:a16="http://schemas.microsoft.com/office/drawing/2014/main" id="{E34AB191-0D78-420A-BEE7-FF1C6D5043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 xmlns:a16="http://schemas.microsoft.com/office/drawing/2014/main" id="{D0FDA2D4-6FCF-4C1B-9D40-3CCB01ACD9A7}"/>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 xmlns:a16="http://schemas.microsoft.com/office/drawing/2014/main" id="{DBBC4871-5A9B-4136-B123-41049FF5C990}"/>
              </a:ext>
            </a:extLst>
          </p:cNvPr>
          <p:cNvSpPr>
            <a:spLocks noGrp="1"/>
          </p:cNvSpPr>
          <p:nvPr>
            <p:ph type="dt" sz="half" idx="10"/>
          </p:nvPr>
        </p:nvSpPr>
        <p:spPr/>
        <p:txBody>
          <a:bodyPr/>
          <a:lstStyle/>
          <a:p>
            <a:fld id="{757F8CBB-6519-46E4-8415-8E08E694C517}" type="datetimeFigureOut">
              <a:rPr lang="fr-FR" smtClean="0"/>
              <a:t>18/10/22</a:t>
            </a:fld>
            <a:endParaRPr lang="fr-FR"/>
          </a:p>
        </p:txBody>
      </p:sp>
      <p:sp>
        <p:nvSpPr>
          <p:cNvPr id="8" name="Espace réservé du pied de page 7">
            <a:extLst>
              <a:ext uri="{FF2B5EF4-FFF2-40B4-BE49-F238E27FC236}">
                <a16:creationId xmlns="" xmlns:a16="http://schemas.microsoft.com/office/drawing/2014/main" id="{C4134E92-A980-4CCC-A67D-87100515273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 xmlns:a16="http://schemas.microsoft.com/office/drawing/2014/main" id="{DE674AA9-F10D-4F9F-B8D0-F52356B9DFBC}"/>
              </a:ext>
            </a:extLst>
          </p:cNvPr>
          <p:cNvSpPr>
            <a:spLocks noGrp="1"/>
          </p:cNvSpPr>
          <p:nvPr>
            <p:ph type="sldNum" sz="quarter" idx="12"/>
          </p:nvPr>
        </p:nvSpPr>
        <p:spPr/>
        <p:txBody>
          <a:bodyPr/>
          <a:lstStyle/>
          <a:p>
            <a:fld id="{C3D3CDA6-8A0D-4F7D-971B-725B1658FCFE}" type="slidenum">
              <a:rPr lang="fr-FR" smtClean="0"/>
              <a:t>‹#›</a:t>
            </a:fld>
            <a:endParaRPr lang="fr-FR"/>
          </a:p>
        </p:txBody>
      </p:sp>
    </p:spTree>
    <p:extLst>
      <p:ext uri="{BB962C8B-B14F-4D97-AF65-F5344CB8AC3E}">
        <p14:creationId xmlns:p14="http://schemas.microsoft.com/office/powerpoint/2010/main" val="2518371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83E8574-11C6-40E7-8A50-6F791C7B3B9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AD6BAB81-F771-4107-A411-A9823C0C0595}"/>
              </a:ext>
            </a:extLst>
          </p:cNvPr>
          <p:cNvSpPr>
            <a:spLocks noGrp="1"/>
          </p:cNvSpPr>
          <p:nvPr>
            <p:ph type="dt" sz="half" idx="10"/>
          </p:nvPr>
        </p:nvSpPr>
        <p:spPr/>
        <p:txBody>
          <a:bodyPr/>
          <a:lstStyle/>
          <a:p>
            <a:fld id="{757F8CBB-6519-46E4-8415-8E08E694C517}" type="datetimeFigureOut">
              <a:rPr lang="fr-FR" smtClean="0"/>
              <a:t>18/10/22</a:t>
            </a:fld>
            <a:endParaRPr lang="fr-FR"/>
          </a:p>
        </p:txBody>
      </p:sp>
      <p:sp>
        <p:nvSpPr>
          <p:cNvPr id="4" name="Espace réservé du pied de page 3">
            <a:extLst>
              <a:ext uri="{FF2B5EF4-FFF2-40B4-BE49-F238E27FC236}">
                <a16:creationId xmlns="" xmlns:a16="http://schemas.microsoft.com/office/drawing/2014/main" id="{C9EAC0FB-3F05-4566-B392-1E118E42707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 xmlns:a16="http://schemas.microsoft.com/office/drawing/2014/main" id="{1C8F8EED-2814-4384-A67D-84455D88221D}"/>
              </a:ext>
            </a:extLst>
          </p:cNvPr>
          <p:cNvSpPr>
            <a:spLocks noGrp="1"/>
          </p:cNvSpPr>
          <p:nvPr>
            <p:ph type="sldNum" sz="quarter" idx="12"/>
          </p:nvPr>
        </p:nvSpPr>
        <p:spPr/>
        <p:txBody>
          <a:bodyPr/>
          <a:lstStyle/>
          <a:p>
            <a:fld id="{C3D3CDA6-8A0D-4F7D-971B-725B1658FCFE}" type="slidenum">
              <a:rPr lang="fr-FR" smtClean="0"/>
              <a:t>‹#›</a:t>
            </a:fld>
            <a:endParaRPr lang="fr-FR"/>
          </a:p>
        </p:txBody>
      </p:sp>
    </p:spTree>
    <p:extLst>
      <p:ext uri="{BB962C8B-B14F-4D97-AF65-F5344CB8AC3E}">
        <p14:creationId xmlns:p14="http://schemas.microsoft.com/office/powerpoint/2010/main" val="777636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CED7637D-728A-430C-B5F8-AB1EAAF397FD}"/>
              </a:ext>
            </a:extLst>
          </p:cNvPr>
          <p:cNvSpPr>
            <a:spLocks noGrp="1"/>
          </p:cNvSpPr>
          <p:nvPr>
            <p:ph type="dt" sz="half" idx="10"/>
          </p:nvPr>
        </p:nvSpPr>
        <p:spPr/>
        <p:txBody>
          <a:bodyPr/>
          <a:lstStyle/>
          <a:p>
            <a:fld id="{757F8CBB-6519-46E4-8415-8E08E694C517}" type="datetimeFigureOut">
              <a:rPr lang="fr-FR" smtClean="0"/>
              <a:t>18/10/22</a:t>
            </a:fld>
            <a:endParaRPr lang="fr-FR"/>
          </a:p>
        </p:txBody>
      </p:sp>
      <p:sp>
        <p:nvSpPr>
          <p:cNvPr id="3" name="Espace réservé du pied de page 2">
            <a:extLst>
              <a:ext uri="{FF2B5EF4-FFF2-40B4-BE49-F238E27FC236}">
                <a16:creationId xmlns="" xmlns:a16="http://schemas.microsoft.com/office/drawing/2014/main" id="{D682A6E6-43B6-4D8D-A21E-011581B4A61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 xmlns:a16="http://schemas.microsoft.com/office/drawing/2014/main" id="{AE431E9E-3B8C-42F3-8C7A-68F7C130485D}"/>
              </a:ext>
            </a:extLst>
          </p:cNvPr>
          <p:cNvSpPr>
            <a:spLocks noGrp="1"/>
          </p:cNvSpPr>
          <p:nvPr>
            <p:ph type="sldNum" sz="quarter" idx="12"/>
          </p:nvPr>
        </p:nvSpPr>
        <p:spPr/>
        <p:txBody>
          <a:bodyPr/>
          <a:lstStyle/>
          <a:p>
            <a:fld id="{C3D3CDA6-8A0D-4F7D-971B-725B1658FCFE}" type="slidenum">
              <a:rPr lang="fr-FR" smtClean="0"/>
              <a:t>‹#›</a:t>
            </a:fld>
            <a:endParaRPr lang="fr-FR"/>
          </a:p>
        </p:txBody>
      </p:sp>
    </p:spTree>
    <p:extLst>
      <p:ext uri="{BB962C8B-B14F-4D97-AF65-F5344CB8AC3E}">
        <p14:creationId xmlns:p14="http://schemas.microsoft.com/office/powerpoint/2010/main" val="3135724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E2B1D62-D130-4BE3-B70C-6DA37235B78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 xmlns:a16="http://schemas.microsoft.com/office/drawing/2014/main" id="{6A52ACD6-CF85-4E05-B194-467A09BFB6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 xmlns:a16="http://schemas.microsoft.com/office/drawing/2014/main" id="{9B18A79B-11C8-4ECE-83C5-B2D6AB98B8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 xmlns:a16="http://schemas.microsoft.com/office/drawing/2014/main" id="{7F485BBE-7B88-4DC3-B62F-47D20472CEEF}"/>
              </a:ext>
            </a:extLst>
          </p:cNvPr>
          <p:cNvSpPr>
            <a:spLocks noGrp="1"/>
          </p:cNvSpPr>
          <p:nvPr>
            <p:ph type="dt" sz="half" idx="10"/>
          </p:nvPr>
        </p:nvSpPr>
        <p:spPr/>
        <p:txBody>
          <a:bodyPr/>
          <a:lstStyle/>
          <a:p>
            <a:fld id="{757F8CBB-6519-46E4-8415-8E08E694C517}" type="datetimeFigureOut">
              <a:rPr lang="fr-FR" smtClean="0"/>
              <a:t>18/10/22</a:t>
            </a:fld>
            <a:endParaRPr lang="fr-FR"/>
          </a:p>
        </p:txBody>
      </p:sp>
      <p:sp>
        <p:nvSpPr>
          <p:cNvPr id="6" name="Espace réservé du pied de page 5">
            <a:extLst>
              <a:ext uri="{FF2B5EF4-FFF2-40B4-BE49-F238E27FC236}">
                <a16:creationId xmlns="" xmlns:a16="http://schemas.microsoft.com/office/drawing/2014/main" id="{73ED5A89-E542-43EC-B11A-EB0DD56CD3C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796550EA-4C33-487F-BBBF-C9C770F1DEF8}"/>
              </a:ext>
            </a:extLst>
          </p:cNvPr>
          <p:cNvSpPr>
            <a:spLocks noGrp="1"/>
          </p:cNvSpPr>
          <p:nvPr>
            <p:ph type="sldNum" sz="quarter" idx="12"/>
          </p:nvPr>
        </p:nvSpPr>
        <p:spPr/>
        <p:txBody>
          <a:bodyPr/>
          <a:lstStyle/>
          <a:p>
            <a:fld id="{C3D3CDA6-8A0D-4F7D-971B-725B1658FCFE}" type="slidenum">
              <a:rPr lang="fr-FR" smtClean="0"/>
              <a:t>‹#›</a:t>
            </a:fld>
            <a:endParaRPr lang="fr-FR"/>
          </a:p>
        </p:txBody>
      </p:sp>
    </p:spTree>
    <p:extLst>
      <p:ext uri="{BB962C8B-B14F-4D97-AF65-F5344CB8AC3E}">
        <p14:creationId xmlns:p14="http://schemas.microsoft.com/office/powerpoint/2010/main" val="3158574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5164232-2F87-4EBB-A907-518F972592E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 xmlns:a16="http://schemas.microsoft.com/office/drawing/2014/main" id="{B26EE463-D46F-45B0-9B5B-28616C6D0D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 xmlns:a16="http://schemas.microsoft.com/office/drawing/2014/main" id="{6EBADFFB-6886-401E-B32D-0F6B9704B1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 xmlns:a16="http://schemas.microsoft.com/office/drawing/2014/main" id="{C15856E2-2041-441F-83BC-63E653397C32}"/>
              </a:ext>
            </a:extLst>
          </p:cNvPr>
          <p:cNvSpPr>
            <a:spLocks noGrp="1"/>
          </p:cNvSpPr>
          <p:nvPr>
            <p:ph type="dt" sz="half" idx="10"/>
          </p:nvPr>
        </p:nvSpPr>
        <p:spPr/>
        <p:txBody>
          <a:bodyPr/>
          <a:lstStyle/>
          <a:p>
            <a:fld id="{757F8CBB-6519-46E4-8415-8E08E694C517}" type="datetimeFigureOut">
              <a:rPr lang="fr-FR" smtClean="0"/>
              <a:t>18/10/22</a:t>
            </a:fld>
            <a:endParaRPr lang="fr-FR"/>
          </a:p>
        </p:txBody>
      </p:sp>
      <p:sp>
        <p:nvSpPr>
          <p:cNvPr id="6" name="Espace réservé du pied de page 5">
            <a:extLst>
              <a:ext uri="{FF2B5EF4-FFF2-40B4-BE49-F238E27FC236}">
                <a16:creationId xmlns="" xmlns:a16="http://schemas.microsoft.com/office/drawing/2014/main" id="{E011EBF8-4C1B-46BC-B219-2100900F654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2EFF160E-2B38-45B2-B52F-7DF67EF96D0D}"/>
              </a:ext>
            </a:extLst>
          </p:cNvPr>
          <p:cNvSpPr>
            <a:spLocks noGrp="1"/>
          </p:cNvSpPr>
          <p:nvPr>
            <p:ph type="sldNum" sz="quarter" idx="12"/>
          </p:nvPr>
        </p:nvSpPr>
        <p:spPr/>
        <p:txBody>
          <a:bodyPr/>
          <a:lstStyle/>
          <a:p>
            <a:fld id="{C3D3CDA6-8A0D-4F7D-971B-725B1658FCFE}" type="slidenum">
              <a:rPr lang="fr-FR" smtClean="0"/>
              <a:t>‹#›</a:t>
            </a:fld>
            <a:endParaRPr lang="fr-FR"/>
          </a:p>
        </p:txBody>
      </p:sp>
    </p:spTree>
    <p:extLst>
      <p:ext uri="{BB962C8B-B14F-4D97-AF65-F5344CB8AC3E}">
        <p14:creationId xmlns:p14="http://schemas.microsoft.com/office/powerpoint/2010/main" val="31267377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C103F70F-5D90-4540-A867-3F80D8EE38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16="http://schemas.microsoft.com/office/drawing/2014/main" id="{2C9D4F5F-5B89-496A-A0D5-F054017F8D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6F99A11C-B81C-46E6-B874-39D4D39E7F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F8CBB-6519-46E4-8415-8E08E694C517}" type="datetimeFigureOut">
              <a:rPr lang="fr-FR" smtClean="0"/>
              <a:t>18/10/22</a:t>
            </a:fld>
            <a:endParaRPr lang="fr-FR"/>
          </a:p>
        </p:txBody>
      </p:sp>
      <p:sp>
        <p:nvSpPr>
          <p:cNvPr id="5" name="Espace réservé du pied de page 4">
            <a:extLst>
              <a:ext uri="{FF2B5EF4-FFF2-40B4-BE49-F238E27FC236}">
                <a16:creationId xmlns="" xmlns:a16="http://schemas.microsoft.com/office/drawing/2014/main" id="{E2CF45E2-3218-4B75-8E97-19B90F6DF6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 xmlns:a16="http://schemas.microsoft.com/office/drawing/2014/main" id="{203BF8E3-2594-4C0F-B469-747CB2365D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3CDA6-8A0D-4F7D-971B-725B1658FCFE}" type="slidenum">
              <a:rPr lang="fr-FR" smtClean="0"/>
              <a:t>‹#›</a:t>
            </a:fld>
            <a:endParaRPr lang="fr-FR"/>
          </a:p>
        </p:txBody>
      </p:sp>
    </p:spTree>
    <p:extLst>
      <p:ext uri="{BB962C8B-B14F-4D97-AF65-F5344CB8AC3E}">
        <p14:creationId xmlns:p14="http://schemas.microsoft.com/office/powerpoint/2010/main" val="529835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8C4F4CB-A1D8-44B3-9CB1-BB6BB0DA9691}"/>
              </a:ext>
            </a:extLst>
          </p:cNvPr>
          <p:cNvSpPr>
            <a:spLocks noGrp="1"/>
          </p:cNvSpPr>
          <p:nvPr>
            <p:ph type="ctrTitle"/>
          </p:nvPr>
        </p:nvSpPr>
        <p:spPr>
          <a:xfrm>
            <a:off x="366985" y="763580"/>
            <a:ext cx="5881687" cy="516472"/>
          </a:xfrm>
        </p:spPr>
        <p:txBody>
          <a:bodyPr>
            <a:normAutofit fontScale="90000"/>
          </a:bodyPr>
          <a:lstStyle/>
          <a:p>
            <a:r>
              <a:rPr lang="fr-FR" dirty="0"/>
              <a:t>Présentation du projet</a:t>
            </a:r>
            <a:br>
              <a:rPr lang="fr-FR" dirty="0"/>
            </a:br>
            <a:r>
              <a:rPr lang="fr-FR" dirty="0"/>
              <a:t>Equipe</a:t>
            </a:r>
            <a:br>
              <a:rPr lang="fr-FR" dirty="0"/>
            </a:br>
            <a:endParaRPr lang="fr-FR" dirty="0"/>
          </a:p>
        </p:txBody>
      </p:sp>
      <p:sp>
        <p:nvSpPr>
          <p:cNvPr id="3" name="Espace réservé du texte 2">
            <a:extLst>
              <a:ext uri="{FF2B5EF4-FFF2-40B4-BE49-F238E27FC236}">
                <a16:creationId xmlns="" xmlns:a16="http://schemas.microsoft.com/office/drawing/2014/main" id="{E596BDC5-8816-447A-8285-D347866EC74D}"/>
              </a:ext>
            </a:extLst>
          </p:cNvPr>
          <p:cNvSpPr>
            <a:spLocks noGrp="1"/>
          </p:cNvSpPr>
          <p:nvPr>
            <p:ph type="body" sz="quarter" idx="14"/>
          </p:nvPr>
        </p:nvSpPr>
        <p:spPr/>
        <p:txBody>
          <a:bodyPr/>
          <a:lstStyle/>
          <a:p>
            <a:endParaRPr lang="fr-FR"/>
          </a:p>
        </p:txBody>
      </p:sp>
      <p:sp>
        <p:nvSpPr>
          <p:cNvPr id="4" name="Espace réservé du texte 3">
            <a:extLst>
              <a:ext uri="{FF2B5EF4-FFF2-40B4-BE49-F238E27FC236}">
                <a16:creationId xmlns="" xmlns:a16="http://schemas.microsoft.com/office/drawing/2014/main" id="{894BF716-F2C2-45D7-B16F-C0C55D2F68FE}"/>
              </a:ext>
            </a:extLst>
          </p:cNvPr>
          <p:cNvSpPr>
            <a:spLocks noGrp="1"/>
          </p:cNvSpPr>
          <p:nvPr>
            <p:ph type="body" sz="quarter" idx="13"/>
          </p:nvPr>
        </p:nvSpPr>
        <p:spPr/>
        <p:txBody>
          <a:bodyPr/>
          <a:lstStyle/>
          <a:p>
            <a:pPr marL="285750" indent="-285750">
              <a:buFont typeface="Arial" panose="020B0604020202020204" pitchFamily="34" charset="0"/>
              <a:buChar char="•"/>
            </a:pPr>
            <a:r>
              <a:rPr lang="fr-FR" dirty="0" smtClean="0"/>
              <a:t>Nom du projet : </a:t>
            </a:r>
            <a:r>
              <a:rPr lang="fr-FR" b="1" dirty="0" smtClean="0"/>
              <a:t>Les 150 ans de la SFP dans Reflets de la physique </a:t>
            </a:r>
            <a:endParaRPr lang="fr-FR" dirty="0" smtClean="0"/>
          </a:p>
          <a:p>
            <a:pPr marL="285750" indent="-285750">
              <a:buFont typeface="Arial" panose="020B0604020202020204" pitchFamily="34" charset="0"/>
              <a:buChar char="•"/>
            </a:pPr>
            <a:r>
              <a:rPr lang="fr-FR" dirty="0" smtClean="0"/>
              <a:t>Objectif </a:t>
            </a:r>
            <a:r>
              <a:rPr lang="fr-FR" dirty="0"/>
              <a:t>du </a:t>
            </a:r>
            <a:r>
              <a:rPr lang="fr-FR" dirty="0" smtClean="0"/>
              <a:t>projet</a:t>
            </a:r>
            <a:r>
              <a:rPr lang="fr-FR" dirty="0"/>
              <a:t> </a:t>
            </a:r>
            <a:r>
              <a:rPr lang="fr-FR" dirty="0" smtClean="0"/>
              <a:t>: diffuser auprès des lecteurs de la revue (et plus généralement du public, puisque la revue est librement accessible sur le site </a:t>
            </a:r>
            <a:r>
              <a:rPr lang="fr-FR" dirty="0" err="1" smtClean="0"/>
              <a:t>www.refletsdelaphysique.fr</a:t>
            </a:r>
            <a:r>
              <a:rPr lang="fr-FR" dirty="0" smtClean="0"/>
              <a:t>) des articles sur des évènements passés et des personnalités importantes de la SFP ou de la physique en France, ainsi que sur des actions ayant eu lieu ou prévues dans le cadre des 150 ans. </a:t>
            </a:r>
          </a:p>
          <a:p>
            <a:pPr marL="285750" indent="-285750">
              <a:buFont typeface="Arial" panose="020B0604020202020204" pitchFamily="34" charset="0"/>
              <a:buChar char="•"/>
            </a:pPr>
            <a:r>
              <a:rPr lang="fr-FR" dirty="0" smtClean="0"/>
              <a:t>Présentation : articles répartis dans les numéros de la revue à paraître en 2023 (et éventuellement à poursuivre en 2024, pendant l’année de la physique).  </a:t>
            </a:r>
            <a:endParaRPr lang="fr-FR" dirty="0"/>
          </a:p>
          <a:p>
            <a:pPr marL="285750" indent="-285750">
              <a:buFont typeface="Arial" panose="020B0604020202020204" pitchFamily="34" charset="0"/>
              <a:buChar char="•"/>
            </a:pPr>
            <a:r>
              <a:rPr lang="fr-FR" dirty="0"/>
              <a:t>Equipe </a:t>
            </a:r>
            <a:r>
              <a:rPr lang="fr-FR" dirty="0" smtClean="0"/>
              <a:t>projet : Charles de Novion, Ghyslaine </a:t>
            </a:r>
            <a:r>
              <a:rPr lang="fr-FR" dirty="0" err="1" smtClean="0"/>
              <a:t>Collon</a:t>
            </a:r>
            <a:r>
              <a:rPr lang="fr-FR" dirty="0" smtClean="0"/>
              <a:t>, communication de la SFP</a:t>
            </a:r>
          </a:p>
          <a:p>
            <a:pPr marL="285750" indent="-285750">
              <a:buFont typeface="Arial" panose="020B0604020202020204" pitchFamily="34" charset="0"/>
              <a:buChar char="•"/>
            </a:pPr>
            <a:r>
              <a:rPr lang="fr-FR" dirty="0" smtClean="0"/>
              <a:t>Lecture et validation par le comité de rédaction de Reflets et le Bureau de la SFP</a:t>
            </a:r>
            <a:endParaRPr lang="fr-FR" dirty="0"/>
          </a:p>
          <a:p>
            <a:pPr marL="285750" indent="-285750">
              <a:buFont typeface="Arial" panose="020B0604020202020204" pitchFamily="34" charset="0"/>
              <a:buChar char="•"/>
            </a:pPr>
            <a:endParaRPr lang="fr-FR" dirty="0"/>
          </a:p>
        </p:txBody>
      </p:sp>
    </p:spTree>
    <p:extLst>
      <p:ext uri="{BB962C8B-B14F-4D97-AF65-F5344CB8AC3E}">
        <p14:creationId xmlns:p14="http://schemas.microsoft.com/office/powerpoint/2010/main" val="2885356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42BC9D0-8433-43B0-B454-4EF15FDA30F9}"/>
              </a:ext>
            </a:extLst>
          </p:cNvPr>
          <p:cNvSpPr>
            <a:spLocks noGrp="1"/>
          </p:cNvSpPr>
          <p:nvPr>
            <p:ph type="ctrTitle"/>
          </p:nvPr>
        </p:nvSpPr>
        <p:spPr>
          <a:xfrm>
            <a:off x="380236" y="763580"/>
            <a:ext cx="5881687" cy="516472"/>
          </a:xfrm>
        </p:spPr>
        <p:txBody>
          <a:bodyPr>
            <a:normAutofit fontScale="90000"/>
          </a:bodyPr>
          <a:lstStyle/>
          <a:p>
            <a:r>
              <a:rPr lang="fr-FR" dirty="0"/>
              <a:t>Etat d’avancement/Calendrier</a:t>
            </a:r>
            <a:br>
              <a:rPr lang="fr-FR" dirty="0"/>
            </a:br>
            <a:endParaRPr lang="fr-FR" dirty="0"/>
          </a:p>
        </p:txBody>
      </p:sp>
      <p:sp>
        <p:nvSpPr>
          <p:cNvPr id="3" name="Espace réservé du texte 2">
            <a:extLst>
              <a:ext uri="{FF2B5EF4-FFF2-40B4-BE49-F238E27FC236}">
                <a16:creationId xmlns="" xmlns:a16="http://schemas.microsoft.com/office/drawing/2014/main" id="{CE6187BD-3588-452D-9AF4-CB9C181016B4}"/>
              </a:ext>
            </a:extLst>
          </p:cNvPr>
          <p:cNvSpPr>
            <a:spLocks noGrp="1"/>
          </p:cNvSpPr>
          <p:nvPr>
            <p:ph type="body" sz="quarter" idx="14"/>
          </p:nvPr>
        </p:nvSpPr>
        <p:spPr/>
        <p:txBody>
          <a:bodyPr/>
          <a:lstStyle/>
          <a:p>
            <a:endParaRPr lang="fr-FR"/>
          </a:p>
        </p:txBody>
      </p:sp>
      <p:sp>
        <p:nvSpPr>
          <p:cNvPr id="4" name="Espace réservé du texte 3">
            <a:extLst>
              <a:ext uri="{FF2B5EF4-FFF2-40B4-BE49-F238E27FC236}">
                <a16:creationId xmlns="" xmlns:a16="http://schemas.microsoft.com/office/drawing/2014/main" id="{14104010-3145-4C3E-9809-260FE70C6019}"/>
              </a:ext>
            </a:extLst>
          </p:cNvPr>
          <p:cNvSpPr>
            <a:spLocks noGrp="1"/>
          </p:cNvSpPr>
          <p:nvPr>
            <p:ph type="body" sz="quarter" idx="13"/>
          </p:nvPr>
        </p:nvSpPr>
        <p:spPr/>
        <p:txBody>
          <a:bodyPr/>
          <a:lstStyle/>
          <a:p>
            <a:pPr marL="0" indent="0"/>
            <a:r>
              <a:rPr lang="fr-FR" dirty="0" smtClean="0"/>
              <a:t>Se fera tout au long de l’année 2023, et sera peut-être prolongé dans le premier semestre de 2024. </a:t>
            </a:r>
          </a:p>
          <a:p>
            <a:pPr marL="0" indent="0"/>
            <a:r>
              <a:rPr lang="fr-FR" dirty="0" smtClean="0"/>
              <a:t>Premiers articles à prévoir dans le numéro 75 de décembre 2022-janvier 2023. </a:t>
            </a:r>
          </a:p>
          <a:p>
            <a:pPr marL="0" indent="0"/>
            <a:r>
              <a:rPr lang="fr-FR" dirty="0" smtClean="0"/>
              <a:t>Se fera ensuite en fonction du rythme de parution des numéros de Reflets. </a:t>
            </a:r>
            <a:endParaRPr lang="fr-FR" dirty="0"/>
          </a:p>
        </p:txBody>
      </p:sp>
    </p:spTree>
    <p:extLst>
      <p:ext uri="{BB962C8B-B14F-4D97-AF65-F5344CB8AC3E}">
        <p14:creationId xmlns:p14="http://schemas.microsoft.com/office/powerpoint/2010/main" val="3715767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C00744C-004B-4BED-AF00-8AB949095656}"/>
              </a:ext>
            </a:extLst>
          </p:cNvPr>
          <p:cNvSpPr>
            <a:spLocks noGrp="1"/>
          </p:cNvSpPr>
          <p:nvPr>
            <p:ph type="ctrTitle"/>
          </p:nvPr>
        </p:nvSpPr>
        <p:spPr/>
        <p:txBody>
          <a:bodyPr>
            <a:normAutofit fontScale="90000"/>
          </a:bodyPr>
          <a:lstStyle/>
          <a:p>
            <a:r>
              <a:rPr lang="fr-FR" dirty="0"/>
              <a:t>Budget projet</a:t>
            </a:r>
          </a:p>
        </p:txBody>
      </p:sp>
      <p:sp>
        <p:nvSpPr>
          <p:cNvPr id="3" name="Espace réservé du texte 2">
            <a:extLst>
              <a:ext uri="{FF2B5EF4-FFF2-40B4-BE49-F238E27FC236}">
                <a16:creationId xmlns="" xmlns:a16="http://schemas.microsoft.com/office/drawing/2014/main" id="{D87FF138-A93B-44FA-8A38-4308CEC4D9F5}"/>
              </a:ext>
            </a:extLst>
          </p:cNvPr>
          <p:cNvSpPr>
            <a:spLocks noGrp="1"/>
          </p:cNvSpPr>
          <p:nvPr>
            <p:ph type="body" sz="quarter" idx="14"/>
          </p:nvPr>
        </p:nvSpPr>
        <p:spPr/>
        <p:txBody>
          <a:bodyPr/>
          <a:lstStyle/>
          <a:p>
            <a:endParaRPr lang="fr-FR"/>
          </a:p>
        </p:txBody>
      </p:sp>
      <p:sp>
        <p:nvSpPr>
          <p:cNvPr id="4" name="Espace réservé du texte 3">
            <a:extLst>
              <a:ext uri="{FF2B5EF4-FFF2-40B4-BE49-F238E27FC236}">
                <a16:creationId xmlns="" xmlns:a16="http://schemas.microsoft.com/office/drawing/2014/main" id="{F2084E39-5AF2-4436-8AEE-EA0E45B59AE4}"/>
              </a:ext>
            </a:extLst>
          </p:cNvPr>
          <p:cNvSpPr>
            <a:spLocks noGrp="1"/>
          </p:cNvSpPr>
          <p:nvPr>
            <p:ph type="body" sz="quarter" idx="13"/>
          </p:nvPr>
        </p:nvSpPr>
        <p:spPr/>
        <p:txBody>
          <a:bodyPr/>
          <a:lstStyle/>
          <a:p>
            <a:pPr marL="285750" indent="-285750">
              <a:buFont typeface="Arial" panose="020B0604020202020204" pitchFamily="34" charset="0"/>
              <a:buChar char="•"/>
            </a:pPr>
            <a:r>
              <a:rPr lang="fr-FR" dirty="0"/>
              <a:t>Budget global </a:t>
            </a:r>
            <a:r>
              <a:rPr lang="fr-FR" dirty="0" smtClean="0"/>
              <a:t>: en gros, celui d’un numéro global de Reflets (48 pages ou un peu plus). </a:t>
            </a:r>
          </a:p>
          <a:p>
            <a:pPr marL="285750" indent="-285750">
              <a:buFont typeface="Arial" panose="020B0604020202020204" pitchFamily="34" charset="0"/>
              <a:buChar char="•"/>
            </a:pPr>
            <a:r>
              <a:rPr lang="fr-FR" dirty="0" smtClean="0"/>
              <a:t>Dépenses engagées à ce jour : 0. </a:t>
            </a:r>
            <a:endParaRPr lang="fr-FR" dirty="0"/>
          </a:p>
          <a:p>
            <a:pPr marL="285750" indent="-285750">
              <a:buFont typeface="Arial" panose="020B0604020202020204" pitchFamily="34" charset="0"/>
              <a:buChar char="•"/>
            </a:pPr>
            <a:r>
              <a:rPr lang="fr-FR" dirty="0" smtClean="0"/>
              <a:t>Dépenses </a:t>
            </a:r>
            <a:r>
              <a:rPr lang="fr-FR" dirty="0"/>
              <a:t>à </a:t>
            </a:r>
            <a:r>
              <a:rPr lang="fr-FR" dirty="0" smtClean="0"/>
              <a:t>venir</a:t>
            </a:r>
            <a:r>
              <a:rPr lang="fr-FR" dirty="0"/>
              <a:t> </a:t>
            </a:r>
            <a:r>
              <a:rPr lang="fr-FR" dirty="0" smtClean="0"/>
              <a:t>: rétribution de la maquettiste de Reflets (4000 à 5000 € TTC). Frais d’impression et de routage (4000 à 4500 € TTC, en fonction du tirage et du nombre de pages), frais postaux d’envoi de la revue (demander à Marine </a:t>
            </a:r>
            <a:r>
              <a:rPr lang="fr-FR" dirty="0" err="1" smtClean="0"/>
              <a:t>Jadoule</a:t>
            </a:r>
            <a:r>
              <a:rPr lang="fr-FR" dirty="0" smtClean="0"/>
              <a:t>). </a:t>
            </a:r>
            <a:endParaRPr lang="fr-FR" dirty="0"/>
          </a:p>
          <a:p>
            <a:pPr marL="285750" indent="-285750">
              <a:buFont typeface="Arial" panose="020B0604020202020204" pitchFamily="34" charset="0"/>
              <a:buChar char="•"/>
            </a:pPr>
            <a:r>
              <a:rPr lang="fr-FR" dirty="0" smtClean="0"/>
              <a:t>Subvention du CNRS pour les numéros de Reflets. </a:t>
            </a:r>
            <a:endParaRPr lang="fr-FR" dirty="0"/>
          </a:p>
          <a:p>
            <a:endParaRPr lang="fr-FR" dirty="0"/>
          </a:p>
        </p:txBody>
      </p:sp>
    </p:spTree>
    <p:extLst>
      <p:ext uri="{BB962C8B-B14F-4D97-AF65-F5344CB8AC3E}">
        <p14:creationId xmlns:p14="http://schemas.microsoft.com/office/powerpoint/2010/main" val="1075335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BC30324-A2B6-4BE5-8A13-94D44E7F692A}"/>
              </a:ext>
            </a:extLst>
          </p:cNvPr>
          <p:cNvSpPr>
            <a:spLocks noGrp="1"/>
          </p:cNvSpPr>
          <p:nvPr>
            <p:ph type="ctrTitle"/>
          </p:nvPr>
        </p:nvSpPr>
        <p:spPr>
          <a:xfrm>
            <a:off x="406741" y="763580"/>
            <a:ext cx="5881687" cy="516472"/>
          </a:xfrm>
        </p:spPr>
        <p:txBody>
          <a:bodyPr>
            <a:normAutofit fontScale="90000"/>
          </a:bodyPr>
          <a:lstStyle/>
          <a:p>
            <a:r>
              <a:rPr lang="fr-FR" dirty="0"/>
              <a:t>Difficultés rencontrées</a:t>
            </a:r>
            <a:br>
              <a:rPr lang="fr-FR" dirty="0"/>
            </a:br>
            <a:r>
              <a:rPr lang="fr-FR" dirty="0"/>
              <a:t>Aide souhaitée</a:t>
            </a:r>
          </a:p>
        </p:txBody>
      </p:sp>
      <p:sp>
        <p:nvSpPr>
          <p:cNvPr id="3" name="Espace réservé du texte 2">
            <a:extLst>
              <a:ext uri="{FF2B5EF4-FFF2-40B4-BE49-F238E27FC236}">
                <a16:creationId xmlns="" xmlns:a16="http://schemas.microsoft.com/office/drawing/2014/main" id="{736D4141-7336-4CE2-9FB5-84C743AE0049}"/>
              </a:ext>
            </a:extLst>
          </p:cNvPr>
          <p:cNvSpPr>
            <a:spLocks noGrp="1"/>
          </p:cNvSpPr>
          <p:nvPr>
            <p:ph type="body" sz="quarter" idx="14"/>
          </p:nvPr>
        </p:nvSpPr>
        <p:spPr/>
        <p:txBody>
          <a:bodyPr/>
          <a:lstStyle/>
          <a:p>
            <a:endParaRPr lang="fr-FR"/>
          </a:p>
        </p:txBody>
      </p:sp>
      <p:sp>
        <p:nvSpPr>
          <p:cNvPr id="4" name="Espace réservé du texte 3">
            <a:extLst>
              <a:ext uri="{FF2B5EF4-FFF2-40B4-BE49-F238E27FC236}">
                <a16:creationId xmlns="" xmlns:a16="http://schemas.microsoft.com/office/drawing/2014/main" id="{5EA09111-6011-4D74-A3FE-F9DFCA63EE48}"/>
              </a:ext>
            </a:extLst>
          </p:cNvPr>
          <p:cNvSpPr>
            <a:spLocks noGrp="1"/>
          </p:cNvSpPr>
          <p:nvPr>
            <p:ph type="body" sz="quarter" idx="13"/>
          </p:nvPr>
        </p:nvSpPr>
        <p:spPr/>
        <p:txBody>
          <a:bodyPr/>
          <a:lstStyle/>
          <a:p>
            <a:r>
              <a:rPr lang="fr-FR" dirty="0" smtClean="0"/>
              <a:t>Parrain : Jean-Paul </a:t>
            </a:r>
            <a:r>
              <a:rPr lang="fr-FR" dirty="0" err="1" smtClean="0"/>
              <a:t>Duraud</a:t>
            </a:r>
            <a:endParaRPr lang="fr-FR" dirty="0"/>
          </a:p>
        </p:txBody>
      </p:sp>
    </p:spTree>
    <p:extLst>
      <p:ext uri="{BB962C8B-B14F-4D97-AF65-F5344CB8AC3E}">
        <p14:creationId xmlns:p14="http://schemas.microsoft.com/office/powerpoint/2010/main" val="142836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23E1EAC-2887-4B78-AC39-659EC881E438}"/>
              </a:ext>
            </a:extLst>
          </p:cNvPr>
          <p:cNvSpPr>
            <a:spLocks noGrp="1"/>
          </p:cNvSpPr>
          <p:nvPr>
            <p:ph type="ctrTitle"/>
          </p:nvPr>
        </p:nvSpPr>
        <p:spPr/>
        <p:txBody>
          <a:bodyPr>
            <a:normAutofit fontScale="90000"/>
          </a:bodyPr>
          <a:lstStyle/>
          <a:p>
            <a:r>
              <a:rPr lang="fr-FR" dirty="0"/>
              <a:t>Plan communication</a:t>
            </a:r>
          </a:p>
        </p:txBody>
      </p:sp>
      <p:sp>
        <p:nvSpPr>
          <p:cNvPr id="3" name="Espace réservé du texte 2">
            <a:extLst>
              <a:ext uri="{FF2B5EF4-FFF2-40B4-BE49-F238E27FC236}">
                <a16:creationId xmlns="" xmlns:a16="http://schemas.microsoft.com/office/drawing/2014/main" id="{4FECB852-CF55-46B1-8F02-1DFACF81AB5A}"/>
              </a:ext>
            </a:extLst>
          </p:cNvPr>
          <p:cNvSpPr>
            <a:spLocks noGrp="1"/>
          </p:cNvSpPr>
          <p:nvPr>
            <p:ph type="body" sz="quarter" idx="14"/>
          </p:nvPr>
        </p:nvSpPr>
        <p:spPr/>
        <p:txBody>
          <a:bodyPr/>
          <a:lstStyle/>
          <a:p>
            <a:endParaRPr lang="fr-FR"/>
          </a:p>
        </p:txBody>
      </p:sp>
      <p:sp>
        <p:nvSpPr>
          <p:cNvPr id="4" name="Espace réservé du texte 3">
            <a:extLst>
              <a:ext uri="{FF2B5EF4-FFF2-40B4-BE49-F238E27FC236}">
                <a16:creationId xmlns="" xmlns:a16="http://schemas.microsoft.com/office/drawing/2014/main" id="{B97750A6-89BE-4496-8A45-CE5778F01219}"/>
              </a:ext>
            </a:extLst>
          </p:cNvPr>
          <p:cNvSpPr>
            <a:spLocks noGrp="1"/>
          </p:cNvSpPr>
          <p:nvPr>
            <p:ph type="body" sz="quarter" idx="13"/>
          </p:nvPr>
        </p:nvSpPr>
        <p:spPr/>
        <p:txBody>
          <a:bodyPr/>
          <a:lstStyle/>
          <a:p>
            <a:r>
              <a:rPr lang="fr-FR" dirty="0" smtClean="0"/>
              <a:t>Annonce et communication sur le site des 150 ans et dans la revue Reflets</a:t>
            </a:r>
          </a:p>
          <a:p>
            <a:pPr>
              <a:spcBef>
                <a:spcPts val="0"/>
              </a:spcBef>
            </a:pPr>
            <a:endParaRPr lang="fr-FR" dirty="0"/>
          </a:p>
          <a:p>
            <a:pPr algn="ctr">
              <a:spcBef>
                <a:spcPts val="0"/>
              </a:spcBef>
            </a:pPr>
            <a:r>
              <a:rPr lang="fr-FR" b="1" dirty="0" smtClean="0"/>
              <a:t>Sommaire provisoire</a:t>
            </a:r>
          </a:p>
          <a:p>
            <a:pPr algn="l"/>
            <a:r>
              <a:rPr lang="fr-FR" dirty="0" smtClean="0"/>
              <a:t>Les origines et les premières années de la Société Française de Physique (</a:t>
            </a:r>
            <a:r>
              <a:rPr lang="fr-FR" i="1" dirty="0" smtClean="0"/>
              <a:t>reprise de l’article de M.C. </a:t>
            </a:r>
            <a:r>
              <a:rPr lang="fr-FR" i="1" dirty="0" err="1" smtClean="0"/>
              <a:t>Bustamante</a:t>
            </a:r>
            <a:r>
              <a:rPr lang="fr-FR" i="1" dirty="0" smtClean="0"/>
              <a:t> et al., complété par des figures et des encadrés non publiés). </a:t>
            </a:r>
          </a:p>
          <a:p>
            <a:pPr algn="l"/>
            <a:r>
              <a:rPr lang="fr-FR" dirty="0" smtClean="0"/>
              <a:t>La physique en France et la SFP pendant l’entre-deux-guerres (</a:t>
            </a:r>
            <a:r>
              <a:rPr lang="fr-FR" i="1" dirty="0" smtClean="0"/>
              <a:t>C.H. de Novion, avec un texte d’André </a:t>
            </a:r>
            <a:r>
              <a:rPr lang="fr-FR" i="1" dirty="0" err="1" smtClean="0"/>
              <a:t>Guinier</a:t>
            </a:r>
            <a:r>
              <a:rPr lang="fr-FR" dirty="0" smtClean="0"/>
              <a:t>) </a:t>
            </a:r>
          </a:p>
          <a:p>
            <a:pPr algn="l"/>
            <a:r>
              <a:rPr lang="fr-FR" dirty="0" smtClean="0"/>
              <a:t>La SFP pendant la Seconde Guerre mondiale (</a:t>
            </a:r>
            <a:r>
              <a:rPr lang="fr-FR" i="1" dirty="0" smtClean="0"/>
              <a:t>archives de la SFP</a:t>
            </a:r>
            <a:r>
              <a:rPr lang="fr-FR" dirty="0" smtClean="0"/>
              <a:t>) </a:t>
            </a:r>
          </a:p>
          <a:p>
            <a:pPr algn="l"/>
            <a:r>
              <a:rPr lang="fr-FR" dirty="0" smtClean="0"/>
              <a:t>La SFP de 1950 à 1980 : renaissance, expansion puis inquiétudes </a:t>
            </a:r>
          </a:p>
          <a:p>
            <a:pPr algn="l"/>
            <a:r>
              <a:rPr lang="fr-FR" dirty="0" smtClean="0"/>
              <a:t>Histoire des Olympiades de Physique France (</a:t>
            </a:r>
            <a:r>
              <a:rPr lang="fr-FR" i="1" dirty="0" smtClean="0"/>
              <a:t>M. </a:t>
            </a:r>
            <a:r>
              <a:rPr lang="fr-FR" i="1" dirty="0" err="1" smtClean="0"/>
              <a:t>Groslière</a:t>
            </a:r>
            <a:r>
              <a:rPr lang="fr-FR" i="1" dirty="0" smtClean="0"/>
              <a:t> et P. </a:t>
            </a:r>
            <a:r>
              <a:rPr lang="fr-FR" i="1" dirty="0" err="1" smtClean="0"/>
              <a:t>Chavel</a:t>
            </a:r>
            <a:r>
              <a:rPr lang="fr-FR" dirty="0" smtClean="0"/>
              <a:t>) </a:t>
            </a:r>
          </a:p>
          <a:p>
            <a:pPr algn="l"/>
            <a:endParaRPr lang="fr-FR" dirty="0"/>
          </a:p>
        </p:txBody>
      </p:sp>
    </p:spTree>
    <p:extLst>
      <p:ext uri="{BB962C8B-B14F-4D97-AF65-F5344CB8AC3E}">
        <p14:creationId xmlns:p14="http://schemas.microsoft.com/office/powerpoint/2010/main" val="2437656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98C7888-B49E-4B52-8221-C3A0348D243D}"/>
              </a:ext>
            </a:extLst>
          </p:cNvPr>
          <p:cNvSpPr>
            <a:spLocks noGrp="1"/>
          </p:cNvSpPr>
          <p:nvPr>
            <p:ph type="ctrTitle"/>
          </p:nvPr>
        </p:nvSpPr>
        <p:spPr/>
        <p:txBody>
          <a:bodyPr>
            <a:normAutofit fontScale="90000"/>
          </a:bodyPr>
          <a:lstStyle/>
          <a:p>
            <a:r>
              <a:rPr lang="fr-FR" dirty="0"/>
              <a:t>Conclusion</a:t>
            </a:r>
          </a:p>
        </p:txBody>
      </p:sp>
      <p:sp>
        <p:nvSpPr>
          <p:cNvPr id="3" name="Espace réservé du texte 2">
            <a:extLst>
              <a:ext uri="{FF2B5EF4-FFF2-40B4-BE49-F238E27FC236}">
                <a16:creationId xmlns="" xmlns:a16="http://schemas.microsoft.com/office/drawing/2014/main" id="{7D680FF8-6B43-4BEE-A971-E9496DED0E03}"/>
              </a:ext>
            </a:extLst>
          </p:cNvPr>
          <p:cNvSpPr>
            <a:spLocks noGrp="1"/>
          </p:cNvSpPr>
          <p:nvPr>
            <p:ph type="body" sz="quarter" idx="14"/>
          </p:nvPr>
        </p:nvSpPr>
        <p:spPr/>
        <p:txBody>
          <a:bodyPr/>
          <a:lstStyle/>
          <a:p>
            <a:endParaRPr lang="fr-FR"/>
          </a:p>
        </p:txBody>
      </p:sp>
      <p:sp>
        <p:nvSpPr>
          <p:cNvPr id="4" name="Espace réservé du texte 3">
            <a:extLst>
              <a:ext uri="{FF2B5EF4-FFF2-40B4-BE49-F238E27FC236}">
                <a16:creationId xmlns="" xmlns:a16="http://schemas.microsoft.com/office/drawing/2014/main" id="{CCAAA493-F1B9-407E-A637-9218AF62DF31}"/>
              </a:ext>
            </a:extLst>
          </p:cNvPr>
          <p:cNvSpPr>
            <a:spLocks noGrp="1"/>
          </p:cNvSpPr>
          <p:nvPr>
            <p:ph type="body" sz="quarter" idx="13"/>
          </p:nvPr>
        </p:nvSpPr>
        <p:spPr/>
        <p:txBody>
          <a:bodyPr/>
          <a:lstStyle/>
          <a:p>
            <a:r>
              <a:rPr lang="fr-FR" dirty="0" smtClean="0"/>
              <a:t>Hommage à Pierre </a:t>
            </a:r>
            <a:r>
              <a:rPr lang="fr-FR" dirty="0" err="1" smtClean="0"/>
              <a:t>Radvanyi</a:t>
            </a:r>
            <a:r>
              <a:rPr lang="fr-FR" dirty="0" smtClean="0"/>
              <a:t> (</a:t>
            </a:r>
            <a:r>
              <a:rPr lang="fr-FR" i="1" dirty="0" smtClean="0"/>
              <a:t>4 articles courts, coordonnés par E. </a:t>
            </a:r>
            <a:r>
              <a:rPr lang="fr-FR" i="1" dirty="0" err="1" smtClean="0"/>
              <a:t>Brézin</a:t>
            </a:r>
            <a:r>
              <a:rPr lang="fr-FR" dirty="0" smtClean="0"/>
              <a:t>) </a:t>
            </a:r>
          </a:p>
          <a:p>
            <a:r>
              <a:rPr lang="fr-FR" dirty="0" smtClean="0"/>
              <a:t>La vie et l’œuvre scientifique de Fernand Holweck (</a:t>
            </a:r>
            <a:r>
              <a:rPr lang="fr-FR" i="1" dirty="0" smtClean="0"/>
              <a:t>V. </a:t>
            </a:r>
            <a:r>
              <a:rPr lang="fr-FR" i="1" dirty="0" err="1" smtClean="0"/>
              <a:t>Moisy</a:t>
            </a:r>
            <a:r>
              <a:rPr lang="fr-FR" dirty="0" smtClean="0"/>
              <a:t>) </a:t>
            </a:r>
          </a:p>
          <a:p>
            <a:r>
              <a:rPr lang="fr-FR" dirty="0" smtClean="0"/>
              <a:t>Quelques articles et éditoriaux significatifs de présidents de la SFP</a:t>
            </a:r>
          </a:p>
          <a:p>
            <a:pPr marL="285750" indent="-285750">
              <a:buFontTx/>
              <a:buChar char="-"/>
            </a:pPr>
            <a:r>
              <a:rPr lang="fr-FR" dirty="0" smtClean="0"/>
              <a:t>La physique, pourquoi faire ? (</a:t>
            </a:r>
            <a:r>
              <a:rPr lang="fr-FR" i="1" dirty="0" smtClean="0"/>
              <a:t>A. </a:t>
            </a:r>
            <a:r>
              <a:rPr lang="fr-FR" i="1" dirty="0" err="1" smtClean="0"/>
              <a:t>Abragam</a:t>
            </a:r>
            <a:r>
              <a:rPr lang="fr-FR" i="1" dirty="0" smtClean="0"/>
              <a:t> et débat, 1973</a:t>
            </a:r>
            <a:r>
              <a:rPr lang="fr-FR" dirty="0" smtClean="0"/>
              <a:t>) </a:t>
            </a:r>
          </a:p>
          <a:p>
            <a:pPr marL="285750" indent="-285750">
              <a:buFontTx/>
              <a:buChar char="-"/>
            </a:pPr>
            <a:r>
              <a:rPr lang="fr-FR" dirty="0" smtClean="0"/>
              <a:t>Allocutions de la première présidente de la SFP (</a:t>
            </a:r>
            <a:r>
              <a:rPr lang="fr-FR" i="1" dirty="0" smtClean="0"/>
              <a:t>H. Mathieu-</a:t>
            </a:r>
            <a:r>
              <a:rPr lang="fr-FR" i="1" dirty="0" err="1" smtClean="0"/>
              <a:t>Faraggi</a:t>
            </a:r>
            <a:r>
              <a:rPr lang="fr-FR" dirty="0" smtClean="0"/>
              <a:t>)</a:t>
            </a:r>
          </a:p>
          <a:p>
            <a:pPr marL="285750" indent="-285750">
              <a:buFontTx/>
              <a:buChar char="-"/>
            </a:pPr>
            <a:r>
              <a:rPr lang="fr-FR" dirty="0" smtClean="0"/>
              <a:t>Physique et langue française (</a:t>
            </a:r>
            <a:r>
              <a:rPr lang="fr-FR" i="1" dirty="0" smtClean="0"/>
              <a:t>D. Kaplan, 1994</a:t>
            </a:r>
            <a:r>
              <a:rPr lang="fr-FR" dirty="0" smtClean="0"/>
              <a:t>)</a:t>
            </a:r>
          </a:p>
          <a:p>
            <a:pPr marL="285750" indent="-285750">
              <a:buFontTx/>
              <a:buChar char="-"/>
            </a:pPr>
            <a:r>
              <a:rPr lang="fr-FR" dirty="0" smtClean="0"/>
              <a:t>Plasticité ou fragilité de la recherche française en physique (</a:t>
            </a:r>
            <a:r>
              <a:rPr lang="fr-FR" i="1" dirty="0" smtClean="0"/>
              <a:t>J. Friedel, 2004</a:t>
            </a:r>
            <a:r>
              <a:rPr lang="fr-FR" dirty="0" smtClean="0"/>
              <a:t>)</a:t>
            </a:r>
          </a:p>
          <a:p>
            <a:pPr marL="285750" indent="-285750">
              <a:buFontTx/>
              <a:buChar char="-"/>
            </a:pPr>
            <a:r>
              <a:rPr lang="fr-FR" dirty="0" smtClean="0"/>
              <a:t>Lettres entre Friedel et de Gennes (</a:t>
            </a:r>
            <a:r>
              <a:rPr lang="fr-FR" i="1" dirty="0" smtClean="0"/>
              <a:t>2000</a:t>
            </a:r>
            <a:r>
              <a:rPr lang="fr-FR" dirty="0" smtClean="0"/>
              <a:t>)</a:t>
            </a:r>
          </a:p>
          <a:p>
            <a:pPr marL="0" indent="0"/>
            <a:r>
              <a:rPr lang="fr-FR" dirty="0" smtClean="0"/>
              <a:t>Etc. </a:t>
            </a:r>
            <a:endParaRPr lang="fr-FR" dirty="0"/>
          </a:p>
        </p:txBody>
      </p:sp>
    </p:spTree>
    <p:extLst>
      <p:ext uri="{BB962C8B-B14F-4D97-AF65-F5344CB8AC3E}">
        <p14:creationId xmlns:p14="http://schemas.microsoft.com/office/powerpoint/2010/main" val="28334737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525</Words>
  <Application>Microsoft Macintosh PowerPoint</Application>
  <PresentationFormat>Personnalisé</PresentationFormat>
  <Paragraphs>36</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Présentation du projet Equipe </vt:lpstr>
      <vt:lpstr>Etat d’avancement/Calendrier </vt:lpstr>
      <vt:lpstr>Budget projet</vt:lpstr>
      <vt:lpstr>Difficultés rencontrées Aide souhaitée</vt:lpstr>
      <vt:lpstr>Plan communication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revue du 28 juin</dc:title>
  <dc:creator>Guy Wormser</dc:creator>
  <cp:lastModifiedBy>Charles de Novion</cp:lastModifiedBy>
  <cp:revision>9</cp:revision>
  <dcterms:created xsi:type="dcterms:W3CDTF">2022-05-20T04:23:06Z</dcterms:created>
  <dcterms:modified xsi:type="dcterms:W3CDTF">2022-10-18T15:35:46Z</dcterms:modified>
</cp:coreProperties>
</file>