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_rels/presentation.xml.rels" ContentType="application/vnd.openxmlformats-package.relationships+xml"/>
  <Override PartName="/ppt/media/image1.jpeg" ContentType="image/jpeg"/>
  <Override PartName="/ppt/media/image3.png" ContentType="image/png"/>
  <Override PartName="/ppt/media/image2.png" ContentType="image/png"/>
  <Override PartName="/ppt/media/image4.png" ContentType="image/png"/>
  <Override PartName="/ppt/media/image5.png" ContentType="image/png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 flipH="1" flipV="1">
            <a:off x="-2160" y="766800"/>
            <a:ext cx="6399000" cy="815760"/>
          </a:xfrm>
          <a:custGeom>
            <a:avLst/>
            <a:gdLst/>
            <a:ahLst/>
            <a:rect l="l" t="t" r="r" b="b"/>
            <a:pathLst>
              <a:path w="16298612" h="2032713">
                <a:moveTo>
                  <a:pt x="1162213" y="0"/>
                </a:moveTo>
                <a:lnTo>
                  <a:pt x="16298612" y="7970"/>
                </a:lnTo>
                <a:lnTo>
                  <a:pt x="16278310" y="2032713"/>
                </a:lnTo>
                <a:lnTo>
                  <a:pt x="0" y="2032713"/>
                </a:lnTo>
                <a:lnTo>
                  <a:pt x="1162213" y="0"/>
                </a:lnTo>
                <a:close/>
              </a:path>
            </a:pathLst>
          </a:custGeom>
          <a:solidFill>
            <a:srgbClr val="cd1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Image 9" descr=""/>
          <p:cNvPicPr/>
          <p:nvPr/>
        </p:nvPicPr>
        <p:blipFill>
          <a:blip r:embed="rId2"/>
          <a:stretch/>
        </p:blipFill>
        <p:spPr>
          <a:xfrm>
            <a:off x="10621080" y="332280"/>
            <a:ext cx="1162440" cy="870480"/>
          </a:xfrm>
          <a:prstGeom prst="rect">
            <a:avLst/>
          </a:prstGeom>
          <a:ln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s://www.sfpnet.fr/laureat-e-s-des-prix-jeunes-chercheurs-euses-2017" TargetMode="External"/><Relationship Id="rId2" Type="http://schemas.openxmlformats.org/officeDocument/2006/relationships/hyperlink" Target="https://www.sfpnet.fr/laureats-des-prix-jeunes-chercheurs-euses-2019-de-la-sfp" TargetMode="External"/><Relationship Id="rId3" Type="http://schemas.openxmlformats.org/officeDocument/2006/relationships/hyperlink" Target="https://www.sfpnet.fr/alexandra-brisset-laureate-du-prix-rene-pellat-2020" TargetMode="External"/><Relationship Id="rId4" Type="http://schemas.openxmlformats.org/officeDocument/2006/relationships/hyperlink" Target="https://www.sfpnet.fr/laureats-des-prix-jeunes-chercheurs-euses-2016" TargetMode="External"/><Relationship Id="rId5" Type="http://schemas.openxmlformats.org/officeDocument/2006/relationships/hyperlink" Target="https://www.sfpnet.fr/laureats-des-prix-jeunes-chercheurs-euses-2019-de-la-sfp" TargetMode="External"/><Relationship Id="rId6" Type="http://schemas.openxmlformats.org/officeDocument/2006/relationships/hyperlink" Target="https://www.sfpnet.fr/laureat-e-s-des-prix-jeunes-chercheurs-euses-2017" TargetMode="External"/><Relationship Id="rId7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175320" y="763560"/>
            <a:ext cx="6330960" cy="88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</a:pPr>
            <a:r>
              <a:rPr b="1" lang="fr-FR" sz="2000" spc="-1" strike="noStrike">
                <a:solidFill>
                  <a:srgbClr val="ffffff"/>
                </a:solidFill>
                <a:latin typeface="Arial"/>
                <a:ea typeface="Tahoma"/>
              </a:rPr>
              <a:t>Commission Femmes et Physique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20000"/>
              </a:lnSpc>
            </a:pPr>
            <a:r>
              <a:rPr b="1" lang="fr-FR" sz="2000" spc="-1" strike="noStrike">
                <a:solidFill>
                  <a:srgbClr val="ffffff"/>
                </a:solidFill>
                <a:latin typeface="Arial"/>
                <a:ea typeface="Tahoma"/>
              </a:rPr>
              <a:t>BD de lauréat.e.s Prix SFP Jeunes – 6 histoires</a:t>
            </a:r>
            <a:br/>
            <a:endParaRPr b="0" lang="en-US" sz="2000" spc="-1" strike="noStrike">
              <a:latin typeface="Arial"/>
            </a:endParaRPr>
          </a:p>
        </p:txBody>
      </p:sp>
      <p:sp>
        <p:nvSpPr>
          <p:cNvPr id="41" name="CustomShape 2"/>
          <p:cNvSpPr/>
          <p:nvPr/>
        </p:nvSpPr>
        <p:spPr>
          <a:xfrm>
            <a:off x="0" y="6410160"/>
            <a:ext cx="12190320" cy="44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CustomShape 3"/>
          <p:cNvSpPr/>
          <p:nvPr/>
        </p:nvSpPr>
        <p:spPr>
          <a:xfrm>
            <a:off x="6202800" y="1004760"/>
            <a:ext cx="472104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fr-FR" sz="1800" spc="-1" strike="noStrike">
                <a:solidFill>
                  <a:srgbClr val="002060"/>
                </a:solidFill>
                <a:latin typeface="Calibri"/>
                <a:ea typeface="DejaVu Sans"/>
              </a:rPr>
              <a:t>Responsables : Marie-Amandine Pinault-Thaury 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1800" spc="-1" strike="noStrike">
                <a:solidFill>
                  <a:srgbClr val="002060"/>
                </a:solidFill>
                <a:latin typeface="Calibri"/>
                <a:ea typeface="DejaVu Sans"/>
              </a:rPr>
              <a:t>et Isabelle Mirebeau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3" name="CustomShape 4"/>
          <p:cNvSpPr/>
          <p:nvPr/>
        </p:nvSpPr>
        <p:spPr>
          <a:xfrm>
            <a:off x="90720" y="1897560"/>
            <a:ext cx="12047400" cy="439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16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Objectif :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fr-FR" sz="1600" spc="-1" strike="noStrike">
                <a:solidFill>
                  <a:srgbClr val="002060"/>
                </a:solidFill>
                <a:latin typeface="Arial"/>
                <a:ea typeface="DejaVu Sans"/>
              </a:rPr>
              <a:t>Donner une image vivante de la vie d’un ou d’une jeune chercheuse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1" lang="fr-FR" sz="16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Quoi :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  <a:ea typeface="DejaVu Sans"/>
              </a:rPr>
              <a:t> Une BD à 6 histoires de 4 planches A4 chacune pour des lauréat.e.s récent.e.s de prix SFP Jeunes :  3 femmes et 3 hommes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1" lang="fr-FR" sz="16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Public visé :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  <a:ea typeface="DejaVu Sans"/>
              </a:rPr>
              <a:t>Elèves de collège (dès la 6</a:t>
            </a:r>
            <a:r>
              <a:rPr b="0" lang="fr-FR" sz="1600" spc="-1" strike="noStrike" baseline="30000">
                <a:solidFill>
                  <a:srgbClr val="000000"/>
                </a:solidFill>
                <a:latin typeface="Arial"/>
                <a:ea typeface="DejaVu Sans"/>
              </a:rPr>
              <a:t>ème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  <a:ea typeface="DejaVu Sans"/>
              </a:rPr>
              <a:t>) et leurs familles 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1" lang="fr-FR" sz="16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Comment :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  <a:ea typeface="DejaVu Sans"/>
              </a:rPr>
              <a:t>mise en place d’un groupe de travail composé de 8 personnes</a:t>
            </a:r>
            <a:endParaRPr b="0" lang="en-US" sz="1600" spc="-1" strike="noStrike">
              <a:latin typeface="Arial"/>
            </a:endParaRPr>
          </a:p>
          <a:p>
            <a:pPr marL="285840" indent="-2829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  <a:ea typeface="DejaVu Sans"/>
              </a:rPr>
              <a:t>Chaque lauréat.e est associé.e à une référente de la commission Femmes et Physique en charge de le.la contacter pour obtenir son accord, puis effectuer un premier entretien sur son parcours ;</a:t>
            </a:r>
            <a:endParaRPr b="0" lang="en-US" sz="1600" spc="-1" strike="noStrike">
              <a:latin typeface="Arial"/>
            </a:endParaRPr>
          </a:p>
          <a:p>
            <a:pPr marL="285840" indent="-2829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  <a:ea typeface="DejaVu Sans"/>
              </a:rPr>
              <a:t>L’histoire est ensuite co-construite en étroite collaboration entre le.la lauréat.e, la référente et les 2 responsables de l’action BD;</a:t>
            </a:r>
            <a:endParaRPr b="0" lang="en-US" sz="1600" spc="-1" strike="noStrike">
              <a:latin typeface="Arial"/>
            </a:endParaRPr>
          </a:p>
          <a:p>
            <a:pPr marL="285840" indent="-2829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  <a:ea typeface="DejaVu Sans"/>
              </a:rPr>
              <a:t>Le.la lauréat.e, son parcours et l’histoire ébauchée sont alors présentés à la dessinatrice lors d’une réunion réunissant tous les co-auteurs de l’histoires (4  personnes) ;</a:t>
            </a:r>
            <a:endParaRPr b="0" lang="en-US" sz="1600" spc="-1" strike="noStrike">
              <a:latin typeface="Arial"/>
            </a:endParaRPr>
          </a:p>
          <a:p>
            <a:pPr marL="285840" indent="-2829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  <a:ea typeface="DejaVu Sans"/>
              </a:rPr>
              <a:t>La dessinatrice Aurélie Bordenave réalise la BD, sur la base de la discussion de groupe et du matériel visuel fourni par le/la lauréat.e ;</a:t>
            </a:r>
            <a:endParaRPr b="0" lang="en-US" sz="1600" spc="-1" strike="noStrike">
              <a:latin typeface="Arial"/>
            </a:endParaRPr>
          </a:p>
          <a:p>
            <a:pPr marL="285840" indent="-2829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  <a:ea typeface="DejaVu Sans"/>
              </a:rPr>
              <a:t>La dessinatrice envoie les story-board au groupe de 4 personnes pour corrections/validation;</a:t>
            </a:r>
            <a:endParaRPr b="0" lang="en-US" sz="1600" spc="-1" strike="noStrike">
              <a:latin typeface="Arial"/>
            </a:endParaRPr>
          </a:p>
          <a:p>
            <a:pPr marL="285840" indent="-2829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  <a:ea typeface="DejaVu Sans"/>
              </a:rPr>
              <a:t>Après 2 à 5 aller-retour avec la dessinatrice sur le story-board, l’encrage est effectué avec correction/validation (1-2 aller-retour) ;</a:t>
            </a:r>
            <a:endParaRPr b="0" lang="en-US" sz="1600" spc="-1" strike="noStrike">
              <a:latin typeface="Arial"/>
            </a:endParaRPr>
          </a:p>
          <a:p>
            <a:pPr marL="285840" indent="-2829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  <a:ea typeface="DejaVu Sans"/>
              </a:rPr>
              <a:t>Une fois l’encrage validé, la mise en couleur est effectuée et les 4 planches de l’histoire sont terminées.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380160" y="986760"/>
            <a:ext cx="5879880" cy="51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39000"/>
          </a:bodyPr>
          <a:p>
            <a:pPr>
              <a:lnSpc>
                <a:spcPct val="90000"/>
              </a:lnSpc>
            </a:pPr>
            <a:r>
              <a:rPr b="1" lang="fr-FR" sz="2800" spc="-1" strike="noStrike">
                <a:solidFill>
                  <a:srgbClr val="ffffff"/>
                </a:solidFill>
                <a:latin typeface="Tahoma"/>
                <a:ea typeface="Tahoma"/>
              </a:rPr>
              <a:t>Etat d’avancement/Calendrier</a:t>
            </a:r>
            <a:br/>
            <a:endParaRPr b="0" lang="en-US" sz="2800" spc="-1" strike="noStrike">
              <a:latin typeface="Arial"/>
            </a:endParaRPr>
          </a:p>
        </p:txBody>
      </p:sp>
      <p:sp>
        <p:nvSpPr>
          <p:cNvPr id="45" name="CustomShape 2"/>
          <p:cNvSpPr/>
          <p:nvPr/>
        </p:nvSpPr>
        <p:spPr>
          <a:xfrm>
            <a:off x="0" y="6410160"/>
            <a:ext cx="12190320" cy="44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CustomShape 3"/>
          <p:cNvSpPr/>
          <p:nvPr/>
        </p:nvSpPr>
        <p:spPr>
          <a:xfrm>
            <a:off x="183960" y="1906200"/>
            <a:ext cx="8682840" cy="374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  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-2 épisodes finalisés et validés;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  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-1 épisode quasiment finalisé : demande de modifications envoyée à la dessinatrice;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  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-1 épisode en cours d'élaboration au stade du storyboard : V3 en cours de corrections avant envoie à la dessinatrice;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  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-1 épisode en cours de conception : entretien avec  candidate+dessinatrice programmé pour le 18 octobre;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  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-1 épisode à concevoir : entretiens avec le candidat à programmer (celui avec la dessinatrice est à réaliser avant Noël).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</p:txBody>
      </p:sp>
      <p:graphicFrame>
        <p:nvGraphicFramePr>
          <p:cNvPr id="47" name="Table 4"/>
          <p:cNvGraphicFramePr/>
          <p:nvPr/>
        </p:nvGraphicFramePr>
        <p:xfrm>
          <a:off x="8600040" y="1244520"/>
          <a:ext cx="3499200" cy="0"/>
        </p:xfrm>
        <a:graphic>
          <a:graphicData uri="http://schemas.openxmlformats.org/drawingml/2006/table">
            <a:tbl>
              <a:tblPr/>
              <a:tblGrid>
                <a:gridCol w="3499560"/>
              </a:tblGrid>
              <a:tr h="0">
                <a:tc>
                  <a:txBody>
                    <a:bodyPr lIns="68400" rIns="68400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Lauréat.e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0">
                <a:tc>
                  <a:txBody>
                    <a:bodyPr lIns="68400" rIns="68400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lang="fr-FR" sz="1800" spc="-1" strike="noStrike" u="sng">
                          <a:solidFill>
                            <a:srgbClr val="0563c1"/>
                          </a:solidFill>
                          <a:uFillTx/>
                          <a:latin typeface="Arial"/>
                          <a:ea typeface="DejaVu Sans"/>
                          <a:hlinkClick r:id="rId1"/>
                        </a:rPr>
                        <a:t>Aurélie HOURLIER-FARGETTE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0">
                <a:tc>
                  <a:txBody>
                    <a:bodyPr lIns="68400" rIns="68400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lang="fr-FR" sz="1800" spc="-1" strike="noStrike" u="sng">
                          <a:solidFill>
                            <a:srgbClr val="0563c1"/>
                          </a:solidFill>
                          <a:uFillTx/>
                          <a:latin typeface="Arial"/>
                          <a:ea typeface="DejaVu Sans"/>
                          <a:hlinkClick r:id="rId2"/>
                        </a:rPr>
                        <a:t>William LEGRAND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0">
                <a:tc>
                  <a:txBody>
                    <a:bodyPr lIns="68400" rIns="68400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lang="fr-FR" sz="1800" spc="-1" strike="noStrike" u="sng">
                          <a:solidFill>
                            <a:srgbClr val="0563c1"/>
                          </a:solidFill>
                          <a:uFillTx/>
                          <a:latin typeface="Arial"/>
                          <a:ea typeface="DejaVu Sans"/>
                          <a:hlinkClick r:id="rId3"/>
                        </a:rPr>
                        <a:t>Alexandra BRISSET Alexandra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0">
                <a:tc>
                  <a:txBody>
                    <a:bodyPr lIns="68400" rIns="68400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lang="fr-FR" sz="1800" spc="-1" strike="noStrike" u="sng">
                          <a:solidFill>
                            <a:srgbClr val="0563c1"/>
                          </a:solidFill>
                          <a:uFillTx/>
                          <a:latin typeface="Arial"/>
                          <a:ea typeface="DejaVu Sans"/>
                          <a:hlinkClick r:id="rId4"/>
                        </a:rPr>
                        <a:t>Guillaume DUCLOS</a:t>
                      </a: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0">
                <a:tc>
                  <a:txBody>
                    <a:bodyPr lIns="68400" rIns="68400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lang="fr-FR" sz="1800" spc="-1" strike="noStrike" u="sng">
                          <a:solidFill>
                            <a:srgbClr val="0563c1"/>
                          </a:solidFill>
                          <a:uFillTx/>
                          <a:latin typeface="Arial"/>
                          <a:ea typeface="DejaVu Sans"/>
                          <a:hlinkClick r:id="rId5"/>
                        </a:rPr>
                        <a:t>Claire GUEPIN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0"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fr-FR" sz="1800" spc="-1" strike="noStrike" u="sng">
                          <a:solidFill>
                            <a:srgbClr val="0563c1"/>
                          </a:solidFill>
                          <a:uFillTx/>
                          <a:latin typeface="Arial"/>
                          <a:ea typeface="DejaVu Sans"/>
                          <a:hlinkClick r:id="rId6"/>
                        </a:rPr>
                        <a:t>Vivian POULIN</a:t>
                      </a: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406800" y="918720"/>
            <a:ext cx="5879880" cy="51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94000"/>
          </a:bodyPr>
          <a:p>
            <a:pPr>
              <a:lnSpc>
                <a:spcPct val="9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Tahoma"/>
                <a:ea typeface="Tahoma"/>
              </a:rPr>
              <a:t>Budget projet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49" name="CustomShape 2"/>
          <p:cNvSpPr/>
          <p:nvPr/>
        </p:nvSpPr>
        <p:spPr>
          <a:xfrm>
            <a:off x="0" y="6410160"/>
            <a:ext cx="12190320" cy="44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CustomShape 3"/>
          <p:cNvSpPr/>
          <p:nvPr/>
        </p:nvSpPr>
        <p:spPr>
          <a:xfrm>
            <a:off x="557280" y="1708200"/>
            <a:ext cx="10613880" cy="339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90000"/>
              </a:lnSpc>
              <a:spcBef>
                <a:spcPts val="1001"/>
              </a:spcBef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Tahoma"/>
              </a:rPr>
              <a:t>Budget global : Financement pour conception de la BD à 6 histoires : 10.2 k€ HT</a:t>
            </a:r>
            <a:endParaRPr b="0" lang="en-US" sz="1800" spc="-1" strike="noStrike">
              <a:latin typeface="Arial"/>
            </a:endParaRPr>
          </a:p>
          <a:p>
            <a:pPr marL="285840" indent="-2840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Tahoma"/>
              </a:rPr>
              <a:t>Coût d’une histoire : 1400 € pour 4 planches avec </a:t>
            </a:r>
            <a:endParaRPr b="0" lang="en-US" sz="1800" spc="-1" strike="noStrike">
              <a:latin typeface="Arial"/>
            </a:endParaRPr>
          </a:p>
          <a:p>
            <a:pPr lvl="1" marL="743040" indent="-2840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Tahoma"/>
              </a:rPr>
              <a:t>accompagnement éditorial, enquête en distanciel et interviews</a:t>
            </a:r>
            <a:endParaRPr b="0" lang="en-US" sz="1800" spc="-1" strike="noStrike">
              <a:latin typeface="Arial"/>
            </a:endParaRPr>
          </a:p>
          <a:p>
            <a:pPr lvl="1" marL="743040" indent="-2840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Tahoma"/>
              </a:rPr>
              <a:t>Scénarisation en partenariat avec le commanditaire</a:t>
            </a:r>
            <a:endParaRPr b="0" lang="en-US" sz="1800" spc="-1" strike="noStrike">
              <a:latin typeface="Arial"/>
            </a:endParaRPr>
          </a:p>
          <a:p>
            <a:pPr lvl="1" marL="743040" indent="-2840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Tahoma"/>
              </a:rPr>
              <a:t>Story-board, finalisation avec encrage, lettrage, mise en couleur</a:t>
            </a:r>
            <a:endParaRPr b="0" lang="en-US" sz="1800" spc="-1" strike="noStrike">
              <a:latin typeface="Arial"/>
            </a:endParaRPr>
          </a:p>
          <a:p>
            <a:pPr marL="285840" indent="-2840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Tahoma"/>
              </a:rPr>
              <a:t>Coût de conception de la couverture de la BD : 1000 €</a:t>
            </a:r>
            <a:endParaRPr b="0" lang="en-US" sz="1800" spc="-1" strike="noStrike">
              <a:latin typeface="Arial"/>
            </a:endParaRPr>
          </a:p>
          <a:p>
            <a:pPr marL="285840" indent="-2840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Tahoma"/>
              </a:rPr>
              <a:t>Coût de la maquette et de la direction artistique : 800 €</a:t>
            </a:r>
            <a:endParaRPr b="0" lang="en-US" sz="1800" spc="-1" strike="noStrike">
              <a:latin typeface="Arial"/>
            </a:endParaRPr>
          </a:p>
          <a:p>
            <a:pPr marL="1080" algn="just">
              <a:lnSpc>
                <a:spcPct val="90000"/>
              </a:lnSpc>
              <a:spcBef>
                <a:spcPts val="1001"/>
              </a:spcBef>
            </a:pPr>
            <a:endParaRPr b="0" lang="en-US" sz="1800" spc="-1" strike="noStrike">
              <a:latin typeface="Arial"/>
            </a:endParaRPr>
          </a:p>
          <a:p>
            <a:pPr marL="1080" algn="just">
              <a:lnSpc>
                <a:spcPct val="90000"/>
              </a:lnSpc>
              <a:spcBef>
                <a:spcPts val="1001"/>
              </a:spcBef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Tahoma"/>
              </a:rPr>
              <a:t>Point subventions : SFP OK . La dessinatrice a reçu les fonds pour travailler.</a:t>
            </a:r>
            <a:endParaRPr b="0" lang="en-US" sz="1800" spc="-1" strike="noStrike">
              <a:latin typeface="Arial"/>
            </a:endParaRPr>
          </a:p>
          <a:p>
            <a:pPr marL="1080" algn="just">
              <a:lnSpc>
                <a:spcPct val="90000"/>
              </a:lnSpc>
              <a:spcBef>
                <a:spcPts val="1001"/>
              </a:spcBef>
            </a:pPr>
            <a:endParaRPr b="0" lang="en-US" sz="1800" spc="-1" strike="noStrike">
              <a:latin typeface="Arial"/>
            </a:endParaRPr>
          </a:p>
          <a:p>
            <a:pPr marL="1080">
              <a:lnSpc>
                <a:spcPct val="100000"/>
              </a:lnSpc>
            </a:pPr>
            <a:r>
              <a:rPr b="0" i="1" lang="fr-FR" sz="1600" spc="-1" strike="noStrike">
                <a:solidFill>
                  <a:srgbClr val="000000"/>
                </a:solidFill>
                <a:latin typeface="Arial"/>
                <a:ea typeface="DejaVu Sans"/>
              </a:rPr>
              <a:t>Détail de la cession de droit d’auteur : Droit de reproduction</a:t>
            </a:r>
            <a:r>
              <a:rPr b="0" i="1" lang="fr-FR" sz="16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fr-FR" sz="16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b="0" lang="en-US" sz="1600" spc="-1" strike="noStrike">
              <a:latin typeface="Arial"/>
            </a:endParaRPr>
          </a:p>
          <a:p>
            <a:pPr marL="1080">
              <a:lnSpc>
                <a:spcPct val="100000"/>
              </a:lnSpc>
            </a:pPr>
            <a:r>
              <a:rPr b="0" i="1" lang="fr-FR" sz="16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fr-FR" sz="1600" spc="-1" strike="noStrike">
                <a:solidFill>
                  <a:srgbClr val="000000"/>
                </a:solidFill>
                <a:latin typeface="Arial"/>
                <a:ea typeface="DejaVu Sans"/>
              </a:rPr>
              <a:t>Durée : 10 ans</a:t>
            </a:r>
            <a:endParaRPr b="0" lang="en-US" sz="1600" spc="-1" strike="noStrike">
              <a:latin typeface="Arial"/>
            </a:endParaRPr>
          </a:p>
          <a:p>
            <a:pPr marL="1080">
              <a:lnSpc>
                <a:spcPct val="100000"/>
              </a:lnSpc>
            </a:pPr>
            <a:r>
              <a:rPr b="0" i="1" lang="fr-FR" sz="16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fr-FR" sz="1600" spc="-1" strike="noStrike">
                <a:solidFill>
                  <a:srgbClr val="000000"/>
                </a:solidFill>
                <a:latin typeface="Arial"/>
                <a:ea typeface="DejaVu Sans"/>
              </a:rPr>
              <a:t>Support : livret de BD imprimé et consultable sur le web + extraits pour la com’</a:t>
            </a:r>
            <a:endParaRPr b="0" lang="en-US" sz="1600" spc="-1" strike="noStrike">
              <a:latin typeface="Arial"/>
            </a:endParaRPr>
          </a:p>
          <a:p>
            <a:pPr marL="1080">
              <a:lnSpc>
                <a:spcPct val="100000"/>
              </a:lnSpc>
            </a:pPr>
            <a:r>
              <a:rPr b="0" i="1" lang="fr-FR" sz="16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fr-FR" sz="1600" spc="-1" strike="noStrike">
                <a:solidFill>
                  <a:srgbClr val="000000"/>
                </a:solidFill>
                <a:latin typeface="Arial"/>
                <a:ea typeface="DejaVu Sans"/>
              </a:rPr>
              <a:t>Zone géographique : Monde (internet) et France entière pour le support imprimé</a:t>
            </a:r>
            <a:endParaRPr b="0" lang="en-US" sz="1600" spc="-1" strike="noStrike">
              <a:latin typeface="Arial"/>
            </a:endParaRPr>
          </a:p>
          <a:p>
            <a:pPr marL="1080">
              <a:lnSpc>
                <a:spcPct val="100000"/>
              </a:lnSpc>
            </a:pPr>
            <a:r>
              <a:rPr b="0" i="1" lang="fr-FR" sz="16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fr-FR" sz="1600" spc="-1" strike="noStrike">
                <a:solidFill>
                  <a:srgbClr val="000000"/>
                </a:solidFill>
                <a:latin typeface="Arial"/>
                <a:ea typeface="DejaVu Sans"/>
              </a:rPr>
              <a:t>Droits réservés pour tout autre usage, qui devra donner lieu à une nouvelle note d’auteur.</a:t>
            </a:r>
            <a:endParaRPr b="0" lang="en-US" sz="1600" spc="-1" strike="noStrike">
              <a:latin typeface="Arial"/>
            </a:endParaRPr>
          </a:p>
          <a:p>
            <a:pPr marL="228600" indent="-226800" algn="just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406800" y="763560"/>
            <a:ext cx="5879880" cy="51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</a:pPr>
            <a:r>
              <a:rPr b="1" lang="fr-FR" sz="2400" spc="-1" strike="noStrike">
                <a:solidFill>
                  <a:srgbClr val="ffffff"/>
                </a:solidFill>
                <a:latin typeface="Tahoma"/>
                <a:ea typeface="Tahoma"/>
              </a:rPr>
              <a:t>Difficultés rencontrées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fr-FR" sz="2400" spc="-1" strike="noStrike">
                <a:solidFill>
                  <a:srgbClr val="ffffff"/>
                </a:solidFill>
                <a:latin typeface="Tahoma"/>
                <a:ea typeface="Tahoma"/>
              </a:rPr>
              <a:t>Aide demandée 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52" name="CustomShape 2"/>
          <p:cNvSpPr/>
          <p:nvPr/>
        </p:nvSpPr>
        <p:spPr>
          <a:xfrm>
            <a:off x="0" y="6410160"/>
            <a:ext cx="12190320" cy="44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" name="CustomShape 3"/>
          <p:cNvSpPr/>
          <p:nvPr/>
        </p:nvSpPr>
        <p:spPr>
          <a:xfrm>
            <a:off x="223200" y="1879200"/>
            <a:ext cx="11461320" cy="213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Le travail de couverture et de maquette est à prévoir.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à faire pour début 2023 :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le cahier des charges (façonnage, couverture rigide ou souple, pelliculage éventuel, nombre de pages, type de papier, format définitif) pour être prêtes à lancer les impressions dès que l'intégralité de la bande dessinée sera finalisée (couverture, maquette et les 6 épisodes).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marL="1080" algn="just">
              <a:lnSpc>
                <a:spcPct val="90000"/>
              </a:lnSpc>
              <a:spcBef>
                <a:spcPts val="1001"/>
              </a:spcBef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Tahoma"/>
              </a:rPr>
              <a:t>Impression des exemplaires de la BD à prévoir : </a:t>
            </a:r>
            <a:endParaRPr b="0" lang="en-US" sz="1800" spc="-1" strike="noStrike">
              <a:latin typeface="Arial"/>
            </a:endParaRPr>
          </a:p>
          <a:p>
            <a:pPr marL="286920" indent="-285120" algn="just">
              <a:lnSpc>
                <a:spcPct val="9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Le coût dépendra du nombre d’exemplaires (estimation : ~3€/u si 1000 unités commandées);</a:t>
            </a:r>
            <a:endParaRPr b="0" lang="en-US" sz="1800" spc="-1" strike="noStrike">
              <a:latin typeface="Arial"/>
            </a:endParaRPr>
          </a:p>
          <a:p>
            <a:pPr marL="286920" indent="-285120" algn="just">
              <a:lnSpc>
                <a:spcPct val="9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Il faudrait que la SFP définisse d’ici la fin de l’année :</a:t>
            </a:r>
            <a:endParaRPr b="0" lang="en-US" sz="1800" spc="-1" strike="noStrike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 le nombre d’exemplaires à imprimer pour déterminer le budget nécessaire;</a:t>
            </a:r>
            <a:endParaRPr b="0" lang="en-US" sz="1800" spc="-1" strike="noStrike">
              <a:latin typeface="Arial"/>
            </a:endParaRPr>
          </a:p>
          <a:p>
            <a:pPr algn="just">
              <a:lnSpc>
                <a:spcPct val="90000"/>
              </a:lnSpc>
            </a:pPr>
            <a:endParaRPr b="0" lang="en-US" sz="1800" spc="-1" strike="noStrike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-avoir le budget en début 2023 et passer commande dans les temps pour avoir les exemplaires en mai.</a:t>
            </a:r>
            <a:endParaRPr b="0" lang="en-US" sz="1800" spc="-1" strike="noStrike">
              <a:latin typeface="Arial"/>
            </a:endParaRPr>
          </a:p>
          <a:p>
            <a:pPr algn="just">
              <a:lnSpc>
                <a:spcPct val="90000"/>
              </a:lnSpc>
            </a:pPr>
            <a:endParaRPr b="0" lang="en-US" sz="1800" spc="-1" strike="noStrike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Si on se base sur l'expérience d'Isabelle, l'imprimerie toulousaine DFS+ est réactive (3 semaines pour 500 exemplaires, envois par Chronopost) et pratique des prix raisonnables (simulations/devis directement en ligne sur leur site web).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380160" y="912600"/>
            <a:ext cx="5879880" cy="51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</a:pPr>
            <a:r>
              <a:rPr b="1" lang="fr-FR" sz="2800" spc="-1" strike="noStrike">
                <a:solidFill>
                  <a:srgbClr val="ffffff"/>
                </a:solidFill>
                <a:latin typeface="Tahoma"/>
                <a:ea typeface="Tahoma"/>
              </a:rPr>
              <a:t>Plan communication</a:t>
            </a:r>
            <a:br/>
            <a:endParaRPr b="0" lang="en-US" sz="2800" spc="-1" strike="noStrike">
              <a:latin typeface="Arial"/>
            </a:endParaRPr>
          </a:p>
        </p:txBody>
      </p:sp>
      <p:sp>
        <p:nvSpPr>
          <p:cNvPr id="55" name="CustomShape 2"/>
          <p:cNvSpPr/>
          <p:nvPr/>
        </p:nvSpPr>
        <p:spPr>
          <a:xfrm>
            <a:off x="0" y="6410160"/>
            <a:ext cx="12190320" cy="44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" name="CustomShape 3"/>
          <p:cNvSpPr/>
          <p:nvPr/>
        </p:nvSpPr>
        <p:spPr>
          <a:xfrm>
            <a:off x="1428120" y="2391120"/>
            <a:ext cx="437616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002060"/>
                </a:solidFill>
                <a:latin typeface="Calibri"/>
                <a:ea typeface="DejaVu Sans"/>
              </a:rPr>
              <a:t> </a:t>
            </a:r>
            <a:r>
              <a:rPr b="1" lang="fr-FR" sz="3200" spc="-1" strike="noStrike">
                <a:solidFill>
                  <a:srgbClr val="002060"/>
                </a:solidFill>
                <a:latin typeface="Calibri"/>
                <a:ea typeface="DejaVu Sans"/>
              </a:rPr>
              <a:t>150 ans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57" name="CustomShape 4"/>
          <p:cNvSpPr/>
          <p:nvPr/>
        </p:nvSpPr>
        <p:spPr>
          <a:xfrm>
            <a:off x="0" y="4595040"/>
            <a:ext cx="12167280" cy="152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b="1" lang="fr-FR" sz="2800" spc="-1" strike="noStrike">
                <a:solidFill>
                  <a:srgbClr val="002060"/>
                </a:solidFill>
                <a:latin typeface="Calibri"/>
                <a:ea typeface="DejaVu Sans"/>
              </a:rPr>
              <a:t>La BD pourra aussi être diffusée lors d’évènements de la SFP (congrès), 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b="1" lang="fr-FR" sz="2800" spc="-1" strike="noStrike">
                <a:solidFill>
                  <a:srgbClr val="002060"/>
                </a:solidFill>
                <a:latin typeface="Calibri"/>
                <a:ea typeface="DejaVu Sans"/>
              </a:rPr>
              <a:t>puis dans les laboratoires, les universités, les collèges lors d’interventions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b="1" lang="fr-FR" sz="2800" spc="-1" strike="noStrike">
                <a:solidFill>
                  <a:srgbClr val="002060"/>
                </a:solidFill>
                <a:latin typeface="Calibri"/>
                <a:ea typeface="DejaVu Sans"/>
              </a:rPr>
              <a:t> </a:t>
            </a:r>
            <a:r>
              <a:rPr b="1" lang="fr-FR" sz="2800" spc="-1" strike="noStrike">
                <a:solidFill>
                  <a:srgbClr val="002060"/>
                </a:solidFill>
                <a:latin typeface="Calibri"/>
                <a:ea typeface="DejaVu Sans"/>
              </a:rPr>
              <a:t>et à tous ceux qui la demanderont.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58" name="CustomShape 5"/>
          <p:cNvSpPr/>
          <p:nvPr/>
        </p:nvSpPr>
        <p:spPr>
          <a:xfrm>
            <a:off x="1130400" y="2955600"/>
            <a:ext cx="8306640" cy="155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520">
              <a:lnSpc>
                <a:spcPct val="100000"/>
              </a:lnSpc>
            </a:pPr>
            <a:r>
              <a:rPr b="1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La BD aux 6 histoires pourrait être terminée pour le mois de mai. :</a:t>
            </a:r>
            <a:endParaRPr b="0" lang="en-US" sz="2400" spc="-1" strike="noStrike">
              <a:latin typeface="Arial"/>
            </a:endParaRPr>
          </a:p>
          <a:p>
            <a:pPr lvl="1" marL="743040" indent="-2826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pour la 1</a:t>
            </a:r>
            <a:r>
              <a:rPr b="0" lang="fr-FR" sz="2400" spc="-1" strike="noStrike" baseline="30000">
                <a:solidFill>
                  <a:srgbClr val="000000"/>
                </a:solidFill>
                <a:latin typeface="Arial"/>
                <a:ea typeface="DejaVu Sans"/>
              </a:rPr>
              <a:t>ère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 fois lors du festival de fin mai;</a:t>
            </a:r>
            <a:endParaRPr b="0" lang="en-US" sz="2400" spc="-1" strike="noStrike">
              <a:latin typeface="Arial"/>
            </a:endParaRPr>
          </a:p>
          <a:p>
            <a:pPr lvl="1" marL="743040" indent="-2826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puis lors d’évènements grand public 150 ans.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59" name="CustomShape 6"/>
          <p:cNvSpPr/>
          <p:nvPr/>
        </p:nvSpPr>
        <p:spPr>
          <a:xfrm>
            <a:off x="673200" y="1671480"/>
            <a:ext cx="97930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Sur le web : des extraits seront disponibles pour la com’ (prévu par la dessinatrice)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/>
          <p:cNvSpPr/>
          <p:nvPr/>
        </p:nvSpPr>
        <p:spPr>
          <a:xfrm>
            <a:off x="406800" y="918720"/>
            <a:ext cx="5879880" cy="51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94000"/>
          </a:bodyPr>
          <a:p>
            <a:pPr>
              <a:lnSpc>
                <a:spcPct val="9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Tahoma"/>
                <a:ea typeface="Tahoma"/>
              </a:rPr>
              <a:t>Conclusion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61" name="CustomShape 2"/>
          <p:cNvSpPr/>
          <p:nvPr/>
        </p:nvSpPr>
        <p:spPr>
          <a:xfrm>
            <a:off x="0" y="6410160"/>
            <a:ext cx="12190320" cy="44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" name="CustomShape 3"/>
          <p:cNvSpPr/>
          <p:nvPr/>
        </p:nvSpPr>
        <p:spPr>
          <a:xfrm>
            <a:off x="557280" y="2028960"/>
            <a:ext cx="10613880" cy="339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" name="CustomShape 4"/>
          <p:cNvSpPr/>
          <p:nvPr/>
        </p:nvSpPr>
        <p:spPr>
          <a:xfrm>
            <a:off x="640080" y="1654200"/>
            <a:ext cx="10375200" cy="213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Un projet qui avance avec une équipe efficace !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64" name="Image 1" descr=""/>
          <p:cNvPicPr/>
          <p:nvPr/>
        </p:nvPicPr>
        <p:blipFill>
          <a:blip r:embed="rId1"/>
          <a:srcRect l="31850" t="0" r="32247" b="0"/>
          <a:stretch/>
        </p:blipFill>
        <p:spPr>
          <a:xfrm>
            <a:off x="36000" y="2288160"/>
            <a:ext cx="2881800" cy="4512960"/>
          </a:xfrm>
          <a:prstGeom prst="rect">
            <a:avLst/>
          </a:prstGeom>
          <a:ln cap="sq"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5" name="Image 2" descr=""/>
          <p:cNvPicPr/>
          <p:nvPr/>
        </p:nvPicPr>
        <p:blipFill>
          <a:blip r:embed="rId2"/>
          <a:srcRect l="30404" t="0" r="30928" b="0"/>
          <a:stretch/>
        </p:blipFill>
        <p:spPr>
          <a:xfrm>
            <a:off x="3035160" y="2288160"/>
            <a:ext cx="3103560" cy="4512960"/>
          </a:xfrm>
          <a:prstGeom prst="rect">
            <a:avLst/>
          </a:prstGeom>
          <a:ln cap="sq"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6" name="Image 3" descr=""/>
          <p:cNvPicPr/>
          <p:nvPr/>
        </p:nvPicPr>
        <p:blipFill>
          <a:blip r:embed="rId3"/>
          <a:srcRect l="32247" t="0" r="31061" b="0"/>
          <a:stretch/>
        </p:blipFill>
        <p:spPr>
          <a:xfrm>
            <a:off x="6258240" y="2288160"/>
            <a:ext cx="2945160" cy="4512960"/>
          </a:xfrm>
          <a:prstGeom prst="rect">
            <a:avLst/>
          </a:prstGeom>
          <a:ln cap="sq"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7" name="Image 4" descr=""/>
          <p:cNvPicPr/>
          <p:nvPr/>
        </p:nvPicPr>
        <p:blipFill>
          <a:blip r:embed="rId4"/>
          <a:srcRect l="31983" t="0" r="32771" b="0"/>
          <a:stretch/>
        </p:blipFill>
        <p:spPr>
          <a:xfrm>
            <a:off x="9309240" y="2288160"/>
            <a:ext cx="2836800" cy="4525560"/>
          </a:xfrm>
          <a:prstGeom prst="rect">
            <a:avLst/>
          </a:prstGeom>
          <a:ln cap="sq"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1443</TotalTime>
  <Application>LibreOffice/6.4.6.2$MacOSX_X86_64 LibreOffice_project/0ce51a4fd21bff07a5c061082cc82c5ed232f115</Application>
  <Words>876</Words>
  <Paragraphs>74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2022-05-20T04:23:06Z</dcterms:created>
  <dc:creator>Guy Wormser</dc:creator>
  <dc:description/>
  <dc:language>fr-FR</dc:language>
  <cp:lastModifiedBy>Caroline Champenois caroline</cp:lastModifiedBy>
  <dcterms:modified xsi:type="dcterms:W3CDTF">2022-10-20T09:09:07Z</dcterms:modified>
  <cp:revision>34</cp:revision>
  <dc:subject/>
  <dc:title>La revue du 28 juin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Grand écran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6</vt:i4>
  </property>
</Properties>
</file>