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 flipH="1" flipV="1">
            <a:off x="-2160" y="766800"/>
            <a:ext cx="6399000" cy="815760"/>
          </a:xfrm>
          <a:custGeom>
            <a:avLst/>
            <a:gdLst/>
            <a:ahLst/>
            <a:rect l="l" t="t" r="r" b="b"/>
            <a:pathLst>
              <a:path w="16298612" h="2032713">
                <a:moveTo>
                  <a:pt x="1162213" y="0"/>
                </a:moveTo>
                <a:lnTo>
                  <a:pt x="16298612" y="7970"/>
                </a:lnTo>
                <a:lnTo>
                  <a:pt x="16278310" y="2032713"/>
                </a:lnTo>
                <a:lnTo>
                  <a:pt x="0" y="2032713"/>
                </a:lnTo>
                <a:lnTo>
                  <a:pt x="1162213" y="0"/>
                </a:lnTo>
                <a:close/>
              </a:path>
            </a:pathLst>
          </a:custGeom>
          <a:solidFill>
            <a:srgbClr val="cd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Image 9" descr=""/>
          <p:cNvPicPr/>
          <p:nvPr/>
        </p:nvPicPr>
        <p:blipFill>
          <a:blip r:embed="rId2"/>
          <a:stretch/>
        </p:blipFill>
        <p:spPr>
          <a:xfrm>
            <a:off x="10621080" y="332280"/>
            <a:ext cx="1162440" cy="87048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www.sfpnet.fr/gentner-kastler-prize-2021-for-nathalie-picque" TargetMode="External"/><Relationship Id="rId2" Type="http://schemas.openxmlformats.org/officeDocument/2006/relationships/hyperlink" Target="https://www.sfpnet.fr/aleksandra-walczak-laureate-du-prix-jean-ricard-2021-de-la-sfp" TargetMode="External"/><Relationship Id="rId3" Type="http://schemas.openxmlformats.org/officeDocument/2006/relationships/hyperlink" Target="https://www.sfpnet.fr/miriam-serena-vitiello-is-the-2020-friedel-volterra-laureate" TargetMode="External"/><Relationship Id="rId4" Type="http://schemas.openxmlformats.org/officeDocument/2006/relationships/hyperlink" Target="https://www.sfpnet.fr/the-charpak-ritz-prize-2021-awarded-to-marie-emmanuelle-couprie" TargetMode="External"/><Relationship Id="rId5" Type="http://schemas.openxmlformats.org/officeDocument/2006/relationships/hyperlink" Target="https://www.sfpnet.fr/lucia-reining-laureate-du-prix-gentner-kastler-2020&quot; /t &quot;_blank" TargetMode="External"/><Relationship Id="rId6" Type="http://schemas.openxmlformats.org/officeDocument/2006/relationships/hyperlink" Target="https://www.sfpnet.fr/alexandra-brisset-laureate-du-prix-rene-pellat-2020" TargetMode="External"/><Relationship Id="rId7" Type="http://schemas.openxmlformats.org/officeDocument/2006/relationships/hyperlink" Target="https://www.sfpnet.fr/laureats-des-prix-jeunes-chercheurs-euses-2019-de-la-sfp" TargetMode="External"/><Relationship Id="rId8" Type="http://schemas.openxmlformats.org/officeDocument/2006/relationships/hyperlink" Target="https://www.sfpnet.fr/holweck-prize-2018-awarded-to-marina-galand" TargetMode="External"/><Relationship Id="rId9" Type="http://schemas.openxmlformats.org/officeDocument/2006/relationships/hyperlink" Target="https://www.sfpnet.fr/anne-marie-lagrange-laureate-du-prix-jean-ricard-2017" TargetMode="External"/><Relationship Id="rId10" Type="http://schemas.openxmlformats.org/officeDocument/2006/relationships/hyperlink" Target="https://www.sfpnet.fr/laureat-e-s-des-prix-jeunes-chercheurs-euses-2017" TargetMode="External"/><Relationship Id="rId11" Type="http://schemas.openxmlformats.org/officeDocument/2006/relationships/hyperlink" Target="https://www.sfpnet.fr/laureate-du-prix-gentner-kastler-2016" TargetMode="External"/><Relationship Id="rId12" Type="http://schemas.openxmlformats.org/officeDocument/2006/relationships/hyperlink" Target="https://www.sfpnet.fr/laureate-du-prix-jean-ricard-2015-jacqueline-bloch" TargetMode="External"/><Relationship Id="rId13" Type="http://schemas.openxmlformats.org/officeDocument/2006/relationships/hyperlink" Target="https://www.sfpnet.fr/holweck-2015-prize-giving" TargetMode="Externa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7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366840" y="763560"/>
            <a:ext cx="5103720" cy="74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1000"/>
          </a:bodyPr>
          <a:p>
            <a:pPr>
              <a:lnSpc>
                <a:spcPct val="90000"/>
              </a:lnSpc>
            </a:pPr>
            <a:r>
              <a:rPr b="1" lang="fr-FR" sz="7200" spc="-1" strike="noStrike">
                <a:solidFill>
                  <a:srgbClr val="ffffff"/>
                </a:solidFill>
                <a:latin typeface="Arial"/>
                <a:ea typeface="Tahoma"/>
              </a:rPr>
              <a:t>Portraits Lauréates Prix SFP - Affiches</a:t>
            </a:r>
            <a:br/>
            <a:r>
              <a:rPr b="1" lang="fr-FR" sz="7200" spc="-1" strike="noStrike">
                <a:solidFill>
                  <a:srgbClr val="ffffff"/>
                </a:solidFill>
                <a:latin typeface="Arial"/>
                <a:ea typeface="Tahoma"/>
              </a:rPr>
              <a:t>Commission Femmes et Physique</a:t>
            </a:r>
            <a:br/>
            <a:endParaRPr b="0" lang="en-US" sz="7200" spc="-1" strike="noStrike"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0" y="6410160"/>
            <a:ext cx="12190320" cy="4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3"/>
          <p:cNvSpPr/>
          <p:nvPr/>
        </p:nvSpPr>
        <p:spPr>
          <a:xfrm>
            <a:off x="6895800" y="1368000"/>
            <a:ext cx="412200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Calibri"/>
                <a:ea typeface="DejaVu Sans"/>
              </a:rPr>
              <a:t>Responsables : Amélie Juhin et Sandrine Morin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144000" y="1915560"/>
            <a:ext cx="11878560" cy="468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Objectif :</a:t>
            </a:r>
            <a:r>
              <a:rPr b="1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fr-FR" sz="1600" spc="-1" strike="noStrike">
                <a:solidFill>
                  <a:srgbClr val="002060"/>
                </a:solidFill>
                <a:latin typeface="Calibri"/>
                <a:ea typeface="DejaVu Sans"/>
              </a:rPr>
              <a:t>faire connaître largement 15 lauréates de grands prix de la SFP via de belles affiches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fr-FR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Quoi :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15 portraits graphiques de format A0 + une affiche générale </a:t>
            </a:r>
            <a:r>
              <a:rPr b="0" i="1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« 15 physiciennes célèbrent les 150 ans de la SFP »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. Chaque affiche comprend : </a:t>
            </a:r>
            <a:endParaRPr b="0" lang="en-US" sz="1600" spc="-1" strike="noStrike">
              <a:latin typeface="Arial"/>
            </a:endParaRPr>
          </a:p>
          <a:p>
            <a:pPr marL="285840" indent="-2829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une photo-portrait </a:t>
            </a:r>
            <a:endParaRPr b="0" lang="en-US" sz="1600" spc="-1" strike="noStrike">
              <a:latin typeface="Arial"/>
            </a:endParaRPr>
          </a:p>
          <a:p>
            <a:pPr marL="285840" indent="-2829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en surimpression, des images illustrant son activité scientifique : images, équations, dispositif expérimental, lieu de travail…</a:t>
            </a:r>
            <a:endParaRPr b="0" lang="en-US" sz="1600" spc="-1" strike="noStrike">
              <a:latin typeface="Arial"/>
            </a:endParaRPr>
          </a:p>
          <a:p>
            <a:pPr marL="285840" indent="-2829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un texte présentant la lauréate, son domaine de recherche et si elle le souhaite, sa vision de la recherche (dimension collective, transmission…)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-     Le prix attribué par la SFP (et l’année) sera noté sur les affiches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fr-FR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Public visé :</a:t>
            </a:r>
            <a:r>
              <a:rPr b="1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tout public ayant une formation scientifique niveau lycée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fr-FR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Comment :</a:t>
            </a:r>
            <a:r>
              <a:rPr b="1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mise en place d’un groupe de travail composé de 7 personnes</a:t>
            </a:r>
            <a:endParaRPr b="0" lang="en-US" sz="1600" spc="-1" strike="noStrike">
              <a:latin typeface="Arial"/>
            </a:endParaRPr>
          </a:p>
          <a:p>
            <a:pPr marL="285840" indent="-2829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Réalisation par le graphiste G. Saix, sur la base du matériel graphique fourni par la lauréate </a:t>
            </a:r>
            <a:endParaRPr b="0" lang="en-US" sz="1600" spc="-1" strike="noStrike">
              <a:latin typeface="Arial"/>
            </a:endParaRPr>
          </a:p>
          <a:p>
            <a:pPr marL="285840" indent="-2829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Chaque lauréate est associée à une référente de la commission Femmes et Physique en charge de la contacter, de collecter les éléments et d’aider à la rédaction du texte, en interaction avec A. Juhin et G. Saix.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Quand</a:t>
            </a:r>
            <a:r>
              <a:rPr b="0" lang="fr-FR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 :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réalisation progressive des 15 portraits d’ici début 2023. Le graphiste a reçu les fonds de la SFP et a commencé à travailler début 2022.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380160" y="763560"/>
            <a:ext cx="5879880" cy="5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17000"/>
          </a:bodyPr>
          <a:p>
            <a:pPr>
              <a:lnSpc>
                <a:spcPct val="9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Tahoma"/>
                <a:ea typeface="Tahoma"/>
              </a:rPr>
              <a:t>Etat d’avancement/Calendrier</a:t>
            </a:r>
            <a:br/>
            <a:endParaRPr b="0" lang="en-US" sz="3200" spc="-1" strike="noStrike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0" y="6410160"/>
            <a:ext cx="12190320" cy="4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46" name="Table 3"/>
          <p:cNvGraphicFramePr/>
          <p:nvPr/>
        </p:nvGraphicFramePr>
        <p:xfrm>
          <a:off x="6170040" y="1301400"/>
          <a:ext cx="5131080" cy="5216040"/>
        </p:xfrm>
        <a:graphic>
          <a:graphicData uri="http://schemas.openxmlformats.org/drawingml/2006/table">
            <a:tbl>
              <a:tblPr/>
              <a:tblGrid>
                <a:gridCol w="5131440"/>
              </a:tblGrid>
              <a:tr h="3477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hlinkClick r:id="rId1"/>
                        </a:rPr>
                        <a:t>PIQUE Nathalie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477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hlinkClick r:id="rId2"/>
                        </a:rPr>
                        <a:t>Walczak Aleksandra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hlinkClick r:id="rId3"/>
                        </a:rPr>
                        <a:t>VITIELLO Miriam Serena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hlinkClick r:id="rId4"/>
                        </a:rPr>
                        <a:t>COUPRIE Marie Emmanuelle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hlinkClick r:id="rId5"/>
                        </a:rPr>
                        <a:t>REINING Lucia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7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hlinkClick r:id="rId6"/>
                        </a:rPr>
                        <a:t>BRISSET Alexandra</a:t>
                      </a:r>
                      <a:r>
                        <a:rPr b="0" lang="fr-FR" sz="1800" spc="-1" strike="noStrike">
                          <a:solidFill>
                            <a:srgbClr val="0563c1"/>
                          </a:solidFill>
                          <a:latin typeface="Arial"/>
                        </a:rPr>
                        <a:t> (BD)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hlinkClick r:id="rId7"/>
                        </a:rPr>
                        <a:t>GUEPIN Claire</a:t>
                      </a:r>
                      <a:r>
                        <a:rPr b="0" lang="fr-FR" sz="1800" spc="-1" strike="noStrike">
                          <a:solidFill>
                            <a:srgbClr val="0563c1"/>
                          </a:solidFill>
                          <a:latin typeface="Arial"/>
                        </a:rPr>
                        <a:t> (BD)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7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hlinkClick r:id="rId8"/>
                        </a:rPr>
                        <a:t>GALAND Marina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hlinkClick r:id="rId9"/>
                        </a:rPr>
                        <a:t>LAGRANGE Anne-Marie 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7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</a:rPr>
                        <a:t>GRANA 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hlinkClick r:id="rId10"/>
                        </a:rPr>
                        <a:t>HOURLIER-FARGETTE Aurélie</a:t>
                      </a:r>
                      <a:r>
                        <a:rPr b="0" lang="fr-FR" sz="1800" spc="-1" strike="noStrike">
                          <a:solidFill>
                            <a:srgbClr val="0563c1"/>
                          </a:solidFill>
                          <a:latin typeface="Arial"/>
                        </a:rPr>
                        <a:t> (BD)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7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hlinkClick r:id="rId11"/>
                        </a:rPr>
                        <a:t>LAMBRECHT Astrid 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hlinkClick r:id="rId12"/>
                        </a:rPr>
                        <a:t>BLOCH Jacqueline</a:t>
                      </a:r>
                      <a:r>
                        <a:rPr b="0" lang="fr-FR" sz="1800" spc="-1" strike="noStrike" u="sng">
                          <a:solidFill>
                            <a:srgbClr val="0000ff"/>
                          </a:solidFill>
                          <a:uFillTx/>
                          <a:latin typeface="Times New Roman"/>
                        </a:rPr>
                        <a:t>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7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hlinkClick r:id="rId13"/>
                        </a:rPr>
                        <a:t>LEDOUX-RAK Isabelle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DE RANGO Patricia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47" name="CustomShape 4"/>
          <p:cNvSpPr/>
          <p:nvPr/>
        </p:nvSpPr>
        <p:spPr>
          <a:xfrm>
            <a:off x="216000" y="1716840"/>
            <a:ext cx="5975280" cy="179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26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15 lauréates ont accepté,</a:t>
            </a:r>
            <a:endParaRPr b="0" lang="en-US" sz="1600" spc="-1" strike="noStrike">
              <a:latin typeface="Arial"/>
            </a:endParaRPr>
          </a:p>
          <a:p>
            <a:pPr marL="285840" indent="-2826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5 affiches réalisées </a:t>
            </a:r>
            <a:r>
              <a:rPr b="0" i="1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(AM. Lagrange, A.Hourlier-Fargette et  I. Ledoux-Rak, M-A couprie, C. Guépin)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1600" spc="-1" strike="noStrike">
              <a:latin typeface="Arial"/>
            </a:endParaRPr>
          </a:p>
          <a:p>
            <a:pPr marL="285840" indent="-2826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5 en cours</a:t>
            </a:r>
            <a:endParaRPr b="0" lang="en-US" sz="1600" spc="-1" strike="noStrike">
              <a:latin typeface="Arial"/>
            </a:endParaRPr>
          </a:p>
          <a:p>
            <a:pPr marL="285840" indent="-2826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Les textes accompagnants les portraits doivent etre revus ensemble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  <p:pic>
        <p:nvPicPr>
          <p:cNvPr id="48" name="Image 5_2" descr="Anne-Marie Lagrange"/>
          <p:cNvPicPr/>
          <p:nvPr/>
        </p:nvPicPr>
        <p:blipFill>
          <a:blip r:embed="rId14"/>
          <a:stretch/>
        </p:blipFill>
        <p:spPr>
          <a:xfrm>
            <a:off x="212760" y="3816000"/>
            <a:ext cx="1796760" cy="2400120"/>
          </a:xfrm>
          <a:prstGeom prst="rect">
            <a:avLst/>
          </a:prstGeom>
          <a:ln>
            <a:noFill/>
          </a:ln>
        </p:spPr>
      </p:pic>
      <p:pic>
        <p:nvPicPr>
          <p:cNvPr id="49" name="Image 8_2" descr=""/>
          <p:cNvPicPr/>
          <p:nvPr/>
        </p:nvPicPr>
        <p:blipFill>
          <a:blip r:embed="rId15"/>
          <a:stretch/>
        </p:blipFill>
        <p:spPr>
          <a:xfrm>
            <a:off x="2232000" y="3863160"/>
            <a:ext cx="1796760" cy="2400120"/>
          </a:xfrm>
          <a:prstGeom prst="rect">
            <a:avLst/>
          </a:prstGeom>
          <a:ln>
            <a:noFill/>
          </a:ln>
        </p:spPr>
      </p:pic>
      <p:pic>
        <p:nvPicPr>
          <p:cNvPr id="50" name="Image 11_2" descr=""/>
          <p:cNvPicPr/>
          <p:nvPr/>
        </p:nvPicPr>
        <p:blipFill>
          <a:blip r:embed="rId16"/>
          <a:stretch/>
        </p:blipFill>
        <p:spPr>
          <a:xfrm>
            <a:off x="4250520" y="3888000"/>
            <a:ext cx="1796760" cy="2400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06800" y="918720"/>
            <a:ext cx="5879880" cy="5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>
              <a:lnSpc>
                <a:spcPct val="9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Tahoma"/>
                <a:ea typeface="Tahoma"/>
              </a:rPr>
              <a:t>Budget projet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0" y="6410160"/>
            <a:ext cx="12190320" cy="4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3"/>
          <p:cNvSpPr/>
          <p:nvPr/>
        </p:nvSpPr>
        <p:spPr>
          <a:xfrm>
            <a:off x="557280" y="2028960"/>
            <a:ext cx="10613880" cy="33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Tahoma"/>
              </a:rPr>
              <a:t>Budget global : Financement pour conception des 15 affiches : 3600 k€</a:t>
            </a:r>
            <a:endParaRPr b="0" lang="en-US" sz="1800" spc="-1" strike="noStrike">
              <a:latin typeface="Arial"/>
            </a:endParaRPr>
          </a:p>
          <a:p>
            <a:pPr marL="285840" indent="-2840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Tahoma"/>
              </a:rPr>
              <a:t>Coût du graphiste : 350 € / affiche comprenant réalisation de l’affiche, réalisation des QR code, impression, installation des QR codes (si encore d’actualité?)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 marL="285840" indent="-2840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Tahoma"/>
              </a:rPr>
              <a:t>Point subventions : SFP OK . Le graphiste a reçu un acompte de 1000€ pour commencer à travailler</a:t>
            </a:r>
            <a:endParaRPr b="0" lang="en-US" sz="1800" spc="-1" strike="noStrike">
              <a:latin typeface="Arial"/>
            </a:endParaRPr>
          </a:p>
          <a:p>
            <a:pPr marL="285840" indent="-2840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Tahoma"/>
              </a:rPr>
              <a:t>Budget impression d’affiches dans les mains de la SFP</a:t>
            </a:r>
            <a:endParaRPr b="0" lang="en-US" sz="1800" spc="-1" strike="noStrike">
              <a:latin typeface="Arial"/>
            </a:endParaRPr>
          </a:p>
          <a:p>
            <a:pPr marL="285840" indent="-2840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en-US" sz="1800" spc="-1" strike="noStrike">
              <a:latin typeface="Arial"/>
            </a:endParaRPr>
          </a:p>
          <a:p>
            <a:pPr marL="228600" indent="-226800"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406800" y="763560"/>
            <a:ext cx="5879880" cy="5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9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Tahoma"/>
                <a:ea typeface="Tahoma"/>
              </a:rPr>
              <a:t>Difficultés rencontrées</a:t>
            </a:r>
            <a:br/>
            <a:r>
              <a:rPr b="1" lang="fr-FR" sz="3200" spc="-1" strike="noStrike">
                <a:solidFill>
                  <a:srgbClr val="ffffff"/>
                </a:solidFill>
                <a:latin typeface="Tahoma"/>
                <a:ea typeface="Tahoma"/>
              </a:rPr>
              <a:t>Aide souhaitée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0" y="6410160"/>
            <a:ext cx="12190320" cy="4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3"/>
          <p:cNvSpPr/>
          <p:nvPr/>
        </p:nvSpPr>
        <p:spPr>
          <a:xfrm>
            <a:off x="640080" y="1974960"/>
            <a:ext cx="10375200" cy="213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Des contraintes qui fluctuent en fonction d’un calendrier mouvant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On essaye d’avoir 10 portraits prets pour le 16 janvier,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C’est une belle occasion de mettre en valeur l’expo avec la présence de quelques physiciennes de l’exposition.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 mais les échanges avec les physiciennes mises en lumière prennent beaucoup de temps…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-besoin d’aide pour l’impression et le choix des supports, qui doit convenir a toutes sortes d’événements.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406800" y="918720"/>
            <a:ext cx="5879880" cy="5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>
              <a:lnSpc>
                <a:spcPct val="9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Tahoma"/>
                <a:ea typeface="Tahoma"/>
              </a:rPr>
              <a:t>Plan communication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0" y="6410160"/>
            <a:ext cx="12190320" cy="4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3"/>
          <p:cNvSpPr/>
          <p:nvPr/>
        </p:nvSpPr>
        <p:spPr>
          <a:xfrm>
            <a:off x="557280" y="2028960"/>
            <a:ext cx="10613880" cy="33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4"/>
          <p:cNvSpPr/>
          <p:nvPr/>
        </p:nvSpPr>
        <p:spPr>
          <a:xfrm>
            <a:off x="640080" y="2300760"/>
            <a:ext cx="10375200" cy="213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5"/>
          <p:cNvSpPr/>
          <p:nvPr/>
        </p:nvSpPr>
        <p:spPr>
          <a:xfrm>
            <a:off x="216000" y="4796280"/>
            <a:ext cx="1195128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fr-FR" sz="1600" spc="-1" strike="noStrike">
                <a:solidFill>
                  <a:srgbClr val="002060"/>
                </a:solidFill>
                <a:latin typeface="Calibri"/>
                <a:ea typeface="DejaVu Sans"/>
              </a:rPr>
              <a:t>L’exposition classique (impression sur roll-up, facilitant le transport et le stockage) pourra aussi être diffusée lors d’évènements de la SFP (congrès), puis dans les laboratoires, universités et à tous ceux qui la demanderont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2" name="TextShape 6"/>
          <p:cNvSpPr txBox="1"/>
          <p:nvPr/>
        </p:nvSpPr>
        <p:spPr>
          <a:xfrm>
            <a:off x="375480" y="2194560"/>
            <a:ext cx="10414440" cy="69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Ouverture des 150 ans : Une exposition « classique » (portraits affichés) dans le hall des Cordeliers</a:t>
            </a:r>
            <a:endParaRPr b="0" lang="en-US" sz="1600" spc="-1" strike="noStrike">
              <a:latin typeface="Arial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vernissage avec l’invitation de certaines lauréates serait un superbe lancement.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3" name="TextShape 7"/>
          <p:cNvSpPr txBox="1"/>
          <p:nvPr/>
        </p:nvSpPr>
        <p:spPr>
          <a:xfrm>
            <a:off x="233640" y="3017520"/>
            <a:ext cx="11562120" cy="1306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Si il y a un festival : Une exposition « virtuelle » sous forme de jeu (type « Pokemon-go », « flash invader »): </a:t>
            </a:r>
            <a:endParaRPr b="0" lang="en-US" sz="1600" spc="-1" strike="noStrike">
              <a:latin typeface="Arial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un QR code sera généré pour chaque affiche, renvoyant vers un lien sur le site de la SFP où l’affiche sera visible</a:t>
            </a:r>
            <a:endParaRPr b="0" lang="en-US" sz="1600" spc="-1" strike="noStrike">
              <a:latin typeface="Arial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les 15 QR codes seront imprimés et « cachés » dans le lieu du congrès </a:t>
            </a:r>
            <a:endParaRPr b="0" lang="en-US" sz="1600" spc="-1" strike="noStrike">
              <a:latin typeface="Arial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chaque affiche virtuelle peut comprendre une lettre cachée à trouver, les 15 lettres permettant de reconstituer un mot code : tirage au sort et lots à gagner (BD ?) </a:t>
            </a:r>
            <a:endParaRPr b="0" lang="en-US" sz="1600" spc="-1" strike="noStrike">
              <a:latin typeface="Arial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Est-ce toujours pertinent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406800" y="918720"/>
            <a:ext cx="5879880" cy="5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>
              <a:lnSpc>
                <a:spcPct val="9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Tahoma"/>
                <a:ea typeface="Tahoma"/>
              </a:rPr>
              <a:t>Conclusion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0" y="6410160"/>
            <a:ext cx="12190320" cy="4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3"/>
          <p:cNvSpPr/>
          <p:nvPr/>
        </p:nvSpPr>
        <p:spPr>
          <a:xfrm>
            <a:off x="557280" y="2028960"/>
            <a:ext cx="10613880" cy="33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4"/>
          <p:cNvSpPr/>
          <p:nvPr/>
        </p:nvSpPr>
        <p:spPr>
          <a:xfrm>
            <a:off x="640080" y="2300760"/>
            <a:ext cx="10375200" cy="213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On espère être prêtes pour le 16 janvier.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</TotalTime>
  <Application>LibreOffice/6.4.6.2$MacOSX_X86_64 LibreOffice_project/0ce51a4fd21bff07a5c061082cc82c5ed232f115</Application>
  <Words>58</Words>
  <Paragraphs>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2022-05-20T04:23:06Z</dcterms:created>
  <dc:creator>Guy Wormser</dc:creator>
  <dc:description/>
  <dc:language>fr-FR</dc:language>
  <cp:lastModifiedBy>Caroline Champenois caroline</cp:lastModifiedBy>
  <dcterms:modified xsi:type="dcterms:W3CDTF">2022-10-20T09:40:24Z</dcterms:modified>
  <cp:revision>21</cp:revision>
  <dc:subject/>
  <dc:title>La revue du 28 juin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