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0"/>
  </p:notesMasterIdLst>
  <p:sldIdLst>
    <p:sldId id="266" r:id="rId5"/>
    <p:sldId id="270" r:id="rId6"/>
    <p:sldId id="271" r:id="rId7"/>
    <p:sldId id="272" r:id="rId8"/>
    <p:sldId id="273" r:id="rId9"/>
  </p:sldIdLst>
  <p:sldSz cx="9144000" cy="6858000" type="screen4x3"/>
  <p:notesSz cx="666908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0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2513" autoAdjust="0"/>
  </p:normalViewPr>
  <p:slideViewPr>
    <p:cSldViewPr snapToGrid="0">
      <p:cViewPr varScale="1">
        <p:scale>
          <a:sx n="83" d="100"/>
          <a:sy n="83" d="100"/>
        </p:scale>
        <p:origin x="24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507B0C-802D-4CA7-9B49-D4ACC94CBEA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FA6D0987-2662-4494-A973-7315004D91FA}" type="pres">
      <dgm:prSet presAssocID="{07507B0C-802D-4CA7-9B49-D4ACC94CBEA4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8FCD45AD-A75E-488F-8000-1FFDA6B319D7}" type="presOf" srcId="{07507B0C-802D-4CA7-9B49-D4ACC94CBEA4}" destId="{FA6D0987-2662-4494-A973-7315004D91FA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507B0C-802D-4CA7-9B49-D4ACC94CBEA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FA6D0987-2662-4494-A973-7315004D91FA}" type="pres">
      <dgm:prSet presAssocID="{07507B0C-802D-4CA7-9B49-D4ACC94CBEA4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8FCD45AD-A75E-488F-8000-1FFDA6B319D7}" type="presOf" srcId="{07507B0C-802D-4CA7-9B49-D4ACC94CBEA4}" destId="{FA6D0987-2662-4494-A973-7315004D91FA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07A44-ACB3-49FA-BFDD-E508664716F1}" type="datetimeFigureOut">
              <a:rPr lang="fr-FR" smtClean="0"/>
              <a:t>06/12/2022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477D0-182A-42F5-9A8C-08B75B3622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834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477D0-182A-42F5-9A8C-08B75B3622B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348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477D0-182A-42F5-9A8C-08B75B3622B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181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477D0-182A-42F5-9A8C-08B75B3622B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195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477D0-182A-42F5-9A8C-08B75B3622B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3799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477D0-182A-42F5-9A8C-08B75B3622B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119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-pr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3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fr-FR" sz="13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128" y="2165229"/>
            <a:ext cx="8305342" cy="3252160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128" y="5529528"/>
            <a:ext cx="4787999" cy="746185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5528D86-D103-DD4C-9FC4-7D5D789A7C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4667"/>
            <a:ext cx="5060127" cy="2274214"/>
          </a:xfrm>
          <a:prstGeom prst="rect">
            <a:avLst/>
          </a:prstGeom>
        </p:spPr>
      </p:pic>
      <p:pic>
        <p:nvPicPr>
          <p:cNvPr id="6" name="Image 4">
            <a:extLst>
              <a:ext uri="{FF2B5EF4-FFF2-40B4-BE49-F238E27FC236}">
                <a16:creationId xmlns:a16="http://schemas.microsoft.com/office/drawing/2014/main" id="{4644E84E-EF66-2B41-A976-69EF3658DAD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59654" y="2173654"/>
            <a:ext cx="224692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15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-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128" y="2165229"/>
            <a:ext cx="8305342" cy="3252160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128" y="5529528"/>
            <a:ext cx="4787999" cy="746185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pic>
        <p:nvPicPr>
          <p:cNvPr id="8" name="Picture 7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B7B52807-DA9F-0143-86B1-7DB821DCCF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08986"/>
            <a:ext cx="5060133" cy="2274215"/>
          </a:xfrm>
          <a:prstGeom prst="rect">
            <a:avLst/>
          </a:prstGeom>
        </p:spPr>
      </p:pic>
      <p:pic>
        <p:nvPicPr>
          <p:cNvPr id="9" name="Image 6">
            <a:extLst>
              <a:ext uri="{FF2B5EF4-FFF2-40B4-BE49-F238E27FC236}">
                <a16:creationId xmlns:a16="http://schemas.microsoft.com/office/drawing/2014/main" id="{3F7AF8FE-BF12-AE41-8CFA-DE8FD1D5D2C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59654" y="2173654"/>
            <a:ext cx="224692" cy="9144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8C93E39-FEFE-534E-B4C9-ED4AA686B2EE}"/>
              </a:ext>
            </a:extLst>
          </p:cNvPr>
          <p:cNvSpPr/>
          <p:nvPr userDrawn="1"/>
        </p:nvSpPr>
        <p:spPr>
          <a:xfrm>
            <a:off x="7663070" y="6092687"/>
            <a:ext cx="1411356" cy="540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8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128" y="1360159"/>
            <a:ext cx="8305342" cy="3252160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3F7AF8FE-BF12-AE41-8CFA-DE8FD1D5D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59654" y="2173654"/>
            <a:ext cx="224692" cy="9144000"/>
          </a:xfrm>
          <a:prstGeom prst="rect">
            <a:avLst/>
          </a:prstGeom>
        </p:spPr>
      </p:pic>
      <p:pic>
        <p:nvPicPr>
          <p:cNvPr id="6" name="Image 7">
            <a:extLst>
              <a:ext uri="{FF2B5EF4-FFF2-40B4-BE49-F238E27FC236}">
                <a16:creationId xmlns:a16="http://schemas.microsoft.com/office/drawing/2014/main" id="{BBA528A6-1823-4A4A-A83E-FDC5D9C681C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832" y="6141906"/>
            <a:ext cx="1279285" cy="45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480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67738" y="1360159"/>
            <a:ext cx="3309731" cy="3252160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3F7AF8FE-BF12-AE41-8CFA-DE8FD1D5D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59654" y="2173654"/>
            <a:ext cx="224692" cy="9144000"/>
          </a:xfrm>
          <a:prstGeom prst="rect">
            <a:avLst/>
          </a:prstGeom>
        </p:spPr>
      </p:pic>
      <p:pic>
        <p:nvPicPr>
          <p:cNvPr id="4" name="Image 7">
            <a:extLst>
              <a:ext uri="{FF2B5EF4-FFF2-40B4-BE49-F238E27FC236}">
                <a16:creationId xmlns:a16="http://schemas.microsoft.com/office/drawing/2014/main" id="{85248A40-54A1-BF4F-9ABE-485D735883F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832" y="6141906"/>
            <a:ext cx="1279285" cy="453080"/>
          </a:xfrm>
          <a:prstGeom prst="rect">
            <a:avLst/>
          </a:prstGeom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51E25D8-6A00-F044-8E2A-6518EFC40F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059363" cy="66325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5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-ple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6">
            <a:extLst>
              <a:ext uri="{FF2B5EF4-FFF2-40B4-BE49-F238E27FC236}">
                <a16:creationId xmlns:a16="http://schemas.microsoft.com/office/drawing/2014/main" id="{3F7AF8FE-BF12-AE41-8CFA-DE8FD1D5D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59654" y="2173654"/>
            <a:ext cx="224692" cy="9144000"/>
          </a:xfrm>
          <a:prstGeom prst="rect">
            <a:avLst/>
          </a:prstGeom>
        </p:spPr>
      </p:pic>
      <p:pic>
        <p:nvPicPr>
          <p:cNvPr id="4" name="Image 7">
            <a:extLst>
              <a:ext uri="{FF2B5EF4-FFF2-40B4-BE49-F238E27FC236}">
                <a16:creationId xmlns:a16="http://schemas.microsoft.com/office/drawing/2014/main" id="{85248A40-54A1-BF4F-9ABE-485D735883F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832" y="6141906"/>
            <a:ext cx="1279285" cy="453080"/>
          </a:xfrm>
          <a:prstGeom prst="rect">
            <a:avLst/>
          </a:prstGeom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51E25D8-6A00-F044-8E2A-6518EFC40F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2311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6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+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2883" y="365126"/>
            <a:ext cx="3614467" cy="1325563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2883" y="1825625"/>
            <a:ext cx="3614468" cy="409809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560B01FE-025F-8749-84F2-207CBD08AC6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059363" cy="6632575"/>
          </a:xfrm>
        </p:spPr>
        <p:txBody>
          <a:bodyPr/>
          <a:lstStyle/>
          <a:p>
            <a:endParaRPr lang="en-US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CE14387A-F4E1-1347-8FF0-507E94272C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59654" y="2173654"/>
            <a:ext cx="224692" cy="9144000"/>
          </a:xfrm>
          <a:prstGeom prst="rect">
            <a:avLst/>
          </a:prstGeom>
        </p:spPr>
      </p:pic>
      <p:pic>
        <p:nvPicPr>
          <p:cNvPr id="10" name="Image 7">
            <a:extLst>
              <a:ext uri="{FF2B5EF4-FFF2-40B4-BE49-F238E27FC236}">
                <a16:creationId xmlns:a16="http://schemas.microsoft.com/office/drawing/2014/main" id="{9523FA44-68E4-194B-9F46-38FD29212B5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832" y="6141906"/>
            <a:ext cx="1279285" cy="45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7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632848" cy="562074"/>
          </a:xfrm>
          <a:noFill/>
        </p:spPr>
        <p:txBody>
          <a:bodyPr>
            <a:normAutofit/>
          </a:bodyPr>
          <a:lstStyle>
            <a:lvl1pPr>
              <a:defRPr lang="fr-FR" sz="3400" dirty="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9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3"/>
            <a:ext cx="7632849" cy="4366930"/>
          </a:xfrm>
          <a:solidFill>
            <a:schemeClr val="accent3"/>
          </a:solidFill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 marL="1143000" indent="-228600">
              <a:buFont typeface="Arial" panose="020B0604020202020204" pitchFamily="34" charset="0"/>
              <a:buChar char="•"/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71930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+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632848" cy="562074"/>
          </a:xfrm>
          <a:noFill/>
        </p:spPr>
        <p:txBody>
          <a:bodyPr>
            <a:normAutofit/>
          </a:bodyPr>
          <a:lstStyle>
            <a:lvl1pPr>
              <a:defRPr lang="fr-FR" sz="3400" dirty="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9" name="Espace réservé du contenu 2"/>
          <p:cNvSpPr>
            <a:spLocks noGrp="1"/>
          </p:cNvSpPr>
          <p:nvPr>
            <p:ph idx="1"/>
          </p:nvPr>
        </p:nvSpPr>
        <p:spPr>
          <a:xfrm>
            <a:off x="467545" y="1556793"/>
            <a:ext cx="4104456" cy="4406462"/>
          </a:xfrm>
          <a:solidFill>
            <a:schemeClr val="accent3"/>
          </a:solidFill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 marL="1143000" indent="-228600">
              <a:buFont typeface="Arial" panose="020B0604020202020204" pitchFamily="34" charset="0"/>
              <a:buChar char="•"/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BFDE980C-7B70-AF40-9C52-BF3DA44CAF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40358" y="1563081"/>
            <a:ext cx="3836098" cy="440039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22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129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8034" y="6321449"/>
            <a:ext cx="12792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7837" y="6306258"/>
            <a:ext cx="39582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/>
            <a:r>
              <a:rPr lang="fr-FR" dirty="0"/>
              <a:t>Titre de la présentation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3062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A0B0FBA5-3649-4193-81EC-FC1C61F9B58C}" type="slidenum">
              <a:rPr lang="fr-FR" smtClean="0"/>
              <a:pPr algn="l"/>
              <a:t>‹N°›</a:t>
            </a:fld>
            <a:endParaRPr lang="fr-FR" dirty="0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8508DA88-D542-4B4A-8988-A2E7D72ED18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59654" y="2173654"/>
            <a:ext cx="224692" cy="9144000"/>
          </a:xfrm>
          <a:prstGeom prst="rect">
            <a:avLst/>
          </a:prstGeom>
        </p:spPr>
      </p:pic>
      <p:pic>
        <p:nvPicPr>
          <p:cNvPr id="10" name="Image 7">
            <a:extLst>
              <a:ext uri="{FF2B5EF4-FFF2-40B4-BE49-F238E27FC236}">
                <a16:creationId xmlns:a16="http://schemas.microsoft.com/office/drawing/2014/main" id="{47493A00-037F-F243-A4D2-7BA52BE7859E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832" y="6141906"/>
            <a:ext cx="1279285" cy="45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94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7" r:id="rId3"/>
    <p:sldLayoutId id="2147483678" r:id="rId4"/>
    <p:sldLayoutId id="2147483679" r:id="rId5"/>
    <p:sldLayoutId id="2147483674" r:id="rId6"/>
    <p:sldLayoutId id="2147483675" r:id="rId7"/>
    <p:sldLayoutId id="2147483680" r:id="rId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0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86F00-5537-9147-8C8C-6310EAD5E5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128" y="1948919"/>
            <a:ext cx="8305342" cy="2424356"/>
          </a:xfrm>
        </p:spPr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Mésocentre</a:t>
            </a:r>
            <a:r>
              <a:rPr lang="en-US" dirty="0" smtClean="0"/>
              <a:t>,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appui</a:t>
            </a:r>
            <a:r>
              <a:rPr lang="en-US" dirty="0" smtClean="0"/>
              <a:t> de la Science </a:t>
            </a:r>
            <a:r>
              <a:rPr lang="en-US" dirty="0" err="1" smtClean="0"/>
              <a:t>Ouverte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72128" y="5529528"/>
            <a:ext cx="4787999" cy="746185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Mireille Brenel, </a:t>
            </a:r>
            <a:r>
              <a:rPr lang="fr-FR" dirty="0" err="1" smtClean="0"/>
              <a:t>DiBISO</a:t>
            </a:r>
            <a:endParaRPr lang="fr-FR" dirty="0" smtClean="0"/>
          </a:p>
          <a:p>
            <a:r>
              <a:rPr lang="fr-FR" dirty="0" smtClean="0"/>
              <a:t>06/12/2022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229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Atelier de la donnée </a:t>
            </a:r>
            <a:r>
              <a:rPr lang="fr-FR" dirty="0" err="1" smtClean="0"/>
              <a:t>DatASaclay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836712"/>
            <a:ext cx="8096164" cy="49544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1000" dirty="0" smtClean="0"/>
          </a:p>
          <a:p>
            <a:pPr marL="0" indent="0">
              <a:buNone/>
            </a:pPr>
            <a:endParaRPr lang="fr-FR" sz="1600" dirty="0" smtClean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81" y="6253420"/>
            <a:ext cx="838200" cy="29527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434" y="811542"/>
            <a:ext cx="6782533" cy="345360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2478" y="1232912"/>
            <a:ext cx="1390650" cy="62865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65318" y="1956907"/>
            <a:ext cx="1225414" cy="1277119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07080" y="3533059"/>
            <a:ext cx="1341890" cy="52608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584114" y="4937404"/>
            <a:ext cx="6081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→ </a:t>
            </a:r>
            <a:r>
              <a:rPr lang="fr-FR" b="1" dirty="0"/>
              <a:t>Structurer une offre globale de services</a:t>
            </a:r>
          </a:p>
          <a:p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1429305" y="4802048"/>
            <a:ext cx="4962617" cy="648841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634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73935"/>
            <a:ext cx="8096164" cy="562074"/>
          </a:xfrm>
        </p:spPr>
        <p:txBody>
          <a:bodyPr>
            <a:noAutofit/>
          </a:bodyPr>
          <a:lstStyle/>
          <a:p>
            <a:r>
              <a:rPr lang="fr-FR" sz="2800" dirty="0" smtClean="0"/>
              <a:t>Déploiement de services grâce au </a:t>
            </a:r>
            <a:r>
              <a:rPr lang="fr-FR" sz="2800" dirty="0" err="1" smtClean="0"/>
              <a:t>Mésocentre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836712"/>
            <a:ext cx="8096164" cy="49544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1000" dirty="0" smtClean="0"/>
          </a:p>
          <a:p>
            <a:pPr marL="0" indent="0">
              <a:buNone/>
            </a:pPr>
            <a:endParaRPr lang="fr-FR" sz="1600" dirty="0" smtClean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81" y="1071532"/>
            <a:ext cx="9102619" cy="490713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34" y="6166123"/>
            <a:ext cx="838200" cy="295275"/>
          </a:xfrm>
          <a:prstGeom prst="rect">
            <a:avLst/>
          </a:prstGeom>
        </p:spPr>
      </p:pic>
      <p:sp>
        <p:nvSpPr>
          <p:cNvPr id="14" name="Ellipse 13"/>
          <p:cNvSpPr/>
          <p:nvPr/>
        </p:nvSpPr>
        <p:spPr>
          <a:xfrm>
            <a:off x="6294268" y="3187083"/>
            <a:ext cx="2849732" cy="843378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5641760" y="2257842"/>
            <a:ext cx="2077374" cy="523783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120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4085" y="274638"/>
            <a:ext cx="8717872" cy="56207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Services en cours et en projet de déploiement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81" y="6253420"/>
            <a:ext cx="838200" cy="29527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584114" y="4937404"/>
            <a:ext cx="6081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→ </a:t>
            </a:r>
            <a:r>
              <a:rPr lang="fr-FR" b="1" dirty="0"/>
              <a:t>Structurer une offre globale de services</a:t>
            </a:r>
          </a:p>
          <a:p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1429305" y="4802048"/>
            <a:ext cx="4962617" cy="648841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cours : mise à disposition de services numériques/logiciels qui accompagnent la Science Ouverte</a:t>
            </a:r>
          </a:p>
          <a:p>
            <a:pPr marL="457200" lvl="1" indent="0">
              <a:buNone/>
            </a:pPr>
            <a:r>
              <a:rPr lang="fr-FR" dirty="0"/>
              <a:t>→ </a:t>
            </a:r>
            <a:r>
              <a:rPr lang="fr-FR" dirty="0" err="1"/>
              <a:t>Tidy</a:t>
            </a:r>
            <a:r>
              <a:rPr lang="fr-FR" dirty="0"/>
              <a:t> +</a:t>
            </a:r>
          </a:p>
          <a:p>
            <a:pPr marL="457200" lvl="1" indent="0">
              <a:buNone/>
            </a:pPr>
            <a:r>
              <a:rPr lang="fr-FR" dirty="0"/>
              <a:t>→ </a:t>
            </a:r>
            <a:r>
              <a:rPr lang="fr-FR" dirty="0" err="1" smtClean="0"/>
              <a:t>Escriptorium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En projet : mise à disposition d’espaces de stockage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694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Image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59654" y="2173654"/>
            <a:ext cx="224692" cy="9144000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832" y="6141906"/>
            <a:ext cx="1279285" cy="453080"/>
          </a:xfrm>
          <a:prstGeom prst="rect">
            <a:avLst/>
          </a:prstGeom>
        </p:spPr>
      </p:pic>
      <p:sp>
        <p:nvSpPr>
          <p:cNvPr id="53" name="Title 2">
            <a:extLst>
              <a:ext uri="{FF2B5EF4-FFF2-40B4-BE49-F238E27FC236}">
                <a16:creationId xmlns:a16="http://schemas.microsoft.com/office/drawing/2014/main" id="{A1A923CD-45DF-9448-B44B-C121FABDD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71" y="129261"/>
            <a:ext cx="9478296" cy="562074"/>
          </a:xfrm>
        </p:spPr>
        <p:txBody>
          <a:bodyPr>
            <a:noAutofit/>
          </a:bodyPr>
          <a:lstStyle/>
          <a:p>
            <a:r>
              <a:rPr lang="en-US" sz="2700" dirty="0" smtClean="0"/>
              <a:t>Zoom : </a:t>
            </a:r>
            <a:r>
              <a:rPr lang="en-US" sz="2700" dirty="0" err="1" smtClean="0"/>
              <a:t>Espaces</a:t>
            </a:r>
            <a:r>
              <a:rPr lang="en-US" sz="2700" dirty="0" smtClean="0"/>
              <a:t> de </a:t>
            </a:r>
            <a:r>
              <a:rPr lang="en-US" sz="2700" dirty="0" err="1" smtClean="0"/>
              <a:t>stockage</a:t>
            </a:r>
            <a:endParaRPr lang="en-US" sz="2700" dirty="0"/>
          </a:p>
        </p:txBody>
      </p:sp>
      <p:graphicFrame>
        <p:nvGraphicFramePr>
          <p:cNvPr id="69" name="Diagramme 68"/>
          <p:cNvGraphicFramePr/>
          <p:nvPr>
            <p:extLst>
              <p:ext uri="{D42A27DB-BD31-4B8C-83A1-F6EECF244321}">
                <p14:modId xmlns:p14="http://schemas.microsoft.com/office/powerpoint/2010/main" val="789137568"/>
              </p:ext>
            </p:extLst>
          </p:nvPr>
        </p:nvGraphicFramePr>
        <p:xfrm>
          <a:off x="6669181" y="6385734"/>
          <a:ext cx="2857200" cy="521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97" name="Diagramme 96"/>
          <p:cNvGraphicFramePr/>
          <p:nvPr>
            <p:extLst>
              <p:ext uri="{D42A27DB-BD31-4B8C-83A1-F6EECF244321}">
                <p14:modId xmlns:p14="http://schemas.microsoft.com/office/powerpoint/2010/main" val="3521871083"/>
              </p:ext>
            </p:extLst>
          </p:nvPr>
        </p:nvGraphicFramePr>
        <p:xfrm>
          <a:off x="6154917" y="1224253"/>
          <a:ext cx="2857200" cy="521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pSp>
        <p:nvGrpSpPr>
          <p:cNvPr id="37" name="Groupe 36"/>
          <p:cNvGrpSpPr/>
          <p:nvPr/>
        </p:nvGrpSpPr>
        <p:grpSpPr>
          <a:xfrm>
            <a:off x="1359158" y="4848511"/>
            <a:ext cx="1997932" cy="799172"/>
            <a:chOff x="3275592" y="1141906"/>
            <a:chExt cx="1997932" cy="799172"/>
          </a:xfrm>
        </p:grpSpPr>
        <p:sp>
          <p:nvSpPr>
            <p:cNvPr id="38" name="Chevron 37"/>
            <p:cNvSpPr/>
            <p:nvPr/>
          </p:nvSpPr>
          <p:spPr>
            <a:xfrm>
              <a:off x="3275592" y="1141906"/>
              <a:ext cx="1997932" cy="799172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80000"/>
                <a:hueOff val="304770"/>
                <a:satOff val="-29134"/>
                <a:lumOff val="19280"/>
                <a:alphaOff val="0"/>
              </a:schemeClr>
            </a:fillRef>
            <a:effectRef idx="0">
              <a:schemeClr val="accent6">
                <a:shade val="80000"/>
                <a:hueOff val="304770"/>
                <a:satOff val="-29134"/>
                <a:lumOff val="1928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Chevron 8"/>
            <p:cNvSpPr txBox="1"/>
            <p:nvPr/>
          </p:nvSpPr>
          <p:spPr>
            <a:xfrm>
              <a:off x="3675178" y="1141906"/>
              <a:ext cx="1198760" cy="7991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 smtClean="0"/>
                <a:t>Passerelle Calcul/Stockage</a:t>
              </a:r>
              <a:endParaRPr lang="fr-FR" sz="1200" kern="1200" dirty="0"/>
            </a:p>
          </p:txBody>
        </p:sp>
      </p:grpSp>
      <p:grpSp>
        <p:nvGrpSpPr>
          <p:cNvPr id="40" name="Groupe 39"/>
          <p:cNvGrpSpPr/>
          <p:nvPr/>
        </p:nvGrpSpPr>
        <p:grpSpPr>
          <a:xfrm>
            <a:off x="3677373" y="4848511"/>
            <a:ext cx="1997932" cy="799172"/>
            <a:chOff x="5373420" y="1141906"/>
            <a:chExt cx="1997932" cy="799172"/>
          </a:xfrm>
        </p:grpSpPr>
        <p:sp>
          <p:nvSpPr>
            <p:cNvPr id="41" name="Chevron 40"/>
            <p:cNvSpPr/>
            <p:nvPr/>
          </p:nvSpPr>
          <p:spPr>
            <a:xfrm>
              <a:off x="5373420" y="1141906"/>
              <a:ext cx="1997932" cy="799172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80000"/>
                <a:hueOff val="457155"/>
                <a:satOff val="-43701"/>
                <a:lumOff val="28920"/>
                <a:alphaOff val="0"/>
              </a:schemeClr>
            </a:fillRef>
            <a:effectRef idx="0">
              <a:schemeClr val="accent6">
                <a:shade val="80000"/>
                <a:hueOff val="457155"/>
                <a:satOff val="-43701"/>
                <a:lumOff val="2892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Chevron 10"/>
            <p:cNvSpPr txBox="1"/>
            <p:nvPr/>
          </p:nvSpPr>
          <p:spPr>
            <a:xfrm>
              <a:off x="5773006" y="1141906"/>
              <a:ext cx="1198760" cy="7991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 smtClean="0"/>
                <a:t>Dépô</a:t>
              </a:r>
              <a:r>
                <a:rPr lang="fr-FR" sz="1200" dirty="0" smtClean="0"/>
                <a:t>t des données dans entrepôt institutionnel</a:t>
              </a:r>
              <a:endParaRPr lang="fr-FR" sz="1200" kern="1200" dirty="0"/>
            </a:p>
          </p:txBody>
        </p:sp>
      </p:grpSp>
      <p:grpSp>
        <p:nvGrpSpPr>
          <p:cNvPr id="43" name="Groupe 42"/>
          <p:cNvGrpSpPr/>
          <p:nvPr/>
        </p:nvGrpSpPr>
        <p:grpSpPr>
          <a:xfrm>
            <a:off x="5867501" y="4838972"/>
            <a:ext cx="1997932" cy="799172"/>
            <a:chOff x="7783935" y="1132367"/>
            <a:chExt cx="1997932" cy="799172"/>
          </a:xfrm>
        </p:grpSpPr>
        <p:sp>
          <p:nvSpPr>
            <p:cNvPr id="44" name="Chevron 43"/>
            <p:cNvSpPr/>
            <p:nvPr/>
          </p:nvSpPr>
          <p:spPr>
            <a:xfrm>
              <a:off x="7783935" y="1132367"/>
              <a:ext cx="1997932" cy="799172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80000"/>
                <a:hueOff val="609540"/>
                <a:satOff val="-58268"/>
                <a:lumOff val="38560"/>
                <a:alphaOff val="0"/>
              </a:schemeClr>
            </a:fillRef>
            <a:effectRef idx="0">
              <a:schemeClr val="accent6">
                <a:shade val="80000"/>
                <a:hueOff val="609540"/>
                <a:satOff val="-58268"/>
                <a:lumOff val="3856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Chevron 12"/>
            <p:cNvSpPr txBox="1"/>
            <p:nvPr/>
          </p:nvSpPr>
          <p:spPr>
            <a:xfrm>
              <a:off x="8183521" y="1132367"/>
              <a:ext cx="1198760" cy="7991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 smtClean="0"/>
                <a:t>Plate-forme de services globale</a:t>
              </a:r>
              <a:endParaRPr lang="fr-FR" sz="1200" kern="1200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760437" y="1282757"/>
            <a:ext cx="8072814" cy="1913565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849556" y="1359034"/>
            <a:ext cx="2689188" cy="423494"/>
          </a:xfrm>
          <a:prstGeom prst="rect">
            <a:avLst/>
          </a:prstGeom>
          <a:solidFill>
            <a:schemeClr val="bg1"/>
          </a:solidFill>
          <a:ln w="12700">
            <a:solidFill>
              <a:srgbClr val="001A7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001A70"/>
                </a:solidFill>
              </a:rPr>
              <a:t>Services</a:t>
            </a:r>
            <a:endParaRPr lang="fr-FR" sz="1400" b="1" dirty="0">
              <a:solidFill>
                <a:srgbClr val="001A70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3722533" y="1310141"/>
            <a:ext cx="50348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tx2"/>
                </a:solidFill>
              </a:rPr>
              <a:t>Stocker données de tailles importantes</a:t>
            </a:r>
          </a:p>
          <a:p>
            <a:r>
              <a:rPr lang="fr-FR" sz="1400" dirty="0" smtClean="0">
                <a:solidFill>
                  <a:schemeClr val="tx2"/>
                </a:solidFill>
              </a:rPr>
              <a:t>Partager les données avec membres du projet</a:t>
            </a:r>
          </a:p>
          <a:p>
            <a:r>
              <a:rPr lang="fr-FR" sz="1400" dirty="0" smtClean="0">
                <a:solidFill>
                  <a:schemeClr val="tx2"/>
                </a:solidFill>
              </a:rPr>
              <a:t>Travail collaboratif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60437" y="3274968"/>
            <a:ext cx="8072814" cy="1224288"/>
          </a:xfrm>
          <a:prstGeom prst="rect">
            <a:avLst/>
          </a:prstGeom>
          <a:solidFill>
            <a:schemeClr val="bg1"/>
          </a:solidFill>
          <a:ln w="12700">
            <a:solidFill>
              <a:srgbClr val="509E2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rIns="180000" rtlCol="0" anchor="b"/>
          <a:lstStyle/>
          <a:p>
            <a:pPr algn="just">
              <a:spcBef>
                <a:spcPts val="600"/>
              </a:spcBef>
            </a:pPr>
            <a:endParaRPr lang="fr-FR" sz="1600" dirty="0" smtClean="0">
              <a:solidFill>
                <a:srgbClr val="001A7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49556" y="3365395"/>
            <a:ext cx="1584000" cy="252000"/>
          </a:xfrm>
          <a:prstGeom prst="rect">
            <a:avLst/>
          </a:prstGeom>
          <a:solidFill>
            <a:schemeClr val="bg1"/>
          </a:solidFill>
          <a:ln w="12700">
            <a:solidFill>
              <a:srgbClr val="509E2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509E2F"/>
                </a:solidFill>
              </a:rPr>
              <a:t>Enjeux</a:t>
            </a:r>
            <a:endParaRPr lang="fr-FR" sz="1400" b="1" dirty="0">
              <a:solidFill>
                <a:srgbClr val="509E2F"/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3767093" y="3453978"/>
            <a:ext cx="38164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buClr>
                <a:srgbClr val="509E2F"/>
              </a:buClr>
              <a:buFont typeface="Wingdings" pitchFamily="2" charset="2"/>
              <a:buChar char="§"/>
            </a:pPr>
            <a:r>
              <a:rPr lang="fr-FR" sz="1400" dirty="0" smtClean="0">
                <a:solidFill>
                  <a:srgbClr val="001A70"/>
                </a:solidFill>
              </a:rPr>
              <a:t> Gestion des droits d’accès</a:t>
            </a:r>
          </a:p>
          <a:p>
            <a:pPr algn="just">
              <a:spcBef>
                <a:spcPts val="600"/>
              </a:spcBef>
              <a:buClr>
                <a:srgbClr val="509E2F"/>
              </a:buClr>
              <a:buFont typeface="Wingdings" pitchFamily="2" charset="2"/>
              <a:buChar char="§"/>
            </a:pPr>
            <a:r>
              <a:rPr lang="fr-FR" sz="1400" dirty="0" smtClean="0">
                <a:solidFill>
                  <a:srgbClr val="001A70"/>
                </a:solidFill>
              </a:rPr>
              <a:t> Sécurisation des données</a:t>
            </a:r>
          </a:p>
          <a:p>
            <a:pPr algn="just">
              <a:spcBef>
                <a:spcPts val="600"/>
              </a:spcBef>
              <a:buClr>
                <a:srgbClr val="509E2F"/>
              </a:buClr>
              <a:buFont typeface="Wingdings" pitchFamily="2" charset="2"/>
              <a:buChar char="§"/>
            </a:pPr>
            <a:r>
              <a:rPr lang="fr-FR" sz="1400" dirty="0">
                <a:solidFill>
                  <a:srgbClr val="001A70"/>
                </a:solidFill>
              </a:rPr>
              <a:t> </a:t>
            </a:r>
            <a:r>
              <a:rPr lang="fr-FR" sz="1400" dirty="0" smtClean="0">
                <a:solidFill>
                  <a:srgbClr val="001A70"/>
                </a:solidFill>
              </a:rPr>
              <a:t>Accompagnement des utilisateurs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064587" y="2434834"/>
            <a:ext cx="2161592" cy="468932"/>
          </a:xfrm>
          <a:prstGeom prst="rect">
            <a:avLst/>
          </a:prstGeom>
          <a:solidFill>
            <a:schemeClr val="bg1"/>
          </a:solidFill>
          <a:ln w="12700">
            <a:solidFill>
              <a:srgbClr val="001A7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001A70"/>
                </a:solidFill>
              </a:rPr>
              <a:t>Ambitions</a:t>
            </a:r>
            <a:endParaRPr lang="fr-FR" sz="1400" b="1" dirty="0">
              <a:solidFill>
                <a:srgbClr val="001A70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3722533" y="2227815"/>
            <a:ext cx="55403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tx2"/>
                </a:solidFill>
              </a:rPr>
              <a:t>Connexion via ORCID</a:t>
            </a:r>
          </a:p>
          <a:p>
            <a:r>
              <a:rPr lang="fr-FR" sz="1400" dirty="0" smtClean="0">
                <a:solidFill>
                  <a:schemeClr val="tx2"/>
                </a:solidFill>
              </a:rPr>
              <a:t>Alertes dépôts/</a:t>
            </a:r>
            <a:r>
              <a:rPr lang="fr-FR" sz="1400" dirty="0" err="1" smtClean="0">
                <a:solidFill>
                  <a:schemeClr val="tx2"/>
                </a:solidFill>
              </a:rPr>
              <a:t>modifs</a:t>
            </a:r>
            <a:r>
              <a:rPr lang="fr-FR" sz="1400" dirty="0" smtClean="0">
                <a:solidFill>
                  <a:schemeClr val="tx2"/>
                </a:solidFill>
              </a:rPr>
              <a:t> fichiers</a:t>
            </a:r>
          </a:p>
          <a:p>
            <a:r>
              <a:rPr lang="fr-FR" sz="1400" dirty="0" smtClean="0">
                <a:solidFill>
                  <a:schemeClr val="tx2"/>
                </a:solidFill>
              </a:rPr>
              <a:t>Chat/envoi messages</a:t>
            </a:r>
          </a:p>
          <a:p>
            <a:r>
              <a:rPr lang="fr-FR" sz="1400" dirty="0" smtClean="0">
                <a:solidFill>
                  <a:schemeClr val="tx2"/>
                </a:solidFill>
              </a:rPr>
              <a:t>Accompagnement curation/</a:t>
            </a:r>
            <a:r>
              <a:rPr lang="fr-FR" sz="1400" dirty="0" err="1" smtClean="0">
                <a:solidFill>
                  <a:schemeClr val="tx2"/>
                </a:solidFill>
              </a:rPr>
              <a:t>fairisation</a:t>
            </a:r>
            <a:r>
              <a:rPr lang="fr-FR" sz="1400" dirty="0" smtClean="0">
                <a:solidFill>
                  <a:schemeClr val="tx2"/>
                </a:solidFill>
              </a:rPr>
              <a:t> avant diffusion</a:t>
            </a:r>
          </a:p>
        </p:txBody>
      </p:sp>
    </p:spTree>
    <p:extLst>
      <p:ext uri="{BB962C8B-B14F-4D97-AF65-F5344CB8AC3E}">
        <p14:creationId xmlns:p14="http://schemas.microsoft.com/office/powerpoint/2010/main" val="37258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UPSACLAY">
  <a:themeElements>
    <a:clrScheme name="UPSACLAY 1">
      <a:dk1>
        <a:srgbClr val="63003C"/>
      </a:dk1>
      <a:lt1>
        <a:srgbClr val="FFFFFF"/>
      </a:lt1>
      <a:dk2>
        <a:srgbClr val="303E48"/>
      </a:dk2>
      <a:lt2>
        <a:srgbClr val="BDC4BC"/>
      </a:lt2>
      <a:accent1>
        <a:srgbClr val="DA5200"/>
      </a:accent1>
      <a:accent2>
        <a:srgbClr val="006996"/>
      </a:accent2>
      <a:accent3>
        <a:srgbClr val="FFFFFF"/>
      </a:accent3>
      <a:accent4>
        <a:srgbClr val="86B700"/>
      </a:accent4>
      <a:accent5>
        <a:srgbClr val="464595"/>
      </a:accent5>
      <a:accent6>
        <a:srgbClr val="80143C"/>
      </a:accent6>
      <a:hlink>
        <a:srgbClr val="63003C"/>
      </a:hlink>
      <a:folHlink>
        <a:srgbClr val="B8ACD7"/>
      </a:folHlink>
    </a:clrScheme>
    <a:fontScheme name="Université Paris-Saclay">
      <a:majorFont>
        <a:latin typeface="Open Sans"/>
        <a:ea typeface=""/>
        <a:cs typeface="Arial Unicode MS"/>
      </a:majorFont>
      <a:minorFont>
        <a:latin typeface="Open Sans"/>
        <a:ea typeface=""/>
        <a:cs typeface="Arial Unicode MS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 refaire" id="{94AEBCF8-AF65-4DB5-B259-1F3F1BE73777}" vid="{6FB0EB57-A501-4BEC-859A-9BC2B4F2B6C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A5375287F7B842B1714C41EEC5F404" ma:contentTypeVersion="3" ma:contentTypeDescription="Crée un document." ma:contentTypeScope="" ma:versionID="49e4d68a6e63967bb26c92ac82a42af8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64e9bf36bc789e2afd72475ca03152d8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Forma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Format" ma:index="8" nillable="true" ma:displayName="Format" ma:description="Type de support, format de fichier ou dimensions" ma:internalName="_Forma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 ma:index="10" ma:displayName="Commentaires"/>
        <xsd:element name="keywords" minOccurs="0" maxOccurs="1" type="xsd:string"/>
        <xsd:element ref="dc:language" minOccurs="0" maxOccurs="1"/>
        <xsd:element name="category" minOccurs="0" maxOccurs="1" type="xsd:string" ma:index="9" ma:displayName="Type de document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ormat xmlns="http://schemas.microsoft.com/sharepoint/v3/fields">pptx</_Format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38075D-E6C5-4D4A-93BC-F83EFFE1F6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42B15C-F6AA-4D0C-9141-F43E3B6B1088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E9A3ABA-6CEC-449E-BF94-1CE979A85E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1520</TotalTime>
  <Words>139</Words>
  <Application>Microsoft Office PowerPoint</Application>
  <PresentationFormat>Affichage à l'écran (4:3)</PresentationFormat>
  <Paragraphs>55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Arial Unicode MS</vt:lpstr>
      <vt:lpstr>Calibri</vt:lpstr>
      <vt:lpstr>Open Sans</vt:lpstr>
      <vt:lpstr>Wingdings</vt:lpstr>
      <vt:lpstr>1_UPSACLAY</vt:lpstr>
      <vt:lpstr>Le Mésocentre, en appui de la Science Ouverte</vt:lpstr>
      <vt:lpstr>Atelier de la donnée DatASaclay</vt:lpstr>
      <vt:lpstr>Déploiement de services grâce au Mésocentre</vt:lpstr>
      <vt:lpstr>Services en cours et en projet de déploiement</vt:lpstr>
      <vt:lpstr>Zoom : Espaces de stockage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Virginie Paris</dc:creator>
  <dc:description>Modèle de présentation PowerPoint au format 4/3e</dc:description>
  <cp:lastModifiedBy>Mireille Brenel</cp:lastModifiedBy>
  <cp:revision>72</cp:revision>
  <cp:lastPrinted>2021-11-15T07:46:54Z</cp:lastPrinted>
  <dcterms:created xsi:type="dcterms:W3CDTF">2020-02-07T10:36:28Z</dcterms:created>
  <dcterms:modified xsi:type="dcterms:W3CDTF">2022-12-06T09:46:48Z</dcterms:modified>
  <cp:category>Présentation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0x01010014A5375287F7B842B1714C41EEC5F404</vt:lpwstr>
  </property>
</Properties>
</file>