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35"/>
  </p:notesMasterIdLst>
  <p:handoutMasterIdLst>
    <p:handoutMasterId r:id="rId36"/>
  </p:handoutMasterIdLst>
  <p:sldIdLst>
    <p:sldId id="322" r:id="rId7"/>
    <p:sldId id="301" r:id="rId8"/>
    <p:sldId id="356" r:id="rId9"/>
    <p:sldId id="365" r:id="rId10"/>
    <p:sldId id="339" r:id="rId11"/>
    <p:sldId id="309" r:id="rId12"/>
    <p:sldId id="308" r:id="rId13"/>
    <p:sldId id="344" r:id="rId14"/>
    <p:sldId id="378" r:id="rId15"/>
    <p:sldId id="330" r:id="rId16"/>
    <p:sldId id="379" r:id="rId17"/>
    <p:sldId id="367" r:id="rId18"/>
    <p:sldId id="368" r:id="rId19"/>
    <p:sldId id="369" r:id="rId20"/>
    <p:sldId id="370" r:id="rId21"/>
    <p:sldId id="385" r:id="rId22"/>
    <p:sldId id="386" r:id="rId23"/>
    <p:sldId id="377" r:id="rId24"/>
    <p:sldId id="380" r:id="rId25"/>
    <p:sldId id="381" r:id="rId26"/>
    <p:sldId id="382" r:id="rId27"/>
    <p:sldId id="355" r:id="rId28"/>
    <p:sldId id="384" r:id="rId29"/>
    <p:sldId id="383" r:id="rId30"/>
    <p:sldId id="373" r:id="rId31"/>
    <p:sldId id="374" r:id="rId32"/>
    <p:sldId id="375" r:id="rId33"/>
    <p:sldId id="376" r:id="rId34"/>
  </p:sldIdLst>
  <p:sldSz cx="9144000" cy="6858000" type="screen4x3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232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4151" userDrawn="1">
          <p15:clr>
            <a:srgbClr val="A4A3A4"/>
          </p15:clr>
        </p15:guide>
        <p15:guide id="12" pos="4082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2880" userDrawn="1">
          <p15:clr>
            <a:srgbClr val="A4A3A4"/>
          </p15:clr>
        </p15:guide>
        <p15:guide id="17" pos="309" userDrawn="1">
          <p15:clr>
            <a:srgbClr val="A4A3A4"/>
          </p15:clr>
        </p15:guide>
        <p15:guide id="18" pos="5535" userDrawn="1">
          <p15:clr>
            <a:srgbClr val="A4A3A4"/>
          </p15:clr>
        </p15:guide>
        <p15:guide id="19" pos="54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D5A9D0"/>
    <a:srgbClr val="33CC33"/>
    <a:srgbClr val="FF00FF"/>
    <a:srgbClr val="009900"/>
    <a:srgbClr val="548235"/>
    <a:srgbClr val="543D29"/>
    <a:srgbClr val="FFCC00"/>
    <a:srgbClr val="A50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2" autoAdjust="0"/>
    <p:restoredTop sz="91345" autoAdjust="0"/>
  </p:normalViewPr>
  <p:slideViewPr>
    <p:cSldViewPr snapToGrid="0" showGuides="1">
      <p:cViewPr varScale="1">
        <p:scale>
          <a:sx n="120" d="100"/>
          <a:sy n="120" d="100"/>
        </p:scale>
        <p:origin x="564" y="108"/>
      </p:cViewPr>
      <p:guideLst>
        <p:guide orient="horz" pos="1620"/>
        <p:guide pos="2160"/>
        <p:guide orient="horz" pos="3083"/>
        <p:guide pos="232"/>
        <p:guide orient="horz" pos="2074"/>
        <p:guide pos="4151"/>
        <p:guide pos="4082"/>
        <p:guide orient="horz" pos="2160"/>
        <p:guide orient="horz" pos="4111"/>
        <p:guide orient="horz" pos="2765"/>
        <p:guide pos="2880"/>
        <p:guide pos="309"/>
        <p:guide pos="5535"/>
        <p:guide pos="54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-88"/>
    </p:cViewPr>
  </p:sorterViewPr>
  <p:notesViewPr>
    <p:cSldViewPr snapToGrid="0" showGuides="1">
      <p:cViewPr>
        <p:scale>
          <a:sx n="100" d="100"/>
          <a:sy n="100" d="100"/>
        </p:scale>
        <p:origin x="-3396" y="-7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77938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29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77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01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8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3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8242" y="1358084"/>
            <a:ext cx="1085850" cy="974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CE83B8F1-3CFD-4C6F-B77B-684EE09D6F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3696" y="1358084"/>
            <a:ext cx="1085850" cy="974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1227" y="135808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914402" y="233280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23927" y="135808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4643696" y="233280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6076C443-2E06-4281-8B05-53A67256EE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98242" y="2628159"/>
            <a:ext cx="1085850" cy="974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AAFC24E1-75A5-4390-A26C-B3DE9FF20E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3696" y="2628159"/>
            <a:ext cx="1085850" cy="974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67AD350B-6F89-4863-9328-41F1D93BBC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1227" y="2628160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B1C8393-42C9-4E5B-B22A-7A1C80B3392B}"/>
              </a:ext>
            </a:extLst>
          </p:cNvPr>
          <p:cNvCxnSpPr/>
          <p:nvPr userDrawn="1"/>
        </p:nvCxnSpPr>
        <p:spPr>
          <a:xfrm flipH="1">
            <a:off x="914402" y="3602884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ADC8B10-F914-44B6-855C-77AEF500D4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3927" y="2634550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674119E-EE06-45F8-B404-7D969C8F47C0}"/>
              </a:ext>
            </a:extLst>
          </p:cNvPr>
          <p:cNvCxnSpPr/>
          <p:nvPr userDrawn="1"/>
        </p:nvCxnSpPr>
        <p:spPr>
          <a:xfrm flipH="1">
            <a:off x="4643696" y="3602884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2E8B88C5-9DD3-4342-8110-493B6A4046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98242" y="3878367"/>
            <a:ext cx="1085850" cy="974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0" name="Espace réservé pour une image  4">
            <a:extLst>
              <a:ext uri="{FF2B5EF4-FFF2-40B4-BE49-F238E27FC236}">
                <a16:creationId xmlns:a16="http://schemas.microsoft.com/office/drawing/2014/main" id="{11DFD99F-CCC2-490B-9103-83A0C7B5BF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3696" y="3878367"/>
            <a:ext cx="1085850" cy="974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05DF51F-34C2-49EC-92D0-D81C49BE61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1227" y="3878368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75A8DBD-F5B7-405E-B653-6D5F7E42EB8D}"/>
              </a:ext>
            </a:extLst>
          </p:cNvPr>
          <p:cNvCxnSpPr/>
          <p:nvPr userDrawn="1"/>
        </p:nvCxnSpPr>
        <p:spPr>
          <a:xfrm flipH="1">
            <a:off x="914402" y="4853092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A402FF8C-DB59-4608-B517-7FD5643141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23927" y="3866242"/>
            <a:ext cx="2359026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D552D8A-671C-4599-8FC0-D56624B966E2}"/>
              </a:ext>
            </a:extLst>
          </p:cNvPr>
          <p:cNvCxnSpPr/>
          <p:nvPr userDrawn="1"/>
        </p:nvCxnSpPr>
        <p:spPr>
          <a:xfrm flipH="1">
            <a:off x="4643696" y="4853092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979E6621-7EBD-4E8A-9D3F-98667422C6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98242" y="5128574"/>
            <a:ext cx="1085850" cy="974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4EB9FABD-311A-46B5-803C-4468714878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43696" y="5128574"/>
            <a:ext cx="1085850" cy="974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B039882E-C7D2-4A10-8D17-525FEF96661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1227" y="512857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0312D7E-F5FE-4ADB-8526-4D9ED88C5C15}"/>
              </a:ext>
            </a:extLst>
          </p:cNvPr>
          <p:cNvCxnSpPr/>
          <p:nvPr userDrawn="1"/>
        </p:nvCxnSpPr>
        <p:spPr>
          <a:xfrm flipH="1">
            <a:off x="914402" y="610329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6AD72B51-7D15-4502-B762-932C85FC89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23927" y="512857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3D9F259-C0D9-40E4-B155-CD1D47C48F43}"/>
              </a:ext>
            </a:extLst>
          </p:cNvPr>
          <p:cNvCxnSpPr/>
          <p:nvPr userDrawn="1"/>
        </p:nvCxnSpPr>
        <p:spPr>
          <a:xfrm flipH="1">
            <a:off x="4643696" y="610329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8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269974" y="2277417"/>
            <a:ext cx="4765976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991769" y="4403563"/>
            <a:ext cx="6848148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3269974" y="3140287"/>
            <a:ext cx="4714240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pic>
        <p:nvPicPr>
          <p:cNvPr id="13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54937" y="3564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9144000" cy="5998464"/>
          </a:xfrm>
          <a:prstGeom prst="rect">
            <a:avLst/>
          </a:prstGeom>
        </p:spPr>
      </p:pic>
      <p:pic>
        <p:nvPicPr>
          <p:cNvPr id="13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31444" y="1835212"/>
            <a:ext cx="1521946" cy="19507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752037" y="1835212"/>
            <a:ext cx="1478663" cy="119856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334674" y="1835151"/>
            <a:ext cx="1178590" cy="12809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328279" y="3298825"/>
            <a:ext cx="1184516" cy="113810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757364" y="3201989"/>
            <a:ext cx="1466941" cy="5839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31763" y="3968619"/>
            <a:ext cx="1517650" cy="52718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31763" y="4673601"/>
            <a:ext cx="1517650" cy="60564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752037" y="3968619"/>
            <a:ext cx="1466850" cy="131062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319464" y="4619627"/>
            <a:ext cx="1193800" cy="65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107440" y="196178"/>
            <a:ext cx="82296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en-US" noProof="0" dirty="0" smtClean="0"/>
              <a:t>Click to edit Master 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8314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/>
                </a:solidFill>
              </a:rPr>
              <a:t>24/11/2022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215444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00" kern="0" baseline="0" dirty="0" smtClean="0">
                <a:solidFill>
                  <a:schemeClr val="tx1"/>
                </a:solidFill>
                <a:latin typeface="+mn-lt"/>
                <a:cs typeface="Calibri"/>
              </a:rPr>
              <a:t>FCC-</a:t>
            </a:r>
            <a:r>
              <a:rPr lang="en-US" sz="1000" kern="0" baseline="0" dirty="0" err="1" smtClean="0">
                <a:solidFill>
                  <a:schemeClr val="tx1"/>
                </a:solidFill>
                <a:latin typeface="+mn-lt"/>
                <a:cs typeface="Calibri"/>
              </a:rPr>
              <a:t>ee</a:t>
            </a:r>
            <a:r>
              <a:rPr lang="en-US" sz="1000" kern="0" baseline="0" dirty="0" smtClean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000" kern="0" baseline="0" dirty="0" smtClean="0">
                <a:solidFill>
                  <a:schemeClr val="tx1"/>
                </a:solidFill>
                <a:latin typeface="+mn-lt"/>
                <a:cs typeface="Calibri"/>
              </a:rPr>
              <a:t>booster ring –FCC-</a:t>
            </a:r>
            <a:r>
              <a:rPr lang="en-US" sz="1000" kern="0" baseline="0" dirty="0" err="1" smtClean="0">
                <a:solidFill>
                  <a:schemeClr val="tx1"/>
                </a:solidFill>
                <a:latin typeface="+mn-lt"/>
                <a:cs typeface="Calibri"/>
              </a:rPr>
              <a:t>ee</a:t>
            </a:r>
            <a:r>
              <a:rPr lang="en-US" sz="1000" kern="0" baseline="0" dirty="0" smtClean="0">
                <a:solidFill>
                  <a:schemeClr val="tx1"/>
                </a:solidFill>
                <a:latin typeface="+mn-lt"/>
                <a:cs typeface="Calibri"/>
              </a:rPr>
              <a:t> Injector Studies mini-workshop</a:t>
            </a:r>
            <a:endParaRPr lang="fr-FR" sz="1000" kern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1049500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</a:rPr>
              <a:t>Antoine Chance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5ADE24-562B-407F-8FC7-57A51B9F009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758195" y="-4249"/>
            <a:ext cx="2351584" cy="7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06" r:id="rId4"/>
    <p:sldLayoutId id="2147483709" r:id="rId5"/>
    <p:sldLayoutId id="2147483710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hdr="0" ft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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10/02/2022</a:t>
            </a:r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FCC-</a:t>
            </a:r>
            <a:r>
              <a:rPr lang="fr-FR" sz="1000" kern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ee</a:t>
            </a:r>
            <a:r>
              <a:rPr lang="fr-FR" sz="1000" kern="0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fr-FR" sz="1000" kern="0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tuning</a:t>
            </a:r>
            <a:endParaRPr lang="fr-FR" sz="1000" kern="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687221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</a:rPr>
              <a:t>B.</a:t>
            </a:r>
            <a:r>
              <a:rPr lang="fr-FR" sz="1100" baseline="0" dirty="0" smtClean="0">
                <a:latin typeface="Calibri" panose="020F0502020204030204" pitchFamily="34" charset="0"/>
              </a:rPr>
              <a:t> Dalena</a:t>
            </a:r>
            <a:endParaRPr lang="fr-FR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timing>
    <p:tnLst>
      <p:par>
        <p:cTn id="1" dur="indefinite" restart="never" nodeType="tmRoot"/>
      </p:par>
    </p:tnLst>
  </p:timing>
  <p:hf hdr="0" ft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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21 novembre 2022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 ft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tiff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7.emf"/><Relationship Id="rId9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57.emf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9.emf"/><Relationship Id="rId10" Type="http://schemas.openxmlformats.org/officeDocument/2006/relationships/image" Target="../media/image450.png"/><Relationship Id="rId4" Type="http://schemas.openxmlformats.org/officeDocument/2006/relationships/image" Target="../media/image58.emf"/><Relationship Id="rId9" Type="http://schemas.openxmlformats.org/officeDocument/2006/relationships/image" Target="../media/image4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6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ndico.cern.ch/event/1064327/contributions/4888487/" TargetMode="Externa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ndico.cern.ch/event/1064327/contributions/488858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275918" y="5856682"/>
            <a:ext cx="470958" cy="115416"/>
          </a:xfrm>
        </p:spPr>
        <p:txBody>
          <a:bodyPr/>
          <a:lstStyle/>
          <a:p>
            <a:pPr algn="ctr"/>
            <a:fld id="{854A34C9-9A4B-6445-85E1-F779B5E87362}" type="slidenum">
              <a:rPr lang="fr-FR" sz="7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</a:t>
            </a:fld>
            <a:endParaRPr lang="fr-FR" sz="7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625643" y="2895316"/>
            <a:ext cx="7859990" cy="2451953"/>
          </a:xfrm>
        </p:spPr>
        <p:txBody>
          <a:bodyPr/>
          <a:lstStyle/>
          <a:p>
            <a:r>
              <a:rPr lang="fr-FR" sz="2000" dirty="0" smtClean="0"/>
              <a:t>B</a:t>
            </a:r>
            <a:r>
              <a:rPr lang="fr-FR" sz="2000" dirty="0"/>
              <a:t>. </a:t>
            </a:r>
            <a:r>
              <a:rPr lang="fr-FR" sz="2000" dirty="0" smtClean="0"/>
              <a:t>Dalena, </a:t>
            </a:r>
            <a:r>
              <a:rPr lang="fr-FR" sz="2000" dirty="0"/>
              <a:t>A. </a:t>
            </a:r>
            <a:r>
              <a:rPr lang="fr-FR" sz="2000" dirty="0" smtClean="0"/>
              <a:t>Chance, Tatiana Da Silva (CEA)                           </a:t>
            </a:r>
            <a:endParaRPr lang="fr-FR" sz="2000" dirty="0"/>
          </a:p>
          <a:p>
            <a:r>
              <a:rPr lang="fr-FR" sz="2000" dirty="0" smtClean="0"/>
              <a:t>A. </a:t>
            </a:r>
            <a:r>
              <a:rPr lang="fr-FR" sz="2000" dirty="0" err="1" smtClean="0"/>
              <a:t>Mashal</a:t>
            </a:r>
            <a:r>
              <a:rPr lang="fr-FR" sz="2000" dirty="0" smtClean="0"/>
              <a:t> </a:t>
            </a:r>
            <a:r>
              <a:rPr lang="fr-FR" sz="2000" dirty="0"/>
              <a:t>(IPM</a:t>
            </a:r>
            <a:r>
              <a:rPr lang="fr-FR" sz="2000" dirty="0" smtClean="0"/>
              <a:t>), </a:t>
            </a:r>
            <a:r>
              <a:rPr lang="fr-FR" sz="2000" dirty="0"/>
              <a:t>T. </a:t>
            </a:r>
            <a:r>
              <a:rPr lang="fr-FR" sz="2000" dirty="0" smtClean="0"/>
              <a:t>Raubenheimer (SLAC), F. Zimmermann (CERN) </a:t>
            </a:r>
          </a:p>
          <a:p>
            <a:endParaRPr lang="fr-FR" sz="2000" dirty="0" smtClean="0"/>
          </a:p>
          <a:p>
            <a:r>
              <a:rPr lang="fr-FR" sz="2000" dirty="0" err="1" smtClean="0"/>
              <a:t>Thanks</a:t>
            </a:r>
            <a:r>
              <a:rPr lang="fr-FR" sz="2000" dirty="0" smtClean="0"/>
              <a:t> to:</a:t>
            </a:r>
          </a:p>
          <a:p>
            <a:r>
              <a:rPr lang="fr-FR" sz="2000" dirty="0" smtClean="0"/>
              <a:t>B. </a:t>
            </a:r>
            <a:r>
              <a:rPr lang="fr-FR" sz="2000" dirty="0" err="1" smtClean="0"/>
              <a:t>Haerer</a:t>
            </a:r>
            <a:r>
              <a:rPr lang="fr-FR" sz="2000" dirty="0" smtClean="0"/>
              <a:t>, L</a:t>
            </a:r>
            <a:r>
              <a:rPr lang="fr-FR" sz="2000" dirty="0"/>
              <a:t>. Van </a:t>
            </a:r>
            <a:r>
              <a:rPr lang="fr-FR" sz="2000" dirty="0" smtClean="0"/>
              <a:t>Riesen-Haupt, T. Charles, R. Tomas, </a:t>
            </a:r>
            <a:r>
              <a:rPr lang="fr-FR" sz="2000" dirty="0"/>
              <a:t>T. </a:t>
            </a:r>
            <a:r>
              <a:rPr lang="fr-FR" sz="2000" dirty="0" smtClean="0"/>
              <a:t>Persson, </a:t>
            </a:r>
            <a:r>
              <a:rPr lang="fr-FR" sz="2000" dirty="0"/>
              <a:t> </a:t>
            </a:r>
            <a:r>
              <a:rPr lang="fr-FR" sz="2000" dirty="0" smtClean="0"/>
              <a:t>             F</a:t>
            </a:r>
            <a:r>
              <a:rPr lang="fr-FR" sz="2000" dirty="0"/>
              <a:t>. </a:t>
            </a:r>
            <a:r>
              <a:rPr lang="fr-FR" sz="2000" dirty="0" err="1"/>
              <a:t>Antoniou</a:t>
            </a:r>
            <a:r>
              <a:rPr lang="fr-FR" sz="2000" dirty="0" smtClean="0"/>
              <a:t>, O</a:t>
            </a:r>
            <a:r>
              <a:rPr lang="fr-FR" sz="2000" dirty="0"/>
              <a:t>. </a:t>
            </a:r>
            <a:r>
              <a:rPr lang="fr-FR" sz="2000" dirty="0" err="1"/>
              <a:t>Etisken</a:t>
            </a:r>
            <a:r>
              <a:rPr lang="fr-FR" sz="2000" dirty="0"/>
              <a:t>, </a:t>
            </a:r>
            <a:r>
              <a:rPr lang="fr-FR" sz="2000" dirty="0" smtClean="0"/>
              <a:t>M</a:t>
            </a:r>
            <a:r>
              <a:rPr lang="fr-FR" sz="2000" dirty="0"/>
              <a:t>. </a:t>
            </a:r>
            <a:r>
              <a:rPr lang="fr-FR" sz="2000" dirty="0" err="1" smtClean="0"/>
              <a:t>Zampetakis</a:t>
            </a:r>
            <a:r>
              <a:rPr lang="fr-FR" sz="2000" dirty="0" smtClean="0"/>
              <a:t>, S. </a:t>
            </a:r>
            <a:r>
              <a:rPr lang="fr-FR" sz="2000" dirty="0" err="1" smtClean="0"/>
              <a:t>Bettoni</a:t>
            </a:r>
            <a:r>
              <a:rPr lang="fr-FR" sz="2000" dirty="0" smtClean="0"/>
              <a:t>, M. Hofer, F. Carlier,       B. </a:t>
            </a:r>
            <a:r>
              <a:rPr lang="fr-FR" sz="2000" dirty="0" err="1" smtClean="0"/>
              <a:t>Holzer</a:t>
            </a:r>
            <a:r>
              <a:rPr lang="fr-FR" sz="2000" dirty="0" smtClean="0"/>
              <a:t>, A</a:t>
            </a:r>
            <a:r>
              <a:rPr lang="fr-FR" sz="2000" dirty="0"/>
              <a:t>. Franchi, A. </a:t>
            </a:r>
            <a:r>
              <a:rPr lang="fr-FR" sz="2000" dirty="0" smtClean="0"/>
              <a:t>Latina, K. Oide, S. </a:t>
            </a:r>
            <a:r>
              <a:rPr lang="fr-FR" sz="2000" dirty="0" err="1" smtClean="0"/>
              <a:t>Farthoukh</a:t>
            </a:r>
            <a:endParaRPr lang="fr-FR" sz="2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460859" y="1570539"/>
            <a:ext cx="8024774" cy="682969"/>
          </a:xfrm>
        </p:spPr>
        <p:txBody>
          <a:bodyPr/>
          <a:lstStyle/>
          <a:p>
            <a:pPr marL="0" indent="0">
              <a:buNone/>
            </a:pPr>
            <a:r>
              <a:rPr lang="fr-FR" sz="4000" dirty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Status of </a:t>
            </a:r>
            <a:r>
              <a:rPr lang="en-US" sz="4000" dirty="0">
                <a:solidFill>
                  <a:srgbClr val="0000FF"/>
                </a:solidFill>
              </a:rPr>
              <a:t>the High </a:t>
            </a:r>
            <a:r>
              <a:rPr lang="en-US" sz="4000" dirty="0" smtClean="0">
                <a:solidFill>
                  <a:srgbClr val="0000FF"/>
                </a:solidFill>
              </a:rPr>
              <a:t>Energy Booster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5ADE24-562B-407F-8FC7-57A51B9F0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796" y="165788"/>
            <a:ext cx="1437561" cy="485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12" y="109476"/>
            <a:ext cx="598516" cy="598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706" y="776315"/>
            <a:ext cx="3791867" cy="434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C53BEE-FC66-384F-9954-315926B231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162" y="6121206"/>
            <a:ext cx="1464838" cy="610623"/>
          </a:xfrm>
          <a:prstGeom prst="rect">
            <a:avLst/>
          </a:prstGeom>
        </p:spPr>
      </p:pic>
      <p:pic>
        <p:nvPicPr>
          <p:cNvPr id="11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28" y="101163"/>
            <a:ext cx="618467" cy="61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48" y="196179"/>
            <a:ext cx="5564823" cy="37919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at injection (20 GeV) with multipole errors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529479"/>
              </p:ext>
            </p:extLst>
          </p:nvPr>
        </p:nvGraphicFramePr>
        <p:xfrm>
          <a:off x="5202616" y="1054115"/>
          <a:ext cx="3548009" cy="1331265"/>
        </p:xfrm>
        <a:graphic>
          <a:graphicData uri="http://schemas.openxmlformats.org/drawingml/2006/table">
            <a:tbl>
              <a:tblPr firstRow="1" firstCol="1" bandRow="1"/>
              <a:tblGrid>
                <a:gridCol w="546536">
                  <a:extLst>
                    <a:ext uri="{9D8B030D-6E8A-4147-A177-3AD203B41FA5}">
                      <a16:colId xmlns:a16="http://schemas.microsoft.com/office/drawing/2014/main" val="2997743244"/>
                    </a:ext>
                  </a:extLst>
                </a:gridCol>
                <a:gridCol w="661098">
                  <a:extLst>
                    <a:ext uri="{9D8B030D-6E8A-4147-A177-3AD203B41FA5}">
                      <a16:colId xmlns:a16="http://schemas.microsoft.com/office/drawing/2014/main" val="1078546720"/>
                    </a:ext>
                  </a:extLst>
                </a:gridCol>
                <a:gridCol w="730197">
                  <a:extLst>
                    <a:ext uri="{9D8B030D-6E8A-4147-A177-3AD203B41FA5}">
                      <a16:colId xmlns:a16="http://schemas.microsoft.com/office/drawing/2014/main" val="2099220262"/>
                    </a:ext>
                  </a:extLst>
                </a:gridCol>
                <a:gridCol w="805089">
                  <a:extLst>
                    <a:ext uri="{9D8B030D-6E8A-4147-A177-3AD203B41FA5}">
                      <a16:colId xmlns:a16="http://schemas.microsoft.com/office/drawing/2014/main" val="3494003960"/>
                    </a:ext>
                  </a:extLst>
                </a:gridCol>
                <a:gridCol w="805089">
                  <a:extLst>
                    <a:ext uri="{9D8B030D-6E8A-4147-A177-3AD203B41FA5}">
                      <a16:colId xmlns:a16="http://schemas.microsoft.com/office/drawing/2014/main" val="1156367763"/>
                    </a:ext>
                  </a:extLst>
                </a:gridCol>
              </a:tblGrid>
              <a:tr h="156760">
                <a:tc>
                  <a:txBody>
                    <a:bodyPr/>
                    <a:lstStyle/>
                    <a:p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CT dipole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Iron-core dipole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669871"/>
                  </a:ext>
                </a:extLst>
              </a:tr>
              <a:tr h="260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FF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GFR=R26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FF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28Gs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FF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56Gs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FF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28Gs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FF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56Gs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569085"/>
                  </a:ext>
                </a:extLst>
              </a:tr>
              <a:tr h="136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B1/B0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-5.20E-04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-1.04E-04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-1.56E-03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-2.60E-04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432435"/>
                  </a:ext>
                </a:extLst>
              </a:tr>
              <a:tr h="136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B2/B0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4.73E-04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5.41E-04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-2.03E-03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-2.03E-04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48221"/>
                  </a:ext>
                </a:extLst>
              </a:tr>
              <a:tr h="136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B3/B0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-7.03E-06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1.05E-04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3.52E-04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1.76E-04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995243"/>
                  </a:ext>
                </a:extLst>
              </a:tr>
              <a:tr h="136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B4/B0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-9.14E-04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-3.66E-04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4.57E-04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-1.83E-04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091418"/>
                  </a:ext>
                </a:extLst>
              </a:tr>
              <a:tr h="136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B5/B0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3.56E-05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-2.38E-05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-2.38E-05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-3.56E-05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974330"/>
                  </a:ext>
                </a:extLst>
              </a:tr>
              <a:tr h="136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B6/B0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6.18E-04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2.16E-04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-3.09E-04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SimSun" panose="02010600030101010101" pitchFamily="2" charset="-122"/>
                        </a:rPr>
                        <a:t>9.27E-05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69422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8731" y="762848"/>
            <a:ext cx="3051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i="1" dirty="0" smtClean="0"/>
              <a:t>Courtesy of F. Zimmermann and </a:t>
            </a:r>
            <a:r>
              <a:rPr lang="en-US" sz="1400" i="1" dirty="0" err="1" smtClean="0"/>
              <a:t>Jie</a:t>
            </a:r>
            <a:r>
              <a:rPr lang="en-US" sz="1400" i="1" dirty="0" smtClean="0"/>
              <a:t> Gao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704477" y="2396365"/>
            <a:ext cx="2252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/>
              <a:t>r</a:t>
            </a:r>
            <a:r>
              <a:rPr lang="en-US" sz="1400" dirty="0" smtClean="0"/>
              <a:t>elative values @ R = 26 mm</a:t>
            </a:r>
            <a:endParaRPr lang="en-US" sz="140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7573" y="888970"/>
            <a:ext cx="4309241" cy="1365207"/>
          </a:xfrm>
        </p:spPr>
        <p:txBody>
          <a:bodyPr/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Static dipole field errors</a:t>
            </a:r>
            <a:r>
              <a:rPr lang="en-US" sz="1600" b="0" dirty="0" smtClean="0">
                <a:solidFill>
                  <a:schemeClr val="tx1"/>
                </a:solidFill>
              </a:rPr>
              <a:t>  of the CT dipole design at 56Gs considered + 10% random part </a:t>
            </a:r>
          </a:p>
          <a:p>
            <a:r>
              <a:rPr lang="en-US" sz="1600" b="0" dirty="0" smtClean="0">
                <a:solidFill>
                  <a:srgbClr val="0000FF"/>
                </a:solidFill>
              </a:rPr>
              <a:t>Dynamic </a:t>
            </a:r>
            <a:r>
              <a:rPr lang="en-US" sz="1600" b="0" dirty="0">
                <a:solidFill>
                  <a:srgbClr val="0000FF"/>
                </a:solidFill>
              </a:rPr>
              <a:t>field effect </a:t>
            </a:r>
            <a:r>
              <a:rPr lang="en-US" sz="1600" b="0" dirty="0">
                <a:solidFill>
                  <a:schemeClr val="tx1"/>
                </a:solidFill>
              </a:rPr>
              <a:t>not taken into account in this </a:t>
            </a:r>
            <a:r>
              <a:rPr lang="en-US" sz="1600" b="0" dirty="0" smtClean="0">
                <a:solidFill>
                  <a:schemeClr val="tx1"/>
                </a:solidFill>
              </a:rPr>
              <a:t>simulations: dipole and multipole reproducibility expected to be </a:t>
            </a:r>
            <a:r>
              <a:rPr lang="en-US" sz="1600" b="0" dirty="0">
                <a:solidFill>
                  <a:schemeClr val="tx1"/>
                </a:solidFill>
                <a:sym typeface="Symbol" panose="05050102010706020507" pitchFamily="18" charset="2"/>
              </a:rPr>
              <a:t></a:t>
            </a:r>
            <a:r>
              <a:rPr lang="en-US" sz="1600" dirty="0" smtClean="0">
                <a:solidFill>
                  <a:schemeClr val="tx1"/>
                </a:solidFill>
              </a:rPr>
              <a:t> 5</a:t>
            </a:r>
            <a:r>
              <a:rPr lang="en-US" sz="1600" dirty="0" smtClean="0">
                <a:solidFill>
                  <a:schemeClr val="tx1"/>
                </a:solidFill>
                <a:sym typeface="Symbol" panose="05050102010706020507" pitchFamily="18" charset="2"/>
              </a:rPr>
              <a:t></a:t>
            </a:r>
            <a:r>
              <a:rPr lang="en-US" sz="1600" dirty="0" smtClean="0">
                <a:solidFill>
                  <a:schemeClr val="tx1"/>
                </a:solidFill>
              </a:rPr>
              <a:t>10</a:t>
            </a:r>
            <a:r>
              <a:rPr lang="en-US" sz="1600" baseline="30000" dirty="0" smtClean="0">
                <a:solidFill>
                  <a:schemeClr val="tx1"/>
                </a:solidFill>
              </a:rPr>
              <a:t>-4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endParaRPr lang="en-US" sz="1600" baseline="30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573" y="2562104"/>
            <a:ext cx="4525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00FF"/>
                </a:solidFill>
              </a:rPr>
              <a:t>DA: Stable initial amplitude @ 4500 turns </a:t>
            </a:r>
            <a:r>
              <a:rPr lang="en-US" sz="1400" dirty="0" smtClean="0"/>
              <a:t>(~15% </a:t>
            </a:r>
            <a:r>
              <a:rPr lang="en-US" sz="1400" i="1" dirty="0" err="1" smtClean="0"/>
              <a:t>tx</a:t>
            </a:r>
            <a:r>
              <a:rPr lang="en-US" sz="1400" i="1" dirty="0" smtClean="0"/>
              <a:t> </a:t>
            </a:r>
            <a:r>
              <a:rPr lang="en-US" sz="1400" dirty="0" smtClean="0"/>
              <a:t>20 GeV)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7573" y="2228218"/>
            <a:ext cx="36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 smtClean="0"/>
              <a:t>MadX</a:t>
            </a:r>
            <a:r>
              <a:rPr lang="en-US" sz="1600" dirty="0" smtClean="0"/>
              <a:t> Thin-Lens Tracking (60 seeds)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573" y="2932738"/>
            <a:ext cx="4152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/>
              <a:t>91km 60°/60° optics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81668" y="2880018"/>
                <a:ext cx="3551950" cy="54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=83.2</m:t>
                    </m:r>
                  </m:oMath>
                </a14:m>
                <a:r>
                  <a:rPr lang="en-US" sz="1400" dirty="0" smtClean="0"/>
                  <a:t> 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=32.2</m:t>
                    </m:r>
                  </m:oMath>
                </a14:m>
                <a:r>
                  <a:rPr lang="en-US" sz="1400" dirty="0" smtClean="0"/>
                  <a:t> 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 m</a:t>
                </a:r>
              </a:p>
              <a:p>
                <a:r>
                  <a:rPr lang="en-US" sz="1400" dirty="0"/>
                  <a:t>Geometric emittance injected 1.27 nm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668" y="2880018"/>
                <a:ext cx="3551950" cy="542906"/>
              </a:xfrm>
              <a:prstGeom prst="rect">
                <a:avLst/>
              </a:prstGeom>
              <a:blipFill>
                <a:blip r:embed="rId3"/>
                <a:stretch>
                  <a:fillRect l="-51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52" y="3364637"/>
            <a:ext cx="3488610" cy="2600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085" y="3364637"/>
            <a:ext cx="3488610" cy="26000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7573" y="6183740"/>
            <a:ext cx="5614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/>
              <a:t>DA</a:t>
            </a:r>
            <a:r>
              <a:rPr lang="en-US" sz="1600" dirty="0" smtClean="0"/>
              <a:t> of 91km </a:t>
            </a:r>
            <a:r>
              <a:rPr lang="en-US" sz="1600" b="1" dirty="0" smtClean="0"/>
              <a:t>90°/90° optics </a:t>
            </a:r>
            <a:r>
              <a:rPr lang="en-US" sz="1600" dirty="0" smtClean="0"/>
              <a:t>is </a:t>
            </a:r>
            <a:r>
              <a:rPr lang="en-US" sz="1600" b="1" dirty="0" smtClean="0">
                <a:solidFill>
                  <a:srgbClr val="FF0000"/>
                </a:solidFill>
              </a:rPr>
              <a:t>~ 5mm </a:t>
            </a:r>
            <a:r>
              <a:rPr lang="en-US" sz="1600" dirty="0" smtClean="0"/>
              <a:t>(due to longitudinal motion)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7817210" y="5542889"/>
            <a:ext cx="1169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/>
              <a:t>preliminary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414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0" y="64156"/>
            <a:ext cx="5354659" cy="643239"/>
          </a:xfrm>
        </p:spPr>
        <p:txBody>
          <a:bodyPr/>
          <a:lstStyle/>
          <a:p>
            <a:r>
              <a:rPr lang="fr-FR" dirty="0" err="1" smtClean="0"/>
              <a:t>Dynamic</a:t>
            </a:r>
            <a:r>
              <a:rPr lang="fr-FR" dirty="0" smtClean="0"/>
              <a:t> aperture and </a:t>
            </a:r>
            <a:r>
              <a:rPr lang="fr-FR" dirty="0" err="1" smtClean="0"/>
              <a:t>momentum</a:t>
            </a:r>
            <a:r>
              <a:rPr lang="fr-FR" dirty="0" smtClean="0"/>
              <a:t> </a:t>
            </a:r>
            <a:r>
              <a:rPr lang="fr-FR" dirty="0" err="1" smtClean="0"/>
              <a:t>acceptance</a:t>
            </a:r>
            <a:r>
              <a:rPr lang="fr-FR" dirty="0" smtClean="0"/>
              <a:t> </a:t>
            </a:r>
            <a:r>
              <a:rPr lang="fr-FR" dirty="0" err="1" smtClean="0"/>
              <a:t>improvement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11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60824" y="906449"/>
            <a:ext cx="7886700" cy="682969"/>
          </a:xfrm>
        </p:spPr>
        <p:txBody>
          <a:bodyPr/>
          <a:lstStyle/>
          <a:p>
            <a:r>
              <a:rPr lang="fr-FR" b="0" dirty="0" err="1" smtClean="0">
                <a:solidFill>
                  <a:schemeClr val="tx1"/>
                </a:solidFill>
              </a:rPr>
              <a:t>Investigating</a:t>
            </a:r>
            <a:r>
              <a:rPr lang="fr-FR" b="0" dirty="0" smtClean="0">
                <a:solidFill>
                  <a:schemeClr val="tx1"/>
                </a:solidFill>
              </a:rPr>
              <a:t> alternative </a:t>
            </a:r>
            <a:r>
              <a:rPr lang="fr-FR" b="0" dirty="0" err="1" smtClean="0">
                <a:solidFill>
                  <a:schemeClr val="tx1"/>
                </a:solidFill>
              </a:rPr>
              <a:t>sextupoles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schemes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with</a:t>
            </a:r>
            <a:r>
              <a:rPr lang="fr-FR" b="0" dirty="0" smtClean="0">
                <a:solidFill>
                  <a:schemeClr val="tx1"/>
                </a:solidFill>
              </a:rPr>
              <a:t> 4 non-</a:t>
            </a:r>
            <a:r>
              <a:rPr lang="fr-FR" b="0" dirty="0" err="1" smtClean="0">
                <a:solidFill>
                  <a:schemeClr val="tx1"/>
                </a:solidFill>
              </a:rPr>
              <a:t>inteleaved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sextupole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families</a:t>
            </a:r>
            <a:r>
              <a:rPr lang="fr-FR" b="0" dirty="0" smtClean="0">
                <a:solidFill>
                  <a:schemeClr val="tx1"/>
                </a:solidFill>
              </a:rPr>
              <a:t>. </a:t>
            </a:r>
            <a:r>
              <a:rPr lang="fr-FR" b="0" dirty="0" err="1" smtClean="0">
                <a:solidFill>
                  <a:schemeClr val="tx1"/>
                </a:solidFill>
              </a:rPr>
              <a:t>Better</a:t>
            </a:r>
            <a:r>
              <a:rPr lang="fr-FR" b="0" dirty="0" smtClean="0">
                <a:solidFill>
                  <a:schemeClr val="tx1"/>
                </a:solidFill>
              </a:rPr>
              <a:t> 2</a:t>
            </a:r>
            <a:r>
              <a:rPr lang="fr-FR" b="0" baseline="30000" dirty="0" smtClean="0">
                <a:solidFill>
                  <a:schemeClr val="tx1"/>
                </a:solidFill>
              </a:rPr>
              <a:t>nd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order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chromaticity</a:t>
            </a:r>
            <a:r>
              <a:rPr lang="fr-FR" b="0" dirty="0" smtClean="0">
                <a:solidFill>
                  <a:schemeClr val="tx1"/>
                </a:solidFill>
              </a:rPr>
              <a:t> but </a:t>
            </a:r>
            <a:r>
              <a:rPr lang="fr-FR" b="0" dirty="0" err="1" smtClean="0">
                <a:solidFill>
                  <a:schemeClr val="tx1"/>
                </a:solidFill>
              </a:rPr>
              <a:t>higher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anharmonicity</a:t>
            </a:r>
            <a:r>
              <a:rPr lang="fr-FR" b="0" dirty="0" smtClean="0">
                <a:solidFill>
                  <a:schemeClr val="tx1"/>
                </a:solidFill>
              </a:rPr>
              <a:t>.</a:t>
            </a:r>
            <a:endParaRPr lang="fr-FR" b="0" dirty="0">
              <a:solidFill>
                <a:schemeClr val="tx1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432387" y="1975575"/>
            <a:ext cx="1" cy="42937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664300" y="1975575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896213" y="1975574"/>
            <a:ext cx="1" cy="429371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1128124" y="1975574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360037" y="1975575"/>
            <a:ext cx="1" cy="42937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591950" y="1975575"/>
            <a:ext cx="1" cy="429371"/>
          </a:xfrm>
          <a:prstGeom prst="line">
            <a:avLst/>
          </a:prstGeom>
          <a:ln w="38100">
            <a:solidFill>
              <a:srgbClr val="0000FF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1823863" y="1975574"/>
            <a:ext cx="1" cy="429371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2055774" y="1975574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2287685" y="1975575"/>
            <a:ext cx="1" cy="429371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2519598" y="1975575"/>
            <a:ext cx="1" cy="429371"/>
          </a:xfrm>
          <a:prstGeom prst="line">
            <a:avLst/>
          </a:prstGeom>
          <a:ln w="38100">
            <a:solidFill>
              <a:srgbClr val="0000FF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2751511" y="1975574"/>
            <a:ext cx="1" cy="42937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2983422" y="1975574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215335" y="1975575"/>
            <a:ext cx="1" cy="429371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3447248" y="1975575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679161" y="1975574"/>
            <a:ext cx="1" cy="42937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3911072" y="1975574"/>
            <a:ext cx="1" cy="429371"/>
          </a:xfrm>
          <a:prstGeom prst="line">
            <a:avLst/>
          </a:prstGeom>
          <a:ln w="38100">
            <a:solidFill>
              <a:srgbClr val="0000FF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32387" y="2646638"/>
            <a:ext cx="92765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32387" y="2703665"/>
            <a:ext cx="92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180°</a:t>
            </a:r>
            <a:endParaRPr lang="fr-FR" sz="1800" dirty="0"/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4142983" y="1975573"/>
            <a:ext cx="1" cy="429371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4374896" y="1975573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4606809" y="1975572"/>
            <a:ext cx="1" cy="429371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4838720" y="1975572"/>
            <a:ext cx="1" cy="429371"/>
          </a:xfrm>
          <a:prstGeom prst="line">
            <a:avLst/>
          </a:prstGeom>
          <a:ln w="38100">
            <a:solidFill>
              <a:srgbClr val="0000FF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5070633" y="1975573"/>
            <a:ext cx="1" cy="42937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5302546" y="1975573"/>
            <a:ext cx="1" cy="429371"/>
          </a:xfrm>
          <a:prstGeom prst="line">
            <a:avLst/>
          </a:prstGeom>
          <a:ln w="381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5534459" y="1975572"/>
            <a:ext cx="1" cy="429371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5766370" y="1975572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8281" y="1975573"/>
            <a:ext cx="1" cy="42937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6230194" y="1975573"/>
            <a:ext cx="1" cy="429371"/>
          </a:xfrm>
          <a:prstGeom prst="line">
            <a:avLst/>
          </a:prstGeom>
          <a:ln w="38100">
            <a:solidFill>
              <a:srgbClr val="0000FF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6462107" y="1975572"/>
            <a:ext cx="1" cy="429371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6694018" y="1975572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925931" y="1975573"/>
            <a:ext cx="1" cy="429371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7157844" y="1975573"/>
            <a:ext cx="1" cy="429371"/>
          </a:xfrm>
          <a:prstGeom prst="line">
            <a:avLst/>
          </a:prstGeom>
          <a:ln w="38100">
            <a:solidFill>
              <a:srgbClr val="0000FF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7389757" y="1975572"/>
            <a:ext cx="1" cy="42937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7621668" y="1975572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>
            <a:off x="432386" y="3130026"/>
            <a:ext cx="1" cy="42937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>
            <a:off x="664299" y="3130026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896212" y="3130025"/>
            <a:ext cx="1" cy="429371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1128123" y="3130025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1360036" y="3130026"/>
            <a:ext cx="1" cy="42937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1591949" y="3130026"/>
            <a:ext cx="1" cy="429371"/>
          </a:xfrm>
          <a:prstGeom prst="line">
            <a:avLst/>
          </a:prstGeom>
          <a:ln w="381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1823862" y="3130025"/>
            <a:ext cx="1" cy="42937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2055773" y="3130025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2287684" y="3130026"/>
            <a:ext cx="1" cy="429371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>
            <a:off x="2519597" y="3130026"/>
            <a:ext cx="1" cy="429371"/>
          </a:xfrm>
          <a:prstGeom prst="line">
            <a:avLst/>
          </a:prstGeom>
          <a:ln w="381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>
            <a:off x="2751510" y="3130025"/>
            <a:ext cx="1" cy="42937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>
            <a:off x="2983421" y="3130025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3215334" y="3130026"/>
            <a:ext cx="1" cy="42937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H="1">
            <a:off x="3447247" y="3130026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>
            <a:off x="3679160" y="3130025"/>
            <a:ext cx="1" cy="429371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H="1">
            <a:off x="3911071" y="3130025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432386" y="3801089"/>
            <a:ext cx="92765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432386" y="3858116"/>
            <a:ext cx="92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180°</a:t>
            </a:r>
            <a:endParaRPr lang="fr-FR" sz="1800" dirty="0"/>
          </a:p>
        </p:txBody>
      </p:sp>
      <p:cxnSp>
        <p:nvCxnSpPr>
          <p:cNvPr id="65" name="Connecteur droit 64"/>
          <p:cNvCxnSpPr/>
          <p:nvPr/>
        </p:nvCxnSpPr>
        <p:spPr>
          <a:xfrm flipH="1">
            <a:off x="4142982" y="3130024"/>
            <a:ext cx="1" cy="42937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4374895" y="3130024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4606808" y="3130023"/>
            <a:ext cx="1" cy="42937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H="1">
            <a:off x="4838719" y="3130023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5070632" y="3130024"/>
            <a:ext cx="1" cy="429371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>
            <a:off x="5302545" y="3130024"/>
            <a:ext cx="1" cy="429371"/>
          </a:xfrm>
          <a:prstGeom prst="line">
            <a:avLst/>
          </a:prstGeom>
          <a:ln w="381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5534458" y="3130023"/>
            <a:ext cx="1" cy="42937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5766369" y="3130023"/>
            <a:ext cx="1" cy="429371"/>
          </a:xfrm>
          <a:prstGeom prst="line">
            <a:avLst/>
          </a:prstGeom>
          <a:ln w="38100">
            <a:solidFill>
              <a:srgbClr val="0000FF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5998280" y="3130024"/>
            <a:ext cx="1" cy="429371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6230193" y="3130024"/>
            <a:ext cx="1" cy="429371"/>
          </a:xfrm>
          <a:prstGeom prst="line">
            <a:avLst/>
          </a:prstGeom>
          <a:ln w="381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>
            <a:off x="6462106" y="3130023"/>
            <a:ext cx="1" cy="429371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6694017" y="3130023"/>
            <a:ext cx="1" cy="429371"/>
          </a:xfrm>
          <a:prstGeom prst="line">
            <a:avLst/>
          </a:prstGeom>
          <a:ln w="38100">
            <a:solidFill>
              <a:srgbClr val="0000FF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H="1">
            <a:off x="6925930" y="3130024"/>
            <a:ext cx="1" cy="429371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flipH="1">
            <a:off x="7157843" y="3130024"/>
            <a:ext cx="1" cy="429371"/>
          </a:xfrm>
          <a:prstGeom prst="line">
            <a:avLst/>
          </a:prstGeom>
          <a:ln w="38100">
            <a:solidFill>
              <a:srgbClr val="0000FF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7389756" y="3130023"/>
            <a:ext cx="1" cy="429371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>
            <a:off x="7621667" y="3130023"/>
            <a:ext cx="1" cy="42937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7755901" y="2005591"/>
            <a:ext cx="123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/>
              <a:t>FCCee</a:t>
            </a:r>
            <a:r>
              <a:rPr lang="fr-FR" sz="1800" dirty="0" smtClean="0"/>
              <a:t> CDR</a:t>
            </a:r>
            <a:endParaRPr lang="fr-FR" sz="1800" dirty="0"/>
          </a:p>
        </p:txBody>
      </p:sp>
      <p:sp>
        <p:nvSpPr>
          <p:cNvPr id="82" name="ZoneTexte 81"/>
          <p:cNvSpPr txBox="1"/>
          <p:nvPr/>
        </p:nvSpPr>
        <p:spPr>
          <a:xfrm>
            <a:off x="7697437" y="3160042"/>
            <a:ext cx="123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8 </a:t>
            </a:r>
            <a:r>
              <a:rPr lang="fr-FR" sz="1800" dirty="0" err="1" smtClean="0"/>
              <a:t>families</a:t>
            </a:r>
            <a:endParaRPr lang="fr-FR" sz="1800" dirty="0"/>
          </a:p>
        </p:txBody>
      </p:sp>
      <p:sp>
        <p:nvSpPr>
          <p:cNvPr id="83" name="ZoneTexte 82"/>
          <p:cNvSpPr txBox="1"/>
          <p:nvPr/>
        </p:nvSpPr>
        <p:spPr>
          <a:xfrm>
            <a:off x="219526" y="1624850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1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1142945" y="1623765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1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2562296" y="1623765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1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463245" y="1606240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1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4861246" y="1602583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1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5765213" y="1602583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1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7165595" y="1604634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1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218327" y="2738090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1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1142945" y="2741285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1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1630498" y="2735554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2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2562295" y="2741584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2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2983419" y="2733018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3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3933596" y="2760691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3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4405173" y="2743213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4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5322712" y="2733018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4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1380205" y="1632872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00FF"/>
                </a:solidFill>
              </a:rPr>
              <a:t>2</a:t>
            </a:r>
            <a:endParaRPr lang="fr-FR" sz="1800" b="1" dirty="0">
              <a:solidFill>
                <a:srgbClr val="0000FF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2288576" y="1645023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00FF"/>
                </a:solidFill>
              </a:rPr>
              <a:t>2</a:t>
            </a:r>
            <a:endParaRPr lang="fr-FR" sz="1800" b="1" dirty="0">
              <a:solidFill>
                <a:srgbClr val="0000FF"/>
              </a:solidFill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3707927" y="1613035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00FF"/>
                </a:solidFill>
              </a:rPr>
              <a:t>2</a:t>
            </a:r>
            <a:endParaRPr lang="fr-FR" sz="1800" b="1" dirty="0">
              <a:solidFill>
                <a:srgbClr val="0000FF"/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4620799" y="1595252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00FF"/>
                </a:solidFill>
              </a:rPr>
              <a:t>2</a:t>
            </a:r>
            <a:endParaRPr lang="fr-FR" sz="1800" b="1" dirty="0">
              <a:solidFill>
                <a:srgbClr val="0000FF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6009545" y="1588460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00FF"/>
                </a:solidFill>
              </a:rPr>
              <a:t>2</a:t>
            </a:r>
            <a:endParaRPr lang="fr-FR" sz="1800" b="1" dirty="0">
              <a:solidFill>
                <a:srgbClr val="0000FF"/>
              </a:solidFill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6956207" y="1595252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00FF"/>
                </a:solidFill>
              </a:rPr>
              <a:t>2</a:t>
            </a:r>
            <a:endParaRPr lang="fr-FR" sz="1800" b="1" dirty="0">
              <a:solidFill>
                <a:srgbClr val="0000FF"/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5536273" y="2733018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00FF"/>
                </a:solidFill>
              </a:rPr>
              <a:t>5</a:t>
            </a:r>
            <a:endParaRPr lang="fr-FR" sz="1800" b="1" dirty="0">
              <a:solidFill>
                <a:srgbClr val="0000FF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6462100" y="2760691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00FF"/>
                </a:solidFill>
              </a:rPr>
              <a:t>5</a:t>
            </a:r>
            <a:endParaRPr lang="fr-FR" sz="1800" b="1" dirty="0">
              <a:solidFill>
                <a:srgbClr val="0000FF"/>
              </a:solidFill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6933677" y="2760691"/>
            <a:ext cx="41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0000FF"/>
                </a:solidFill>
              </a:rPr>
              <a:t>6</a:t>
            </a:r>
            <a:endParaRPr lang="fr-FR" sz="1800" b="1" dirty="0">
              <a:solidFill>
                <a:srgbClr val="0000FF"/>
              </a:solidFill>
            </a:endParaRPr>
          </a:p>
        </p:txBody>
      </p:sp>
      <p:sp>
        <p:nvSpPr>
          <p:cNvPr id="107" name="Espace réservé du contenu 3"/>
          <p:cNvSpPr txBox="1">
            <a:spLocks/>
          </p:cNvSpPr>
          <p:nvPr/>
        </p:nvSpPr>
        <p:spPr>
          <a:xfrm>
            <a:off x="813224" y="4081449"/>
            <a:ext cx="7886700" cy="682969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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chemeClr val="tx1"/>
                </a:solidFill>
              </a:rPr>
              <a:t>Using </a:t>
            </a:r>
            <a:r>
              <a:rPr lang="en-US" b="0" dirty="0">
                <a:solidFill>
                  <a:schemeClr val="tx1"/>
                </a:solidFill>
              </a:rPr>
              <a:t>odd Defocusing </a:t>
            </a:r>
            <a:r>
              <a:rPr lang="en-US" b="0" dirty="0" err="1">
                <a:solidFill>
                  <a:schemeClr val="tx1"/>
                </a:solidFill>
              </a:rPr>
              <a:t>Sextupoles</a:t>
            </a:r>
            <a:r>
              <a:rPr lang="en-US" b="0" dirty="0">
                <a:solidFill>
                  <a:schemeClr val="tx1"/>
                </a:solidFill>
              </a:rPr>
              <a:t> families to optimize Resonance Driving </a:t>
            </a:r>
            <a:r>
              <a:rPr lang="en-US" b="0" dirty="0" smtClean="0">
                <a:solidFill>
                  <a:schemeClr val="tx1"/>
                </a:solidFill>
              </a:rPr>
              <a:t>Terms, in particular the </a:t>
            </a:r>
            <a:r>
              <a:rPr lang="en-US" b="0" dirty="0">
                <a:solidFill>
                  <a:schemeClr val="tx1"/>
                </a:solidFill>
              </a:rPr>
              <a:t>candidate terms of driving synchro-</a:t>
            </a:r>
            <a:r>
              <a:rPr lang="en-US" b="0" dirty="0" err="1">
                <a:solidFill>
                  <a:schemeClr val="tx1"/>
                </a:solidFill>
              </a:rPr>
              <a:t>betatron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resonance. </a:t>
            </a:r>
            <a:endParaRPr lang="fr-FR" b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0882"/>
          <a:stretch/>
        </p:blipFill>
        <p:spPr>
          <a:xfrm>
            <a:off x="1198587" y="4749978"/>
            <a:ext cx="6967959" cy="148572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73927" y="6234109"/>
            <a:ext cx="119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/>
              <a:t>A. </a:t>
            </a:r>
            <a:r>
              <a:rPr lang="en-US" sz="1800" b="1" dirty="0" err="1" smtClean="0"/>
              <a:t>Mashal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799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Collider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572"/>
            <a:ext cx="9016203" cy="506564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123460" y="3788229"/>
            <a:ext cx="846473" cy="402337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123459" y="2875701"/>
            <a:ext cx="846473" cy="385662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3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2" y="196179"/>
            <a:ext cx="5948736" cy="379192"/>
          </a:xfrm>
        </p:spPr>
        <p:txBody>
          <a:bodyPr/>
          <a:lstStyle/>
          <a:p>
            <a:r>
              <a:rPr lang="fr-FR" dirty="0" err="1" smtClean="0"/>
              <a:t>Emittances</a:t>
            </a:r>
            <a:r>
              <a:rPr lang="fr-FR" dirty="0" smtClean="0"/>
              <a:t> </a:t>
            </a:r>
            <a:r>
              <a:rPr lang="fr-FR" dirty="0" err="1" smtClean="0"/>
              <a:t>evolution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02769" y="974298"/>
            <a:ext cx="8515200" cy="4006956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We consider the </a:t>
            </a:r>
            <a:r>
              <a:rPr lang="en-US" sz="1600" dirty="0" smtClean="0">
                <a:solidFill>
                  <a:srgbClr val="FF0000"/>
                </a:solidFill>
              </a:rPr>
              <a:t>Z mode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accumulate in the booster for 24 s: for the emittance evolution we consider 2 cases: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1 fresh beam (the ramp begins directly after injection).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1 accumulation time of 24 s before the ramp.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ramp from 20 GeV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to 45.6 GeV for 0.32 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We consider also a flat-top of 2.7 s (to get a total cycling time of 27 s) to evaluate the gain of damping at top energy.</a:t>
            </a:r>
          </a:p>
          <a:p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injection is from the LINAC at 20 GeV: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Normalized emittance of </a:t>
            </a:r>
            <a:r>
              <a:rPr lang="en-US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10 µm x 10 µm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Energy spread of </a:t>
            </a:r>
            <a:r>
              <a:rPr lang="en-US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0.1%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2.53e+10 particles per bunch (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4 </a:t>
            </a:r>
            <a:r>
              <a:rPr lang="en-US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nC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We assume a matched beam: the bunch length is deduced from the total voltage, energy spread and momentum compaction.</a:t>
            </a:r>
          </a:p>
          <a:p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We consider the case with no IBS and with IBS. </a:t>
            </a:r>
          </a:p>
          <a:p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IBS effect is calculated by using MAD-X routines. A benchmark with a tracking code will be performed when we converge on an injection parameter set.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981" y="4962253"/>
            <a:ext cx="5658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Thanks to M</a:t>
            </a:r>
            <a:r>
              <a:rPr lang="en-US" sz="1400" b="1" dirty="0">
                <a:solidFill>
                  <a:srgbClr val="0070C0"/>
                </a:solidFill>
              </a:rPr>
              <a:t>. </a:t>
            </a:r>
            <a:r>
              <a:rPr lang="fr-FR" sz="1400" b="1" dirty="0" err="1" smtClean="0">
                <a:solidFill>
                  <a:srgbClr val="0070C0"/>
                </a:solidFill>
              </a:rPr>
              <a:t>Zampetakis</a:t>
            </a:r>
            <a:r>
              <a:rPr lang="fr-FR" sz="1400" b="1" dirty="0" smtClean="0">
                <a:solidFill>
                  <a:srgbClr val="0070C0"/>
                </a:solidFill>
              </a:rPr>
              <a:t>, F</a:t>
            </a:r>
            <a:r>
              <a:rPr lang="fr-FR" sz="1400" b="1" dirty="0">
                <a:solidFill>
                  <a:srgbClr val="0070C0"/>
                </a:solidFill>
              </a:rPr>
              <a:t>. </a:t>
            </a:r>
            <a:r>
              <a:rPr lang="fr-FR" sz="1400" b="1" dirty="0" err="1">
                <a:solidFill>
                  <a:srgbClr val="0070C0"/>
                </a:solidFill>
              </a:rPr>
              <a:t>Antoniou</a:t>
            </a:r>
            <a:r>
              <a:rPr lang="fr-FR" sz="1400" b="1" dirty="0">
                <a:solidFill>
                  <a:srgbClr val="0070C0"/>
                </a:solidFill>
              </a:rPr>
              <a:t>, O. </a:t>
            </a:r>
            <a:r>
              <a:rPr lang="fr-FR" sz="1400" b="1" dirty="0" err="1">
                <a:solidFill>
                  <a:srgbClr val="0070C0"/>
                </a:solidFill>
              </a:rPr>
              <a:t>Etisken</a:t>
            </a:r>
            <a:r>
              <a:rPr lang="fr-FR" sz="1400" b="1" dirty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for IBS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4579" y="2916220"/>
            <a:ext cx="2518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70C0"/>
                </a:solidFill>
              </a:rPr>
              <a:t>S. </a:t>
            </a:r>
            <a:r>
              <a:rPr lang="en-US" sz="1400" b="1" dirty="0" err="1" smtClean="0">
                <a:solidFill>
                  <a:srgbClr val="0070C0"/>
                </a:solidFill>
              </a:rPr>
              <a:t>Bettoni</a:t>
            </a:r>
            <a:r>
              <a:rPr lang="en-US" sz="1400" b="1" dirty="0" smtClean="0">
                <a:solidFill>
                  <a:srgbClr val="0070C0"/>
                </a:solidFill>
              </a:rPr>
              <a:t>, A. Latina, A. </a:t>
            </a:r>
            <a:r>
              <a:rPr lang="en-US" sz="1400" b="1" dirty="0" err="1" smtClean="0">
                <a:solidFill>
                  <a:srgbClr val="0070C0"/>
                </a:solidFill>
              </a:rPr>
              <a:t>Grudiev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1" y="60757"/>
            <a:ext cx="4395374" cy="650036"/>
          </a:xfrm>
        </p:spPr>
        <p:txBody>
          <a:bodyPr/>
          <a:lstStyle/>
          <a:p>
            <a:r>
              <a:rPr lang="fr-FR" dirty="0" err="1" smtClean="0"/>
              <a:t>Emittance</a:t>
            </a:r>
            <a:r>
              <a:rPr lang="fr-FR" dirty="0" smtClean="0"/>
              <a:t>: accumulation + </a:t>
            </a:r>
            <a:r>
              <a:rPr lang="fr-FR" dirty="0" err="1" smtClean="0"/>
              <a:t>ramp</a:t>
            </a:r>
            <a:r>
              <a:rPr lang="fr-FR" dirty="0" smtClean="0"/>
              <a:t> 10µm x 10µm; 0.1%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852" y="896938"/>
            <a:ext cx="3703023" cy="24732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43" y="3520082"/>
            <a:ext cx="3889361" cy="24732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852" y="3520082"/>
            <a:ext cx="3543791" cy="2473200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151843" y="897890"/>
            <a:ext cx="3600000" cy="2472248"/>
            <a:chOff x="158012" y="923063"/>
            <a:chExt cx="3600000" cy="2472248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012" y="923063"/>
              <a:ext cx="3600000" cy="2472248"/>
            </a:xfrm>
            <a:prstGeom prst="rect">
              <a:avLst/>
            </a:prstGeom>
          </p:spPr>
        </p:pic>
        <p:sp>
          <p:nvSpPr>
            <p:cNvPr id="20" name="TextBox 7"/>
            <p:cNvSpPr txBox="1"/>
            <p:nvPr/>
          </p:nvSpPr>
          <p:spPr>
            <a:xfrm>
              <a:off x="489403" y="2676215"/>
              <a:ext cx="9401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 err="1" smtClean="0"/>
                <a:t>Vrf</a:t>
              </a:r>
              <a:r>
                <a:rPr lang="en-US" sz="1200" b="1" dirty="0" smtClean="0"/>
                <a:t> = 62 MV</a:t>
              </a:r>
              <a:endParaRPr lang="en-US" sz="1200" b="1" dirty="0"/>
            </a:p>
          </p:txBody>
        </p:sp>
        <p:sp>
          <p:nvSpPr>
            <p:cNvPr id="21" name="TextBox 12"/>
            <p:cNvSpPr txBox="1"/>
            <p:nvPr/>
          </p:nvSpPr>
          <p:spPr>
            <a:xfrm>
              <a:off x="2356820" y="987610"/>
              <a:ext cx="10186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 err="1" smtClean="0"/>
                <a:t>Vrf</a:t>
              </a:r>
              <a:r>
                <a:rPr lang="en-US" sz="1200" b="1" dirty="0" smtClean="0"/>
                <a:t> = 140 MV</a:t>
              </a:r>
              <a:endParaRPr lang="en-US" sz="1200" b="1" dirty="0"/>
            </a:p>
          </p:txBody>
        </p:sp>
        <p:sp>
          <p:nvSpPr>
            <p:cNvPr id="22" name="TextBox 11"/>
            <p:cNvSpPr txBox="1"/>
            <p:nvPr/>
          </p:nvSpPr>
          <p:spPr>
            <a:xfrm>
              <a:off x="1753653" y="1612301"/>
              <a:ext cx="9301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rgbClr val="FF0000"/>
                  </a:solidFill>
                </a:rPr>
                <a:t>Linear ramp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Arrow Connector 13"/>
            <p:cNvCxnSpPr>
              <a:stCxn id="22" idx="3"/>
            </p:cNvCxnSpPr>
            <p:nvPr/>
          </p:nvCxnSpPr>
          <p:spPr>
            <a:xfrm>
              <a:off x="2683779" y="1750801"/>
              <a:ext cx="691718" cy="4225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68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3" y="896938"/>
            <a:ext cx="3675920" cy="2473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1" y="60757"/>
            <a:ext cx="4395374" cy="650036"/>
          </a:xfrm>
        </p:spPr>
        <p:txBody>
          <a:bodyPr/>
          <a:lstStyle/>
          <a:p>
            <a:r>
              <a:rPr lang="fr-FR" dirty="0" err="1" smtClean="0"/>
              <a:t>Emittance</a:t>
            </a:r>
            <a:r>
              <a:rPr lang="fr-FR" dirty="0" smtClean="0"/>
              <a:t>: </a:t>
            </a:r>
            <a:r>
              <a:rPr lang="fr-FR" dirty="0" err="1" smtClean="0"/>
              <a:t>ramp</a:t>
            </a:r>
            <a:r>
              <a:rPr lang="fr-FR" dirty="0" smtClean="0"/>
              <a:t> </a:t>
            </a:r>
            <a:r>
              <a:rPr lang="fr-FR" dirty="0" err="1"/>
              <a:t>o</a:t>
            </a:r>
            <a:r>
              <a:rPr lang="fr-FR" dirty="0" err="1" smtClean="0"/>
              <a:t>nly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10µm x 10µm; 0.1%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4178" y="2728467"/>
            <a:ext cx="940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err="1" smtClean="0"/>
              <a:t>Vrf</a:t>
            </a:r>
            <a:r>
              <a:rPr lang="en-US" sz="1200" b="1" dirty="0" smtClean="0"/>
              <a:t> = 62 MV</a:t>
            </a:r>
            <a:endParaRPr lang="en-US" sz="1200" b="1" dirty="0"/>
          </a:p>
        </p:txBody>
      </p:sp>
      <p:sp>
        <p:nvSpPr>
          <p:cNvPr id="8" name="TextBox 12"/>
          <p:cNvSpPr txBox="1"/>
          <p:nvPr/>
        </p:nvSpPr>
        <p:spPr>
          <a:xfrm>
            <a:off x="2606292" y="1033808"/>
            <a:ext cx="1018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err="1" smtClean="0"/>
              <a:t>Vrf</a:t>
            </a:r>
            <a:r>
              <a:rPr lang="en-US" sz="1200" b="1" dirty="0" smtClean="0"/>
              <a:t> = 140 MV</a:t>
            </a:r>
            <a:endParaRPr lang="en-US" sz="1200" b="1" dirty="0"/>
          </a:p>
        </p:txBody>
      </p:sp>
      <p:sp>
        <p:nvSpPr>
          <p:cNvPr id="9" name="TextBox 11"/>
          <p:cNvSpPr txBox="1"/>
          <p:nvPr/>
        </p:nvSpPr>
        <p:spPr>
          <a:xfrm>
            <a:off x="1743203" y="1586176"/>
            <a:ext cx="930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FF0000"/>
                </a:solidFill>
              </a:rPr>
              <a:t>Linear ramp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13"/>
          <p:cNvCxnSpPr>
            <a:stCxn id="9" idx="1"/>
          </p:cNvCxnSpPr>
          <p:nvPr/>
        </p:nvCxnSpPr>
        <p:spPr>
          <a:xfrm flipH="1" flipV="1">
            <a:off x="773321" y="1586176"/>
            <a:ext cx="969882" cy="13850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852" y="896938"/>
            <a:ext cx="3721482" cy="2473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43" y="3520082"/>
            <a:ext cx="3963896" cy="2473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852" y="3520082"/>
            <a:ext cx="3618325" cy="2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1" y="60757"/>
            <a:ext cx="4395374" cy="650036"/>
          </a:xfrm>
        </p:spPr>
        <p:txBody>
          <a:bodyPr/>
          <a:lstStyle/>
          <a:p>
            <a:r>
              <a:rPr lang="fr-FR" dirty="0" err="1" smtClean="0"/>
              <a:t>Emittance</a:t>
            </a:r>
            <a:r>
              <a:rPr lang="fr-FR" dirty="0" smtClean="0"/>
              <a:t>: accumulation + </a:t>
            </a:r>
            <a:r>
              <a:rPr lang="fr-FR" dirty="0" err="1" smtClean="0"/>
              <a:t>ramp</a:t>
            </a:r>
            <a:r>
              <a:rPr lang="fr-FR" dirty="0" smtClean="0"/>
              <a:t> 10µm x 1.0µm; 0.1%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47562" y="896938"/>
            <a:ext cx="3600000" cy="2472248"/>
            <a:chOff x="158012" y="923063"/>
            <a:chExt cx="3600000" cy="247224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012" y="923063"/>
              <a:ext cx="3600000" cy="247224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489403" y="2676215"/>
              <a:ext cx="9401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 err="1" smtClean="0"/>
                <a:t>Vrf</a:t>
              </a:r>
              <a:r>
                <a:rPr lang="en-US" sz="1200" b="1" dirty="0" smtClean="0"/>
                <a:t> = 62 MV</a:t>
              </a:r>
              <a:endParaRPr lang="en-US" sz="12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2356820" y="987610"/>
              <a:ext cx="10186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 err="1" smtClean="0"/>
                <a:t>Vrf</a:t>
              </a:r>
              <a:r>
                <a:rPr lang="en-US" sz="1200" b="1" dirty="0" smtClean="0"/>
                <a:t> = 140 MV</a:t>
              </a:r>
              <a:endParaRPr lang="en-US" sz="1200" b="1" dirty="0"/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1753653" y="1612301"/>
              <a:ext cx="9301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rgbClr val="FF0000"/>
                  </a:solidFill>
                </a:rPr>
                <a:t>Linear ramp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13"/>
            <p:cNvCxnSpPr>
              <a:stCxn id="9" idx="3"/>
            </p:cNvCxnSpPr>
            <p:nvPr/>
          </p:nvCxnSpPr>
          <p:spPr>
            <a:xfrm>
              <a:off x="2683779" y="1750801"/>
              <a:ext cx="691718" cy="4225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852" y="896938"/>
            <a:ext cx="3703024" cy="2473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2" y="3520082"/>
            <a:ext cx="3889361" cy="24732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852" y="3520082"/>
            <a:ext cx="3543791" cy="2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3" y="896938"/>
            <a:ext cx="3675920" cy="2473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1" y="60757"/>
            <a:ext cx="4395374" cy="650036"/>
          </a:xfrm>
        </p:spPr>
        <p:txBody>
          <a:bodyPr/>
          <a:lstStyle/>
          <a:p>
            <a:r>
              <a:rPr lang="fr-FR" dirty="0" err="1" smtClean="0"/>
              <a:t>Emittance</a:t>
            </a:r>
            <a:r>
              <a:rPr lang="fr-FR" dirty="0" smtClean="0"/>
              <a:t>: </a:t>
            </a:r>
            <a:r>
              <a:rPr lang="fr-FR" dirty="0" err="1" smtClean="0"/>
              <a:t>ramp</a:t>
            </a:r>
            <a:r>
              <a:rPr lang="fr-FR" dirty="0" smtClean="0"/>
              <a:t> </a:t>
            </a:r>
            <a:r>
              <a:rPr lang="fr-FR" dirty="0" err="1"/>
              <a:t>o</a:t>
            </a:r>
            <a:r>
              <a:rPr lang="fr-FR" dirty="0" err="1" smtClean="0"/>
              <a:t>nly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10µm x 1.0µm; 0.1%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4178" y="2728467"/>
            <a:ext cx="940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err="1" smtClean="0"/>
              <a:t>Vrf</a:t>
            </a:r>
            <a:r>
              <a:rPr lang="en-US" sz="1200" b="1" dirty="0" smtClean="0"/>
              <a:t> = 62 MV</a:t>
            </a:r>
            <a:endParaRPr lang="en-US" sz="1200" b="1" dirty="0"/>
          </a:p>
        </p:txBody>
      </p:sp>
      <p:sp>
        <p:nvSpPr>
          <p:cNvPr id="8" name="TextBox 12"/>
          <p:cNvSpPr txBox="1"/>
          <p:nvPr/>
        </p:nvSpPr>
        <p:spPr>
          <a:xfrm>
            <a:off x="2606292" y="1033808"/>
            <a:ext cx="1018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err="1" smtClean="0"/>
              <a:t>Vrf</a:t>
            </a:r>
            <a:r>
              <a:rPr lang="en-US" sz="1200" b="1" dirty="0" smtClean="0"/>
              <a:t> = 140 MV</a:t>
            </a:r>
            <a:endParaRPr lang="en-US" sz="1200" b="1" dirty="0"/>
          </a:p>
        </p:txBody>
      </p:sp>
      <p:sp>
        <p:nvSpPr>
          <p:cNvPr id="9" name="TextBox 11"/>
          <p:cNvSpPr txBox="1"/>
          <p:nvPr/>
        </p:nvSpPr>
        <p:spPr>
          <a:xfrm>
            <a:off x="1743203" y="1586176"/>
            <a:ext cx="930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FF0000"/>
                </a:solidFill>
              </a:rPr>
              <a:t>Linear ramp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13"/>
          <p:cNvCxnSpPr>
            <a:stCxn id="9" idx="1"/>
          </p:cNvCxnSpPr>
          <p:nvPr/>
        </p:nvCxnSpPr>
        <p:spPr>
          <a:xfrm flipH="1" flipV="1">
            <a:off x="773321" y="1586176"/>
            <a:ext cx="969882" cy="13850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852" y="896938"/>
            <a:ext cx="3721482" cy="24732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43" y="3520082"/>
            <a:ext cx="3963896" cy="24732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852" y="3520082"/>
            <a:ext cx="3618325" cy="2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0" y="60757"/>
            <a:ext cx="5046869" cy="650036"/>
          </a:xfrm>
        </p:spPr>
        <p:txBody>
          <a:bodyPr/>
          <a:lstStyle/>
          <a:p>
            <a:r>
              <a:rPr lang="fr-FR" dirty="0" err="1" smtClean="0"/>
              <a:t>Parameter</a:t>
            </a:r>
            <a:r>
              <a:rPr lang="fr-FR" dirty="0" smtClean="0"/>
              <a:t> variation </a:t>
            </a: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cycling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81191" y="1034745"/>
            <a:ext cx="7886700" cy="5545839"/>
          </a:xfrm>
        </p:spPr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During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the accumulation </a:t>
            </a:r>
            <a:r>
              <a:rPr lang="fr-FR" dirty="0" err="1">
                <a:solidFill>
                  <a:schemeClr val="tx1"/>
                </a:solidFill>
              </a:rPr>
              <a:t>process</a:t>
            </a:r>
            <a:r>
              <a:rPr lang="fr-FR" dirty="0">
                <a:solidFill>
                  <a:schemeClr val="tx1"/>
                </a:solidFill>
              </a:rPr>
              <a:t>, </a:t>
            </a:r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IBS </a:t>
            </a:r>
            <a:r>
              <a:rPr lang="fr-FR" dirty="0" err="1">
                <a:solidFill>
                  <a:schemeClr val="tx1"/>
                </a:solidFill>
              </a:rPr>
              <a:t>processes</a:t>
            </a:r>
            <a:r>
              <a:rPr lang="fr-FR" dirty="0">
                <a:solidFill>
                  <a:schemeClr val="tx1"/>
                </a:solidFill>
              </a:rPr>
              <a:t> drive the </a:t>
            </a:r>
            <a:r>
              <a:rPr lang="fr-FR" dirty="0" err="1">
                <a:solidFill>
                  <a:schemeClr val="tx1"/>
                </a:solidFill>
              </a:rPr>
              <a:t>emittance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evolution</a:t>
            </a:r>
            <a:r>
              <a:rPr lang="fr-FR" dirty="0" smtClean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The </a:t>
            </a:r>
            <a:r>
              <a:rPr lang="fr-FR" dirty="0" err="1" smtClean="0">
                <a:solidFill>
                  <a:schemeClr val="tx1"/>
                </a:solidFill>
              </a:rPr>
              <a:t>bunch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parameters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length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emittance</a:t>
            </a:r>
            <a:r>
              <a:rPr lang="fr-FR" dirty="0" smtClean="0">
                <a:solidFill>
                  <a:schemeClr val="tx1"/>
                </a:solidFill>
              </a:rPr>
              <a:t>, size) </a:t>
            </a:r>
            <a:r>
              <a:rPr lang="fr-FR" dirty="0" err="1" smtClean="0">
                <a:solidFill>
                  <a:schemeClr val="tx1"/>
                </a:solidFill>
              </a:rPr>
              <a:t>vary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from</a:t>
            </a:r>
            <a:r>
              <a:rPr lang="fr-FR" dirty="0" smtClean="0">
                <a:solidFill>
                  <a:schemeClr val="tx1"/>
                </a:solidFill>
              </a:rPr>
              <a:t> a </a:t>
            </a:r>
            <a:r>
              <a:rPr lang="fr-FR" dirty="0" err="1" smtClean="0">
                <a:solidFill>
                  <a:schemeClr val="tx1"/>
                </a:solidFill>
              </a:rPr>
              <a:t>bunch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another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bunch</a:t>
            </a:r>
            <a:r>
              <a:rPr lang="fr-FR" dirty="0" smtClean="0">
                <a:solidFill>
                  <a:schemeClr val="tx1"/>
                </a:solidFill>
              </a:rPr>
              <a:t>. The instrumentation </a:t>
            </a:r>
            <a:r>
              <a:rPr lang="fr-FR" dirty="0" err="1" smtClean="0">
                <a:solidFill>
                  <a:schemeClr val="tx1"/>
                </a:solidFill>
              </a:rPr>
              <a:t>should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enable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discriminate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bunch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properties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between</a:t>
            </a:r>
            <a:r>
              <a:rPr lang="fr-FR" dirty="0" smtClean="0">
                <a:solidFill>
                  <a:schemeClr val="tx1"/>
                </a:solidFill>
              </a:rPr>
              <a:t> the </a:t>
            </a:r>
            <a:r>
              <a:rPr lang="fr-FR" dirty="0" err="1" smtClean="0">
                <a:solidFill>
                  <a:schemeClr val="tx1"/>
                </a:solidFill>
              </a:rPr>
              <a:t>different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bunches</a:t>
            </a:r>
            <a:r>
              <a:rPr lang="fr-FR" dirty="0" smtClean="0">
                <a:solidFill>
                  <a:schemeClr val="tx1"/>
                </a:solidFill>
              </a:rPr>
              <a:t> (minimum </a:t>
            </a:r>
            <a:r>
              <a:rPr lang="fr-FR" dirty="0" err="1" smtClean="0">
                <a:solidFill>
                  <a:schemeClr val="tx1"/>
                </a:solidFill>
              </a:rPr>
              <a:t>bunch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spacing</a:t>
            </a:r>
            <a:r>
              <a:rPr lang="fr-FR" dirty="0" smtClean="0">
                <a:solidFill>
                  <a:schemeClr val="tx1"/>
                </a:solidFill>
              </a:rPr>
              <a:t> of 25 ns).</a:t>
            </a:r>
          </a:p>
          <a:p>
            <a:r>
              <a:rPr lang="fr-FR" b="0" dirty="0" smtClean="0">
                <a:solidFill>
                  <a:schemeClr val="tx1"/>
                </a:solidFill>
              </a:rPr>
              <a:t>If </a:t>
            </a:r>
            <a:r>
              <a:rPr lang="fr-FR" b="0" dirty="0" err="1" smtClean="0">
                <a:solidFill>
                  <a:schemeClr val="tx1"/>
                </a:solidFill>
              </a:rPr>
              <a:t>we</a:t>
            </a:r>
            <a:r>
              <a:rPr lang="fr-FR" b="0" dirty="0" smtClean="0">
                <a:solidFill>
                  <a:schemeClr val="tx1"/>
                </a:solidFill>
              </a:rPr>
              <a:t> do not </a:t>
            </a:r>
            <a:r>
              <a:rPr lang="fr-FR" b="0" dirty="0" err="1" smtClean="0">
                <a:solidFill>
                  <a:schemeClr val="tx1"/>
                </a:solidFill>
              </a:rPr>
              <a:t>modify</a:t>
            </a:r>
            <a:r>
              <a:rPr lang="fr-FR" b="0" dirty="0" smtClean="0">
                <a:solidFill>
                  <a:schemeClr val="tx1"/>
                </a:solidFill>
              </a:rPr>
              <a:t> the I2 </a:t>
            </a:r>
            <a:r>
              <a:rPr lang="fr-FR" b="0" dirty="0" err="1" smtClean="0">
                <a:solidFill>
                  <a:schemeClr val="tx1"/>
                </a:solidFill>
              </a:rPr>
              <a:t>function</a:t>
            </a:r>
            <a:r>
              <a:rPr lang="fr-FR" b="0" dirty="0" smtClean="0">
                <a:solidFill>
                  <a:schemeClr val="tx1"/>
                </a:solidFill>
              </a:rPr>
              <a:t> (</a:t>
            </a:r>
            <a:r>
              <a:rPr lang="fr-FR" b="0" dirty="0" err="1" smtClean="0">
                <a:solidFill>
                  <a:schemeClr val="tx1"/>
                </a:solidFill>
              </a:rPr>
              <a:t>with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different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dipole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families</a:t>
            </a:r>
            <a:r>
              <a:rPr lang="fr-FR" b="0" dirty="0" smtClean="0">
                <a:solidFill>
                  <a:schemeClr val="tx1"/>
                </a:solidFill>
              </a:rPr>
              <a:t>),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should</a:t>
            </a:r>
            <a:r>
              <a:rPr lang="fr-FR" dirty="0" smtClean="0">
                <a:solidFill>
                  <a:schemeClr val="tx1"/>
                </a:solidFill>
              </a:rPr>
              <a:t> have a flat top of at least 2 seconds to </a:t>
            </a:r>
            <a:r>
              <a:rPr lang="fr-FR" dirty="0" err="1" smtClean="0">
                <a:solidFill>
                  <a:schemeClr val="tx1"/>
                </a:solidFill>
              </a:rPr>
              <a:t>damp</a:t>
            </a:r>
            <a:r>
              <a:rPr lang="fr-FR" dirty="0" smtClean="0">
                <a:solidFill>
                  <a:schemeClr val="tx1"/>
                </a:solidFill>
              </a:rPr>
              <a:t> the beam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with</a:t>
            </a:r>
            <a:r>
              <a:rPr lang="fr-FR" b="0" dirty="0" smtClean="0">
                <a:solidFill>
                  <a:schemeClr val="tx1"/>
                </a:solidFill>
              </a:rPr>
              <a:t> an initial round </a:t>
            </a:r>
            <a:r>
              <a:rPr lang="fr-FR" b="0" dirty="0" err="1" smtClean="0">
                <a:solidFill>
                  <a:schemeClr val="tx1"/>
                </a:solidFill>
              </a:rPr>
              <a:t>emittance</a:t>
            </a:r>
            <a:r>
              <a:rPr lang="fr-FR" b="0" dirty="0" smtClean="0">
                <a:solidFill>
                  <a:schemeClr val="tx1"/>
                </a:solidFill>
              </a:rPr>
              <a:t> of 10 µm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FR" b="0" dirty="0" err="1" smtClean="0">
                <a:solidFill>
                  <a:schemeClr val="tx1"/>
                </a:solidFill>
              </a:rPr>
              <a:t>We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can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reduce</a:t>
            </a:r>
            <a:r>
              <a:rPr lang="fr-FR" b="0" dirty="0" smtClean="0">
                <a:solidFill>
                  <a:schemeClr val="tx1"/>
                </a:solidFill>
              </a:rPr>
              <a:t> a bit the duration of the flat top if </a:t>
            </a:r>
            <a:r>
              <a:rPr lang="fr-FR" b="0" dirty="0" err="1" smtClean="0">
                <a:solidFill>
                  <a:schemeClr val="tx1"/>
                </a:solidFill>
              </a:rPr>
              <a:t>we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get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smaller</a:t>
            </a:r>
            <a:r>
              <a:rPr lang="fr-FR" b="0" dirty="0" smtClean="0">
                <a:solidFill>
                  <a:schemeClr val="tx1"/>
                </a:solidFill>
              </a:rPr>
              <a:t> initial </a:t>
            </a:r>
            <a:r>
              <a:rPr lang="fr-FR" b="0" dirty="0" err="1" smtClean="0">
                <a:solidFill>
                  <a:schemeClr val="tx1"/>
                </a:solidFill>
              </a:rPr>
              <a:t>emittances</a:t>
            </a:r>
            <a:r>
              <a:rPr lang="fr-FR" b="0" dirty="0" smtClean="0">
                <a:solidFill>
                  <a:schemeClr val="tx1"/>
                </a:solidFill>
              </a:rPr>
              <a:t>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err="1" smtClean="0">
                <a:solidFill>
                  <a:schemeClr val="tx1"/>
                </a:solidFill>
              </a:rPr>
              <a:t>We</a:t>
            </a:r>
            <a:r>
              <a:rPr lang="fr-FR" dirty="0" smtClean="0">
                <a:solidFill>
                  <a:schemeClr val="tx1"/>
                </a:solidFill>
              </a:rPr>
              <a:t> have </a:t>
            </a:r>
            <a:r>
              <a:rPr lang="fr-FR" dirty="0" err="1" smtClean="0">
                <a:solidFill>
                  <a:schemeClr val="tx1"/>
                </a:solidFill>
              </a:rPr>
              <a:t>assumed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that</a:t>
            </a:r>
            <a:r>
              <a:rPr lang="fr-FR" dirty="0" smtClean="0">
                <a:solidFill>
                  <a:schemeClr val="tx1"/>
                </a:solidFill>
              </a:rPr>
              <a:t> the beam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matched</a:t>
            </a:r>
            <a:r>
              <a:rPr lang="fr-FR" dirty="0" smtClean="0">
                <a:solidFill>
                  <a:schemeClr val="tx1"/>
                </a:solidFill>
              </a:rPr>
              <a:t> at the entrance. </a:t>
            </a:r>
            <a:r>
              <a:rPr lang="fr-FR" b="0" dirty="0" smtClean="0">
                <a:solidFill>
                  <a:schemeClr val="tx1"/>
                </a:solidFill>
              </a:rPr>
              <a:t>An initial </a:t>
            </a:r>
            <a:r>
              <a:rPr lang="fr-FR" b="0" dirty="0" err="1" smtClean="0">
                <a:solidFill>
                  <a:schemeClr val="tx1"/>
                </a:solidFill>
              </a:rPr>
              <a:t>energy</a:t>
            </a:r>
            <a:r>
              <a:rPr lang="fr-FR" b="0" dirty="0" smtClean="0">
                <a:solidFill>
                  <a:schemeClr val="tx1"/>
                </a:solidFill>
              </a:rPr>
              <a:t> spread of 0.1% </a:t>
            </a:r>
            <a:r>
              <a:rPr lang="fr-FR" b="0" dirty="0" err="1" smtClean="0">
                <a:solidFill>
                  <a:schemeClr val="tx1"/>
                </a:solidFill>
              </a:rPr>
              <a:t>gives</a:t>
            </a:r>
            <a:r>
              <a:rPr lang="fr-FR" b="0" dirty="0" smtClean="0">
                <a:solidFill>
                  <a:schemeClr val="tx1"/>
                </a:solidFill>
              </a:rPr>
              <a:t> a </a:t>
            </a:r>
            <a:r>
              <a:rPr lang="fr-FR" b="0" dirty="0" err="1" smtClean="0">
                <a:solidFill>
                  <a:schemeClr val="tx1"/>
                </a:solidFill>
              </a:rPr>
              <a:t>bunch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length</a:t>
            </a:r>
            <a:r>
              <a:rPr lang="fr-FR" b="0" dirty="0" smtClean="0">
                <a:solidFill>
                  <a:schemeClr val="tx1"/>
                </a:solidFill>
              </a:rPr>
              <a:t> of 7.2 </a:t>
            </a:r>
            <a:r>
              <a:rPr lang="fr-FR" b="0" dirty="0" err="1" smtClean="0">
                <a:solidFill>
                  <a:schemeClr val="tx1"/>
                </a:solidFill>
              </a:rPr>
              <a:t>mm.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We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could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reduce</a:t>
            </a:r>
            <a:r>
              <a:rPr lang="fr-FR" b="0" dirty="0" smtClean="0">
                <a:solidFill>
                  <a:schemeClr val="tx1"/>
                </a:solidFill>
              </a:rPr>
              <a:t> a bit the initial </a:t>
            </a:r>
            <a:r>
              <a:rPr lang="fr-FR" b="0" dirty="0" err="1" smtClean="0">
                <a:solidFill>
                  <a:schemeClr val="tx1"/>
                </a:solidFill>
              </a:rPr>
              <a:t>bunch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length</a:t>
            </a:r>
            <a:r>
              <a:rPr lang="fr-FR" b="0" dirty="0" smtClean="0">
                <a:solidFill>
                  <a:schemeClr val="tx1"/>
                </a:solidFill>
              </a:rPr>
              <a:t> by </a:t>
            </a:r>
            <a:r>
              <a:rPr lang="fr-FR" b="0" dirty="0" err="1" smtClean="0">
                <a:solidFill>
                  <a:schemeClr val="tx1"/>
                </a:solidFill>
              </a:rPr>
              <a:t>increasing</a:t>
            </a:r>
            <a:r>
              <a:rPr lang="fr-FR" b="0" dirty="0" smtClean="0">
                <a:solidFill>
                  <a:schemeClr val="tx1"/>
                </a:solidFill>
              </a:rPr>
              <a:t> the initial RF voltage but </a:t>
            </a:r>
            <a:r>
              <a:rPr lang="fr-FR" b="0" dirty="0" err="1" smtClean="0">
                <a:solidFill>
                  <a:schemeClr val="tx1"/>
                </a:solidFill>
              </a:rPr>
              <a:t>we</a:t>
            </a:r>
            <a:r>
              <a:rPr lang="fr-FR" b="0" dirty="0" smtClean="0">
                <a:solidFill>
                  <a:schemeClr val="tx1"/>
                </a:solidFill>
              </a:rPr>
              <a:t> are </a:t>
            </a:r>
            <a:r>
              <a:rPr lang="fr-FR" b="0" dirty="0" err="1" smtClean="0">
                <a:solidFill>
                  <a:schemeClr val="tx1"/>
                </a:solidFill>
              </a:rPr>
              <a:t>quickly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limited</a:t>
            </a:r>
            <a:r>
              <a:rPr lang="fr-FR" b="0" dirty="0" smtClean="0">
                <a:solidFill>
                  <a:schemeClr val="tx1"/>
                </a:solidFill>
              </a:rPr>
              <a:t> by the maximum total RF voltage.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If </a:t>
            </a:r>
            <a:r>
              <a:rPr lang="fr-FR" dirty="0" err="1" smtClean="0">
                <a:solidFill>
                  <a:schemeClr val="tx1"/>
                </a:solidFill>
              </a:rPr>
              <a:t>we</a:t>
            </a:r>
            <a:r>
              <a:rPr lang="fr-FR" dirty="0" smtClean="0">
                <a:solidFill>
                  <a:schemeClr val="tx1"/>
                </a:solidFill>
              </a:rPr>
              <a:t> do not match the longitudinal </a:t>
            </a:r>
            <a:r>
              <a:rPr lang="fr-FR" dirty="0" err="1" smtClean="0">
                <a:solidFill>
                  <a:schemeClr val="tx1"/>
                </a:solidFill>
              </a:rPr>
              <a:t>parameters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we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will</a:t>
            </a:r>
            <a:r>
              <a:rPr lang="fr-FR" dirty="0" smtClean="0">
                <a:solidFill>
                  <a:schemeClr val="tx1"/>
                </a:solidFill>
              </a:rPr>
              <a:t> have </a:t>
            </a:r>
            <a:r>
              <a:rPr lang="fr-FR" dirty="0" err="1" smtClean="0">
                <a:solidFill>
                  <a:schemeClr val="tx1"/>
                </a:solidFill>
              </a:rPr>
              <a:t>some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bunch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length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momentum</a:t>
            </a:r>
            <a:r>
              <a:rPr lang="fr-FR" dirty="0" smtClean="0">
                <a:solidFill>
                  <a:schemeClr val="tx1"/>
                </a:solidFill>
              </a:rPr>
              <a:t> spread </a:t>
            </a:r>
            <a:r>
              <a:rPr lang="fr-FR" dirty="0" err="1" smtClean="0">
                <a:solidFill>
                  <a:schemeClr val="tx1"/>
                </a:solidFill>
              </a:rPr>
              <a:t>breathing</a:t>
            </a:r>
            <a:r>
              <a:rPr lang="fr-FR" dirty="0" smtClean="0">
                <a:solidFill>
                  <a:schemeClr val="tx1"/>
                </a:solidFill>
              </a:rPr>
              <a:t>. </a:t>
            </a:r>
            <a:r>
              <a:rPr lang="fr-FR" b="0" dirty="0" err="1" smtClean="0">
                <a:solidFill>
                  <a:schemeClr val="tx1"/>
                </a:solidFill>
              </a:rPr>
              <a:t>We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need</a:t>
            </a:r>
            <a:r>
              <a:rPr lang="fr-FR" b="0" dirty="0" smtClean="0">
                <a:solidFill>
                  <a:schemeClr val="tx1"/>
                </a:solidFill>
              </a:rPr>
              <a:t> to do </a:t>
            </a:r>
            <a:r>
              <a:rPr lang="fr-FR" b="0" dirty="0" err="1" smtClean="0">
                <a:solidFill>
                  <a:schemeClr val="tx1"/>
                </a:solidFill>
              </a:rPr>
              <a:t>tracking</a:t>
            </a:r>
            <a:r>
              <a:rPr lang="fr-FR" b="0" dirty="0" smtClean="0">
                <a:solidFill>
                  <a:schemeClr val="tx1"/>
                </a:solidFill>
              </a:rPr>
              <a:t> simulations to check </a:t>
            </a:r>
            <a:r>
              <a:rPr lang="fr-FR" b="0" dirty="0" err="1" smtClean="0">
                <a:solidFill>
                  <a:schemeClr val="tx1"/>
                </a:solidFill>
              </a:rPr>
              <a:t>that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is</a:t>
            </a:r>
            <a:r>
              <a:rPr lang="fr-FR" b="0" dirty="0" smtClean="0">
                <a:solidFill>
                  <a:schemeClr val="tx1"/>
                </a:solidFill>
              </a:rPr>
              <a:t> not an issue.</a:t>
            </a:r>
          </a:p>
          <a:p>
            <a:r>
              <a:rPr lang="fr-FR" dirty="0" err="1" smtClean="0">
                <a:solidFill>
                  <a:schemeClr val="tx1"/>
                </a:solidFill>
              </a:rPr>
              <a:t>We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can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lengthen</a:t>
            </a:r>
            <a:r>
              <a:rPr lang="fr-FR" dirty="0" smtClean="0">
                <a:solidFill>
                  <a:schemeClr val="tx1"/>
                </a:solidFill>
              </a:rPr>
              <a:t> the final </a:t>
            </a:r>
            <a:r>
              <a:rPr lang="fr-FR" dirty="0" err="1" smtClean="0">
                <a:solidFill>
                  <a:schemeClr val="tx1"/>
                </a:solidFill>
              </a:rPr>
              <a:t>bunch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length</a:t>
            </a:r>
            <a:r>
              <a:rPr lang="fr-FR" b="0" dirty="0" smtClean="0">
                <a:solidFill>
                  <a:schemeClr val="tx1"/>
                </a:solidFill>
              </a:rPr>
              <a:t> by </a:t>
            </a:r>
            <a:r>
              <a:rPr lang="fr-FR" b="0" dirty="0" err="1" smtClean="0">
                <a:solidFill>
                  <a:schemeClr val="tx1"/>
                </a:solidFill>
              </a:rPr>
              <a:t>adjusting</a:t>
            </a:r>
            <a:r>
              <a:rPr lang="fr-FR" b="0" dirty="0" smtClean="0">
                <a:solidFill>
                  <a:schemeClr val="tx1"/>
                </a:solidFill>
              </a:rPr>
              <a:t> the final total voltage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2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0" y="196179"/>
            <a:ext cx="4747259" cy="379192"/>
          </a:xfrm>
        </p:spPr>
        <p:txBody>
          <a:bodyPr/>
          <a:lstStyle/>
          <a:p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magnets</a:t>
            </a:r>
            <a:r>
              <a:rPr lang="fr-FR" dirty="0" smtClean="0"/>
              <a:t> imperfections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19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6" name="Groupe 29"/>
          <p:cNvGrpSpPr>
            <a:grpSpLocks noChangeAspect="1"/>
          </p:cNvGrpSpPr>
          <p:nvPr/>
        </p:nvGrpSpPr>
        <p:grpSpPr>
          <a:xfrm>
            <a:off x="5502815" y="1143441"/>
            <a:ext cx="3597396" cy="2700000"/>
            <a:chOff x="291188" y="3608661"/>
            <a:chExt cx="3837221" cy="2880000"/>
          </a:xfrm>
        </p:grpSpPr>
        <p:graphicFrame>
          <p:nvGraphicFramePr>
            <p:cNvPr id="27" name="Objet 25"/>
            <p:cNvGraphicFramePr>
              <a:graphicFrameLocks noChangeAspect="1"/>
            </p:cNvGraphicFramePr>
            <p:nvPr>
              <p:extLst/>
            </p:nvPr>
          </p:nvGraphicFramePr>
          <p:xfrm>
            <a:off x="291188" y="3608661"/>
            <a:ext cx="3837221" cy="288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0" name="Acrobat Document" r:id="rId3" imgW="2927264" imgH="2196925" progId="AcroExch.Document.2020">
                    <p:embed/>
                  </p:oleObj>
                </mc:Choice>
                <mc:Fallback>
                  <p:oleObj name="Acrobat Document" r:id="rId3" imgW="2927264" imgH="2196925" progId="AcroExch.Document.2020">
                    <p:embed/>
                    <p:pic>
                      <p:nvPicPr>
                        <p:cNvPr id="27" name="Objet 2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1188" y="3608661"/>
                          <a:ext cx="3837221" cy="288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ZoneTexte 26"/>
            <p:cNvSpPr txBox="1"/>
            <p:nvPr/>
          </p:nvSpPr>
          <p:spPr>
            <a:xfrm>
              <a:off x="534985" y="3698244"/>
              <a:ext cx="33496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MQ offset, field err MB &amp; MB roll</a:t>
              </a:r>
            </a:p>
          </p:txBody>
        </p:sp>
      </p:grpSp>
      <p:graphicFrame>
        <p:nvGraphicFramePr>
          <p:cNvPr id="29" name="Objet 46"/>
          <p:cNvGraphicFramePr>
            <a:graphicFrameLocks noChangeAspect="1"/>
          </p:cNvGraphicFramePr>
          <p:nvPr>
            <p:extLst/>
          </p:nvPr>
        </p:nvGraphicFramePr>
        <p:xfrm>
          <a:off x="283072" y="3915112"/>
          <a:ext cx="3601388" cy="27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Acrobat Document" r:id="rId5" imgW="4122720" imgH="3090600" progId="AcroExch.Document.2020">
                  <p:embed/>
                </p:oleObj>
              </mc:Choice>
              <mc:Fallback>
                <p:oleObj name="Acrobat Document" r:id="rId5" imgW="4122720" imgH="3090600" progId="AcroExch.Document.2020">
                  <p:embed/>
                  <p:pic>
                    <p:nvPicPr>
                      <p:cNvPr id="29" name="Obje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072" y="3915112"/>
                        <a:ext cx="3601388" cy="27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e 34"/>
          <p:cNvGrpSpPr>
            <a:grpSpLocks noChangeAspect="1"/>
          </p:cNvGrpSpPr>
          <p:nvPr/>
        </p:nvGrpSpPr>
        <p:grpSpPr>
          <a:xfrm>
            <a:off x="5476406" y="3915112"/>
            <a:ext cx="3601388" cy="2700000"/>
            <a:chOff x="8014612" y="3604829"/>
            <a:chExt cx="3841480" cy="2880000"/>
          </a:xfrm>
        </p:grpSpPr>
        <p:graphicFrame>
          <p:nvGraphicFramePr>
            <p:cNvPr id="31" name="Objet 32"/>
            <p:cNvGraphicFramePr>
              <a:graphicFrameLocks noChangeAspect="1"/>
            </p:cNvGraphicFramePr>
            <p:nvPr>
              <p:extLst/>
            </p:nvPr>
          </p:nvGraphicFramePr>
          <p:xfrm>
            <a:off x="8014612" y="3604829"/>
            <a:ext cx="3841480" cy="288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Acrobat Document" r:id="rId7" imgW="4122720" imgH="3090600" progId="AcroExch.Document.2020">
                    <p:embed/>
                  </p:oleObj>
                </mc:Choice>
                <mc:Fallback>
                  <p:oleObj name="Acrobat Document" r:id="rId7" imgW="4122720" imgH="3090600" progId="AcroExch.Document.2020">
                    <p:embed/>
                    <p:pic>
                      <p:nvPicPr>
                        <p:cNvPr id="31" name="Objet 3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014612" y="3604829"/>
                          <a:ext cx="3841480" cy="288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ZoneTexte 33"/>
            <p:cNvSpPr txBox="1"/>
            <p:nvPr/>
          </p:nvSpPr>
          <p:spPr>
            <a:xfrm>
              <a:off x="8260538" y="3714727"/>
              <a:ext cx="334962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MQ offset, field err MB &amp; MB roll, BPMs offset, MS offset</a:t>
              </a:r>
            </a:p>
          </p:txBody>
        </p:sp>
      </p:grpSp>
      <p:sp>
        <p:nvSpPr>
          <p:cNvPr id="33" name="ZoneTexte 30"/>
          <p:cNvSpPr txBox="1"/>
          <p:nvPr/>
        </p:nvSpPr>
        <p:spPr>
          <a:xfrm>
            <a:off x="498687" y="4007946"/>
            <a:ext cx="3140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MQ offset, field err MB &amp; MB roll, BPMs offset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au 1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0516" y="2251015"/>
              <a:ext cx="5095890" cy="1645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47945">
                      <a:extLst>
                        <a:ext uri="{9D8B030D-6E8A-4147-A177-3AD203B41FA5}">
                          <a16:colId xmlns:a16="http://schemas.microsoft.com/office/drawing/2014/main" val="3810361100"/>
                        </a:ext>
                      </a:extLst>
                    </a:gridCol>
                    <a:gridCol w="2547945">
                      <a:extLst>
                        <a:ext uri="{9D8B030D-6E8A-4147-A177-3AD203B41FA5}">
                          <a16:colId xmlns:a16="http://schemas.microsoft.com/office/drawing/2014/main" val="4178212723"/>
                        </a:ext>
                      </a:extLst>
                    </a:gridCol>
                  </a:tblGrid>
                  <a:tr h="248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noProof="0" dirty="0"/>
                            <a:t>Error type</a:t>
                          </a:r>
                          <a:endParaRPr lang="en-US" sz="1200" b="1" noProof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1" dirty="0"/>
                            <a:t>Value</a:t>
                          </a:r>
                          <a:endParaRPr lang="fr-FR" sz="1200" b="1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4737684"/>
                      </a:ext>
                    </a:extLst>
                  </a:tr>
                  <a:tr h="248361"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Dipole relative field error</a:t>
                          </a:r>
                          <a:endParaRPr lang="en-US" sz="1200" noProof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kern="120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200" kern="12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1200" kern="120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1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76108963"/>
                      </a:ext>
                    </a:extLst>
                  </a:tr>
                  <a:tr h="248361">
                    <a:tc>
                      <a:txBody>
                        <a:bodyPr/>
                        <a:lstStyle/>
                        <a:p>
                          <a:r>
                            <a:rPr lang="fr-FR" sz="1200" noProof="0" dirty="0"/>
                            <a:t>Main </a:t>
                          </a:r>
                          <a:r>
                            <a:rPr lang="fr-FR" sz="1200" noProof="0" dirty="0" err="1"/>
                            <a:t>dipole</a:t>
                          </a:r>
                          <a:r>
                            <a:rPr lang="fr-FR" sz="1200" noProof="0" dirty="0"/>
                            <a:t> roll</a:t>
                          </a:r>
                          <a:r>
                            <a:rPr lang="fr-FR" sz="1200" baseline="0" noProof="0" dirty="0"/>
                            <a:t> </a:t>
                          </a:r>
                          <a:r>
                            <a:rPr lang="fr-FR" sz="1200" noProof="0" dirty="0" err="1"/>
                            <a:t>error</a:t>
                          </a:r>
                          <a:endParaRPr lang="en-US" sz="1200" noProof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kern="1200" dirty="0"/>
                            <a:t>300 </a:t>
                          </a:r>
                          <a:r>
                            <a:rPr lang="fr-FR" sz="1200" kern="1200" dirty="0" err="1"/>
                            <a:t>mrad</a:t>
                          </a:r>
                          <a:endParaRPr lang="fr-FR" sz="1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0155129"/>
                      </a:ext>
                    </a:extLst>
                  </a:tr>
                  <a:tr h="248361"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Offset quadrupoles</a:t>
                          </a:r>
                          <a:endParaRPr lang="en-US" sz="1200" noProof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60,</a:t>
                          </a:r>
                          <a:r>
                            <a:rPr lang="fr-FR" sz="1200" baseline="0" dirty="0"/>
                            <a:t> 80, 90, 100, 120, 150 and 200 µm</a:t>
                          </a:r>
                          <a:endParaRPr lang="fr-FR" sz="12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1291079"/>
                      </a:ext>
                    </a:extLst>
                  </a:tr>
                  <a:tr h="248361">
                    <a:tc>
                      <a:txBody>
                        <a:bodyPr/>
                        <a:lstStyle/>
                        <a:p>
                          <a:r>
                            <a:rPr lang="fr-FR" sz="1200" noProof="0" dirty="0"/>
                            <a:t>Offset </a:t>
                          </a:r>
                          <a:r>
                            <a:rPr lang="fr-FR" sz="1200" noProof="0" dirty="0" err="1"/>
                            <a:t>BPMs</a:t>
                          </a:r>
                          <a:endParaRPr lang="en-US" sz="1200" noProof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kern="1200" dirty="0"/>
                            <a:t>60, 80, 100, 150</a:t>
                          </a:r>
                          <a:r>
                            <a:rPr lang="fr-FR" sz="1200" kern="1200" baseline="0" dirty="0"/>
                            <a:t> and 200 </a:t>
                          </a:r>
                          <a:r>
                            <a:rPr lang="fr-FR" sz="1200" baseline="0" dirty="0"/>
                            <a:t>µ</a:t>
                          </a:r>
                          <a:r>
                            <a:rPr lang="fr-FR" sz="1200" kern="1200" baseline="0" dirty="0"/>
                            <a:t>m</a:t>
                          </a:r>
                          <a:endParaRPr lang="fr-FR" sz="1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451735"/>
                      </a:ext>
                    </a:extLst>
                  </a:tr>
                  <a:tr h="2483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noProof="0" dirty="0"/>
                            <a:t>Offset </a:t>
                          </a:r>
                          <a:r>
                            <a:rPr lang="fr-FR" sz="1200" noProof="0" dirty="0" err="1"/>
                            <a:t>sextupoles</a:t>
                          </a:r>
                          <a:endParaRPr lang="en-US" sz="1200" noProof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kern="1200" dirty="0"/>
                            <a:t>60, 80, 100, 120, 150</a:t>
                          </a:r>
                          <a:r>
                            <a:rPr lang="fr-FR" sz="1200" kern="1200" baseline="0" dirty="0"/>
                            <a:t> and 200 </a:t>
                          </a:r>
                          <a:r>
                            <a:rPr lang="fr-FR" sz="1200" baseline="0" dirty="0"/>
                            <a:t>µ</a:t>
                          </a:r>
                          <a:r>
                            <a:rPr lang="fr-FR" sz="1200" kern="1200" baseline="0" dirty="0"/>
                            <a:t>m</a:t>
                          </a:r>
                          <a:endParaRPr lang="fr-FR" sz="1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6504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au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5724969"/>
                  </p:ext>
                </p:extLst>
              </p:nvPr>
            </p:nvGraphicFramePr>
            <p:xfrm>
              <a:off x="380516" y="2251015"/>
              <a:ext cx="5095890" cy="16496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47945">
                      <a:extLst>
                        <a:ext uri="{9D8B030D-6E8A-4147-A177-3AD203B41FA5}">
                          <a16:colId xmlns:a16="http://schemas.microsoft.com/office/drawing/2014/main" val="3810361100"/>
                        </a:ext>
                      </a:extLst>
                    </a:gridCol>
                    <a:gridCol w="2547945">
                      <a:extLst>
                        <a:ext uri="{9D8B030D-6E8A-4147-A177-3AD203B41FA5}">
                          <a16:colId xmlns:a16="http://schemas.microsoft.com/office/drawing/2014/main" val="417821272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noProof="0" dirty="0"/>
                            <a:t>Error type</a:t>
                          </a:r>
                          <a:endParaRPr lang="en-US" sz="1200" b="1" noProof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1" dirty="0"/>
                            <a:t>Value</a:t>
                          </a:r>
                          <a:endParaRPr lang="fr-FR" sz="1200" b="1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4737684"/>
                      </a:ext>
                    </a:extLst>
                  </a:tr>
                  <a:tr h="278003"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Dipole relative field error</a:t>
                          </a:r>
                          <a:endParaRPr lang="en-US" sz="1200" noProof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0478" t="-100000" r="-478" b="-4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610896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fr-FR" sz="1200" noProof="0" dirty="0"/>
                            <a:t>Main </a:t>
                          </a:r>
                          <a:r>
                            <a:rPr lang="fr-FR" sz="1200" noProof="0" dirty="0" err="1"/>
                            <a:t>dipole</a:t>
                          </a:r>
                          <a:r>
                            <a:rPr lang="fr-FR" sz="1200" noProof="0" dirty="0"/>
                            <a:t> roll</a:t>
                          </a:r>
                          <a:r>
                            <a:rPr lang="fr-FR" sz="1200" baseline="0" noProof="0" dirty="0"/>
                            <a:t> </a:t>
                          </a:r>
                          <a:r>
                            <a:rPr lang="fr-FR" sz="1200" noProof="0" dirty="0" err="1"/>
                            <a:t>error</a:t>
                          </a:r>
                          <a:endParaRPr lang="en-US" sz="1200" noProof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kern="1200" dirty="0"/>
                            <a:t>300 </a:t>
                          </a:r>
                          <a:r>
                            <a:rPr lang="fr-FR" sz="1200" kern="1200" dirty="0" err="1"/>
                            <a:t>mrad</a:t>
                          </a:r>
                          <a:endParaRPr lang="fr-FR" sz="1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015512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noProof="0" dirty="0"/>
                            <a:t>Offset quadrupoles</a:t>
                          </a:r>
                          <a:endParaRPr lang="en-US" sz="1200" noProof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60,</a:t>
                          </a:r>
                          <a:r>
                            <a:rPr lang="fr-FR" sz="1200" baseline="0" dirty="0"/>
                            <a:t> 80, 90, 100, 120, 150 and 200 µm</a:t>
                          </a:r>
                          <a:endParaRPr lang="fr-FR" sz="12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129107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fr-FR" sz="1200" noProof="0" dirty="0"/>
                            <a:t>Offset </a:t>
                          </a:r>
                          <a:r>
                            <a:rPr lang="fr-FR" sz="1200" noProof="0" dirty="0" err="1"/>
                            <a:t>BPMs</a:t>
                          </a:r>
                          <a:endParaRPr lang="en-US" sz="1200" noProof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kern="1200" dirty="0"/>
                            <a:t>60, 80, 100, 150</a:t>
                          </a:r>
                          <a:r>
                            <a:rPr lang="fr-FR" sz="1200" kern="1200" baseline="0" dirty="0"/>
                            <a:t> and 200 </a:t>
                          </a:r>
                          <a:r>
                            <a:rPr lang="fr-FR" sz="1200" baseline="0" dirty="0"/>
                            <a:t>µ</a:t>
                          </a:r>
                          <a:r>
                            <a:rPr lang="fr-FR" sz="1200" kern="1200" baseline="0" dirty="0"/>
                            <a:t>m</a:t>
                          </a:r>
                          <a:endParaRPr lang="fr-FR" sz="1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45173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noProof="0" dirty="0"/>
                            <a:t>Offset </a:t>
                          </a:r>
                          <a:r>
                            <a:rPr lang="fr-FR" sz="1200" noProof="0" dirty="0" err="1"/>
                            <a:t>sextupoles</a:t>
                          </a:r>
                          <a:endParaRPr lang="en-US" sz="1200" noProof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kern="1200" dirty="0"/>
                            <a:t>60, 80, 100, 120, 150</a:t>
                          </a:r>
                          <a:r>
                            <a:rPr lang="fr-FR" sz="1200" kern="1200" baseline="0" dirty="0"/>
                            <a:t> and 200 </a:t>
                          </a:r>
                          <a:r>
                            <a:rPr lang="fr-FR" sz="1200" baseline="0" dirty="0"/>
                            <a:t>µ</a:t>
                          </a:r>
                          <a:r>
                            <a:rPr lang="fr-FR" sz="1200" kern="1200" baseline="0" dirty="0"/>
                            <a:t>m</a:t>
                          </a:r>
                          <a:endParaRPr lang="fr-FR" sz="1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65045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5" name="ZoneTexte 15"/>
          <p:cNvSpPr txBox="1"/>
          <p:nvPr/>
        </p:nvSpPr>
        <p:spPr>
          <a:xfrm>
            <a:off x="2440758" y="1950422"/>
            <a:ext cx="187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Statistics on </a:t>
            </a:r>
            <a:r>
              <a:rPr lang="en-US" sz="1400" dirty="0"/>
              <a:t>100 </a:t>
            </a:r>
            <a:r>
              <a:rPr lang="en-US" sz="1400" dirty="0" smtClean="0"/>
              <a:t>seeds </a:t>
            </a:r>
            <a:endParaRPr lang="en-US" sz="1400" dirty="0"/>
          </a:p>
        </p:txBody>
      </p:sp>
      <p:sp>
        <p:nvSpPr>
          <p:cNvPr id="36" name="Rectangle à coins arrondis 43"/>
          <p:cNvSpPr/>
          <p:nvPr/>
        </p:nvSpPr>
        <p:spPr>
          <a:xfrm>
            <a:off x="8007350" y="3562350"/>
            <a:ext cx="228600" cy="1123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638962" y="3725500"/>
            <a:ext cx="4508088" cy="626462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à coins arrondis 43"/>
          <p:cNvSpPr/>
          <p:nvPr/>
        </p:nvSpPr>
        <p:spPr>
          <a:xfrm>
            <a:off x="2584450" y="6330950"/>
            <a:ext cx="228600" cy="1123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813050" y="6387125"/>
            <a:ext cx="2663356" cy="56175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6420" y="1935033"/>
            <a:ext cx="1703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Orbit correction only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137400" y="774700"/>
            <a:ext cx="16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/>
              <a:t>Tatiana Da Silva</a:t>
            </a:r>
            <a:endParaRPr lang="en-US" sz="1800" b="1" dirty="0"/>
          </a:p>
        </p:txBody>
      </p:sp>
      <p:sp>
        <p:nvSpPr>
          <p:cNvPr id="20" name="ZoneTexte 5">
            <a:extLst>
              <a:ext uri="{FF2B5EF4-FFF2-40B4-BE49-F238E27FC236}">
                <a16:creationId xmlns:a16="http://schemas.microsoft.com/office/drawing/2014/main" id="{74D73B47-34D6-74CE-5D98-B2E3BBA84B45}"/>
              </a:ext>
            </a:extLst>
          </p:cNvPr>
          <p:cNvSpPr txBox="1"/>
          <p:nvPr/>
        </p:nvSpPr>
        <p:spPr>
          <a:xfrm>
            <a:off x="62631" y="857792"/>
            <a:ext cx="56443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/>
              <a:t>Define pre-alignment tolerances of the elements and the orbit correctors specifications </a:t>
            </a:r>
            <a:r>
              <a:rPr lang="fr-FR" sz="1600" dirty="0"/>
              <a:t>+ </a:t>
            </a:r>
            <a:r>
              <a:rPr lang="fr-FR" sz="1600" dirty="0" err="1"/>
              <a:t>establish</a:t>
            </a:r>
            <a:r>
              <a:rPr lang="fr-FR" sz="1600" dirty="0"/>
              <a:t> a correction </a:t>
            </a:r>
            <a:r>
              <a:rPr lang="fr-FR" sz="1600" dirty="0" err="1" smtClean="0"/>
              <a:t>procedure</a:t>
            </a:r>
            <a:r>
              <a:rPr lang="fr-FR" sz="1600" dirty="0" smtClean="0"/>
              <a:t> </a:t>
            </a:r>
            <a:r>
              <a:rPr lang="fr-FR" sz="1600" dirty="0"/>
              <a:t>for </a:t>
            </a:r>
            <a:r>
              <a:rPr lang="fr-FR" sz="1600" dirty="0" err="1"/>
              <a:t>orbit</a:t>
            </a:r>
            <a:r>
              <a:rPr lang="fr-FR" sz="1600" dirty="0"/>
              <a:t> correction </a:t>
            </a:r>
            <a:r>
              <a:rPr lang="en-US" sz="1600" dirty="0"/>
              <a:t>for the FCC-</a:t>
            </a:r>
            <a:r>
              <a:rPr lang="en-US" sz="1600" dirty="0" err="1"/>
              <a:t>ee</a:t>
            </a:r>
            <a:r>
              <a:rPr lang="en-US" sz="1600" dirty="0"/>
              <a:t> high energy booster.</a:t>
            </a:r>
          </a:p>
        </p:txBody>
      </p:sp>
    </p:spTree>
    <p:extLst>
      <p:ext uri="{BB962C8B-B14F-4D97-AF65-F5344CB8AC3E}">
        <p14:creationId xmlns:p14="http://schemas.microsoft.com/office/powerpoint/2010/main" val="36867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697A5-F0F8-4A0E-8802-0A9BD2BD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93" y="208811"/>
            <a:ext cx="7469957" cy="353929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37675" y="1067647"/>
            <a:ext cx="8186122" cy="330676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chemeClr val="tx1"/>
                </a:solidFill>
              </a:rPr>
              <a:t>T</a:t>
            </a:r>
            <a:r>
              <a:rPr lang="en-US" b="0" dirty="0" smtClean="0">
                <a:solidFill>
                  <a:schemeClr val="tx1"/>
                </a:solidFill>
              </a:rPr>
              <a:t>he injector complex </a:t>
            </a:r>
          </a:p>
          <a:p>
            <a:pPr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- Layout of the High Energy Booster (HEB)</a:t>
            </a:r>
            <a:endParaRPr lang="en-US" b="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 smtClean="0">
                <a:solidFill>
                  <a:schemeClr val="tx1"/>
                </a:solidFill>
              </a:rPr>
              <a:t>Optics design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 smtClean="0">
                <a:solidFill>
                  <a:schemeClr val="tx1"/>
                </a:solidFill>
              </a:rPr>
              <a:t>Injection energy and emittances</a:t>
            </a:r>
          </a:p>
          <a:p>
            <a:pPr lvl="1" indent="0">
              <a:buNone/>
            </a:pPr>
            <a:r>
              <a:rPr lang="en-US" b="0" dirty="0" smtClean="0">
                <a:solidFill>
                  <a:schemeClr val="tx1"/>
                </a:solidFill>
              </a:rPr>
              <a:t>- Dynamic Aperture and Momentum Acceptance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 smtClean="0">
                <a:solidFill>
                  <a:schemeClr val="tx1"/>
                </a:solidFill>
              </a:rPr>
              <a:t>Emittance Evolution and Booster Operations</a:t>
            </a:r>
          </a:p>
        </p:txBody>
      </p:sp>
    </p:spTree>
    <p:extLst>
      <p:ext uri="{BB962C8B-B14F-4D97-AF65-F5344CB8AC3E}">
        <p14:creationId xmlns:p14="http://schemas.microsoft.com/office/powerpoint/2010/main" val="19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0" y="196179"/>
            <a:ext cx="5052059" cy="379192"/>
          </a:xfrm>
        </p:spPr>
        <p:txBody>
          <a:bodyPr/>
          <a:lstStyle/>
          <a:p>
            <a:r>
              <a:rPr lang="en-US" dirty="0" smtClean="0"/>
              <a:t>First pre-alignment and correctors specs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20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101" y="3318006"/>
            <a:ext cx="41783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First specifications of the main </a:t>
            </a:r>
            <a:r>
              <a:rPr lang="en-US" sz="1600" b="1" dirty="0">
                <a:solidFill>
                  <a:srgbClr val="FF6600"/>
                </a:solidFill>
              </a:rPr>
              <a:t>magnets misalignment</a:t>
            </a:r>
            <a:r>
              <a:rPr lang="en-US" sz="1600" dirty="0"/>
              <a:t> of the High Energy Booster arcs cells </a:t>
            </a:r>
            <a:r>
              <a:rPr lang="en-US" sz="1600" b="1" dirty="0">
                <a:solidFill>
                  <a:srgbClr val="FF6600"/>
                </a:solidFill>
              </a:rPr>
              <a:t>≃ 150 </a:t>
            </a:r>
            <a:r>
              <a:rPr lang="el-GR" sz="1600" b="1" dirty="0">
                <a:solidFill>
                  <a:srgbClr val="FF6600"/>
                </a:solidFill>
              </a:rPr>
              <a:t>μ</a:t>
            </a:r>
            <a:r>
              <a:rPr lang="fr-FR" sz="1600" b="1" dirty="0">
                <a:solidFill>
                  <a:srgbClr val="FF6600"/>
                </a:solidFill>
              </a:rPr>
              <a:t>m</a:t>
            </a:r>
            <a:endParaRPr lang="en-US" sz="1600" b="1" dirty="0">
              <a:solidFill>
                <a:srgbClr val="FF6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First definition of the </a:t>
            </a:r>
            <a:r>
              <a:rPr lang="en-US" sz="1600" b="1" dirty="0">
                <a:solidFill>
                  <a:srgbClr val="FF6600"/>
                </a:solidFill>
              </a:rPr>
              <a:t>orbit correctors </a:t>
            </a:r>
            <a:r>
              <a:rPr lang="en-US" sz="1600" dirty="0"/>
              <a:t>for the booster </a:t>
            </a:r>
            <a:r>
              <a:rPr lang="en-US" sz="1600" b="1" dirty="0">
                <a:solidFill>
                  <a:srgbClr val="FF6600"/>
                </a:solidFill>
              </a:rPr>
              <a:t>≃ </a:t>
            </a:r>
            <a:r>
              <a:rPr lang="en-US" sz="1600" b="1" dirty="0" smtClean="0">
                <a:solidFill>
                  <a:srgbClr val="FF6600"/>
                </a:solidFill>
              </a:rPr>
              <a:t>20 </a:t>
            </a:r>
            <a:r>
              <a:rPr lang="en-US" sz="1600" b="1" dirty="0" err="1" smtClean="0">
                <a:solidFill>
                  <a:srgbClr val="FF6600"/>
                </a:solidFill>
              </a:rPr>
              <a:t>mT</a:t>
            </a:r>
            <a:endParaRPr lang="en-US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In order to preserve transverse emittances need to able to correct &gt; 100% beta-beating, dispersion and coupling (</a:t>
            </a:r>
            <a:r>
              <a:rPr lang="en-US" sz="1600" b="1" dirty="0" smtClean="0"/>
              <a:t>emittance tuning</a:t>
            </a:r>
            <a:r>
              <a:rPr lang="en-US" sz="1600" dirty="0" smtClean="0"/>
              <a:t>)</a:t>
            </a:r>
          </a:p>
          <a:p>
            <a:pPr algn="l"/>
            <a:r>
              <a:rPr lang="en-US" sz="1600" dirty="0"/>
              <a:t> </a:t>
            </a:r>
            <a:r>
              <a:rPr lang="en-US" sz="1600" dirty="0" smtClean="0"/>
              <a:t>     If not the case we will reduce misalignment </a:t>
            </a:r>
          </a:p>
          <a:p>
            <a:pPr algn="l"/>
            <a:r>
              <a:rPr lang="en-US" sz="1600" dirty="0"/>
              <a:t> </a:t>
            </a:r>
            <a:r>
              <a:rPr lang="en-US" sz="1600" dirty="0" smtClean="0"/>
              <a:t>     specs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908519" y="6296577"/>
            <a:ext cx="16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/>
              <a:t>Tatiana Da Silva</a:t>
            </a:r>
            <a:endParaRPr lang="en-US" sz="1800" b="1" dirty="0"/>
          </a:p>
        </p:txBody>
      </p:sp>
      <p:pic>
        <p:nvPicPr>
          <p:cNvPr id="8" name="Imag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27" y="972944"/>
            <a:ext cx="3312000" cy="2484000"/>
          </a:xfrm>
          <a:prstGeom prst="rect">
            <a:avLst/>
          </a:prstGeom>
        </p:spPr>
      </p:pic>
      <p:pic>
        <p:nvPicPr>
          <p:cNvPr id="9" name="Imag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27" y="3628456"/>
            <a:ext cx="3312000" cy="2484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au 1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3414" y="1184960"/>
              <a:ext cx="4807622" cy="197282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475698">
                      <a:extLst>
                        <a:ext uri="{9D8B030D-6E8A-4147-A177-3AD203B41FA5}">
                          <a16:colId xmlns:a16="http://schemas.microsoft.com/office/drawing/2014/main" val="629966898"/>
                        </a:ext>
                      </a:extLst>
                    </a:gridCol>
                    <a:gridCol w="977031">
                      <a:extLst>
                        <a:ext uri="{9D8B030D-6E8A-4147-A177-3AD203B41FA5}">
                          <a16:colId xmlns:a16="http://schemas.microsoft.com/office/drawing/2014/main" val="1574316205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1917620916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191789958"/>
                        </a:ext>
                      </a:extLst>
                    </a:gridCol>
                    <a:gridCol w="889348">
                      <a:extLst>
                        <a:ext uri="{9D8B030D-6E8A-4147-A177-3AD203B41FA5}">
                          <a16:colId xmlns:a16="http://schemas.microsoft.com/office/drawing/2014/main" val="3895634314"/>
                        </a:ext>
                      </a:extLst>
                    </a:gridCol>
                  </a:tblGrid>
                  <a:tr h="587281"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dirty="0" smtClean="0">
                              <a:latin typeface="+mn-lt"/>
                            </a:rPr>
                            <a:t>Imperfections</a:t>
                          </a:r>
                        </a:p>
                        <a:p>
                          <a:pPr algn="ctr"/>
                          <a:r>
                            <a:rPr lang="en-US" sz="1000" dirty="0" err="1" smtClean="0">
                              <a:latin typeface="+mn-lt"/>
                            </a:rPr>
                            <a:t>rms</a:t>
                          </a:r>
                          <a:r>
                            <a:rPr lang="en-US" sz="1000" dirty="0" smtClean="0">
                              <a:latin typeface="+mn-lt"/>
                            </a:rPr>
                            <a:t> value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sz="1000" dirty="0">
                              <a:latin typeface="+mn-lt"/>
                            </a:rPr>
                            <a:t>Case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sz="1000" dirty="0">
                              <a:latin typeface="+mn-lt"/>
                            </a:rPr>
                            <a:t>Plane 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sz="1000" dirty="0">
                              <a:latin typeface="+mn-lt"/>
                            </a:rPr>
                            <a:t>3</a:t>
                          </a:r>
                          <a:r>
                            <a:rPr lang="fr-FR" sz="1000" baseline="0" dirty="0">
                              <a:latin typeface="+mn-lt"/>
                            </a:rPr>
                            <a:t> x </a:t>
                          </a:r>
                          <a:r>
                            <a:rPr lang="fr-FR" sz="1000" dirty="0" err="1">
                              <a:latin typeface="+mn-lt"/>
                            </a:rPr>
                            <a:t>Analytical</a:t>
                          </a:r>
                          <a:r>
                            <a:rPr lang="fr-FR" sz="1000" baseline="0" dirty="0">
                              <a:latin typeface="+mn-lt"/>
                            </a:rPr>
                            <a:t> RMS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sz="1000" dirty="0">
                              <a:latin typeface="+mn-lt"/>
                            </a:rPr>
                            <a:t>3</a:t>
                          </a:r>
                          <a:r>
                            <a:rPr lang="fr-FR" sz="1000" baseline="0" dirty="0">
                              <a:latin typeface="+mn-lt"/>
                            </a:rPr>
                            <a:t> x </a:t>
                          </a:r>
                          <a:r>
                            <a:rPr lang="fr-FR" sz="1000" dirty="0" err="1">
                              <a:latin typeface="+mn-lt"/>
                            </a:rPr>
                            <a:t>Mean</a:t>
                          </a:r>
                          <a:r>
                            <a:rPr lang="fr-FR" sz="1000" dirty="0">
                              <a:latin typeface="+mn-lt"/>
                            </a:rPr>
                            <a:t> RMS/</a:t>
                          </a:r>
                          <a:r>
                            <a:rPr lang="fr-FR" sz="1000" dirty="0" err="1">
                              <a:latin typeface="+mn-lt"/>
                            </a:rPr>
                            <a:t>seeds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0344854"/>
                      </a:ext>
                    </a:extLst>
                  </a:tr>
                  <a:tr h="346647">
                    <a:tc rowSpan="4"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sz="1000" baseline="0" dirty="0">
                              <a:latin typeface="+mn-lt"/>
                            </a:rPr>
                            <a:t>MQ offset = </a:t>
                          </a:r>
                          <a:r>
                            <a:rPr lang="fr-FR" sz="1000" b="1" baseline="0" dirty="0">
                              <a:latin typeface="+mn-lt"/>
                            </a:rPr>
                            <a:t>150 </a:t>
                          </a:r>
                          <a:r>
                            <a:rPr lang="fr-FR" sz="1000" b="1" dirty="0">
                              <a:latin typeface="+mn-lt"/>
                            </a:rPr>
                            <a:t>µ</a:t>
                          </a:r>
                          <a:r>
                            <a:rPr lang="en-US" sz="1000" b="1" dirty="0">
                              <a:latin typeface="+mn-lt"/>
                            </a:rPr>
                            <a:t>m</a:t>
                          </a:r>
                          <a:endParaRPr lang="fr-FR" sz="1000" b="1" baseline="0" dirty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fr-FR" sz="1000" baseline="0" dirty="0">
                              <a:latin typeface="+mn-lt"/>
                            </a:rPr>
                            <a:t>MB </a:t>
                          </a:r>
                          <a:r>
                            <a:rPr lang="fr-FR" sz="1000" baseline="0" dirty="0" err="1">
                              <a:latin typeface="+mn-lt"/>
                            </a:rPr>
                            <a:t>field</a:t>
                          </a:r>
                          <a:r>
                            <a:rPr lang="fr-FR" sz="1000" baseline="0" dirty="0">
                              <a:latin typeface="+mn-lt"/>
                            </a:rPr>
                            <a:t> </a:t>
                          </a:r>
                          <a:r>
                            <a:rPr lang="fr-FR" sz="1000" baseline="0" dirty="0" err="1">
                              <a:latin typeface="+mn-lt"/>
                            </a:rPr>
                            <a:t>err</a:t>
                          </a:r>
                          <a:r>
                            <a:rPr lang="fr-FR" sz="1000" baseline="0" dirty="0">
                              <a:latin typeface="+mn-lt"/>
                            </a:rPr>
                            <a:t> 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b="1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fr-FR" sz="1000" b="1" i="0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fr-FR" sz="1000" b="1" i="0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fr-FR" sz="1000" b="1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endParaRPr lang="fr-FR" sz="1000" b="1" baseline="0" dirty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fr-FR" sz="1000" baseline="0" dirty="0">
                              <a:latin typeface="+mn-lt"/>
                            </a:rPr>
                            <a:t>MB roll = </a:t>
                          </a:r>
                          <a:r>
                            <a:rPr lang="fr-FR" sz="1000" b="1" baseline="0" dirty="0">
                              <a:latin typeface="+mn-lt"/>
                            </a:rPr>
                            <a:t>300 </a:t>
                          </a:r>
                          <a:r>
                            <a:rPr lang="fr-FR" sz="1000" b="1" baseline="0" dirty="0" err="1">
                              <a:latin typeface="+mn-lt"/>
                            </a:rPr>
                            <a:t>mrad</a:t>
                          </a:r>
                          <a:endParaRPr lang="en-US" sz="1000" b="1" dirty="0">
                            <a:latin typeface="+mn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baseline="0" dirty="0">
                              <a:latin typeface="+mn-lt"/>
                            </a:rPr>
                            <a:t>BPM offset = </a:t>
                          </a:r>
                          <a:r>
                            <a:rPr lang="fr-FR" sz="1000" b="1" baseline="0" dirty="0">
                              <a:latin typeface="+mn-lt"/>
                            </a:rPr>
                            <a:t>150 </a:t>
                          </a:r>
                          <a:r>
                            <a:rPr lang="fr-FR" sz="1000" b="1" dirty="0">
                              <a:latin typeface="+mn-lt"/>
                            </a:rPr>
                            <a:t>µ</a:t>
                          </a:r>
                          <a:r>
                            <a:rPr lang="en-US" sz="1000" b="1" dirty="0">
                              <a:latin typeface="+mn-lt"/>
                            </a:rPr>
                            <a:t>m</a:t>
                          </a:r>
                          <a:endParaRPr lang="fr-FR" sz="1000" b="1" baseline="0" dirty="0">
                            <a:latin typeface="+mn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baseline="0" dirty="0">
                              <a:latin typeface="+mn-lt"/>
                            </a:rPr>
                            <a:t>MS offset = </a:t>
                          </a:r>
                          <a:r>
                            <a:rPr lang="fr-FR" sz="1000" b="1" baseline="0" dirty="0">
                              <a:latin typeface="+mn-lt"/>
                            </a:rPr>
                            <a:t>150 </a:t>
                          </a:r>
                          <a:r>
                            <a:rPr lang="fr-FR" sz="1000" b="1" dirty="0">
                              <a:latin typeface="+mn-lt"/>
                            </a:rPr>
                            <a:t>µ</a:t>
                          </a:r>
                          <a:r>
                            <a:rPr lang="en-US" sz="1000" b="1" dirty="0" smtClean="0">
                              <a:latin typeface="+mn-lt"/>
                            </a:rPr>
                            <a:t>m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 baseline="0" dirty="0" smtClean="0">
                              <a:latin typeface="+mn-lt"/>
                            </a:rPr>
                            <a:t>BPM </a:t>
                          </a:r>
                          <a:r>
                            <a:rPr lang="en-US" sz="1000" b="0" baseline="0" dirty="0" smtClean="0">
                              <a:latin typeface="+mn-lt"/>
                            </a:rPr>
                            <a:t>resolution </a:t>
                          </a:r>
                          <a:r>
                            <a:rPr lang="en-US" sz="1000" b="0" baseline="0" dirty="0" smtClean="0">
                              <a:latin typeface="+mn-lt"/>
                            </a:rPr>
                            <a:t>= </a:t>
                          </a:r>
                          <a:r>
                            <a:rPr lang="en-US" sz="1000" b="1" baseline="0" dirty="0" smtClean="0">
                              <a:latin typeface="+mn-lt"/>
                            </a:rPr>
                            <a:t>50 </a:t>
                          </a:r>
                          <a:r>
                            <a:rPr lang="fr-FR" sz="1000" b="1" kern="1200" dirty="0" smtClean="0">
                              <a:solidFill>
                                <a:schemeClr val="dk1"/>
                              </a:solidFill>
                              <a:latin typeface="Calibri" panose="020F0502020204030204"/>
                              <a:ea typeface="+mn-ea"/>
                              <a:cs typeface="+mn-cs"/>
                            </a:rPr>
                            <a:t>µ</a:t>
                          </a:r>
                          <a:r>
                            <a:rPr lang="en-US" sz="1000" b="1" kern="1200" dirty="0" smtClean="0">
                              <a:solidFill>
                                <a:schemeClr val="dk1"/>
                              </a:solidFill>
                              <a:latin typeface="Calibri" panose="020F0502020204030204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en-US" sz="1000" b="1" baseline="0" dirty="0" smtClean="0">
                              <a:latin typeface="+mn-lt"/>
                            </a:rPr>
                            <a:t> </a:t>
                          </a:r>
                          <a:endParaRPr lang="fr-FR" sz="1000" b="1" baseline="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 rowSpan="2"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 err="1" smtClean="0">
                              <a:latin typeface="+mn-lt"/>
                            </a:rPr>
                            <a:t>Residual</a:t>
                          </a:r>
                          <a:r>
                            <a:rPr lang="fr-FR" sz="10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fr-FR" sz="1000" baseline="0" dirty="0" err="1" smtClean="0">
                              <a:latin typeface="+mn-lt"/>
                            </a:rPr>
                            <a:t>O</a:t>
                          </a:r>
                          <a:r>
                            <a:rPr lang="fr-FR" sz="1000" dirty="0" err="1" smtClean="0">
                              <a:latin typeface="+mn-lt"/>
                            </a:rPr>
                            <a:t>rbit</a:t>
                          </a:r>
                          <a:r>
                            <a:rPr lang="fr-FR" sz="1000" baseline="0" dirty="0" smtClean="0">
                              <a:latin typeface="+mn-lt"/>
                            </a:rPr>
                            <a:t> [10</a:t>
                          </a:r>
                          <a:r>
                            <a:rPr lang="fr-FR" sz="1000" baseline="30000" dirty="0" smtClean="0">
                              <a:latin typeface="+mn-lt"/>
                            </a:rPr>
                            <a:t>-6</a:t>
                          </a:r>
                          <a:r>
                            <a:rPr lang="fr-FR" sz="1000" baseline="0" dirty="0" smtClean="0">
                              <a:latin typeface="+mn-lt"/>
                            </a:rPr>
                            <a:t> m</a:t>
                          </a:r>
                          <a:r>
                            <a:rPr lang="fr-FR" sz="1000" baseline="0" dirty="0">
                              <a:latin typeface="+mn-lt"/>
                            </a:rPr>
                            <a:t>]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7E6E6">
                              <a:lumMod val="7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sz="1000" dirty="0">
                              <a:latin typeface="+mn-lt"/>
                            </a:rPr>
                            <a:t>x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000" b="0" i="0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188.4</m:t>
                                </m:r>
                              </m:oMath>
                            </m:oMathPara>
                          </a14:m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112.2</m:t>
                                </m:r>
                              </m:oMath>
                            </m:oMathPara>
                          </a14:m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8344806"/>
                      </a:ext>
                    </a:extLst>
                  </a:tr>
                  <a:tr h="34664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sz="1000" dirty="0">
                              <a:latin typeface="+mn-lt"/>
                            </a:rPr>
                            <a:t>y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rgbClr val="E7E6E6">
                              <a:lumMod val="7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192</m:t>
                                </m:r>
                              </m:oMath>
                            </m:oMathPara>
                          </a14:m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rgbClr val="E7E6E6">
                              <a:lumMod val="7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109.8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rgbClr val="E7E6E6">
                              <a:lumMod val="7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1486347"/>
                      </a:ext>
                    </a:extLst>
                  </a:tr>
                  <a:tr h="34664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>
                              <a:latin typeface="+mn-lt"/>
                            </a:rPr>
                            <a:t>Correctors </a:t>
                          </a:r>
                          <a:r>
                            <a:rPr lang="fr-FR" sz="1000" dirty="0" err="1" smtClean="0">
                              <a:latin typeface="+mn-lt"/>
                            </a:rPr>
                            <a:t>stengths</a:t>
                          </a:r>
                          <a:r>
                            <a:rPr lang="fr-FR" sz="1000" dirty="0" smtClean="0">
                              <a:latin typeface="+mn-lt"/>
                            </a:rPr>
                            <a:t>        [10</a:t>
                          </a:r>
                          <a:r>
                            <a:rPr lang="fr-FR" sz="1000" baseline="30000" dirty="0" smtClean="0">
                              <a:latin typeface="+mn-lt"/>
                            </a:rPr>
                            <a:t>-3</a:t>
                          </a:r>
                          <a:r>
                            <a:rPr lang="fr-FR" sz="1000" dirty="0" smtClean="0">
                              <a:latin typeface="+mn-lt"/>
                            </a:rPr>
                            <a:t> Tm</a:t>
                          </a:r>
                          <a:r>
                            <a:rPr lang="fr-FR" sz="1000" dirty="0">
                              <a:latin typeface="+mn-lt"/>
                            </a:rPr>
                            <a:t>]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rgbClr val="E7E6E6">
                              <a:lumMod val="7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>
                              <a:latin typeface="+mn-lt"/>
                            </a:rPr>
                            <a:t>x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rgbClr val="E7E6E6">
                              <a:lumMod val="7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16.5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rgbClr val="E7E6E6">
                              <a:lumMod val="7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10.8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rgbClr val="E7E6E6">
                              <a:lumMod val="7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496973"/>
                      </a:ext>
                    </a:extLst>
                  </a:tr>
                  <a:tr h="34560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>
                              <a:latin typeface="+mn-lt"/>
                            </a:rPr>
                            <a:t>y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16.8</a:t>
                          </a:r>
                          <a:endParaRPr lang="en-US" sz="1000" b="1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10.8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0001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au 1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3414" y="1184960"/>
              <a:ext cx="4807622" cy="197282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475698">
                      <a:extLst>
                        <a:ext uri="{9D8B030D-6E8A-4147-A177-3AD203B41FA5}">
                          <a16:colId xmlns:a16="http://schemas.microsoft.com/office/drawing/2014/main" val="629966898"/>
                        </a:ext>
                      </a:extLst>
                    </a:gridCol>
                    <a:gridCol w="977031">
                      <a:extLst>
                        <a:ext uri="{9D8B030D-6E8A-4147-A177-3AD203B41FA5}">
                          <a16:colId xmlns:a16="http://schemas.microsoft.com/office/drawing/2014/main" val="1574316205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1917620916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191789958"/>
                        </a:ext>
                      </a:extLst>
                    </a:gridCol>
                    <a:gridCol w="889348">
                      <a:extLst>
                        <a:ext uri="{9D8B030D-6E8A-4147-A177-3AD203B41FA5}">
                          <a16:colId xmlns:a16="http://schemas.microsoft.com/office/drawing/2014/main" val="3895634314"/>
                        </a:ext>
                      </a:extLst>
                    </a:gridCol>
                  </a:tblGrid>
                  <a:tr h="587281"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dirty="0" smtClean="0">
                              <a:latin typeface="+mn-lt"/>
                            </a:rPr>
                            <a:t>Imperfections</a:t>
                          </a:r>
                        </a:p>
                        <a:p>
                          <a:pPr algn="ctr"/>
                          <a:r>
                            <a:rPr lang="en-US" sz="1000" dirty="0" err="1" smtClean="0">
                              <a:latin typeface="+mn-lt"/>
                            </a:rPr>
                            <a:t>rms</a:t>
                          </a:r>
                          <a:r>
                            <a:rPr lang="en-US" sz="1000" dirty="0" smtClean="0">
                              <a:latin typeface="+mn-lt"/>
                            </a:rPr>
                            <a:t> value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sz="1000" dirty="0">
                              <a:latin typeface="+mn-lt"/>
                            </a:rPr>
                            <a:t>Case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sz="1000" dirty="0">
                              <a:latin typeface="+mn-lt"/>
                            </a:rPr>
                            <a:t>Plane 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sz="1000" dirty="0">
                              <a:latin typeface="+mn-lt"/>
                            </a:rPr>
                            <a:t>3</a:t>
                          </a:r>
                          <a:r>
                            <a:rPr lang="fr-FR" sz="1000" baseline="0" dirty="0">
                              <a:latin typeface="+mn-lt"/>
                            </a:rPr>
                            <a:t> x </a:t>
                          </a:r>
                          <a:r>
                            <a:rPr lang="fr-FR" sz="1000" dirty="0" err="1">
                              <a:latin typeface="+mn-lt"/>
                            </a:rPr>
                            <a:t>Analytical</a:t>
                          </a:r>
                          <a:r>
                            <a:rPr lang="fr-FR" sz="1000" baseline="0" dirty="0">
                              <a:latin typeface="+mn-lt"/>
                            </a:rPr>
                            <a:t> RMS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sz="1000" dirty="0">
                              <a:latin typeface="+mn-lt"/>
                            </a:rPr>
                            <a:t>3</a:t>
                          </a:r>
                          <a:r>
                            <a:rPr lang="fr-FR" sz="1000" baseline="0" dirty="0">
                              <a:latin typeface="+mn-lt"/>
                            </a:rPr>
                            <a:t> x </a:t>
                          </a:r>
                          <a:r>
                            <a:rPr lang="fr-FR" sz="1000" dirty="0" err="1">
                              <a:latin typeface="+mn-lt"/>
                            </a:rPr>
                            <a:t>Mean</a:t>
                          </a:r>
                          <a:r>
                            <a:rPr lang="fr-FR" sz="1000" dirty="0">
                              <a:latin typeface="+mn-lt"/>
                            </a:rPr>
                            <a:t> RMS/</a:t>
                          </a:r>
                          <a:r>
                            <a:rPr lang="fr-FR" sz="1000" dirty="0" err="1">
                              <a:latin typeface="+mn-lt"/>
                            </a:rPr>
                            <a:t>seeds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0344854"/>
                      </a:ext>
                    </a:extLst>
                  </a:tr>
                  <a:tr h="346647">
                    <a:tc rowSpan="4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13" t="-42982" r="-228099" b="-87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 err="1" smtClean="0">
                              <a:latin typeface="+mn-lt"/>
                            </a:rPr>
                            <a:t>Residual</a:t>
                          </a:r>
                          <a:r>
                            <a:rPr lang="fr-FR" sz="10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fr-FR" sz="1000" baseline="0" dirty="0" err="1" smtClean="0">
                              <a:latin typeface="+mn-lt"/>
                            </a:rPr>
                            <a:t>O</a:t>
                          </a:r>
                          <a:r>
                            <a:rPr lang="fr-FR" sz="1000" dirty="0" err="1" smtClean="0">
                              <a:latin typeface="+mn-lt"/>
                            </a:rPr>
                            <a:t>rbit</a:t>
                          </a:r>
                          <a:r>
                            <a:rPr lang="fr-FR" sz="1000" baseline="0" dirty="0" smtClean="0">
                              <a:latin typeface="+mn-lt"/>
                            </a:rPr>
                            <a:t> [10</a:t>
                          </a:r>
                          <a:r>
                            <a:rPr lang="fr-FR" sz="1000" baseline="30000" dirty="0" smtClean="0">
                              <a:latin typeface="+mn-lt"/>
                            </a:rPr>
                            <a:t>-6</a:t>
                          </a:r>
                          <a:r>
                            <a:rPr lang="fr-FR" sz="1000" baseline="0" dirty="0" smtClean="0">
                              <a:latin typeface="+mn-lt"/>
                            </a:rPr>
                            <a:t> m</a:t>
                          </a:r>
                          <a:r>
                            <a:rPr lang="fr-FR" sz="1000" baseline="0" dirty="0">
                              <a:latin typeface="+mn-lt"/>
                            </a:rPr>
                            <a:t>]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7E6E6">
                              <a:lumMod val="7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sz="1000" dirty="0">
                              <a:latin typeface="+mn-lt"/>
                            </a:rPr>
                            <a:t>x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0000" t="-171930" r="-100000" b="-3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41781" t="-171930" r="-2740" b="-30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8344806"/>
                      </a:ext>
                    </a:extLst>
                  </a:tr>
                  <a:tr h="34664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sz="1000" dirty="0">
                              <a:latin typeface="+mn-lt"/>
                            </a:rPr>
                            <a:t>y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rgbClr val="E7E6E6">
                              <a:lumMod val="7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rgbClr val="E7E6E6">
                              <a:lumMod val="7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0000" t="-271930" r="-100000" b="-20350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109.8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rgbClr val="E7E6E6">
                              <a:lumMod val="7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1486347"/>
                      </a:ext>
                    </a:extLst>
                  </a:tr>
                  <a:tr h="346647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>
                              <a:latin typeface="+mn-lt"/>
                            </a:rPr>
                            <a:t>Correctors </a:t>
                          </a:r>
                          <a:r>
                            <a:rPr lang="fr-FR" sz="1000" dirty="0" err="1" smtClean="0">
                              <a:latin typeface="+mn-lt"/>
                            </a:rPr>
                            <a:t>stengths</a:t>
                          </a:r>
                          <a:r>
                            <a:rPr lang="fr-FR" sz="1000" dirty="0" smtClean="0">
                              <a:latin typeface="+mn-lt"/>
                            </a:rPr>
                            <a:t>        [10</a:t>
                          </a:r>
                          <a:r>
                            <a:rPr lang="fr-FR" sz="1000" baseline="30000" dirty="0" smtClean="0">
                              <a:latin typeface="+mn-lt"/>
                            </a:rPr>
                            <a:t>-3</a:t>
                          </a:r>
                          <a:r>
                            <a:rPr lang="fr-FR" sz="1000" dirty="0" smtClean="0">
                              <a:latin typeface="+mn-lt"/>
                            </a:rPr>
                            <a:t> Tm</a:t>
                          </a:r>
                          <a:r>
                            <a:rPr lang="fr-FR" sz="1000" dirty="0">
                              <a:latin typeface="+mn-lt"/>
                            </a:rPr>
                            <a:t>]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rgbClr val="E7E6E6">
                              <a:lumMod val="7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>
                              <a:latin typeface="+mn-lt"/>
                            </a:rPr>
                            <a:t>x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rgbClr val="E7E6E6">
                              <a:lumMod val="7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16.5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rgbClr val="E7E6E6">
                              <a:lumMod val="7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10.8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rgbClr val="E7E6E6">
                              <a:lumMod val="75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496973"/>
                      </a:ext>
                    </a:extLst>
                  </a:tr>
                  <a:tr h="34560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>
                              <a:latin typeface="+mn-lt"/>
                            </a:rPr>
                            <a:t>y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16.8</a:t>
                          </a:r>
                          <a:endParaRPr lang="en-US" sz="1000" b="1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78963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57925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436888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915851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394814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873776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352739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831702" algn="l" defTabSz="957925" rtl="0" eaLnBrk="1" latinLnBrk="0" hangingPunct="1">
                            <a:defRPr sz="19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10.8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0001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160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&amp; Perspectives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21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9321" y="840332"/>
            <a:ext cx="8455632" cy="5822838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Optics:</a:t>
            </a:r>
            <a:endParaRPr lang="en-US" b="0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Optimization of layout and booster positioning in the tunnel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Two options to bypass the experimental areas inside or outside detector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Improve DA and MA</a:t>
            </a:r>
            <a:r>
              <a:rPr lang="en-US" dirty="0" smtClean="0">
                <a:solidFill>
                  <a:srgbClr val="000000"/>
                </a:solidFill>
              </a:rPr>
              <a:t> for the 90°/90° optics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Resonance </a:t>
            </a:r>
            <a:r>
              <a:rPr lang="en-US" dirty="0" err="1" smtClean="0">
                <a:solidFill>
                  <a:srgbClr val="000000"/>
                </a:solidFill>
              </a:rPr>
              <a:t>Driviting</a:t>
            </a:r>
            <a:r>
              <a:rPr lang="en-US" dirty="0" smtClean="0">
                <a:solidFill>
                  <a:srgbClr val="000000"/>
                </a:solidFill>
              </a:rPr>
              <a:t> terms optimization 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Optimisation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strategy for </a:t>
            </a:r>
            <a:r>
              <a:rPr lang="en-US" dirty="0" err="1">
                <a:solidFill>
                  <a:srgbClr val="000000"/>
                </a:solidFill>
              </a:rPr>
              <a:t>sextupoles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families </a:t>
            </a:r>
            <a:r>
              <a:rPr lang="en-US" dirty="0">
                <a:solidFill>
                  <a:srgbClr val="000000"/>
                </a:solidFill>
              </a:rPr>
              <a:t>(MOGA</a:t>
            </a:r>
            <a:r>
              <a:rPr lang="en-US" dirty="0" smtClean="0">
                <a:solidFill>
                  <a:srgbClr val="000000"/>
                </a:solidFill>
              </a:rPr>
              <a:t>,…) 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Improve optics design  ?</a:t>
            </a:r>
          </a:p>
          <a:p>
            <a:pPr marL="478963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HEB operation and </a:t>
            </a:r>
            <a:r>
              <a:rPr lang="en-US" dirty="0" smtClean="0">
                <a:solidFill>
                  <a:srgbClr val="0000FF"/>
                </a:solidFill>
              </a:rPr>
              <a:t>emittance evolution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Optimization of cycle time at Z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Effect of </a:t>
            </a:r>
            <a:r>
              <a:rPr lang="en-US" dirty="0" err="1" smtClean="0">
                <a:solidFill>
                  <a:srgbClr val="000000"/>
                </a:solidFill>
              </a:rPr>
              <a:t>mis</a:t>
            </a:r>
            <a:r>
              <a:rPr lang="en-US" dirty="0" smtClean="0">
                <a:solidFill>
                  <a:srgbClr val="000000"/>
                </a:solidFill>
              </a:rPr>
              <a:t>-matched beam at injection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Optimization of RF Voltage at injection and extraction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Study the 800 MHz RF system against 400 MHz + 800 MHz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First definition of the orbit correctors for the booster (≃ </a:t>
            </a:r>
            <a:r>
              <a:rPr lang="en-US" dirty="0" smtClean="0">
                <a:solidFill>
                  <a:srgbClr val="000000"/>
                </a:solidFill>
              </a:rPr>
              <a:t>20 </a:t>
            </a:r>
            <a:r>
              <a:rPr lang="en-US" dirty="0" err="1">
                <a:solidFill>
                  <a:srgbClr val="000000"/>
                </a:solidFill>
              </a:rPr>
              <a:t>mT</a:t>
            </a:r>
            <a:r>
              <a:rPr lang="en-US" dirty="0" smtClean="0">
                <a:solidFill>
                  <a:srgbClr val="000000"/>
                </a:solidFill>
              </a:rPr>
              <a:t>) and orbit </a:t>
            </a:r>
            <a:r>
              <a:rPr lang="en-US" dirty="0">
                <a:solidFill>
                  <a:srgbClr val="000000"/>
                </a:solidFill>
              </a:rPr>
              <a:t>correction </a:t>
            </a:r>
            <a:r>
              <a:rPr lang="en-US" dirty="0" smtClean="0">
                <a:solidFill>
                  <a:srgbClr val="000000"/>
                </a:solidFill>
              </a:rPr>
              <a:t>scheme. First </a:t>
            </a:r>
            <a:r>
              <a:rPr lang="en-US" dirty="0">
                <a:solidFill>
                  <a:srgbClr val="000000"/>
                </a:solidFill>
              </a:rPr>
              <a:t>specifications of </a:t>
            </a:r>
            <a:r>
              <a:rPr lang="en-US" dirty="0" smtClean="0">
                <a:solidFill>
                  <a:srgbClr val="000000"/>
                </a:solidFill>
              </a:rPr>
              <a:t>elements misalignment (150 </a:t>
            </a:r>
            <a:r>
              <a:rPr lang="en-US" dirty="0" err="1" smtClean="0">
                <a:solidFill>
                  <a:srgbClr val="000000"/>
                </a:solidFill>
              </a:rPr>
              <a:t>μm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Finalize the emittance tuning </a:t>
            </a:r>
            <a:r>
              <a:rPr lang="en-US" dirty="0" smtClean="0">
                <a:solidFill>
                  <a:srgbClr val="000000"/>
                </a:solidFill>
              </a:rPr>
              <a:t>studies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Integration with DA and MA and Overall Design optimization (exploiting AI)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Finalize injection/extraction in the High Energy Booster (CERN)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269974" y="2015807"/>
            <a:ext cx="5676516" cy="1147992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515350" y="6665913"/>
            <a:ext cx="628650" cy="153987"/>
          </a:xfrm>
        </p:spPr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Equilibrium emittances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8230" y="2298116"/>
          <a:ext cx="4311315" cy="17261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09208">
                  <a:extLst>
                    <a:ext uri="{9D8B030D-6E8A-4147-A177-3AD203B41FA5}">
                      <a16:colId xmlns:a16="http://schemas.microsoft.com/office/drawing/2014/main" val="1713635308"/>
                    </a:ext>
                  </a:extLst>
                </a:gridCol>
                <a:gridCol w="1109208">
                  <a:extLst>
                    <a:ext uri="{9D8B030D-6E8A-4147-A177-3AD203B41FA5}">
                      <a16:colId xmlns:a16="http://schemas.microsoft.com/office/drawing/2014/main" val="2073938555"/>
                    </a:ext>
                  </a:extLst>
                </a:gridCol>
                <a:gridCol w="1109208">
                  <a:extLst>
                    <a:ext uri="{9D8B030D-6E8A-4147-A177-3AD203B41FA5}">
                      <a16:colId xmlns:a16="http://schemas.microsoft.com/office/drawing/2014/main" val="251040481"/>
                    </a:ext>
                  </a:extLst>
                </a:gridCol>
                <a:gridCol w="983691">
                  <a:extLst>
                    <a:ext uri="{9D8B030D-6E8A-4147-A177-3AD203B41FA5}">
                      <a16:colId xmlns:a16="http://schemas.microsoft.com/office/drawing/2014/main" val="1323715383"/>
                    </a:ext>
                  </a:extLst>
                </a:gridCol>
              </a:tblGrid>
              <a:tr h="556703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Beam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Energy</a:t>
                      </a:r>
                      <a:r>
                        <a:rPr lang="fr-FR" sz="1100" baseline="0" dirty="0" smtClean="0"/>
                        <a:t> [</a:t>
                      </a:r>
                      <a:r>
                        <a:rPr lang="fr-FR" sz="1100" baseline="0" dirty="0" err="1" smtClean="0"/>
                        <a:t>GeV</a:t>
                      </a:r>
                      <a:r>
                        <a:rPr lang="fr-FR" sz="1100" baseline="0" dirty="0" smtClean="0"/>
                        <a:t>]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Eq</a:t>
                      </a:r>
                      <a:r>
                        <a:rPr lang="fr-FR" sz="1100" dirty="0" smtClean="0"/>
                        <a:t>. </a:t>
                      </a:r>
                      <a:r>
                        <a:rPr lang="fr-FR" sz="1100" dirty="0" err="1" smtClean="0"/>
                        <a:t>Emittance</a:t>
                      </a:r>
                      <a:r>
                        <a:rPr lang="fr-FR" sz="1100" dirty="0" smtClean="0"/>
                        <a:t> [nm rad] 60°/60°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Eq</a:t>
                      </a:r>
                      <a:r>
                        <a:rPr lang="fr-FR" sz="1100" dirty="0" smtClean="0"/>
                        <a:t>. </a:t>
                      </a:r>
                      <a:r>
                        <a:rPr lang="fr-FR" sz="1100" dirty="0" err="1" smtClean="0"/>
                        <a:t>Emittance</a:t>
                      </a:r>
                      <a:r>
                        <a:rPr lang="fr-FR" sz="1100" dirty="0" smtClean="0"/>
                        <a:t> [nm rad]</a:t>
                      </a:r>
                    </a:p>
                    <a:p>
                      <a:r>
                        <a:rPr lang="fr-FR" sz="1100" dirty="0" smtClean="0"/>
                        <a:t>90°/90°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Eq</a:t>
                      </a:r>
                      <a:r>
                        <a:rPr lang="fr-FR" sz="1100" dirty="0" smtClean="0"/>
                        <a:t>. </a:t>
                      </a:r>
                      <a:r>
                        <a:rPr lang="fr-FR" sz="1100" dirty="0" err="1" smtClean="0"/>
                        <a:t>Emittance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Collider</a:t>
                      </a:r>
                      <a:endParaRPr lang="fr-FR" sz="1100" dirty="0" smtClean="0"/>
                    </a:p>
                    <a:p>
                      <a:r>
                        <a:rPr lang="fr-FR" sz="1100" dirty="0" smtClean="0"/>
                        <a:t>[nm rad]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091889"/>
                  </a:ext>
                </a:extLst>
              </a:tr>
              <a:tr h="282941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45.6 (Z)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0.235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0.078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0.24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855623"/>
                  </a:ext>
                </a:extLst>
              </a:tr>
              <a:tr h="282941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80   (W)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0.729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0.242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0.84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992090"/>
                  </a:ext>
                </a:extLst>
              </a:tr>
              <a:tr h="282941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120 (H)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4.229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0.545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0.63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294348"/>
                  </a:ext>
                </a:extLst>
              </a:tr>
              <a:tr h="282941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175 (tt)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3.540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1.172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1.48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84063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040" y="4663321"/>
            <a:ext cx="5675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en-US" sz="1400" dirty="0" smtClean="0">
                <a:sym typeface="Symbol" panose="05050102010706020507" pitchFamily="18" charset="2"/>
              </a:rPr>
              <a:t>90°/90° required for H and </a:t>
            </a:r>
            <a:r>
              <a:rPr lang="en-US" sz="1400" dirty="0" err="1" smtClean="0">
                <a:sym typeface="Symbol" panose="05050102010706020507" pitchFamily="18" charset="2"/>
              </a:rPr>
              <a:t>ttbar</a:t>
            </a:r>
            <a:r>
              <a:rPr lang="en-US" sz="1400" dirty="0" smtClean="0">
                <a:sym typeface="Symbol" panose="05050102010706020507" pitchFamily="18" charset="2"/>
              </a:rPr>
              <a:t> final emittances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en-US" sz="1400" dirty="0" smtClean="0">
                <a:sym typeface="Symbol" panose="05050102010706020507" pitchFamily="18" charset="2"/>
              </a:rPr>
              <a:t>60°/60° retained for Z and W operation (mitigation of MI and IBS)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en-US" sz="1400" b="1" dirty="0" smtClean="0">
                <a:sym typeface="Symbol" panose="05050102010706020507" pitchFamily="18" charset="2"/>
              </a:rPr>
              <a:t>90°/90° 100 m cell </a:t>
            </a:r>
            <a:r>
              <a:rPr lang="en-US" sz="1400" dirty="0" smtClean="0">
                <a:sym typeface="Symbol" panose="05050102010706020507" pitchFamily="18" charset="2"/>
              </a:rPr>
              <a:t>could gain a bit in momentum compaction at Z </a:t>
            </a:r>
            <a:r>
              <a:rPr lang="en-US" sz="1400" dirty="0">
                <a:sym typeface="Symbol" panose="05050102010706020507" pitchFamily="18" charset="2"/>
              </a:rPr>
              <a:t>&amp;</a:t>
            </a:r>
            <a:r>
              <a:rPr lang="en-US" sz="1400" dirty="0" smtClean="0">
                <a:sym typeface="Symbol" panose="05050102010706020507" pitchFamily="18" charset="2"/>
              </a:rPr>
              <a:t> W</a:t>
            </a:r>
          </a:p>
        </p:txBody>
      </p:sp>
      <p:sp>
        <p:nvSpPr>
          <p:cNvPr id="8" name="Oval 7"/>
          <p:cNvSpPr/>
          <p:nvPr/>
        </p:nvSpPr>
        <p:spPr>
          <a:xfrm>
            <a:off x="1434056" y="2910388"/>
            <a:ext cx="926431" cy="481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47458" y="3459831"/>
            <a:ext cx="926431" cy="526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834829" y="2297628"/>
          <a:ext cx="956871" cy="1712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871">
                  <a:extLst>
                    <a:ext uri="{9D8B030D-6E8A-4147-A177-3AD203B41FA5}">
                      <a16:colId xmlns:a16="http://schemas.microsoft.com/office/drawing/2014/main" val="1814475003"/>
                    </a:ext>
                  </a:extLst>
                </a:gridCol>
              </a:tblGrid>
              <a:tr h="592819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Eq. emittance Collider new [nm rad]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68134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0.71</a:t>
                      </a:r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5309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2.16</a:t>
                      </a:r>
                      <a:endParaRPr lang="en-US" sz="11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925878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0.64</a:t>
                      </a:r>
                      <a:endParaRPr lang="en-US" sz="11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432673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1.49</a:t>
                      </a:r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17590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61" y="758770"/>
            <a:ext cx="2759802" cy="2030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35740" y="2624084"/>
            <a:ext cx="1589901" cy="164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Cell length (m)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35" y="2638488"/>
            <a:ext cx="3017526" cy="2011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22" y="4528682"/>
            <a:ext cx="3017526" cy="20116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34602" y="6341528"/>
            <a:ext cx="383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 smtClean="0"/>
              <a:t>[m]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5024388" y="1985674"/>
            <a:ext cx="58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new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438" y="1702676"/>
            <a:ext cx="4327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Booster </a:t>
            </a:r>
            <a:r>
              <a:rPr lang="en-US" sz="1600" dirty="0" err="1"/>
              <a:t>rms</a:t>
            </a:r>
            <a:r>
              <a:rPr lang="en-US" sz="1600" dirty="0"/>
              <a:t> emittance </a:t>
            </a:r>
            <a:r>
              <a:rPr lang="en-US" sz="1600" dirty="0" smtClean="0"/>
              <a:t>at extraction ≤ </a:t>
            </a:r>
            <a:r>
              <a:rPr lang="en-US" sz="1600" dirty="0"/>
              <a:t>collider </a:t>
            </a:r>
          </a:p>
        </p:txBody>
      </p:sp>
    </p:spTree>
    <p:extLst>
      <p:ext uri="{BB962C8B-B14F-4D97-AF65-F5344CB8AC3E}">
        <p14:creationId xmlns:p14="http://schemas.microsoft.com/office/powerpoint/2010/main" val="35231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0" y="60757"/>
            <a:ext cx="5468289" cy="650036"/>
          </a:xfrm>
        </p:spPr>
        <p:txBody>
          <a:bodyPr/>
          <a:lstStyle/>
          <a:p>
            <a:r>
              <a:rPr lang="fr-FR" dirty="0" smtClean="0"/>
              <a:t>First </a:t>
            </a:r>
            <a:r>
              <a:rPr lang="fr-FR" dirty="0" err="1" smtClean="0"/>
              <a:t>requirements</a:t>
            </a:r>
            <a:r>
              <a:rPr lang="fr-FR" dirty="0" smtClean="0"/>
              <a:t> for beam instrumentation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60824" y="1009817"/>
            <a:ext cx="7886700" cy="4283955"/>
          </a:xfrm>
        </p:spPr>
        <p:txBody>
          <a:bodyPr/>
          <a:lstStyle/>
          <a:p>
            <a:r>
              <a:rPr lang="fr-FR" b="0" dirty="0" smtClean="0">
                <a:solidFill>
                  <a:schemeClr val="tx1"/>
                </a:solidFill>
              </a:rPr>
              <a:t>First </a:t>
            </a:r>
            <a:r>
              <a:rPr lang="fr-FR" b="0" dirty="0" err="1" smtClean="0">
                <a:solidFill>
                  <a:schemeClr val="tx1"/>
                </a:solidFill>
              </a:rPr>
              <a:t>tolerance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studies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require</a:t>
            </a:r>
            <a:r>
              <a:rPr lang="fr-FR" b="0" dirty="0" smtClean="0">
                <a:solidFill>
                  <a:schemeClr val="tx1"/>
                </a:solidFill>
              </a:rPr>
              <a:t> for 2944 </a:t>
            </a:r>
            <a:r>
              <a:rPr lang="fr-FR" b="0" dirty="0" err="1" smtClean="0">
                <a:solidFill>
                  <a:schemeClr val="tx1"/>
                </a:solidFill>
              </a:rPr>
              <a:t>BPMs</a:t>
            </a:r>
            <a:r>
              <a:rPr lang="fr-FR" b="0" dirty="0" smtClean="0">
                <a:solidFill>
                  <a:schemeClr val="tx1"/>
                </a:solidFill>
              </a:rPr>
              <a:t> in the arcs </a:t>
            </a:r>
            <a:r>
              <a:rPr lang="fr-FR" b="0" dirty="0" err="1" smtClean="0">
                <a:solidFill>
                  <a:schemeClr val="tx1"/>
                </a:solidFill>
              </a:rPr>
              <a:t>with</a:t>
            </a:r>
            <a:r>
              <a:rPr lang="fr-FR" b="0" dirty="0" smtClean="0">
                <a:solidFill>
                  <a:schemeClr val="tx1"/>
                </a:solidFill>
              </a:rPr>
              <a:t> a </a:t>
            </a:r>
            <a:r>
              <a:rPr lang="fr-FR" b="0" dirty="0" smtClean="0">
                <a:solidFill>
                  <a:schemeClr val="tx1"/>
                </a:solidFill>
              </a:rPr>
              <a:t>RMS </a:t>
            </a:r>
            <a:r>
              <a:rPr lang="fr-FR" b="0" dirty="0" err="1" smtClean="0">
                <a:solidFill>
                  <a:schemeClr val="tx1"/>
                </a:solidFill>
              </a:rPr>
              <a:t>resolution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better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than</a:t>
            </a:r>
            <a:r>
              <a:rPr lang="fr-FR" b="0" dirty="0" smtClean="0">
                <a:solidFill>
                  <a:schemeClr val="tx1"/>
                </a:solidFill>
              </a:rPr>
              <a:t> 50 µm.</a:t>
            </a:r>
          </a:p>
          <a:p>
            <a:endParaRPr lang="fr-FR" b="0" dirty="0" smtClean="0">
              <a:solidFill>
                <a:schemeClr val="tx1"/>
              </a:solidFill>
            </a:endParaRPr>
          </a:p>
          <a:p>
            <a:r>
              <a:rPr lang="fr-FR" b="0" dirty="0" err="1" smtClean="0">
                <a:solidFill>
                  <a:schemeClr val="tx1"/>
                </a:solidFill>
              </a:rPr>
              <a:t>We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should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be</a:t>
            </a:r>
            <a:r>
              <a:rPr lang="fr-FR" b="0" dirty="0" smtClean="0">
                <a:solidFill>
                  <a:schemeClr val="tx1"/>
                </a:solidFill>
              </a:rPr>
              <a:t> able to </a:t>
            </a:r>
            <a:r>
              <a:rPr lang="fr-FR" b="0" dirty="0" err="1" smtClean="0">
                <a:solidFill>
                  <a:schemeClr val="tx1"/>
                </a:solidFill>
              </a:rPr>
              <a:t>measure</a:t>
            </a:r>
            <a:r>
              <a:rPr lang="fr-FR" b="0" dirty="0" smtClean="0">
                <a:solidFill>
                  <a:schemeClr val="tx1"/>
                </a:solidFill>
              </a:rPr>
              <a:t> the </a:t>
            </a:r>
            <a:r>
              <a:rPr lang="fr-FR" b="0" dirty="0" err="1" smtClean="0">
                <a:solidFill>
                  <a:schemeClr val="tx1"/>
                </a:solidFill>
              </a:rPr>
              <a:t>current</a:t>
            </a:r>
            <a:r>
              <a:rPr lang="fr-FR" b="0" dirty="0" smtClean="0">
                <a:solidFill>
                  <a:schemeClr val="tx1"/>
                </a:solidFill>
              </a:rPr>
              <a:t> of </a:t>
            </a:r>
            <a:r>
              <a:rPr lang="fr-FR" b="0" dirty="0" err="1" smtClean="0">
                <a:solidFill>
                  <a:schemeClr val="tx1"/>
                </a:solidFill>
              </a:rPr>
              <a:t>each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bunch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with</a:t>
            </a:r>
            <a:r>
              <a:rPr lang="fr-FR" b="0" dirty="0" smtClean="0">
                <a:solidFill>
                  <a:schemeClr val="tx1"/>
                </a:solidFill>
              </a:rPr>
              <a:t> a </a:t>
            </a:r>
            <a:r>
              <a:rPr lang="fr-FR" b="0" dirty="0" err="1" smtClean="0">
                <a:solidFill>
                  <a:schemeClr val="tx1"/>
                </a:solidFill>
              </a:rPr>
              <a:t>precision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better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than</a:t>
            </a:r>
            <a:r>
              <a:rPr lang="fr-FR" b="0" dirty="0" smtClean="0">
                <a:solidFill>
                  <a:schemeClr val="tx1"/>
                </a:solidFill>
              </a:rPr>
              <a:t> 20 </a:t>
            </a:r>
            <a:r>
              <a:rPr lang="fr-FR" b="0" dirty="0" err="1" smtClean="0">
                <a:solidFill>
                  <a:schemeClr val="tx1"/>
                </a:solidFill>
              </a:rPr>
              <a:t>pC</a:t>
            </a:r>
            <a:r>
              <a:rPr lang="fr-FR" b="0" dirty="0" smtClean="0">
                <a:solidFill>
                  <a:schemeClr val="tx1"/>
                </a:solidFill>
              </a:rPr>
              <a:t> (</a:t>
            </a:r>
            <a:r>
              <a:rPr lang="fr-FR" b="0" dirty="0" err="1" smtClean="0">
                <a:solidFill>
                  <a:schemeClr val="tx1"/>
                </a:solidFill>
              </a:rPr>
              <a:t>less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than</a:t>
            </a:r>
            <a:r>
              <a:rPr lang="fr-FR" b="0" dirty="0" smtClean="0">
                <a:solidFill>
                  <a:schemeClr val="tx1"/>
                </a:solidFill>
              </a:rPr>
              <a:t> 1% of the </a:t>
            </a:r>
            <a:r>
              <a:rPr lang="fr-FR" b="0" dirty="0" err="1" smtClean="0">
                <a:solidFill>
                  <a:schemeClr val="tx1"/>
                </a:solidFill>
              </a:rPr>
              <a:t>bunch</a:t>
            </a:r>
            <a:r>
              <a:rPr lang="fr-FR" b="0" dirty="0" smtClean="0">
                <a:solidFill>
                  <a:schemeClr val="tx1"/>
                </a:solidFill>
              </a:rPr>
              <a:t> charge). </a:t>
            </a:r>
          </a:p>
          <a:p>
            <a:endParaRPr lang="fr-FR" b="0" dirty="0" smtClean="0">
              <a:solidFill>
                <a:schemeClr val="tx1"/>
              </a:solidFill>
            </a:endParaRPr>
          </a:p>
          <a:p>
            <a:r>
              <a:rPr lang="fr-FR" b="0" dirty="0" err="1" smtClean="0">
                <a:solidFill>
                  <a:schemeClr val="tx1"/>
                </a:solidFill>
              </a:rPr>
              <a:t>We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should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be</a:t>
            </a:r>
            <a:r>
              <a:rPr lang="fr-FR" b="0" dirty="0" smtClean="0">
                <a:solidFill>
                  <a:schemeClr val="tx1"/>
                </a:solidFill>
              </a:rPr>
              <a:t> able to </a:t>
            </a:r>
            <a:r>
              <a:rPr lang="fr-FR" b="0" dirty="0" err="1" smtClean="0">
                <a:solidFill>
                  <a:schemeClr val="tx1"/>
                </a:solidFill>
              </a:rPr>
              <a:t>measure</a:t>
            </a:r>
            <a:r>
              <a:rPr lang="fr-FR" b="0" dirty="0" smtClean="0">
                <a:solidFill>
                  <a:schemeClr val="tx1"/>
                </a:solidFill>
              </a:rPr>
              <a:t> the </a:t>
            </a:r>
            <a:r>
              <a:rPr lang="fr-FR" b="0" dirty="0" err="1" smtClean="0">
                <a:solidFill>
                  <a:schemeClr val="tx1"/>
                </a:solidFill>
              </a:rPr>
              <a:t>emittance</a:t>
            </a:r>
            <a:r>
              <a:rPr lang="fr-FR" b="0" dirty="0" smtClean="0">
                <a:solidFill>
                  <a:schemeClr val="tx1"/>
                </a:solidFill>
              </a:rPr>
              <a:t> of the </a:t>
            </a:r>
            <a:r>
              <a:rPr lang="fr-FR" b="0" dirty="0" err="1" smtClean="0">
                <a:solidFill>
                  <a:schemeClr val="tx1"/>
                </a:solidFill>
              </a:rPr>
              <a:t>bunches</a:t>
            </a:r>
            <a:r>
              <a:rPr lang="fr-FR" b="0" dirty="0" smtClean="0">
                <a:solidFill>
                  <a:schemeClr val="tx1"/>
                </a:solidFill>
              </a:rPr>
              <a:t> at the extraction.</a:t>
            </a:r>
          </a:p>
          <a:p>
            <a:endParaRPr lang="fr-FR" b="0" dirty="0" smtClean="0">
              <a:solidFill>
                <a:schemeClr val="tx1"/>
              </a:solidFill>
            </a:endParaRPr>
          </a:p>
          <a:p>
            <a:r>
              <a:rPr lang="fr-FR" b="0" dirty="0" err="1" smtClean="0">
                <a:solidFill>
                  <a:schemeClr val="tx1"/>
                </a:solidFill>
              </a:rPr>
              <a:t>Because</a:t>
            </a:r>
            <a:r>
              <a:rPr lang="fr-FR" b="0" dirty="0" smtClean="0">
                <a:solidFill>
                  <a:schemeClr val="tx1"/>
                </a:solidFill>
              </a:rPr>
              <a:t> of the </a:t>
            </a:r>
            <a:r>
              <a:rPr lang="fr-FR" b="0" dirty="0" err="1" smtClean="0">
                <a:solidFill>
                  <a:schemeClr val="tx1"/>
                </a:solidFill>
              </a:rPr>
              <a:t>damping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during</a:t>
            </a:r>
            <a:r>
              <a:rPr lang="fr-FR" b="0" dirty="0" smtClean="0">
                <a:solidFill>
                  <a:schemeClr val="tx1"/>
                </a:solidFill>
              </a:rPr>
              <a:t> the accumulation, the </a:t>
            </a:r>
            <a:r>
              <a:rPr lang="fr-FR" b="0" dirty="0" err="1" smtClean="0">
                <a:solidFill>
                  <a:schemeClr val="tx1"/>
                </a:solidFill>
              </a:rPr>
              <a:t>bunch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properties</a:t>
            </a:r>
            <a:r>
              <a:rPr lang="fr-FR" b="0" dirty="0" smtClean="0">
                <a:solidFill>
                  <a:schemeClr val="tx1"/>
                </a:solidFill>
              </a:rPr>
              <a:t> are not the </a:t>
            </a:r>
            <a:r>
              <a:rPr lang="fr-FR" b="0" dirty="0" err="1" smtClean="0">
                <a:solidFill>
                  <a:schemeClr val="tx1"/>
                </a:solidFill>
              </a:rPr>
              <a:t>same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from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bunch</a:t>
            </a:r>
            <a:r>
              <a:rPr lang="fr-FR" b="0" dirty="0" smtClean="0">
                <a:solidFill>
                  <a:schemeClr val="tx1"/>
                </a:solidFill>
              </a:rPr>
              <a:t> to </a:t>
            </a:r>
            <a:r>
              <a:rPr lang="fr-FR" b="0" dirty="0" err="1" smtClean="0">
                <a:solidFill>
                  <a:schemeClr val="tx1"/>
                </a:solidFill>
              </a:rPr>
              <a:t>bunch</a:t>
            </a:r>
            <a:r>
              <a:rPr lang="fr-FR" b="0" dirty="0" smtClean="0">
                <a:solidFill>
                  <a:schemeClr val="tx1"/>
                </a:solidFill>
              </a:rPr>
              <a:t>: beam </a:t>
            </a:r>
            <a:r>
              <a:rPr lang="fr-FR" b="0" dirty="0" err="1" smtClean="0">
                <a:solidFill>
                  <a:schemeClr val="tx1"/>
                </a:solidFill>
              </a:rPr>
              <a:t>emittance</a:t>
            </a:r>
            <a:r>
              <a:rPr lang="fr-FR" b="0" dirty="0" smtClean="0">
                <a:solidFill>
                  <a:schemeClr val="tx1"/>
                </a:solidFill>
              </a:rPr>
              <a:t>, beam size and </a:t>
            </a:r>
            <a:r>
              <a:rPr lang="fr-FR" b="0" dirty="0" err="1" smtClean="0">
                <a:solidFill>
                  <a:schemeClr val="tx1"/>
                </a:solidFill>
              </a:rPr>
              <a:t>bunch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length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vary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from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bunch</a:t>
            </a:r>
            <a:r>
              <a:rPr lang="fr-FR" b="0" dirty="0" smtClean="0">
                <a:solidFill>
                  <a:schemeClr val="tx1"/>
                </a:solidFill>
              </a:rPr>
              <a:t> to </a:t>
            </a:r>
            <a:r>
              <a:rPr lang="fr-FR" b="0" dirty="0" err="1" smtClean="0">
                <a:solidFill>
                  <a:schemeClr val="tx1"/>
                </a:solidFill>
              </a:rPr>
              <a:t>bunch</a:t>
            </a:r>
            <a:r>
              <a:rPr lang="fr-FR" b="0" dirty="0" smtClean="0">
                <a:solidFill>
                  <a:schemeClr val="tx1"/>
                </a:solidFill>
              </a:rPr>
              <a:t>. </a:t>
            </a:r>
          </a:p>
          <a:p>
            <a:endParaRPr lang="fr-FR" b="0" dirty="0">
              <a:solidFill>
                <a:schemeClr val="tx1"/>
              </a:solidFill>
            </a:endParaRPr>
          </a:p>
          <a:p>
            <a:r>
              <a:rPr lang="fr-FR" b="0" dirty="0" smtClean="0">
                <a:solidFill>
                  <a:schemeClr val="tx1"/>
                </a:solidFill>
              </a:rPr>
              <a:t>At extraction, </a:t>
            </a:r>
            <a:r>
              <a:rPr lang="fr-FR" b="0" dirty="0" err="1" smtClean="0">
                <a:solidFill>
                  <a:schemeClr val="tx1"/>
                </a:solidFill>
              </a:rPr>
              <a:t>we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should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be</a:t>
            </a:r>
            <a:r>
              <a:rPr lang="fr-FR" b="0" dirty="0" smtClean="0">
                <a:solidFill>
                  <a:schemeClr val="tx1"/>
                </a:solidFill>
              </a:rPr>
              <a:t> at </a:t>
            </a:r>
            <a:r>
              <a:rPr lang="fr-FR" b="0" dirty="0" err="1" smtClean="0">
                <a:solidFill>
                  <a:schemeClr val="tx1"/>
                </a:solidFill>
              </a:rPr>
              <a:t>equilibrium</a:t>
            </a:r>
            <a:r>
              <a:rPr lang="fr-FR" b="0" dirty="0" smtClean="0">
                <a:solidFill>
                  <a:schemeClr val="tx1"/>
                </a:solidFill>
              </a:rPr>
              <a:t> and </a:t>
            </a:r>
            <a:r>
              <a:rPr lang="fr-FR" b="0" dirty="0" err="1" smtClean="0">
                <a:solidFill>
                  <a:schemeClr val="tx1"/>
                </a:solidFill>
              </a:rPr>
              <a:t>bunch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properties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should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be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roughly</a:t>
            </a:r>
            <a:r>
              <a:rPr lang="fr-FR" b="0" dirty="0" smtClean="0">
                <a:solidFill>
                  <a:schemeClr val="tx1"/>
                </a:solidFill>
              </a:rPr>
              <a:t> the </a:t>
            </a:r>
            <a:r>
              <a:rPr lang="fr-FR" b="0" dirty="0" err="1" smtClean="0">
                <a:solidFill>
                  <a:schemeClr val="tx1"/>
                </a:solidFill>
              </a:rPr>
              <a:t>same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from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bunch</a:t>
            </a:r>
            <a:r>
              <a:rPr lang="fr-FR" b="0" dirty="0" smtClean="0">
                <a:solidFill>
                  <a:schemeClr val="tx1"/>
                </a:solidFill>
              </a:rPr>
              <a:t> to </a:t>
            </a:r>
            <a:r>
              <a:rPr lang="fr-FR" b="0" dirty="0" err="1" smtClean="0">
                <a:solidFill>
                  <a:schemeClr val="tx1"/>
                </a:solidFill>
              </a:rPr>
              <a:t>bunch</a:t>
            </a:r>
            <a:r>
              <a:rPr lang="fr-FR" b="0" dirty="0" smtClean="0">
                <a:solidFill>
                  <a:schemeClr val="tx1"/>
                </a:solidFill>
              </a:rPr>
              <a:t> (</a:t>
            </a:r>
            <a:r>
              <a:rPr lang="fr-FR" b="0" dirty="0" err="1" smtClean="0">
                <a:solidFill>
                  <a:schemeClr val="tx1"/>
                </a:solidFill>
              </a:rPr>
              <a:t>especially</a:t>
            </a:r>
            <a:r>
              <a:rPr lang="fr-FR" b="0" dirty="0" smtClean="0">
                <a:solidFill>
                  <a:schemeClr val="tx1"/>
                </a:solidFill>
              </a:rPr>
              <a:t> for </a:t>
            </a:r>
            <a:r>
              <a:rPr lang="fr-FR" b="0" dirty="0" err="1" smtClean="0">
                <a:solidFill>
                  <a:schemeClr val="tx1"/>
                </a:solidFill>
              </a:rPr>
              <a:t>other</a:t>
            </a:r>
            <a:r>
              <a:rPr lang="fr-FR" b="0" dirty="0" smtClean="0">
                <a:solidFill>
                  <a:schemeClr val="tx1"/>
                </a:solidFill>
              </a:rPr>
              <a:t> modes </a:t>
            </a:r>
            <a:r>
              <a:rPr lang="fr-FR" b="0" dirty="0" err="1" smtClean="0">
                <a:solidFill>
                  <a:schemeClr val="tx1"/>
                </a:solidFill>
              </a:rPr>
              <a:t>than</a:t>
            </a:r>
            <a:r>
              <a:rPr lang="fr-FR" b="0" dirty="0" smtClean="0">
                <a:solidFill>
                  <a:schemeClr val="tx1"/>
                </a:solidFill>
              </a:rPr>
              <a:t> Z).</a:t>
            </a:r>
          </a:p>
          <a:p>
            <a:endParaRPr lang="fr-F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07440" y="86020"/>
            <a:ext cx="5510175" cy="599509"/>
          </a:xfrm>
        </p:spPr>
        <p:txBody>
          <a:bodyPr/>
          <a:lstStyle/>
          <a:p>
            <a:r>
              <a:rPr lang="en-US" dirty="0" smtClean="0"/>
              <a:t>Possible solutions (1/3): Damping Wiggler</a:t>
            </a:r>
            <a:br>
              <a:rPr lang="en-US" dirty="0" smtClean="0"/>
            </a:br>
            <a:r>
              <a:rPr lang="en-US" sz="1800" dirty="0">
                <a:solidFill>
                  <a:schemeClr val="tx1"/>
                </a:solidFill>
              </a:rPr>
              <a:t>B. </a:t>
            </a:r>
            <a:r>
              <a:rPr lang="en-US" sz="1800" dirty="0" err="1">
                <a:solidFill>
                  <a:schemeClr val="tx1"/>
                </a:solidFill>
              </a:rPr>
              <a:t>Haerer</a:t>
            </a:r>
            <a:r>
              <a:rPr lang="en-US" sz="1800" dirty="0">
                <a:solidFill>
                  <a:schemeClr val="tx1"/>
                </a:solidFill>
              </a:rPr>
              <a:t>, T. Tydecks https://arxiv.org/abs/2111.14462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203" y="805325"/>
            <a:ext cx="4426159" cy="1674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256" y="749958"/>
            <a:ext cx="4414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Target damping time 0.1 s </a:t>
            </a:r>
            <a:r>
              <a:rPr lang="en-US" sz="1600" dirty="0" smtClean="0"/>
              <a:t>(to fulfill cycle time)</a:t>
            </a:r>
          </a:p>
          <a:p>
            <a:pPr algn="just"/>
            <a:r>
              <a:rPr lang="en-US" sz="1600" dirty="0" smtClean="0"/>
              <a:t>Wigglers </a:t>
            </a:r>
            <a:r>
              <a:rPr lang="en-US" sz="1600" dirty="0"/>
              <a:t>reduce damping </a:t>
            </a:r>
            <a:r>
              <a:rPr lang="en-US" sz="1600" dirty="0" smtClean="0"/>
              <a:t>time and increase eq. emittance : </a:t>
            </a:r>
            <a:endParaRPr lang="en-US" sz="1600" dirty="0"/>
          </a:p>
          <a:p>
            <a:pPr algn="just"/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172" y="2519754"/>
            <a:ext cx="4544221" cy="1611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468" y="4210970"/>
            <a:ext cx="2629768" cy="18955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5287" y="3397494"/>
            <a:ext cx="45852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A </a:t>
            </a:r>
            <a:r>
              <a:rPr lang="en-US" sz="1600" b="1" dirty="0" smtClean="0"/>
              <a:t>normal conducting wigglers </a:t>
            </a:r>
            <a:r>
              <a:rPr lang="en-US" sz="1600" dirty="0" smtClean="0"/>
              <a:t>foreseen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b="1" dirty="0" smtClean="0">
                <a:solidFill>
                  <a:srgbClr val="0000FF"/>
                </a:solidFill>
              </a:rPr>
              <a:t>can be further optimized </a:t>
            </a:r>
            <a:r>
              <a:rPr lang="en-US" sz="1600" dirty="0" smtClean="0"/>
              <a:t>for poles length and for number of poles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600" dirty="0" smtClean="0"/>
          </a:p>
          <a:p>
            <a:pPr algn="just"/>
            <a:r>
              <a:rPr lang="en-US" sz="1600" b="1" dirty="0">
                <a:solidFill>
                  <a:srgbClr val="FF0000"/>
                </a:solidFill>
              </a:rPr>
              <a:t>Hor. Emittance (60° optics) 1.7 nm @ 45.6 </a:t>
            </a:r>
            <a:r>
              <a:rPr lang="en-US" sz="1600" b="1" dirty="0" smtClean="0">
                <a:solidFill>
                  <a:srgbClr val="FF0000"/>
                </a:solidFill>
              </a:rPr>
              <a:t>GeV</a:t>
            </a:r>
            <a:endParaRPr lang="en-US" sz="1600" dirty="0" smtClean="0"/>
          </a:p>
          <a:p>
            <a:pPr algn="just"/>
            <a:r>
              <a:rPr lang="en-US" sz="1600" dirty="0" smtClean="0">
                <a:sym typeface="Symbol" panose="05050102010706020507" pitchFamily="18" charset="2"/>
              </a:rPr>
              <a:t> </a:t>
            </a:r>
            <a:r>
              <a:rPr lang="en-US" sz="1600" dirty="0" smtClean="0"/>
              <a:t>it </a:t>
            </a:r>
            <a:r>
              <a:rPr lang="en-US" sz="1600" b="1" dirty="0" smtClean="0"/>
              <a:t>should be switched off</a:t>
            </a:r>
            <a:r>
              <a:rPr lang="en-US" sz="1600" dirty="0" smtClean="0"/>
              <a:t> during acceleration or a parallel line with a fast kicker should be designed</a:t>
            </a:r>
          </a:p>
          <a:p>
            <a:pPr algn="just"/>
            <a:endParaRPr lang="en-US" sz="1600" dirty="0" smtClean="0">
              <a:sym typeface="Symbol" panose="05050102010706020507" pitchFamily="18" charset="2"/>
            </a:endParaRPr>
          </a:p>
          <a:p>
            <a:pPr algn="just"/>
            <a:r>
              <a:rPr lang="en-US" sz="1600" b="1" dirty="0" smtClean="0"/>
              <a:t>Total length</a:t>
            </a:r>
            <a:r>
              <a:rPr lang="en-US" sz="1600" dirty="0" smtClean="0"/>
              <a:t> of installed wigglers is of the &gt;</a:t>
            </a:r>
            <a:r>
              <a:rPr lang="en-US" sz="1600" b="1" dirty="0" smtClean="0"/>
              <a:t> 100 m </a:t>
            </a:r>
            <a:r>
              <a:rPr lang="en-US" sz="1600" dirty="0" smtClean="0"/>
              <a:t>in the </a:t>
            </a:r>
            <a:r>
              <a:rPr lang="en-US" sz="1600" b="1" dirty="0" smtClean="0"/>
              <a:t>same straight line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dirty="0" smtClean="0">
                <a:sym typeface="Symbol" panose="05050102010706020507" pitchFamily="18" charset="2"/>
              </a:rPr>
              <a:t>Possible stimulated </a:t>
            </a:r>
            <a:r>
              <a:rPr lang="en-US" sz="1600" b="1" dirty="0" smtClean="0">
                <a:sym typeface="Symbol" panose="05050102010706020507" pitchFamily="18" charset="2"/>
              </a:rPr>
              <a:t>additional radiation</a:t>
            </a:r>
            <a:r>
              <a:rPr lang="en-US" sz="1600" dirty="0" smtClean="0">
                <a:sym typeface="Symbol" panose="05050102010706020507" pitchFamily="18" charset="2"/>
              </a:rPr>
              <a:t> and </a:t>
            </a:r>
            <a:r>
              <a:rPr lang="en-US" sz="1600" b="1" dirty="0" smtClean="0">
                <a:sym typeface="Symbol" panose="05050102010706020507" pitchFamily="18" charset="2"/>
              </a:rPr>
              <a:t>instability</a:t>
            </a:r>
            <a:r>
              <a:rPr lang="en-US" sz="1600" dirty="0" smtClean="0">
                <a:sym typeface="Symbol" panose="05050102010706020507" pitchFamily="18" charset="2"/>
              </a:rPr>
              <a:t> </a:t>
            </a:r>
            <a:r>
              <a:rPr lang="en-US" sz="1600" dirty="0">
                <a:sym typeface="Symbol" panose="05050102010706020507" pitchFamily="18" charset="2"/>
              </a:rPr>
              <a:t>(like in FEL)</a:t>
            </a:r>
            <a:r>
              <a:rPr lang="en-US" sz="1600" dirty="0"/>
              <a:t>  </a:t>
            </a:r>
            <a:r>
              <a:rPr lang="en-US" sz="1600" dirty="0" smtClean="0">
                <a:sym typeface="Symbol" panose="05050102010706020507" pitchFamily="18" charset="2"/>
              </a:rPr>
              <a:t>to be studied</a:t>
            </a: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8010145" y="1431235"/>
            <a:ext cx="564012" cy="415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513623" y="1625875"/>
          <a:ext cx="1447183" cy="90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6" imgW="1092200" imgH="685800" progId="Equation.3">
                  <p:embed/>
                </p:oleObj>
              </mc:Choice>
              <mc:Fallback>
                <p:oleObj name="Equation" r:id="rId6" imgW="1092200" imgH="68580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623" y="1625875"/>
                        <a:ext cx="1447183" cy="908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8129" y="2528591"/>
                <a:ext cx="1125128" cy="72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29" y="2528591"/>
                <a:ext cx="1125128" cy="7265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87421" y="2528591"/>
                <a:ext cx="1373385" cy="72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421" y="2528591"/>
                <a:ext cx="1373385" cy="7265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129" y="1654921"/>
                <a:ext cx="1004890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29" y="1654921"/>
                <a:ext cx="1004890" cy="565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4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878" y="86021"/>
            <a:ext cx="5783554" cy="599509"/>
          </a:xfrm>
        </p:spPr>
        <p:txBody>
          <a:bodyPr/>
          <a:lstStyle/>
          <a:p>
            <a:r>
              <a:rPr lang="en-US" dirty="0" smtClean="0"/>
              <a:t>Possible solutions (2/3): 2s at extraction energy</a:t>
            </a:r>
            <a:br>
              <a:rPr lang="en-US" dirty="0" smtClean="0"/>
            </a:br>
            <a:r>
              <a:rPr lang="en-US" sz="1800" dirty="0" smtClean="0">
                <a:solidFill>
                  <a:srgbClr val="000000"/>
                </a:solidFill>
              </a:rPr>
              <a:t>Tor Raubenheimer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6078" y="1126083"/>
            <a:ext cx="6054448" cy="8771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dd 2 seconds after the energy ramp at extraction energy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174" y="1499275"/>
            <a:ext cx="2537171" cy="1890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24" y="3848060"/>
            <a:ext cx="3488610" cy="2600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796" y="3824423"/>
            <a:ext cx="3552039" cy="26472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1534" y="2045616"/>
            <a:ext cx="3947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/>
              <a:t>Pros</a:t>
            </a:r>
            <a:r>
              <a:rPr lang="en-US" sz="1800" dirty="0" smtClean="0"/>
              <a:t>:  no change to the optics design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Cons</a:t>
            </a:r>
            <a:r>
              <a:rPr lang="en-US" sz="1800" dirty="0" smtClean="0"/>
              <a:t>: small increase Booster Cycle time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57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814" y="60757"/>
            <a:ext cx="5736807" cy="650036"/>
          </a:xfrm>
        </p:spPr>
        <p:txBody>
          <a:bodyPr/>
          <a:lstStyle/>
          <a:p>
            <a:r>
              <a:rPr lang="en-US" dirty="0" smtClean="0"/>
              <a:t>Possible solutions (3/3): change </a:t>
            </a:r>
            <a:r>
              <a:rPr lang="en-US" dirty="0"/>
              <a:t>I2 integral </a:t>
            </a:r>
            <a:r>
              <a:rPr lang="en-US" dirty="0" smtClean="0"/>
              <a:t>&amp; ramp time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834" y="760117"/>
            <a:ext cx="3067291" cy="2044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684" y="2690912"/>
            <a:ext cx="3113590" cy="2030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5" y="4595898"/>
            <a:ext cx="3102015" cy="2038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8427" y="3014475"/>
                <a:ext cx="2785250" cy="527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5)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2)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27" y="3014475"/>
                <a:ext cx="2785250" cy="5277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8427" y="3624184"/>
                <a:ext cx="2962028" cy="52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5)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2)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27" y="3624184"/>
                <a:ext cx="2962028" cy="5282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0051" y="957504"/>
            <a:ext cx="4034246" cy="19800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Simple model with synchrotron radiation only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Injection energy </a:t>
            </a:r>
            <a:r>
              <a:rPr lang="en-US" sz="1600" dirty="0" smtClean="0">
                <a:solidFill>
                  <a:srgbClr val="0000FF"/>
                </a:solidFill>
              </a:rPr>
              <a:t>20 GeV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 Injection </a:t>
            </a:r>
            <a:r>
              <a:rPr lang="en-US" sz="1600" dirty="0" err="1" smtClean="0"/>
              <a:t>rms</a:t>
            </a:r>
            <a:r>
              <a:rPr lang="en-US" sz="1600" dirty="0" smtClean="0"/>
              <a:t> emittance </a:t>
            </a:r>
            <a:r>
              <a:rPr lang="en-US" sz="1600" b="1" dirty="0" smtClean="0">
                <a:solidFill>
                  <a:srgbClr val="0000FF"/>
                </a:solidFill>
              </a:rPr>
              <a:t>0.2-1.3 nm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Energy injection + ramp + extraction ~</a:t>
            </a:r>
            <a:r>
              <a:rPr lang="en-US" sz="1600" b="1" dirty="0" smtClean="0">
                <a:solidFill>
                  <a:srgbClr val="0000FF"/>
                </a:solidFill>
              </a:rPr>
              <a:t>1.2 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4</a:t>
            </a:r>
            <a:r>
              <a:rPr lang="en-US" sz="1600" b="1" dirty="0" smtClean="0">
                <a:sym typeface="Symbol" panose="05050102010706020507" pitchFamily="18" charset="2"/>
              </a:rPr>
              <a:t>I2 (</a:t>
            </a:r>
            <a:r>
              <a:rPr lang="en-US" sz="16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4</a:t>
            </a:r>
            <a:r>
              <a:rPr lang="en-US" sz="1600" b="1" dirty="0" smtClean="0">
                <a:sym typeface="Symbol" panose="05050102010706020507" pitchFamily="18" charset="2"/>
              </a:rPr>
              <a:t>I5) </a:t>
            </a:r>
            <a:r>
              <a:rPr lang="en-US" sz="1600" dirty="0" smtClean="0">
                <a:sym typeface="Symbol" panose="05050102010706020507" pitchFamily="18" charset="2"/>
              </a:rPr>
              <a:t>synchrotron radiation integrals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Symbol" panose="05050102010706020507" pitchFamily="18" charset="2"/>
              </a:rPr>
              <a:t> </a:t>
            </a:r>
            <a:r>
              <a:rPr lang="en-US" sz="1600" dirty="0" err="1" smtClean="0">
                <a:sym typeface="Symbol" panose="05050102010706020507" pitchFamily="18" charset="2"/>
              </a:rPr>
              <a:t>dE</a:t>
            </a:r>
            <a:r>
              <a:rPr lang="en-US" sz="1600" dirty="0" smtClean="0">
                <a:sym typeface="Symbol" panose="05050102010706020507" pitchFamily="18" charset="2"/>
              </a:rPr>
              <a:t>/</a:t>
            </a:r>
            <a:r>
              <a:rPr lang="en-US" sz="1600" dirty="0" err="1" smtClean="0">
                <a:sym typeface="Symbol" panose="05050102010706020507" pitchFamily="18" charset="2"/>
              </a:rPr>
              <a:t>dt</a:t>
            </a:r>
            <a:r>
              <a:rPr lang="en-US" sz="1600" dirty="0" smtClean="0">
                <a:sym typeface="Symbol" panose="05050102010706020507" pitchFamily="18" charset="2"/>
              </a:rPr>
              <a:t> = 40 GeV/s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1" dirty="0">
                <a:sym typeface="Symbol" panose="05050102010706020507" pitchFamily="18" charset="2"/>
              </a:rPr>
              <a:t> </a:t>
            </a:r>
            <a:r>
              <a:rPr lang="en-US" sz="1600" i="1" dirty="0" smtClean="0">
                <a:sym typeface="Symbol" panose="05050102010706020507" pitchFamily="18" charset="2"/>
              </a:rPr>
              <a:t>k </a:t>
            </a:r>
            <a:r>
              <a:rPr lang="en-US" sz="1600" dirty="0" smtClean="0">
                <a:sym typeface="Symbol" panose="05050102010706020507" pitchFamily="18" charset="2"/>
              </a:rPr>
              <a:t>= 210</a:t>
            </a:r>
            <a:r>
              <a:rPr lang="en-US" sz="1600" baseline="30000" dirty="0" smtClean="0">
                <a:sym typeface="Symbol" panose="05050102010706020507" pitchFamily="18" charset="2"/>
              </a:rPr>
              <a:t>-3</a:t>
            </a:r>
          </a:p>
          <a:p>
            <a:pPr algn="l"/>
            <a:endParaRPr lang="en-US" sz="1600" baseline="30000" dirty="0" smtClean="0">
              <a:sym typeface="Symbol" panose="05050102010706020507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059" y="4962352"/>
            <a:ext cx="5166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 dipoles with two different curvatures,</a:t>
            </a:r>
          </a:p>
          <a:p>
            <a:r>
              <a:rPr lang="en-US" sz="1600" dirty="0"/>
              <a:t>proposed for the electron-ion collider (EIC)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Damping </a:t>
            </a:r>
            <a:r>
              <a:rPr lang="en-US" sz="1600" dirty="0"/>
              <a:t>time can be reduced by playing on the ratio between the two different fields.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8955" y="4577159"/>
            <a:ext cx="1680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Possible solution 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41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1" y="199577"/>
            <a:ext cx="4395374" cy="37239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2 dipoles families optics </a:t>
            </a: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317" y="1148139"/>
            <a:ext cx="480045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</a:rPr>
              <a:t>4 </a:t>
            </a:r>
            <a:r>
              <a:rPr 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 </a:t>
            </a:r>
            <a:r>
              <a:rPr lang="en-US" sz="1400" dirty="0">
                <a:solidFill>
                  <a:srgbClr val="0000FF"/>
                </a:solidFill>
              </a:rPr>
              <a:t>I2 can be obtained</a:t>
            </a:r>
            <a:r>
              <a:rPr lang="en-US" sz="1400" dirty="0"/>
              <a:t> with L2 ~5,5 m, B2~-128 G, B1 ~128 G at 20 GeV (to be compared with </a:t>
            </a:r>
            <a:r>
              <a:rPr lang="en-US" sz="1400" dirty="0" smtClean="0"/>
              <a:t>B~71 </a:t>
            </a:r>
            <a:r>
              <a:rPr lang="en-US" sz="1400" dirty="0"/>
              <a:t>G with one single magnet family),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</a:rPr>
              <a:t>Minimum dipole field </a:t>
            </a:r>
            <a:r>
              <a:rPr lang="en-US" sz="1400" dirty="0"/>
              <a:t>at injection  </a:t>
            </a:r>
            <a:r>
              <a:rPr lang="en-US" sz="1400" dirty="0">
                <a:solidFill>
                  <a:srgbClr val="0000FF"/>
                </a:solidFill>
              </a:rPr>
              <a:t>~ 2</a:t>
            </a:r>
            <a:r>
              <a:rPr 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present lattice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endParaRPr lang="en-US" sz="1400" baseline="300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Momentum compaction ~1.8 10</a:t>
            </a:r>
            <a:r>
              <a:rPr lang="en-US" sz="1400" baseline="30000" dirty="0"/>
              <a:t>-5 </a:t>
            </a:r>
            <a:r>
              <a:rPr lang="en-US" sz="1400" dirty="0"/>
              <a:t> (~ 60°/60° lattice)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Variation of the path length difference below 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Difference between the different orbits in the dipoles of 5 </a:t>
            </a:r>
            <a:r>
              <a:rPr lang="en-US" sz="1400" dirty="0" smtClean="0"/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Advantages: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Increase I2 without damping wigglers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 smtClean="0"/>
              <a:t>Higher dipole field at injection </a:t>
            </a:r>
            <a:r>
              <a:rPr lang="en-US" sz="1400" dirty="0" smtClean="0"/>
              <a:t>energy (useful for all modes and maybe possibility to lower injection energy)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Drawbacks: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Different reference orbits </a:t>
            </a:r>
            <a:r>
              <a:rPr lang="en-US" sz="1400" dirty="0" smtClean="0">
                <a:sym typeface="Symbol" panose="05050102010706020507" pitchFamily="18" charset="2"/>
              </a:rPr>
              <a:t> </a:t>
            </a:r>
            <a:r>
              <a:rPr lang="en-US" sz="14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reduction of beam stay clear?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Change of path length should be followed by RF during acceleration… </a:t>
            </a:r>
            <a:r>
              <a:rPr lang="en-US" sz="1400" dirty="0" smtClean="0">
                <a:solidFill>
                  <a:srgbClr val="000000"/>
                </a:solidFill>
                <a:sym typeface="Symbol" panose="05050102010706020507" pitchFamily="18" charset="2"/>
              </a:rPr>
              <a:t>(Oide)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 smtClean="0">
                <a:sym typeface="Symbol" panose="05050102010706020507" pitchFamily="18" charset="2"/>
              </a:rPr>
              <a:t>More synchrotron </a:t>
            </a:r>
            <a:r>
              <a:rPr lang="en-US" sz="1400" dirty="0" smtClean="0">
                <a:sym typeface="Symbol" panose="05050102010706020507" pitchFamily="18" charset="2"/>
              </a:rPr>
              <a:t>radiation and in </a:t>
            </a:r>
            <a:r>
              <a:rPr lang="en-US" sz="1400" b="1" dirty="0" smtClean="0">
                <a:sym typeface="Symbol" panose="05050102010706020507" pitchFamily="18" charset="2"/>
              </a:rPr>
              <a:t>opposite direction</a:t>
            </a:r>
            <a:r>
              <a:rPr lang="en-US" sz="1400" dirty="0" smtClean="0">
                <a:sym typeface="Symbol" panose="05050102010706020507" pitchFamily="18" charset="2"/>
              </a:rPr>
              <a:t> of foreseen absorber (at injection)  </a:t>
            </a:r>
            <a:r>
              <a:rPr lang="en-US" sz="14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vacuum quality to be investigated</a:t>
            </a:r>
            <a:endParaRPr lang="en-US" sz="1400" b="1" dirty="0" smtClean="0">
              <a:solidFill>
                <a:srgbClr val="0000FF"/>
              </a:solidFill>
            </a:endParaRP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20" y="956173"/>
            <a:ext cx="3600000" cy="2656979"/>
          </a:xfrm>
          <a:prstGeom prst="rect">
            <a:avLst/>
          </a:prstGeom>
        </p:spPr>
      </p:pic>
      <p:pic>
        <p:nvPicPr>
          <p:cNvPr id="10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525" y="3792080"/>
            <a:ext cx="3600000" cy="24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697A5-F0F8-4A0E-8802-0A9BD2BD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93" y="208811"/>
            <a:ext cx="7469957" cy="353929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Injectors complex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91955" y="1202251"/>
            <a:ext cx="8186122" cy="1050249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Injection energy </a:t>
            </a:r>
            <a:r>
              <a:rPr lang="en-US" sz="1600" b="0" dirty="0" smtClean="0">
                <a:solidFill>
                  <a:schemeClr val="tx1"/>
                </a:solidFill>
              </a:rPr>
              <a:t>into the booster </a:t>
            </a:r>
            <a:r>
              <a:rPr lang="en-US" sz="1600" dirty="0" smtClean="0">
                <a:solidFill>
                  <a:schemeClr val="tx1"/>
                </a:solidFill>
              </a:rPr>
              <a:t>20 GeV </a:t>
            </a:r>
            <a:r>
              <a:rPr lang="en-US" sz="1600" b="0" dirty="0" smtClean="0">
                <a:solidFill>
                  <a:schemeClr val="tx1"/>
                </a:solidFill>
              </a:rPr>
              <a:t>(or lower ? )</a:t>
            </a:r>
          </a:p>
          <a:p>
            <a:r>
              <a:rPr lang="en-US" sz="1600" b="0" dirty="0" smtClean="0">
                <a:solidFill>
                  <a:schemeClr val="tx1"/>
                </a:solidFill>
              </a:rPr>
              <a:t>Ramping: </a:t>
            </a:r>
            <a:r>
              <a:rPr lang="en-US" sz="1600" dirty="0" smtClean="0">
                <a:solidFill>
                  <a:schemeClr val="tx1"/>
                </a:solidFill>
              </a:rPr>
              <a:t>80-100 GeV / s (&lt; 1 s 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Alternatives</a:t>
            </a:r>
            <a:r>
              <a:rPr lang="en-US" sz="1600" b="0" dirty="0" smtClean="0">
                <a:solidFill>
                  <a:schemeClr val="tx1"/>
                </a:solidFill>
              </a:rPr>
              <a:t>: SPS as Pre Booster Ring (</a:t>
            </a:r>
            <a:r>
              <a:rPr lang="en-US" sz="1600" dirty="0" smtClean="0">
                <a:solidFill>
                  <a:schemeClr val="tx1"/>
                </a:solidFill>
              </a:rPr>
              <a:t>PRB</a:t>
            </a:r>
            <a:r>
              <a:rPr lang="en-US" sz="1600" b="0" dirty="0" smtClean="0">
                <a:solidFill>
                  <a:schemeClr val="tx1"/>
                </a:solidFill>
              </a:rPr>
              <a:t>) and a </a:t>
            </a:r>
            <a:r>
              <a:rPr lang="en-US" sz="1600" dirty="0" err="1" smtClean="0">
                <a:solidFill>
                  <a:schemeClr val="tx1"/>
                </a:solidFill>
              </a:rPr>
              <a:t>Linac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9ED08-5DE6-436C-A6E5-8C5FC004A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70" r="48124"/>
          <a:stretch/>
        </p:blipFill>
        <p:spPr>
          <a:xfrm>
            <a:off x="5813654" y="3869039"/>
            <a:ext cx="3234460" cy="2616471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94226" y="2284570"/>
            <a:ext cx="6003441" cy="1750990"/>
            <a:chOff x="294222" y="2284567"/>
            <a:chExt cx="6670490" cy="19455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222" y="2284567"/>
              <a:ext cx="6670490" cy="19455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628900" y="3869039"/>
              <a:ext cx="2413000" cy="361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66" y="4449166"/>
            <a:ext cx="5721829" cy="6996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23888" y="4518365"/>
            <a:ext cx="658820" cy="1621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4216963" y="3466212"/>
            <a:ext cx="2935206" cy="730103"/>
          </a:xfrm>
          <a:prstGeom prst="arc">
            <a:avLst>
              <a:gd name="adj1" fmla="val 16732843"/>
              <a:gd name="adj2" fmla="val 17106"/>
            </a:avLst>
          </a:prstGeom>
          <a:ln w="285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90334" y="2460390"/>
            <a:ext cx="999241" cy="986968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SPS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1379" y="2667784"/>
            <a:ext cx="1054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00FF"/>
                </a:solidFill>
              </a:rPr>
              <a:t>CDR study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6962" y="4658414"/>
            <a:ext cx="1163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00FF"/>
                </a:solidFill>
              </a:rPr>
              <a:t>FCCIS study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1735" y="4451024"/>
            <a:ext cx="619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LINAC</a:t>
            </a:r>
            <a:endParaRPr lang="en-US" sz="1400" dirty="0"/>
          </a:p>
        </p:txBody>
      </p:sp>
      <p:sp>
        <p:nvSpPr>
          <p:cNvPr id="18" name="Arc 17"/>
          <p:cNvSpPr/>
          <p:nvPr/>
        </p:nvSpPr>
        <p:spPr>
          <a:xfrm rot="19342011">
            <a:off x="4273854" y="4516500"/>
            <a:ext cx="3186888" cy="730103"/>
          </a:xfrm>
          <a:prstGeom prst="arc">
            <a:avLst>
              <a:gd name="adj1" fmla="val 16732843"/>
              <a:gd name="adj2" fmla="val 17106"/>
            </a:avLst>
          </a:prstGeom>
          <a:ln w="285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4"/>
          <p:cNvSpPr txBox="1"/>
          <p:nvPr/>
        </p:nvSpPr>
        <p:spPr>
          <a:xfrm>
            <a:off x="576029" y="2152613"/>
            <a:ext cx="8105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Symbol" panose="05050102010706020507" pitchFamily="18" charset="2"/>
              <a:buChar char="Þ"/>
            </a:pPr>
            <a:r>
              <a:rPr lang="en-US" sz="1400" dirty="0" smtClean="0">
                <a:sym typeface="Symbol" panose="05050102010706020507" pitchFamily="18" charset="2"/>
              </a:rPr>
              <a:t>See “The </a:t>
            </a:r>
            <a:r>
              <a:rPr lang="en-US" sz="1400" dirty="0" err="1" smtClean="0">
                <a:sym typeface="Symbol" panose="05050102010706020507" pitchFamily="18" charset="2"/>
              </a:rPr>
              <a:t>FCCee</a:t>
            </a:r>
            <a:r>
              <a:rPr lang="en-US" sz="1400" dirty="0" smtClean="0">
                <a:sym typeface="Symbol" panose="05050102010706020507" pitchFamily="18" charset="2"/>
              </a:rPr>
              <a:t> injector complex” by P. Craievich </a:t>
            </a:r>
            <a:endParaRPr lang="en-US" sz="14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10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Injectors parameters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4" y="945717"/>
            <a:ext cx="9000000" cy="5058791"/>
          </a:xfrm>
          <a:prstGeom prst="rect">
            <a:avLst/>
          </a:prstGeom>
        </p:spPr>
      </p:pic>
      <p:sp>
        <p:nvSpPr>
          <p:cNvPr id="6" name="TextBox 14"/>
          <p:cNvSpPr txBox="1"/>
          <p:nvPr/>
        </p:nvSpPr>
        <p:spPr>
          <a:xfrm>
            <a:off x="576029" y="6067077"/>
            <a:ext cx="8105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Symbol" panose="05050102010706020507" pitchFamily="18" charset="2"/>
              <a:buChar char="Þ"/>
            </a:pPr>
            <a:r>
              <a:rPr lang="en-US" sz="1400" dirty="0" smtClean="0">
                <a:sym typeface="Symbol" panose="05050102010706020507" pitchFamily="18" charset="2"/>
              </a:rPr>
              <a:t>See “Main ring and MDI region” by K. Oide</a:t>
            </a:r>
            <a:endParaRPr lang="en-US" sz="14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974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2" y="923186"/>
            <a:ext cx="4236514" cy="35916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Booster layout (after CDR)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46630" y="4611215"/>
            <a:ext cx="4325370" cy="1852520"/>
          </a:xfrm>
        </p:spPr>
        <p:txBody>
          <a:bodyPr/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Booster </a:t>
            </a:r>
            <a:r>
              <a:rPr lang="en-US" sz="1600" dirty="0" smtClean="0">
                <a:solidFill>
                  <a:srgbClr val="0000FF"/>
                </a:solidFill>
              </a:rPr>
              <a:t>layout updated </a:t>
            </a:r>
            <a:r>
              <a:rPr lang="en-US" sz="1600" b="0" dirty="0" smtClean="0">
                <a:solidFill>
                  <a:srgbClr val="000000"/>
                </a:solidFill>
              </a:rPr>
              <a:t>to follow the last collider survey version.</a:t>
            </a:r>
          </a:p>
          <a:p>
            <a:r>
              <a:rPr lang="en-US" sz="1600" b="0" dirty="0" smtClean="0">
                <a:solidFill>
                  <a:srgbClr val="000000"/>
                </a:solidFill>
              </a:rPr>
              <a:t>In the current booster version</a:t>
            </a:r>
            <a:r>
              <a:rPr lang="en-US" sz="1600" b="0" dirty="0" smtClean="0"/>
              <a:t>, </a:t>
            </a:r>
            <a:r>
              <a:rPr lang="en-US" sz="1600" dirty="0" smtClean="0">
                <a:solidFill>
                  <a:srgbClr val="0000FF"/>
                </a:solidFill>
              </a:rPr>
              <a:t>cavities are located in sections H and L.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Bypass of the booster near the detector still an open question.</a:t>
            </a:r>
          </a:p>
          <a:p>
            <a:r>
              <a:rPr lang="en-US" sz="1600" b="0" dirty="0" smtClean="0">
                <a:solidFill>
                  <a:srgbClr val="000000"/>
                </a:solidFill>
              </a:rPr>
              <a:t>Booster on top of the collider.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832" y="1007034"/>
            <a:ext cx="4341831" cy="294206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00525" y="2106183"/>
            <a:ext cx="134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>
                <a:solidFill>
                  <a:srgbClr val="FF0000"/>
                </a:solidFill>
              </a:rPr>
              <a:t>RF section</a:t>
            </a:r>
            <a:endParaRPr lang="fr-FR" sz="1800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>
            <a:stCxn id="8" idx="1"/>
          </p:cNvCxnSpPr>
          <p:nvPr/>
        </p:nvCxnSpPr>
        <p:spPr>
          <a:xfrm flipH="1" flipV="1">
            <a:off x="1092925" y="1708668"/>
            <a:ext cx="807600" cy="5821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8" idx="1"/>
          </p:cNvCxnSpPr>
          <p:nvPr/>
        </p:nvCxnSpPr>
        <p:spPr>
          <a:xfrm flipH="1">
            <a:off x="1092925" y="2290849"/>
            <a:ext cx="807600" cy="15964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19" idx="2"/>
          </p:cNvCxnSpPr>
          <p:nvPr/>
        </p:nvCxnSpPr>
        <p:spPr>
          <a:xfrm flipH="1" flipV="1">
            <a:off x="2259583" y="1506530"/>
            <a:ext cx="1963397" cy="913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55783" y="923187"/>
            <a:ext cx="807600" cy="583343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contenu 3"/>
          <p:cNvSpPr>
            <a:spLocks noGrp="1"/>
          </p:cNvSpPr>
          <p:nvPr/>
        </p:nvSpPr>
        <p:spPr>
          <a:xfrm>
            <a:off x="628650" y="2810516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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52DEF3-D467-4E13-99C0-5879AF66E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040" y="4056755"/>
            <a:ext cx="2320290" cy="2377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59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0" y="196179"/>
            <a:ext cx="8036559" cy="37919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60°/60° Optics for Z and W modes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35" y="4192291"/>
            <a:ext cx="2847372" cy="2113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56" y="4192291"/>
            <a:ext cx="2847372" cy="2113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463" y="4192291"/>
            <a:ext cx="2847372" cy="2113472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660192"/>
              </p:ext>
            </p:extLst>
          </p:nvPr>
        </p:nvGraphicFramePr>
        <p:xfrm>
          <a:off x="217465" y="1082206"/>
          <a:ext cx="438535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323">
                  <a:extLst>
                    <a:ext uri="{9D8B030D-6E8A-4147-A177-3AD203B41FA5}">
                      <a16:colId xmlns:a16="http://schemas.microsoft.com/office/drawing/2014/main" val="1097350757"/>
                    </a:ext>
                  </a:extLst>
                </a:gridCol>
                <a:gridCol w="2143476">
                  <a:extLst>
                    <a:ext uri="{9D8B030D-6E8A-4147-A177-3AD203B41FA5}">
                      <a16:colId xmlns:a16="http://schemas.microsoft.com/office/drawing/2014/main" val="3782848766"/>
                    </a:ext>
                  </a:extLst>
                </a:gridCol>
                <a:gridCol w="538079">
                  <a:extLst>
                    <a:ext uri="{9D8B030D-6E8A-4147-A177-3AD203B41FA5}">
                      <a16:colId xmlns:a16="http://schemas.microsoft.com/office/drawing/2014/main" val="3345283099"/>
                    </a:ext>
                  </a:extLst>
                </a:gridCol>
                <a:gridCol w="842481">
                  <a:extLst>
                    <a:ext uri="{9D8B030D-6E8A-4147-A177-3AD203B41FA5}">
                      <a16:colId xmlns:a16="http://schemas.microsoft.com/office/drawing/2014/main" val="736431121"/>
                    </a:ext>
                  </a:extLst>
                </a:gridCol>
              </a:tblGrid>
              <a:tr h="23936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Magnet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Unit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727441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Dipole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Field at injection (20</a:t>
                      </a:r>
                      <a:r>
                        <a:rPr lang="en-US" sz="1100" baseline="0" dirty="0" smtClean="0"/>
                        <a:t> GeV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71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036568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Field at W energy (80 GeV)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284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125213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Length 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11.1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655107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Quadrupole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Gradient at injection (20 GeV)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T/m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1.74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683050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Gradient</a:t>
                      </a:r>
                      <a:r>
                        <a:rPr lang="en-US" sz="1100" baseline="0" dirty="0" smtClean="0"/>
                        <a:t> at W energy (80 GeV)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T/m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6.9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637387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Length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1.5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153097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Sextupole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Gradient at injection (20 GeV)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T/m</a:t>
                      </a:r>
                      <a:r>
                        <a:rPr lang="en-US" sz="1100" baseline="30000" dirty="0" smtClean="0"/>
                        <a:t>2</a:t>
                      </a:r>
                      <a:endParaRPr lang="en-US" sz="1100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75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696582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Gradient at W energy</a:t>
                      </a:r>
                      <a:r>
                        <a:rPr lang="en-US" sz="1100" baseline="0" dirty="0" smtClean="0"/>
                        <a:t> (80 GeV)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</a:t>
                      </a:r>
                      <a:r>
                        <a:rPr lang="en-US" sz="1100" baseline="0" dirty="0" smtClean="0"/>
                        <a:t>/</a:t>
                      </a:r>
                      <a:r>
                        <a:rPr lang="en-US" sz="1100" dirty="0" smtClean="0"/>
                        <a:t>m</a:t>
                      </a:r>
                      <a:r>
                        <a:rPr lang="en-US" sz="1100" baseline="30000" dirty="0" smtClean="0"/>
                        <a:t>2</a:t>
                      </a:r>
                      <a:endParaRPr lang="en-US" sz="1100" baseline="30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300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709457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Length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0.5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890449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652483" y="990216"/>
            <a:ext cx="4212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FODO cells of </a:t>
            </a:r>
            <a:r>
              <a:rPr lang="en-US" sz="1400" dirty="0" smtClean="0"/>
              <a:t>~52 </a:t>
            </a:r>
            <a:r>
              <a:rPr lang="en-US" sz="1400" dirty="0"/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Made of 4 dipole, 2 quadrupoles and 2 </a:t>
            </a:r>
            <a:r>
              <a:rPr lang="en-US" sz="1400" dirty="0" err="1"/>
              <a:t>sextupoles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652483" y="2761071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# dipoles = </a:t>
            </a:r>
            <a:r>
              <a:rPr lang="en-US" sz="1400" dirty="0"/>
              <a:t>2</a:t>
            </a:r>
            <a:r>
              <a:rPr lang="en-US" sz="1400" dirty="0" smtClean="0">
                <a:sym typeface="Symbol" panose="05050102010706020507" pitchFamily="18" charset="2"/>
              </a:rPr>
              <a:t>2944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652483" y="3086789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# quadrupoles = </a:t>
            </a:r>
            <a:r>
              <a:rPr lang="en-US" sz="1400" dirty="0" smtClean="0">
                <a:sym typeface="Symbol" panose="05050102010706020507" pitchFamily="18" charset="2"/>
              </a:rPr>
              <a:t>2944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652483" y="3434395"/>
            <a:ext cx="1793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# </a:t>
            </a:r>
            <a:r>
              <a:rPr lang="en-US" sz="1400" dirty="0" err="1" smtClean="0"/>
              <a:t>sextupoles</a:t>
            </a:r>
            <a:r>
              <a:rPr lang="en-US" sz="1400" dirty="0" smtClean="0"/>
              <a:t> = </a:t>
            </a:r>
            <a:r>
              <a:rPr lang="en-US" sz="1400" dirty="0" smtClean="0">
                <a:sym typeface="Symbol" panose="05050102010706020507" pitchFamily="18" charset="2"/>
              </a:rPr>
              <a:t>2632/6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652483" y="1546567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Distance between dipoles: </a:t>
            </a:r>
            <a:r>
              <a:rPr lang="en-US" sz="1400" dirty="0" smtClean="0"/>
              <a:t>0.4 </a:t>
            </a:r>
            <a:r>
              <a:rPr lang="en-US" sz="1400" dirty="0"/>
              <a:t>m</a:t>
            </a:r>
          </a:p>
          <a:p>
            <a:r>
              <a:rPr lang="en-US" sz="1400" dirty="0"/>
              <a:t>Distance between quadrupole and </a:t>
            </a:r>
            <a:r>
              <a:rPr lang="en-US" sz="1400" dirty="0" err="1"/>
              <a:t>sextupole</a:t>
            </a:r>
            <a:r>
              <a:rPr lang="en-US" sz="1400" dirty="0"/>
              <a:t>: </a:t>
            </a:r>
            <a:r>
              <a:rPr lang="en-US" sz="1400" dirty="0" smtClean="0"/>
              <a:t>0.165 </a:t>
            </a:r>
            <a:r>
              <a:rPr lang="en-US" sz="1400" dirty="0"/>
              <a:t>m</a:t>
            </a:r>
          </a:p>
          <a:p>
            <a:r>
              <a:rPr lang="en-US" sz="1400" dirty="0"/>
              <a:t>Distance between dipole and </a:t>
            </a:r>
            <a:r>
              <a:rPr lang="en-US" sz="1400" dirty="0" err="1" smtClean="0"/>
              <a:t>sextupole</a:t>
            </a:r>
            <a:r>
              <a:rPr lang="en-US" sz="1400" dirty="0" smtClean="0"/>
              <a:t>: 0. 504 m</a:t>
            </a:r>
          </a:p>
          <a:p>
            <a:r>
              <a:rPr lang="en-US" sz="1400" dirty="0" smtClean="0"/>
              <a:t>Distance between quadrupole and dipole: 0.869 </a:t>
            </a:r>
            <a:r>
              <a:rPr lang="en-US" sz="1400" dirty="0"/>
              <a:t>m</a:t>
            </a:r>
          </a:p>
          <a:p>
            <a:r>
              <a:rPr lang="en-US" sz="1400" dirty="0" smtClean="0"/>
              <a:t>               (it includes space for </a:t>
            </a:r>
            <a:r>
              <a:rPr lang="en-US" sz="1400" dirty="0"/>
              <a:t>BPM and dipole </a:t>
            </a:r>
            <a:r>
              <a:rPr lang="en-US" sz="1400" dirty="0" smtClean="0"/>
              <a:t>correctors)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3739793" y="1356189"/>
            <a:ext cx="472611" cy="2604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8315" y="3805774"/>
            <a:ext cx="8105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Symbol" panose="05050102010706020507" pitchFamily="18" charset="2"/>
              </a:rPr>
              <a:t> Very challenging </a:t>
            </a:r>
            <a:r>
              <a:rPr lang="en-US" sz="1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low</a:t>
            </a:r>
            <a:r>
              <a:rPr lang="en-US" sz="1400" dirty="0" smtClean="0">
                <a:sym typeface="Symbol" panose="05050102010706020507" pitchFamily="18" charset="2"/>
              </a:rPr>
              <a:t> dipole field at injection</a:t>
            </a:r>
          </a:p>
        </p:txBody>
      </p:sp>
    </p:spTree>
    <p:extLst>
      <p:ext uri="{BB962C8B-B14F-4D97-AF65-F5344CB8AC3E}">
        <p14:creationId xmlns:p14="http://schemas.microsoft.com/office/powerpoint/2010/main" val="7249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0" y="196178"/>
            <a:ext cx="6386289" cy="37919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90°/90° Optics for H and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ttbar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560" y="4253937"/>
            <a:ext cx="2847372" cy="2113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70" y="4253937"/>
            <a:ext cx="2847372" cy="2113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850" y="4253937"/>
            <a:ext cx="2847372" cy="2113472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37523"/>
              </p:ext>
            </p:extLst>
          </p:nvPr>
        </p:nvGraphicFramePr>
        <p:xfrm>
          <a:off x="207191" y="1041112"/>
          <a:ext cx="433398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247">
                  <a:extLst>
                    <a:ext uri="{9D8B030D-6E8A-4147-A177-3AD203B41FA5}">
                      <a16:colId xmlns:a16="http://schemas.microsoft.com/office/drawing/2014/main" val="1097350757"/>
                    </a:ext>
                  </a:extLst>
                </a:gridCol>
                <a:gridCol w="2307772">
                  <a:extLst>
                    <a:ext uri="{9D8B030D-6E8A-4147-A177-3AD203B41FA5}">
                      <a16:colId xmlns:a16="http://schemas.microsoft.com/office/drawing/2014/main" val="3782848766"/>
                    </a:ext>
                  </a:extLst>
                </a:gridCol>
                <a:gridCol w="539691">
                  <a:extLst>
                    <a:ext uri="{9D8B030D-6E8A-4147-A177-3AD203B41FA5}">
                      <a16:colId xmlns:a16="http://schemas.microsoft.com/office/drawing/2014/main" val="3345283099"/>
                    </a:ext>
                  </a:extLst>
                </a:gridCol>
                <a:gridCol w="609278">
                  <a:extLst>
                    <a:ext uri="{9D8B030D-6E8A-4147-A177-3AD203B41FA5}">
                      <a16:colId xmlns:a16="http://schemas.microsoft.com/office/drawing/2014/main" val="736431121"/>
                    </a:ext>
                  </a:extLst>
                </a:gridCol>
              </a:tblGrid>
              <a:tr h="23936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Magnet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Unit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727441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Dipole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Field at injection (20</a:t>
                      </a:r>
                      <a:r>
                        <a:rPr lang="en-US" sz="1100" baseline="0" dirty="0" smtClean="0"/>
                        <a:t> GeV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71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036568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Field at </a:t>
                      </a:r>
                      <a:r>
                        <a:rPr lang="en-US" sz="1100" dirty="0" err="1" smtClean="0"/>
                        <a:t>ttbar</a:t>
                      </a:r>
                      <a:r>
                        <a:rPr lang="en-US" sz="1100" dirty="0" smtClean="0"/>
                        <a:t> energy (182.5 GeV)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650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125213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Length 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11.1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655107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Quadrupole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Gradient at injection (20 GeV)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T/m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2.5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683050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Gradient</a:t>
                      </a:r>
                      <a:r>
                        <a:rPr lang="en-US" sz="1100" baseline="0" dirty="0" smtClean="0"/>
                        <a:t> at </a:t>
                      </a:r>
                      <a:r>
                        <a:rPr lang="en-US" sz="1100" baseline="0" dirty="0" err="1" smtClean="0"/>
                        <a:t>ttbar</a:t>
                      </a:r>
                      <a:r>
                        <a:rPr lang="en-US" sz="1100" baseline="0" dirty="0" smtClean="0"/>
                        <a:t> energy (182.5 GeV)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T/m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22.5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637387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Length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1.5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153097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Sextupole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Gradient at injection (20 GeV)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T/m</a:t>
                      </a:r>
                      <a:r>
                        <a:rPr lang="en-US" sz="1100" baseline="30000" dirty="0" smtClean="0"/>
                        <a:t>2</a:t>
                      </a:r>
                      <a:endParaRPr lang="en-US" sz="1100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174</a:t>
                      </a:r>
                      <a:endParaRPr 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696582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Gradient at </a:t>
                      </a:r>
                      <a:r>
                        <a:rPr lang="en-US" sz="1100" dirty="0" err="1" smtClean="0"/>
                        <a:t>ttbar</a:t>
                      </a:r>
                      <a:r>
                        <a:rPr lang="en-US" sz="1100" dirty="0" smtClean="0"/>
                        <a:t> energy</a:t>
                      </a:r>
                      <a:r>
                        <a:rPr lang="en-US" sz="1100" baseline="0" dirty="0" smtClean="0"/>
                        <a:t> (182.5 GeV)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</a:t>
                      </a:r>
                      <a:r>
                        <a:rPr lang="en-US" sz="1100" baseline="0" dirty="0" smtClean="0"/>
                        <a:t>/</a:t>
                      </a:r>
                      <a:r>
                        <a:rPr lang="en-US" sz="1100" dirty="0" smtClean="0"/>
                        <a:t>m</a:t>
                      </a:r>
                      <a:r>
                        <a:rPr lang="en-US" sz="1100" baseline="30000" dirty="0" smtClean="0"/>
                        <a:t>2</a:t>
                      </a:r>
                      <a:endParaRPr lang="en-US" sz="1100" baseline="30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1582</a:t>
                      </a:r>
                      <a:endParaRPr lang="en-US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709457"/>
                  </a:ext>
                </a:extLst>
              </a:tr>
              <a:tr h="2393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Length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0.5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890449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703853" y="938848"/>
            <a:ext cx="4212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FODO cells of </a:t>
            </a:r>
            <a:r>
              <a:rPr lang="en-US" sz="1400" dirty="0" smtClean="0"/>
              <a:t>~52 </a:t>
            </a:r>
            <a:r>
              <a:rPr lang="en-US" sz="1400" dirty="0"/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Made of 4 dipole, 2 quadrupoles and 2 </a:t>
            </a:r>
            <a:r>
              <a:rPr lang="en-US" sz="1400" dirty="0" err="1"/>
              <a:t>sextupoles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4703853" y="1495199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Distance between dipoles: 0.4 m</a:t>
            </a:r>
          </a:p>
          <a:p>
            <a:r>
              <a:rPr lang="en-US" sz="1400" dirty="0"/>
              <a:t>Distance between quadrupole and </a:t>
            </a:r>
            <a:r>
              <a:rPr lang="en-US" sz="1400" dirty="0" err="1"/>
              <a:t>sextupole</a:t>
            </a:r>
            <a:r>
              <a:rPr lang="en-US" sz="1400" dirty="0"/>
              <a:t>: 0.165 m</a:t>
            </a:r>
          </a:p>
          <a:p>
            <a:r>
              <a:rPr lang="en-US" sz="1400" dirty="0"/>
              <a:t>Distance between dipole and </a:t>
            </a:r>
            <a:r>
              <a:rPr lang="en-US" sz="1400" dirty="0" err="1"/>
              <a:t>sextupole</a:t>
            </a:r>
            <a:r>
              <a:rPr lang="en-US" sz="1400" dirty="0"/>
              <a:t>: 0. 504 m</a:t>
            </a:r>
          </a:p>
          <a:p>
            <a:r>
              <a:rPr lang="en-US" sz="1400" dirty="0"/>
              <a:t>Distance between quadrupole and dipole: 0.869 m</a:t>
            </a:r>
          </a:p>
          <a:p>
            <a:r>
              <a:rPr lang="en-US" sz="1400" dirty="0"/>
              <a:t>              </a:t>
            </a:r>
            <a:r>
              <a:rPr lang="en-US" sz="1400" dirty="0" smtClean="0"/>
              <a:t>(</a:t>
            </a:r>
            <a:r>
              <a:rPr lang="en-US" sz="1400" dirty="0"/>
              <a:t>it includes  </a:t>
            </a:r>
            <a:r>
              <a:rPr lang="en-US" sz="1400" dirty="0" smtClean="0"/>
              <a:t>space for BPM </a:t>
            </a:r>
            <a:r>
              <a:rPr lang="en-US" sz="1400" dirty="0"/>
              <a:t>and dipole correctors)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03853" y="2709703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# dipoles = </a:t>
            </a:r>
            <a:r>
              <a:rPr lang="en-US" sz="1400" dirty="0"/>
              <a:t>2</a:t>
            </a:r>
            <a:r>
              <a:rPr lang="en-US" sz="1400" dirty="0" smtClean="0">
                <a:sym typeface="Symbol" panose="05050102010706020507" pitchFamily="18" charset="2"/>
              </a:rPr>
              <a:t>2944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03853" y="3035421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# quadrupoles = </a:t>
            </a:r>
            <a:r>
              <a:rPr lang="en-US" sz="1400" dirty="0" smtClean="0">
                <a:sym typeface="Symbol" panose="05050102010706020507" pitchFamily="18" charset="2"/>
              </a:rPr>
              <a:t>2944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703853" y="3383027"/>
            <a:ext cx="1793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# </a:t>
            </a:r>
            <a:r>
              <a:rPr lang="en-US" sz="1400" dirty="0" err="1" smtClean="0"/>
              <a:t>sextupoles</a:t>
            </a:r>
            <a:r>
              <a:rPr lang="en-US" sz="1400" dirty="0" smtClean="0"/>
              <a:t> = </a:t>
            </a:r>
            <a:r>
              <a:rPr lang="en-US" sz="1400" dirty="0" smtClean="0">
                <a:sym typeface="Symbol" panose="05050102010706020507" pitchFamily="18" charset="2"/>
              </a:rPr>
              <a:t>2632/4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3323" y="3730633"/>
            <a:ext cx="810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Symbol" panose="05050102010706020507" pitchFamily="18" charset="2"/>
              <a:buChar char="Þ"/>
            </a:pPr>
            <a:r>
              <a:rPr lang="en-US" sz="1400" dirty="0" smtClean="0">
                <a:sym typeface="Symbol" panose="05050102010706020507" pitchFamily="18" charset="2"/>
              </a:rPr>
              <a:t>Very challenging </a:t>
            </a:r>
            <a:r>
              <a:rPr lang="en-US" sz="1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low</a:t>
            </a:r>
            <a:r>
              <a:rPr lang="en-US" sz="1400" dirty="0" smtClean="0">
                <a:sym typeface="Symbol" panose="05050102010706020507" pitchFamily="18" charset="2"/>
              </a:rPr>
              <a:t> dipole field at injection   ( preliminary magnet design by </a:t>
            </a:r>
            <a:r>
              <a:rPr lang="en-US" sz="1400" b="1" dirty="0" smtClean="0">
                <a:sym typeface="Symbol" panose="05050102010706020507" pitchFamily="18" charset="2"/>
              </a:rPr>
              <a:t>J. Bauche </a:t>
            </a:r>
            <a:r>
              <a:rPr lang="en-US" sz="1400" dirty="0" smtClean="0">
                <a:sym typeface="Symbol" panose="05050102010706020507" pitchFamily="18" charset="2"/>
              </a:rPr>
              <a:t>@ FCC </a:t>
            </a:r>
            <a:r>
              <a:rPr lang="en-US" sz="1400" dirty="0">
                <a:sym typeface="Symbol" panose="05050102010706020507" pitchFamily="18" charset="2"/>
              </a:rPr>
              <a:t>week 2022 </a:t>
            </a:r>
            <a:r>
              <a:rPr lang="en-US" sz="1400" dirty="0" smtClean="0">
                <a:sym typeface="Symbol" panose="05050102010706020507" pitchFamily="18" charset="2"/>
                <a:hlinkClick r:id="rId5"/>
              </a:rPr>
              <a:t>https</a:t>
            </a:r>
            <a:r>
              <a:rPr lang="en-US" sz="1400" dirty="0">
                <a:sym typeface="Symbol" panose="05050102010706020507" pitchFamily="18" charset="2"/>
                <a:hlinkClick r:id="rId5"/>
              </a:rPr>
              <a:t>://indico.cern.ch/event/1064327/contributions/4888487</a:t>
            </a:r>
            <a:r>
              <a:rPr lang="en-US" sz="1400" dirty="0" smtClean="0">
                <a:sym typeface="Symbol" panose="05050102010706020507" pitchFamily="18" charset="2"/>
                <a:hlinkClick r:id="rId5"/>
              </a:rPr>
              <a:t>/</a:t>
            </a:r>
            <a:r>
              <a:rPr lang="en-US" sz="1400" dirty="0" smtClean="0">
                <a:sym typeface="Symbol" panose="05050102010706020507" pitchFamily="18" charset="2"/>
              </a:rPr>
              <a:t> )</a:t>
            </a:r>
          </a:p>
        </p:txBody>
      </p:sp>
      <p:sp>
        <p:nvSpPr>
          <p:cNvPr id="23" name="Oval 22"/>
          <p:cNvSpPr/>
          <p:nvPr/>
        </p:nvSpPr>
        <p:spPr>
          <a:xfrm>
            <a:off x="3883629" y="1315093"/>
            <a:ext cx="472611" cy="2604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RF insertions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60824" y="837591"/>
            <a:ext cx="7886700" cy="136007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1600" b="0" dirty="0" err="1" smtClean="0">
                <a:solidFill>
                  <a:schemeClr val="tx1"/>
                </a:solidFill>
              </a:rPr>
              <a:t>Currently</a:t>
            </a:r>
            <a:r>
              <a:rPr lang="fr-FR" sz="1600" b="0" dirty="0" smtClean="0">
                <a:solidFill>
                  <a:schemeClr val="tx1"/>
                </a:solidFill>
              </a:rPr>
              <a:t>, the </a:t>
            </a:r>
            <a:r>
              <a:rPr lang="fr-FR" sz="1600" b="0" dirty="0" err="1" smtClean="0">
                <a:solidFill>
                  <a:schemeClr val="tx1"/>
                </a:solidFill>
              </a:rPr>
              <a:t>cavities</a:t>
            </a:r>
            <a:r>
              <a:rPr lang="fr-FR" sz="1600" b="0" dirty="0" smtClean="0">
                <a:solidFill>
                  <a:schemeClr val="tx1"/>
                </a:solidFill>
              </a:rPr>
              <a:t> are </a:t>
            </a:r>
            <a:r>
              <a:rPr lang="fr-FR" sz="1600" b="0" dirty="0" err="1" smtClean="0">
                <a:solidFill>
                  <a:schemeClr val="tx1"/>
                </a:solidFill>
              </a:rPr>
              <a:t>inserted</a:t>
            </a:r>
            <a:r>
              <a:rPr lang="fr-FR" sz="1600" b="0" dirty="0" smtClean="0">
                <a:solidFill>
                  <a:schemeClr val="tx1"/>
                </a:solidFill>
              </a:rPr>
              <a:t> in the insertions H and 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b="0" dirty="0" smtClean="0">
                <a:solidFill>
                  <a:schemeClr val="tx1"/>
                </a:solidFill>
              </a:rPr>
              <a:t>The </a:t>
            </a:r>
            <a:r>
              <a:rPr lang="fr-FR" sz="1600" b="0" dirty="0" err="1" smtClean="0">
                <a:solidFill>
                  <a:schemeClr val="tx1"/>
                </a:solidFill>
              </a:rPr>
              <a:t>cell</a:t>
            </a:r>
            <a:r>
              <a:rPr lang="fr-FR" sz="1600" b="0" dirty="0" smtClean="0">
                <a:solidFill>
                  <a:schemeClr val="tx1"/>
                </a:solidFill>
              </a:rPr>
              <a:t> FODO </a:t>
            </a:r>
            <a:r>
              <a:rPr lang="fr-FR" sz="1600" b="0" dirty="0" err="1" smtClean="0">
                <a:solidFill>
                  <a:schemeClr val="tx1"/>
                </a:solidFill>
              </a:rPr>
              <a:t>length</a:t>
            </a:r>
            <a:r>
              <a:rPr lang="fr-FR" sz="1600" b="0" dirty="0" smtClean="0">
                <a:solidFill>
                  <a:schemeClr val="tx1"/>
                </a:solidFill>
              </a:rPr>
              <a:t> in the RF insertion </a:t>
            </a:r>
            <a:r>
              <a:rPr lang="fr-FR" sz="1600" b="0" dirty="0" err="1" smtClean="0">
                <a:solidFill>
                  <a:schemeClr val="tx1"/>
                </a:solidFill>
              </a:rPr>
              <a:t>is</a:t>
            </a:r>
            <a:r>
              <a:rPr lang="fr-FR" sz="1600" b="0" dirty="0" smtClean="0">
                <a:solidFill>
                  <a:schemeClr val="tx1"/>
                </a:solidFill>
              </a:rPr>
              <a:t> 104 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FF"/>
                </a:solidFill>
              </a:rPr>
              <a:t>400 MHz </a:t>
            </a:r>
            <a:r>
              <a:rPr lang="fr-FR" sz="1600" b="0" dirty="0" err="1" smtClean="0">
                <a:solidFill>
                  <a:schemeClr val="tx1"/>
                </a:solidFill>
              </a:rPr>
              <a:t>cryomodule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600" b="0" dirty="0" err="1" smtClean="0">
                <a:solidFill>
                  <a:schemeClr val="tx1"/>
                </a:solidFill>
              </a:rPr>
              <a:t>length</a:t>
            </a:r>
            <a:r>
              <a:rPr lang="fr-FR" sz="1600" b="0" dirty="0" smtClean="0">
                <a:solidFill>
                  <a:schemeClr val="tx1"/>
                </a:solidFill>
              </a:rPr>
              <a:t>: 11.4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FF0000"/>
                </a:solidFill>
              </a:rPr>
              <a:t>800 </a:t>
            </a:r>
            <a:r>
              <a:rPr lang="fr-FR" sz="1600" dirty="0">
                <a:solidFill>
                  <a:srgbClr val="FF0000"/>
                </a:solidFill>
              </a:rPr>
              <a:t>MHz </a:t>
            </a:r>
            <a:r>
              <a:rPr lang="fr-FR" sz="1600" b="0" dirty="0" err="1">
                <a:solidFill>
                  <a:schemeClr val="tx1"/>
                </a:solidFill>
              </a:rPr>
              <a:t>cryomodule</a:t>
            </a:r>
            <a:r>
              <a:rPr lang="fr-FR" sz="1600" b="0" dirty="0">
                <a:solidFill>
                  <a:schemeClr val="tx1"/>
                </a:solidFill>
              </a:rPr>
              <a:t> </a:t>
            </a:r>
            <a:r>
              <a:rPr lang="fr-FR" sz="1600" b="0" dirty="0" err="1">
                <a:solidFill>
                  <a:schemeClr val="tx1"/>
                </a:solidFill>
              </a:rPr>
              <a:t>length</a:t>
            </a:r>
            <a:r>
              <a:rPr lang="fr-FR" sz="1600" b="0" dirty="0">
                <a:solidFill>
                  <a:schemeClr val="tx1"/>
                </a:solidFill>
              </a:rPr>
              <a:t>: </a:t>
            </a:r>
            <a:r>
              <a:rPr lang="fr-FR" sz="1600" b="0" dirty="0" smtClean="0">
                <a:solidFill>
                  <a:schemeClr val="tx1"/>
                </a:solidFill>
              </a:rPr>
              <a:t>7.5 </a:t>
            </a:r>
            <a:r>
              <a:rPr lang="fr-FR" sz="1600" b="0" dirty="0">
                <a:solidFill>
                  <a:schemeClr val="tx1"/>
                </a:solidFill>
              </a:rPr>
              <a:t>m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600" b="0" dirty="0" smtClean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04" y="2175353"/>
            <a:ext cx="3600000" cy="26843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988" y="2175353"/>
            <a:ext cx="3600000" cy="268437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117501" y="2330398"/>
            <a:ext cx="1148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 smtClean="0"/>
              <a:t>Z mode</a:t>
            </a:r>
            <a:endParaRPr lang="fr-FR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051875" y="2854775"/>
            <a:ext cx="1148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 smtClean="0"/>
              <a:t>W mode</a:t>
            </a:r>
            <a:endParaRPr lang="fr-FR" sz="1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117500" y="3436519"/>
            <a:ext cx="1148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 smtClean="0"/>
              <a:t>H mode</a:t>
            </a:r>
            <a:endParaRPr lang="fr-FR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117499" y="4016817"/>
            <a:ext cx="1148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 smtClean="0"/>
              <a:t>tt mode</a:t>
            </a:r>
            <a:endParaRPr lang="fr-FR" sz="16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45603" y="1879173"/>
            <a:ext cx="2984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Insertion L</a:t>
            </a:r>
            <a:endParaRPr lang="fr-FR" sz="16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573687" y="1879173"/>
            <a:ext cx="2984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Insertion H</a:t>
            </a:r>
            <a:endParaRPr lang="fr-FR" sz="1600" b="1" dirty="0"/>
          </a:p>
        </p:txBody>
      </p:sp>
      <p:sp>
        <p:nvSpPr>
          <p:cNvPr id="17" name="Espace réservé du contenu 3"/>
          <p:cNvSpPr txBox="1">
            <a:spLocks/>
          </p:cNvSpPr>
          <p:nvPr/>
        </p:nvSpPr>
        <p:spPr>
          <a:xfrm>
            <a:off x="237904" y="4804861"/>
            <a:ext cx="3947597" cy="1113856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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0" dirty="0" smtClean="0">
                <a:solidFill>
                  <a:schemeClr val="tx1"/>
                </a:solidFill>
              </a:rPr>
              <a:t>Z mode: 2 CM </a:t>
            </a:r>
            <a:r>
              <a:rPr lang="fr-FR" sz="1600" b="0" dirty="0" err="1" smtClean="0">
                <a:solidFill>
                  <a:schemeClr val="tx1"/>
                </a:solidFill>
              </a:rPr>
              <a:t>left</a:t>
            </a:r>
            <a:r>
              <a:rPr lang="fr-FR" sz="1600" b="0" dirty="0">
                <a:solidFill>
                  <a:schemeClr val="tx1"/>
                </a:solidFill>
              </a:rPr>
              <a:t>,</a:t>
            </a:r>
            <a:r>
              <a:rPr lang="fr-FR" sz="1600" b="0" dirty="0" smtClean="0">
                <a:solidFill>
                  <a:schemeClr val="tx1"/>
                </a:solidFill>
              </a:rPr>
              <a:t> 1 CM right of IPL</a:t>
            </a:r>
          </a:p>
          <a:p>
            <a:r>
              <a:rPr lang="fr-FR" sz="1600" b="0" dirty="0" smtClean="0">
                <a:solidFill>
                  <a:schemeClr val="tx1"/>
                </a:solidFill>
              </a:rPr>
              <a:t>W </a:t>
            </a:r>
            <a:r>
              <a:rPr lang="fr-FR" sz="1600" b="0" dirty="0">
                <a:solidFill>
                  <a:schemeClr val="tx1"/>
                </a:solidFill>
              </a:rPr>
              <a:t>mode: </a:t>
            </a:r>
            <a:r>
              <a:rPr lang="fr-FR" sz="1600" b="0" dirty="0" smtClean="0">
                <a:solidFill>
                  <a:schemeClr val="tx1"/>
                </a:solidFill>
              </a:rPr>
              <a:t>7 </a:t>
            </a:r>
            <a:r>
              <a:rPr lang="fr-FR" sz="1600" b="0" dirty="0">
                <a:solidFill>
                  <a:schemeClr val="tx1"/>
                </a:solidFill>
              </a:rPr>
              <a:t>CM </a:t>
            </a:r>
            <a:r>
              <a:rPr lang="fr-FR" sz="1600" b="0" dirty="0" err="1" smtClean="0">
                <a:solidFill>
                  <a:schemeClr val="tx1"/>
                </a:solidFill>
              </a:rPr>
              <a:t>left</a:t>
            </a:r>
            <a:r>
              <a:rPr lang="fr-FR" sz="1600" b="0" dirty="0" smtClean="0">
                <a:solidFill>
                  <a:schemeClr val="tx1"/>
                </a:solidFill>
              </a:rPr>
              <a:t>, 6 </a:t>
            </a:r>
            <a:r>
              <a:rPr lang="fr-FR" sz="1600" b="0" dirty="0">
                <a:solidFill>
                  <a:schemeClr val="tx1"/>
                </a:solidFill>
              </a:rPr>
              <a:t>CM right of </a:t>
            </a:r>
            <a:r>
              <a:rPr lang="fr-FR" sz="1600" b="0" dirty="0" smtClean="0">
                <a:solidFill>
                  <a:schemeClr val="tx1"/>
                </a:solidFill>
              </a:rPr>
              <a:t>IPL</a:t>
            </a:r>
            <a:endParaRPr lang="fr-FR" sz="1600" b="0" dirty="0">
              <a:solidFill>
                <a:schemeClr val="tx1"/>
              </a:solidFill>
            </a:endParaRPr>
          </a:p>
          <a:p>
            <a:r>
              <a:rPr lang="fr-FR" sz="1600" b="0" dirty="0" smtClean="0">
                <a:solidFill>
                  <a:schemeClr val="tx1"/>
                </a:solidFill>
              </a:rPr>
              <a:t>H </a:t>
            </a:r>
            <a:r>
              <a:rPr lang="fr-FR" sz="1600" b="0" dirty="0">
                <a:solidFill>
                  <a:schemeClr val="tx1"/>
                </a:solidFill>
              </a:rPr>
              <a:t>mode: </a:t>
            </a:r>
            <a:r>
              <a:rPr lang="fr-FR" sz="1600" b="0" dirty="0" smtClean="0">
                <a:solidFill>
                  <a:schemeClr val="tx1"/>
                </a:solidFill>
              </a:rPr>
              <a:t>17 </a:t>
            </a:r>
            <a:r>
              <a:rPr lang="fr-FR" sz="1600" b="0" dirty="0">
                <a:solidFill>
                  <a:schemeClr val="tx1"/>
                </a:solidFill>
              </a:rPr>
              <a:t>CM </a:t>
            </a:r>
            <a:r>
              <a:rPr lang="fr-FR" sz="1600" b="0" dirty="0" err="1" smtClean="0">
                <a:solidFill>
                  <a:schemeClr val="tx1"/>
                </a:solidFill>
              </a:rPr>
              <a:t>left</a:t>
            </a:r>
            <a:r>
              <a:rPr lang="fr-FR" sz="1600" b="0" dirty="0" smtClean="0">
                <a:solidFill>
                  <a:schemeClr val="tx1"/>
                </a:solidFill>
              </a:rPr>
              <a:t>, 17 </a:t>
            </a:r>
            <a:r>
              <a:rPr lang="fr-FR" sz="1600" b="0" dirty="0">
                <a:solidFill>
                  <a:schemeClr val="tx1"/>
                </a:solidFill>
              </a:rPr>
              <a:t>CM right of </a:t>
            </a:r>
            <a:r>
              <a:rPr lang="fr-FR" sz="1600" b="0" dirty="0" smtClean="0">
                <a:solidFill>
                  <a:schemeClr val="tx1"/>
                </a:solidFill>
              </a:rPr>
              <a:t>IPL</a:t>
            </a:r>
            <a:endParaRPr lang="fr-FR" sz="1600" b="0" dirty="0">
              <a:solidFill>
                <a:schemeClr val="tx1"/>
              </a:solidFill>
            </a:endParaRPr>
          </a:p>
          <a:p>
            <a:r>
              <a:rPr lang="fr-FR" sz="1600" b="0" dirty="0" smtClean="0">
                <a:solidFill>
                  <a:schemeClr val="tx1"/>
                </a:solidFill>
              </a:rPr>
              <a:t>tt </a:t>
            </a:r>
            <a:r>
              <a:rPr lang="fr-FR" sz="1600" b="0" dirty="0">
                <a:solidFill>
                  <a:schemeClr val="tx1"/>
                </a:solidFill>
              </a:rPr>
              <a:t>mode: 17 CM </a:t>
            </a:r>
            <a:r>
              <a:rPr lang="fr-FR" sz="1600" b="0" dirty="0" err="1" smtClean="0">
                <a:solidFill>
                  <a:schemeClr val="tx1"/>
                </a:solidFill>
              </a:rPr>
              <a:t>left</a:t>
            </a:r>
            <a:r>
              <a:rPr lang="fr-FR" sz="1600" b="0" dirty="0" smtClean="0">
                <a:solidFill>
                  <a:schemeClr val="tx1"/>
                </a:solidFill>
              </a:rPr>
              <a:t>, </a:t>
            </a:r>
            <a:r>
              <a:rPr lang="fr-FR" sz="1600" b="0" dirty="0">
                <a:solidFill>
                  <a:schemeClr val="tx1"/>
                </a:solidFill>
              </a:rPr>
              <a:t>17 CM right of </a:t>
            </a:r>
            <a:r>
              <a:rPr lang="fr-FR" sz="1600" b="0" dirty="0" smtClean="0">
                <a:solidFill>
                  <a:schemeClr val="tx1"/>
                </a:solidFill>
              </a:rPr>
              <a:t>IPL</a:t>
            </a:r>
            <a:endParaRPr lang="fr-FR" sz="1600" b="0" dirty="0">
              <a:solidFill>
                <a:schemeClr val="tx1"/>
              </a:solidFill>
            </a:endParaRPr>
          </a:p>
        </p:txBody>
      </p:sp>
      <p:sp>
        <p:nvSpPr>
          <p:cNvPr id="18" name="Espace réservé du contenu 3"/>
          <p:cNvSpPr txBox="1">
            <a:spLocks/>
          </p:cNvSpPr>
          <p:nvPr/>
        </p:nvSpPr>
        <p:spPr>
          <a:xfrm>
            <a:off x="5200362" y="4804860"/>
            <a:ext cx="3813971" cy="375193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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0" dirty="0" smtClean="0">
                <a:solidFill>
                  <a:schemeClr val="tx1"/>
                </a:solidFill>
              </a:rPr>
              <a:t>tt </a:t>
            </a:r>
            <a:r>
              <a:rPr lang="fr-FR" sz="1600" b="0" dirty="0">
                <a:solidFill>
                  <a:schemeClr val="tx1"/>
                </a:solidFill>
              </a:rPr>
              <a:t>mode: </a:t>
            </a:r>
            <a:r>
              <a:rPr lang="fr-FR" sz="1600" b="0" dirty="0" smtClean="0">
                <a:solidFill>
                  <a:schemeClr val="tx1"/>
                </a:solidFill>
              </a:rPr>
              <a:t>60 </a:t>
            </a:r>
            <a:r>
              <a:rPr lang="fr-FR" sz="1600" b="0" dirty="0">
                <a:solidFill>
                  <a:schemeClr val="tx1"/>
                </a:solidFill>
              </a:rPr>
              <a:t>CM </a:t>
            </a:r>
            <a:r>
              <a:rPr lang="fr-FR" sz="1600" b="0" dirty="0" err="1" smtClean="0">
                <a:solidFill>
                  <a:schemeClr val="tx1"/>
                </a:solidFill>
              </a:rPr>
              <a:t>left</a:t>
            </a:r>
            <a:r>
              <a:rPr lang="fr-FR" sz="1600" b="0" dirty="0" smtClean="0">
                <a:solidFill>
                  <a:schemeClr val="tx1"/>
                </a:solidFill>
              </a:rPr>
              <a:t>, 60 </a:t>
            </a:r>
            <a:r>
              <a:rPr lang="fr-FR" sz="1600" b="0" dirty="0">
                <a:solidFill>
                  <a:schemeClr val="tx1"/>
                </a:solidFill>
              </a:rPr>
              <a:t>CM </a:t>
            </a:r>
            <a:r>
              <a:rPr lang="fr-FR" sz="1600" b="0" dirty="0" smtClean="0">
                <a:solidFill>
                  <a:schemeClr val="tx1"/>
                </a:solidFill>
              </a:rPr>
              <a:t>right</a:t>
            </a:r>
            <a:endParaRPr lang="fr-FR" sz="1600" b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514" y="5910604"/>
            <a:ext cx="6765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b="1" dirty="0" smtClean="0"/>
              <a:t>Proposal</a:t>
            </a:r>
            <a:r>
              <a:rPr lang="en-US" sz="1600" dirty="0" smtClean="0"/>
              <a:t> of the </a:t>
            </a:r>
            <a:r>
              <a:rPr lang="en-US" sz="1600" b="1" dirty="0" smtClean="0"/>
              <a:t>RF group </a:t>
            </a:r>
            <a:r>
              <a:rPr lang="en-US" sz="1600" dirty="0" smtClean="0"/>
              <a:t>to use </a:t>
            </a:r>
            <a:r>
              <a:rPr lang="en-US" sz="1600" b="1" dirty="0" smtClean="0"/>
              <a:t>800 MHz only </a:t>
            </a:r>
            <a:r>
              <a:rPr lang="en-US" sz="1600" dirty="0" smtClean="0"/>
              <a:t>for all mode of the Booster:</a:t>
            </a:r>
          </a:p>
          <a:p>
            <a:r>
              <a:rPr lang="en-US" sz="1600" dirty="0" smtClean="0"/>
              <a:t>      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://indico.cern.ch/event/1064327/contributions/4888581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(</a:t>
            </a:r>
            <a:r>
              <a:rPr lang="en-US" sz="1600" b="1" dirty="0" smtClean="0"/>
              <a:t>F. </a:t>
            </a:r>
            <a:r>
              <a:rPr lang="en-US" sz="1600" b="1" dirty="0" err="1" smtClean="0"/>
              <a:t>Peauger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45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82181" y="196179"/>
            <a:ext cx="5894608" cy="442648"/>
          </a:xfrm>
        </p:spPr>
        <p:txBody>
          <a:bodyPr/>
          <a:lstStyle/>
          <a:p>
            <a:r>
              <a:rPr lang="en-US" dirty="0" smtClean="0"/>
              <a:t>Injection/ extraction in the High Energy Booster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169" y="1356734"/>
            <a:ext cx="4907666" cy="2433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728" y="4107608"/>
            <a:ext cx="4852107" cy="24706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08353" y="1001038"/>
            <a:ext cx="303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R. L. </a:t>
            </a:r>
            <a:r>
              <a:rPr lang="en-US" sz="1800" b="1" dirty="0" smtClean="0"/>
              <a:t>Ramjiawan &amp; E. Howling </a:t>
            </a:r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25885" y="1427968"/>
            <a:ext cx="3494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Injection scheme with orbit bump and </a:t>
            </a:r>
            <a:r>
              <a:rPr lang="en-US" sz="1600" dirty="0"/>
              <a:t>thin electrostatic </a:t>
            </a:r>
            <a:r>
              <a:rPr lang="en-US" sz="1600" dirty="0" smtClean="0"/>
              <a:t>septum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Possibility to have vertical injection to be studied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5885" y="4273458"/>
            <a:ext cx="3662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Extraction scheme with 10 kickers allows for some machine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Room for optics optimization of both injection and extraction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22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9A88B8C1-4942-46D3-9391-C2B501F07E87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52A1E219-64F3-4477-912D-9636D70C98A7}"/>
    </a:ext>
  </a:extLst>
</a:theme>
</file>

<file path=ppt/theme/theme3.xml><?xml version="1.0" encoding="utf-8"?>
<a:theme xmlns:a="http://schemas.openxmlformats.org/drawingml/2006/main" name="Template CEA 2019 Bleu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0799EC0F-9A1D-48A9-9692-520D5CEBB494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6C4233-EA21-4292-B391-09F7550CF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95E45C-96CD-4B8B-A608-7C5E76B37C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B0D5B4-4CC6-4497-9BFB-91C4C64EBEC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2019-Presentation-PPT-4-3</Template>
  <TotalTime>33045</TotalTime>
  <Words>2892</Words>
  <Application>Microsoft Office PowerPoint</Application>
  <PresentationFormat>Affichage à l'écran (4:3)</PresentationFormat>
  <Paragraphs>477</Paragraphs>
  <Slides>28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41" baseType="lpstr">
      <vt:lpstr>SimSun</vt:lpstr>
      <vt:lpstr>Arial</vt:lpstr>
      <vt:lpstr>Calibri</vt:lpstr>
      <vt:lpstr>Cambria Math</vt:lpstr>
      <vt:lpstr>Symbol</vt:lpstr>
      <vt:lpstr>Times New Roman</vt:lpstr>
      <vt:lpstr>Wingdings</vt:lpstr>
      <vt:lpstr>Wingdings 3</vt:lpstr>
      <vt:lpstr>Template CEA 2019 Défaut</vt:lpstr>
      <vt:lpstr>Template CEA 2019 Clair</vt:lpstr>
      <vt:lpstr>Template CEA 2019 Bleu</vt:lpstr>
      <vt:lpstr>Acrobat Document</vt:lpstr>
      <vt:lpstr>Equation</vt:lpstr>
      <vt:lpstr>Présentation PowerPoint</vt:lpstr>
      <vt:lpstr>Outline</vt:lpstr>
      <vt:lpstr>Injectors complex</vt:lpstr>
      <vt:lpstr>Injectors parameters</vt:lpstr>
      <vt:lpstr>Booster layout (after CDR)</vt:lpstr>
      <vt:lpstr>60°/60° Optics for Z and W modes</vt:lpstr>
      <vt:lpstr>90°/90° Optics for H and ttbar modes</vt:lpstr>
      <vt:lpstr>RF insertions </vt:lpstr>
      <vt:lpstr>Injection/ extraction in the High Energy Booster</vt:lpstr>
      <vt:lpstr>DA at injection (20 GeV) with multipole errors</vt:lpstr>
      <vt:lpstr>Dynamic aperture and momentum acceptance improvement</vt:lpstr>
      <vt:lpstr>Collider target parameters</vt:lpstr>
      <vt:lpstr>Emittances evolution</vt:lpstr>
      <vt:lpstr>Emittance: accumulation + ramp 10µm x 10µm; 0.1%</vt:lpstr>
      <vt:lpstr>Emittance: ramp only 10µm x 10µm; 0.1%</vt:lpstr>
      <vt:lpstr>Emittance: accumulation + ramp 10µm x 1.0µm; 0.1%</vt:lpstr>
      <vt:lpstr>Emittance: ramp only 10µm x 1.0µm; 0.1%</vt:lpstr>
      <vt:lpstr>Parameter variation during the cycling</vt:lpstr>
      <vt:lpstr>Static magnets imperfections</vt:lpstr>
      <vt:lpstr>First pre-alignment and correctors specs</vt:lpstr>
      <vt:lpstr>Conclusions &amp; Perspectives</vt:lpstr>
      <vt:lpstr>Thank you for your attention</vt:lpstr>
      <vt:lpstr>Equilibrium emittances</vt:lpstr>
      <vt:lpstr>First requirements for beam instrumentation</vt:lpstr>
      <vt:lpstr>Possible solutions (1/3): Damping Wiggler B. Haerer, T. Tydecks https://arxiv.org/abs/2111.14462</vt:lpstr>
      <vt:lpstr>Possible solutions (2/3): 2s at extraction energy Tor Raubenheimer</vt:lpstr>
      <vt:lpstr>Possible solutions (3/3): change I2 integral &amp; ramp time</vt:lpstr>
      <vt:lpstr>2 dipoles families optics 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DALENA Barbara</dc:creator>
  <cp:lastModifiedBy>CHANCE Antoine</cp:lastModifiedBy>
  <cp:revision>779</cp:revision>
  <cp:lastPrinted>2018-12-05T09:44:31Z</cp:lastPrinted>
  <dcterms:created xsi:type="dcterms:W3CDTF">2020-12-11T09:01:53Z</dcterms:created>
  <dcterms:modified xsi:type="dcterms:W3CDTF">2022-11-24T10:27:15Z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