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4" r:id="rId3"/>
    <p:sldId id="273" r:id="rId4"/>
    <p:sldId id="285" r:id="rId5"/>
    <p:sldId id="279" r:id="rId6"/>
    <p:sldId id="281" r:id="rId7"/>
    <p:sldId id="282" r:id="rId8"/>
    <p:sldId id="283" r:id="rId9"/>
    <p:sldId id="284" r:id="rId10"/>
    <p:sldId id="280" r:id="rId11"/>
    <p:sldId id="275" r:id="rId12"/>
    <p:sldId id="271" r:id="rId13"/>
    <p:sldId id="276" r:id="rId14"/>
    <p:sldId id="278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F140A-5D6B-470E-8E9D-F451470ABA11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5083E-0AD6-4687-BA8D-FCDA251A8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35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231B5-707A-A44B-985C-144DA43EBF84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3384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24/11/2022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Grudiev, FCC-ee injector layout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258D-FBAC-4F46-97B3-CD914285BD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362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24/11/2022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Grudiev, FCC-ee injector layout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258D-FBAC-4F46-97B3-CD914285BD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9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24/11/2022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Grudiev, FCC-ee injector layout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258D-FBAC-4F46-97B3-CD914285BD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10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24/11/2022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Grudiev, FCC-ee injector layout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258D-FBAC-4F46-97B3-CD914285BD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12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24/11/2022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Grudiev, FCC-ee injector layout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258D-FBAC-4F46-97B3-CD914285BD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95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24/11/2022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Grudiev, FCC-ee injector layout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258D-FBAC-4F46-97B3-CD914285BD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060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24/11/2022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Grudiev, FCC-ee injector layout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258D-FBAC-4F46-97B3-CD914285BD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94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24/11/2022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Grudiev, FCC-ee injector layout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258D-FBAC-4F46-97B3-CD914285BD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85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24/11/2022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Grudiev, FCC-ee injector layout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258D-FBAC-4F46-97B3-CD914285BD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724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24/11/2022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Grudiev, FCC-ee injector layout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258D-FBAC-4F46-97B3-CD914285BD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902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24/11/2022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Grudiev, FCC-ee injector layout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258D-FBAC-4F46-97B3-CD914285BD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352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24/11/2022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A. Grudiev, FCC-ee injector layout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B258D-FBAC-4F46-97B3-CD914285BD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75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122363"/>
            <a:ext cx="10285045" cy="2387600"/>
          </a:xfrm>
        </p:spPr>
        <p:txBody>
          <a:bodyPr>
            <a:normAutofit/>
          </a:bodyPr>
          <a:lstStyle/>
          <a:p>
            <a:r>
              <a:rPr lang="en-US" dirty="0"/>
              <a:t>WP1 parameters and layout status and plans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Alexej Grudiev</a:t>
            </a:r>
          </a:p>
          <a:p>
            <a:r>
              <a:rPr lang="en-US" dirty="0"/>
              <a:t>24/03/2022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41252-F7E3-4964-BCC9-78BA7E4DC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24/11/2022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6F787-BBB5-49EF-8C32-F887B5CE1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258D-FBAC-4F46-97B3-CD914285BDA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62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88C5B-DFD6-4E5F-CA3D-DF0F13BE9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power sources at 2 and 2.8 GHz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3832D52-CE80-FB5A-482C-579F22218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91" y="1338226"/>
            <a:ext cx="6046321" cy="478612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EACB0-8822-6EF9-D637-5ABD0367A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24/11/2022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E725-826F-016E-6CA1-F7DE5C496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258D-FBAC-4F46-97B3-CD914285BDA7}" type="slidenum">
              <a:rPr lang="en-GB" smtClean="0"/>
              <a:t>10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5AC161-1D2A-7DF8-FE31-BAFE19A40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889" y="1338226"/>
            <a:ext cx="6180111" cy="46670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BCA9CD-6CBF-6E14-E8CE-55C11E54E776}"/>
              </a:ext>
            </a:extLst>
          </p:cNvPr>
          <p:cNvSpPr txBox="1"/>
          <p:nvPr/>
        </p:nvSpPr>
        <p:spPr>
          <a:xfrm>
            <a:off x="7719362" y="6169580"/>
            <a:ext cx="178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Jean</a:t>
            </a:r>
            <a:r>
              <a:rPr lang="fr-CH" dirty="0"/>
              <a:t>-Yves Raguin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48E63C-0A16-49B3-86AE-CF4B33E6BFCA}"/>
              </a:ext>
            </a:extLst>
          </p:cNvPr>
          <p:cNvSpPr/>
          <p:nvPr/>
        </p:nvSpPr>
        <p:spPr>
          <a:xfrm>
            <a:off x="265500" y="3115339"/>
            <a:ext cx="5444183" cy="31366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6D9AE3-49CE-2C56-A626-4D66CB5E4196}"/>
              </a:ext>
            </a:extLst>
          </p:cNvPr>
          <p:cNvSpPr/>
          <p:nvPr/>
        </p:nvSpPr>
        <p:spPr>
          <a:xfrm>
            <a:off x="319359" y="3671739"/>
            <a:ext cx="5444183" cy="31366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4DDA03-B304-1F5F-34B1-CF86128C7B13}"/>
              </a:ext>
            </a:extLst>
          </p:cNvPr>
          <p:cNvSpPr/>
          <p:nvPr/>
        </p:nvSpPr>
        <p:spPr>
          <a:xfrm>
            <a:off x="319358" y="5096390"/>
            <a:ext cx="5444183" cy="31366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692060-F870-0D79-79AE-59953CA759F0}"/>
              </a:ext>
            </a:extLst>
          </p:cNvPr>
          <p:cNvSpPr/>
          <p:nvPr/>
        </p:nvSpPr>
        <p:spPr>
          <a:xfrm>
            <a:off x="319358" y="5730502"/>
            <a:ext cx="5444183" cy="31366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D1B47A-97A6-C260-849C-17CB650AFCA9}"/>
              </a:ext>
            </a:extLst>
          </p:cNvPr>
          <p:cNvSpPr/>
          <p:nvPr/>
        </p:nvSpPr>
        <p:spPr>
          <a:xfrm>
            <a:off x="6202706" y="3671738"/>
            <a:ext cx="5444183" cy="31366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A98C44-564E-8AA5-18A2-239B4C5ADD8C}"/>
              </a:ext>
            </a:extLst>
          </p:cNvPr>
          <p:cNvSpPr/>
          <p:nvPr/>
        </p:nvSpPr>
        <p:spPr>
          <a:xfrm>
            <a:off x="6280745" y="5726518"/>
            <a:ext cx="5444183" cy="31366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05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BAECC-096E-D6D4-D2BA-EF15A081C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Latest update of parameters at BR injection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4A89C-3ADA-7DA3-720F-A5695AF2B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24/11/2022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6DD36-146C-A3E9-8608-994B6A8F9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258D-FBAC-4F46-97B3-CD914285BDA7}" type="slidenum">
              <a:rPr lang="en-GB" smtClean="0"/>
              <a:t>11</a:t>
            </a:fld>
            <a:endParaRPr lang="en-GB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929D8F5C-1881-98BB-2700-1011048F11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7141046"/>
              </p:ext>
            </p:extLst>
          </p:nvPr>
        </p:nvGraphicFramePr>
        <p:xfrm>
          <a:off x="754174" y="1440180"/>
          <a:ext cx="10831433" cy="3977640"/>
        </p:xfrm>
        <a:graphic>
          <a:graphicData uri="http://schemas.openxmlformats.org/drawingml/2006/table">
            <a:tbl>
              <a:tblPr firstRow="1" bandRow="1"/>
              <a:tblGrid>
                <a:gridCol w="4196594">
                  <a:extLst>
                    <a:ext uri="{9D8B030D-6E8A-4147-A177-3AD203B41FA5}">
                      <a16:colId xmlns:a16="http://schemas.microsoft.com/office/drawing/2014/main" val="2353780550"/>
                    </a:ext>
                  </a:extLst>
                </a:gridCol>
                <a:gridCol w="1574381">
                  <a:extLst>
                    <a:ext uri="{9D8B030D-6E8A-4147-A177-3AD203B41FA5}">
                      <a16:colId xmlns:a16="http://schemas.microsoft.com/office/drawing/2014/main" val="2888243994"/>
                    </a:ext>
                  </a:extLst>
                </a:gridCol>
                <a:gridCol w="1547446">
                  <a:extLst>
                    <a:ext uri="{9D8B030D-6E8A-4147-A177-3AD203B41FA5}">
                      <a16:colId xmlns:a16="http://schemas.microsoft.com/office/drawing/2014/main" val="3439235140"/>
                    </a:ext>
                  </a:extLst>
                </a:gridCol>
                <a:gridCol w="3513012">
                  <a:extLst>
                    <a:ext uri="{9D8B030D-6E8A-4147-A177-3AD203B41FA5}">
                      <a16:colId xmlns:a16="http://schemas.microsoft.com/office/drawing/2014/main" val="245334716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parameter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Baseline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Alternative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Comments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22774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Ring for injection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BR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SPS or PBR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Destination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38948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Injection energy [GeV]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20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6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Fixed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72493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Bunch population [1e10]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2.5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4 </a:t>
                      </a:r>
                      <a:r>
                        <a:rPr lang="en-US" dirty="0" err="1"/>
                        <a:t>nC</a:t>
                      </a:r>
                      <a:r>
                        <a:rPr lang="en-US" dirty="0"/>
                        <a:t>, A. Chance, 15/11/2022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3383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Number of bunches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2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321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Repetition rate [Hz]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94222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Bunch spacing [ns]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From 15 to 60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Sub-harmonics of 200 MHz, 2.5ns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61103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b="0" dirty="0"/>
                        <a:t>Normalized</a:t>
                      </a:r>
                      <a:r>
                        <a:rPr lang="en-US" b="0" baseline="0" dirty="0"/>
                        <a:t> t</a:t>
                      </a:r>
                      <a:r>
                        <a:rPr lang="en-US" b="0" dirty="0"/>
                        <a:t>ransverse</a:t>
                      </a:r>
                      <a:r>
                        <a:rPr lang="en-US" b="0" baseline="0" dirty="0"/>
                        <a:t> emittances (RMS): </a:t>
                      </a:r>
                      <a:r>
                        <a:rPr lang="el-GR" b="0" baseline="0" dirty="0"/>
                        <a:t>γ</a:t>
                      </a:r>
                      <a:r>
                        <a:rPr lang="en-US" b="0" baseline="0" dirty="0" err="1"/>
                        <a:t>ε_x,y</a:t>
                      </a:r>
                      <a:r>
                        <a:rPr lang="en-US" b="0" baseline="0" dirty="0"/>
                        <a:t> [um]</a:t>
                      </a:r>
                      <a:endParaRPr lang="en-GB" b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&lt;10, &lt;10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A. Chance, 15/11/2022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28694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Energy spread (RMS)</a:t>
                      </a:r>
                      <a:r>
                        <a:rPr lang="en-US" baseline="0" dirty="0"/>
                        <a:t> [%]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&lt;0.1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A. Chance, 15/11/2022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45676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Bunch length (RMS) [mm]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&lt;7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A. Chance, 15/11/2022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24909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ECAF4C3-506A-0C6F-7DE5-4122BAF1A29B}"/>
              </a:ext>
            </a:extLst>
          </p:cNvPr>
          <p:cNvSpPr txBox="1"/>
          <p:nvPr/>
        </p:nvSpPr>
        <p:spPr>
          <a:xfrm>
            <a:off x="1664344" y="5563919"/>
            <a:ext cx="7825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Stability at injection in BR for bunch length ~ 1 mm will be studied by BR team.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longer bunches are required, TL will be adapted to stretch them.</a:t>
            </a:r>
          </a:p>
        </p:txBody>
      </p:sp>
    </p:spTree>
    <p:extLst>
      <p:ext uri="{BB962C8B-B14F-4D97-AF65-F5344CB8AC3E}">
        <p14:creationId xmlns:p14="http://schemas.microsoft.com/office/powerpoint/2010/main" val="788001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E6100-9B1A-4CE9-86FC-D5EFC3B0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scenario for beam evolution for electron chain, nominal beam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3BC4D-DBA0-4113-9685-045869306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24/11/2022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22FD00-F625-4FED-B5BD-B6A248450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258D-FBAC-4F46-97B3-CD914285BDA7}" type="slidenum">
              <a:rPr lang="en-GB" smtClean="0"/>
              <a:t>12</a:t>
            </a:fld>
            <a:endParaRPr lang="en-GB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121AEC91-60CD-3233-D162-BB05124B0D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28211"/>
              </p:ext>
            </p:extLst>
          </p:nvPr>
        </p:nvGraphicFramePr>
        <p:xfrm>
          <a:off x="838200" y="1786989"/>
          <a:ext cx="10831431" cy="3134360"/>
        </p:xfrm>
        <a:graphic>
          <a:graphicData uri="http://schemas.openxmlformats.org/drawingml/2006/table">
            <a:tbl>
              <a:tblPr firstRow="1" bandRow="1"/>
              <a:tblGrid>
                <a:gridCol w="3411828">
                  <a:extLst>
                    <a:ext uri="{9D8B030D-6E8A-4147-A177-3AD203B41FA5}">
                      <a16:colId xmlns:a16="http://schemas.microsoft.com/office/drawing/2014/main" val="2353780550"/>
                    </a:ext>
                  </a:extLst>
                </a:gridCol>
                <a:gridCol w="1067980">
                  <a:extLst>
                    <a:ext uri="{9D8B030D-6E8A-4147-A177-3AD203B41FA5}">
                      <a16:colId xmlns:a16="http://schemas.microsoft.com/office/drawing/2014/main" val="3807112339"/>
                    </a:ext>
                  </a:extLst>
                </a:gridCol>
                <a:gridCol w="1222137">
                  <a:extLst>
                    <a:ext uri="{9D8B030D-6E8A-4147-A177-3AD203B41FA5}">
                      <a16:colId xmlns:a16="http://schemas.microsoft.com/office/drawing/2014/main" val="2888243994"/>
                    </a:ext>
                  </a:extLst>
                </a:gridCol>
                <a:gridCol w="1201228">
                  <a:extLst>
                    <a:ext uri="{9D8B030D-6E8A-4147-A177-3AD203B41FA5}">
                      <a16:colId xmlns:a16="http://schemas.microsoft.com/office/drawing/2014/main" val="3439235140"/>
                    </a:ext>
                  </a:extLst>
                </a:gridCol>
                <a:gridCol w="1201228">
                  <a:extLst>
                    <a:ext uri="{9D8B030D-6E8A-4147-A177-3AD203B41FA5}">
                      <a16:colId xmlns:a16="http://schemas.microsoft.com/office/drawing/2014/main" val="2628789761"/>
                    </a:ext>
                  </a:extLst>
                </a:gridCol>
                <a:gridCol w="2727030">
                  <a:extLst>
                    <a:ext uri="{9D8B030D-6E8A-4147-A177-3AD203B41FA5}">
                      <a16:colId xmlns:a16="http://schemas.microsoft.com/office/drawing/2014/main" val="245334716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parameter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e-source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err="1"/>
                        <a:t>eLinac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Common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HE </a:t>
                      </a:r>
                      <a:r>
                        <a:rPr lang="en-GB" dirty="0" err="1">
                          <a:solidFill>
                            <a:schemeClr val="bg1"/>
                          </a:solidFill>
                        </a:rPr>
                        <a:t>linac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comments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22774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Injection energy [GeV]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~0.2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1.54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38948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Energy gain [GeV]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~0.2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~1.52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4.46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72493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Extraction Bunch population, (charge) [1e10, (</a:t>
                      </a:r>
                      <a:r>
                        <a:rPr lang="en-US" dirty="0" err="1"/>
                        <a:t>nC</a:t>
                      </a:r>
                      <a:r>
                        <a:rPr lang="en-US" dirty="0"/>
                        <a:t>)]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4.13,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(5.0)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3.0,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(4.8)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2.88,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(4.6)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2.75,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(4.4)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5% margin on each step. 10% for TL+BR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94222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Extraction </a:t>
                      </a:r>
                      <a:r>
                        <a:rPr lang="en-US" b="0" dirty="0"/>
                        <a:t>Normalized</a:t>
                      </a:r>
                      <a:r>
                        <a:rPr lang="en-US" b="0" baseline="0" dirty="0"/>
                        <a:t> t</a:t>
                      </a:r>
                      <a:r>
                        <a:rPr lang="en-US" b="0" dirty="0"/>
                        <a:t>ransverse</a:t>
                      </a:r>
                      <a:r>
                        <a:rPr lang="en-US" b="0" baseline="0" dirty="0"/>
                        <a:t> emittances (RMS): </a:t>
                      </a:r>
                      <a:r>
                        <a:rPr lang="el-GR" b="0" baseline="0" dirty="0"/>
                        <a:t>γ</a:t>
                      </a:r>
                      <a:r>
                        <a:rPr lang="en-US" b="0" baseline="0" dirty="0" err="1"/>
                        <a:t>ε_x,y</a:t>
                      </a:r>
                      <a:r>
                        <a:rPr lang="en-US" b="0" baseline="0" dirty="0"/>
                        <a:t> [um]</a:t>
                      </a:r>
                      <a:endParaRPr lang="en-GB" b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&lt;4.0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&lt;5.1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&lt;6.4</a:t>
                      </a:r>
                    </a:p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&lt;8</a:t>
                      </a:r>
                    </a:p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20% margin on each step. 20% for TL+BR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28694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Energy spread (RMS)</a:t>
                      </a:r>
                      <a:r>
                        <a:rPr lang="en-US" baseline="0" dirty="0"/>
                        <a:t> [%]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&lt;0.1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45676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Bunch length (RMS) [mm]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&lt;7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04990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4E2ECDB-DEEB-3926-748F-530081CCB896}"/>
              </a:ext>
            </a:extLst>
          </p:cNvPr>
          <p:cNvSpPr txBox="1"/>
          <p:nvPr/>
        </p:nvSpPr>
        <p:spPr>
          <a:xfrm>
            <a:off x="1806012" y="5177553"/>
            <a:ext cx="9380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Bunch length and energy spread specification are given at 20 GeV.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lower energy stages they can be different depending on what is better for </a:t>
            </a:r>
            <a:r>
              <a:rPr lang="en-US" dirty="0" err="1"/>
              <a:t>linacs</a:t>
            </a:r>
            <a:r>
              <a:rPr lang="en-US" dirty="0"/>
              <a:t> or e-source.</a:t>
            </a:r>
          </a:p>
        </p:txBody>
      </p:sp>
    </p:spTree>
    <p:extLst>
      <p:ext uri="{BB962C8B-B14F-4D97-AF65-F5344CB8AC3E}">
        <p14:creationId xmlns:p14="http://schemas.microsoft.com/office/powerpoint/2010/main" val="3236789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1B7C3-445B-C03B-E0CE-DC6FB05F2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Positron production scenarios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FA704-F71F-B1CA-9CAB-1B7898825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Electron beam for positron production shell have the same parameters as the nominal beam</a:t>
            </a:r>
          </a:p>
          <a:p>
            <a:r>
              <a:rPr lang="en-US" dirty="0"/>
              <a:t>This minimizes work and number of designs</a:t>
            </a:r>
          </a:p>
          <a:p>
            <a:r>
              <a:rPr lang="en-US" dirty="0"/>
              <a:t>This can be refined later when we have more consolidated design of nominal electron beam and positron production </a:t>
            </a:r>
          </a:p>
          <a:p>
            <a:endParaRPr lang="en-US" dirty="0"/>
          </a:p>
          <a:p>
            <a:r>
              <a:rPr lang="en-US" dirty="0" err="1"/>
              <a:t>pLinac</a:t>
            </a:r>
            <a:r>
              <a:rPr lang="en-US" dirty="0"/>
              <a:t>: takes the beam 6D phase space after positron source (WP3) and transport and accelerate it to DR injection (WP4). Some iterations probably to happen 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688A0-FFEC-77FD-0AF6-1E3D34B8E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24/11/2022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E71BB6-851F-E8CC-1AF6-F92B100A6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258D-FBAC-4F46-97B3-CD914285BDA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87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8DB21-FCE2-20D4-02F7-179B454FD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Top-up scenarios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9FBBA-5A80-21D2-ADC1-EDB1AA337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77" y="1690688"/>
            <a:ext cx="9583269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200 Hz, 2 bunches per pulse must be provided also during top-up</a:t>
            </a:r>
          </a:p>
          <a:p>
            <a:r>
              <a:rPr lang="en-US" dirty="0"/>
              <a:t>Intensity of 2 bunches must be adjustable independently</a:t>
            </a:r>
          </a:p>
          <a:p>
            <a:r>
              <a:rPr lang="en-US" dirty="0"/>
              <a:t>Range of intensity from 0 to 100%. To be confirmed and better defined by Accelerator Pillar</a:t>
            </a:r>
          </a:p>
          <a:p>
            <a:r>
              <a:rPr lang="en-GB" dirty="0"/>
              <a:t>Bunches with different intensities must have the other parameters to be “not very different” at BR. To be better defined by Accelerator Pillar </a:t>
            </a:r>
          </a:p>
          <a:p>
            <a:r>
              <a:rPr lang="en-GB" dirty="0"/>
              <a:t>Thus, </a:t>
            </a:r>
            <a:r>
              <a:rPr lang="en-GB" dirty="0" err="1"/>
              <a:t>linac</a:t>
            </a:r>
            <a:r>
              <a:rPr lang="en-GB" dirty="0"/>
              <a:t> operation at different bunch intensities must be “transparent”, no changes in magnets and, if possible, in RF settings.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7568C-3786-D283-64E6-D4BF68870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24/11/2022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E06B75-022D-06B6-7F99-9E4199839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258D-FBAC-4F46-97B3-CD914285BDA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14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F0021-0DF0-9906-3F0D-64B90EF0C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need to deliver: short term plan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D1C36-84A2-BAFE-1C87-D7CC475EA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 2023: baseline design of ALL </a:t>
            </a:r>
            <a:r>
              <a:rPr lang="en-US" dirty="0" err="1"/>
              <a:t>linacs</a:t>
            </a:r>
            <a:endParaRPr lang="en-US" dirty="0"/>
          </a:p>
          <a:p>
            <a:pPr lvl="1"/>
            <a:r>
              <a:rPr lang="en-US" dirty="0"/>
              <a:t>RF structure: RF frequency, aperture, gradient, RF unit layout</a:t>
            </a:r>
          </a:p>
          <a:p>
            <a:pPr lvl="1"/>
            <a:r>
              <a:rPr lang="en-US" dirty="0"/>
              <a:t>Quadrupoles: aperture, gradient</a:t>
            </a:r>
          </a:p>
          <a:p>
            <a:pPr lvl="1"/>
            <a:r>
              <a:rPr lang="en-US" dirty="0"/>
              <a:t>Overall layout including </a:t>
            </a:r>
            <a:r>
              <a:rPr lang="en-US" dirty="0" err="1"/>
              <a:t>linacs</a:t>
            </a:r>
            <a:r>
              <a:rPr lang="en-US" dirty="0"/>
              <a:t> to </a:t>
            </a:r>
            <a:r>
              <a:rPr lang="en-US" dirty="0" err="1"/>
              <a:t>linacs</a:t>
            </a:r>
            <a:r>
              <a:rPr lang="en-US" dirty="0"/>
              <a:t> transfer and matching =&gt; required space</a:t>
            </a:r>
          </a:p>
          <a:p>
            <a:r>
              <a:rPr lang="en-US" dirty="0"/>
              <a:t>Next week Acc. Pillar meeting: What information we still missing to do the baseline design in the next 6 months</a:t>
            </a:r>
          </a:p>
          <a:p>
            <a:pPr lvl="1"/>
            <a:r>
              <a:rPr lang="en-US" dirty="0"/>
              <a:t>Top-up requirements: intensity, timing, accuracy</a:t>
            </a:r>
          </a:p>
          <a:p>
            <a:pPr lvl="1"/>
            <a:r>
              <a:rPr lang="en-US" dirty="0"/>
              <a:t>…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A1513-FD59-0D62-229D-40577EA7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24/11/2022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D00EF7-8153-40E3-9635-BA54C342E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258D-FBAC-4F46-97B3-CD914285BDA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676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315F0-3C6E-3423-A142-7FB849A84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15396-BE4A-2EF8-9CC8-D41B9C7A5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25716" cy="4351338"/>
          </a:xfrm>
        </p:spPr>
        <p:txBody>
          <a:bodyPr/>
          <a:lstStyle/>
          <a:p>
            <a:r>
              <a:rPr lang="en-US" dirty="0"/>
              <a:t>WP1 status: brief overview</a:t>
            </a:r>
          </a:p>
          <a:p>
            <a:r>
              <a:rPr lang="en-US" dirty="0"/>
              <a:t>Latest update of parameters from Acc. Pillar on Nov. 15</a:t>
            </a:r>
            <a:r>
              <a:rPr lang="en-US" baseline="30000" dirty="0"/>
              <a:t>th</a:t>
            </a:r>
            <a:r>
              <a:rPr lang="en-US" dirty="0"/>
              <a:t> 2022</a:t>
            </a:r>
          </a:p>
          <a:p>
            <a:r>
              <a:rPr lang="en-US" dirty="0"/>
              <a:t>Baseline layout and parameters at BR injection</a:t>
            </a:r>
          </a:p>
          <a:p>
            <a:r>
              <a:rPr lang="en-US" dirty="0"/>
              <a:t>Discussion and possible scenarios towards final baseline design of </a:t>
            </a:r>
            <a:r>
              <a:rPr lang="en-US" dirty="0" err="1"/>
              <a:t>linacs</a:t>
            </a:r>
            <a:endParaRPr lang="en-US" dirty="0"/>
          </a:p>
          <a:p>
            <a:r>
              <a:rPr lang="en-US" dirty="0"/>
              <a:t>Discussion: What parameters are missing to complete baseline design ?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3D046-7116-D0E5-9319-ECEC2327D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24/11/2022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5EFB08-E8ED-8A1F-24BA-2927172A3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258D-FBAC-4F46-97B3-CD914285BDA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745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ectangle 230">
            <a:extLst>
              <a:ext uri="{FF2B5EF4-FFF2-40B4-BE49-F238E27FC236}">
                <a16:creationId xmlns:a16="http://schemas.microsoft.com/office/drawing/2014/main" id="{5D4A2B3C-3E31-EB4C-8050-46EB0CD0C6D9}"/>
              </a:ext>
            </a:extLst>
          </p:cNvPr>
          <p:cNvSpPr/>
          <p:nvPr/>
        </p:nvSpPr>
        <p:spPr>
          <a:xfrm>
            <a:off x="7424219" y="1948248"/>
            <a:ext cx="4647332" cy="1412514"/>
          </a:xfrm>
          <a:prstGeom prst="rect">
            <a:avLst/>
          </a:prstGeom>
          <a:solidFill>
            <a:schemeClr val="accent2">
              <a:lumMod val="20000"/>
              <a:lumOff val="80000"/>
              <a:alpha val="26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1B5B86D-B4FE-334A-ABBC-9B91A3C093F0}"/>
              </a:ext>
            </a:extLst>
          </p:cNvPr>
          <p:cNvCxnSpPr>
            <a:cxnSpLocks/>
            <a:stCxn id="10" idx="1"/>
          </p:cNvCxnSpPr>
          <p:nvPr/>
        </p:nvCxnSpPr>
        <p:spPr>
          <a:xfrm flipV="1">
            <a:off x="9617280" y="2242015"/>
            <a:ext cx="1025111" cy="1203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F221EAC-6DDF-7843-B3EE-7B1C28027C90}"/>
              </a:ext>
            </a:extLst>
          </p:cNvPr>
          <p:cNvCxnSpPr>
            <a:cxnSpLocks/>
          </p:cNvCxnSpPr>
          <p:nvPr/>
        </p:nvCxnSpPr>
        <p:spPr>
          <a:xfrm>
            <a:off x="7424219" y="2258580"/>
            <a:ext cx="485195" cy="36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n 9">
            <a:extLst>
              <a:ext uri="{FF2B5EF4-FFF2-40B4-BE49-F238E27FC236}">
                <a16:creationId xmlns:a16="http://schemas.microsoft.com/office/drawing/2014/main" id="{2DCC34E4-9881-0149-B9FE-BCCAEF2CFC7D}"/>
              </a:ext>
            </a:extLst>
          </p:cNvPr>
          <p:cNvSpPr/>
          <p:nvPr/>
        </p:nvSpPr>
        <p:spPr>
          <a:xfrm rot="5400000">
            <a:off x="9043367" y="1803116"/>
            <a:ext cx="245963" cy="901862"/>
          </a:xfrm>
          <a:prstGeom prst="can">
            <a:avLst/>
          </a:prstGeom>
          <a:solidFill>
            <a:srgbClr val="C00000">
              <a:alpha val="5727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H" dirty="0">
                <a:solidFill>
                  <a:schemeClr val="tx1"/>
                </a:solidFill>
              </a:rPr>
              <a:t>pLinac</a:t>
            </a:r>
          </a:p>
        </p:txBody>
      </p:sp>
      <p:sp>
        <p:nvSpPr>
          <p:cNvPr id="11" name="Can 10">
            <a:extLst>
              <a:ext uri="{FF2B5EF4-FFF2-40B4-BE49-F238E27FC236}">
                <a16:creationId xmlns:a16="http://schemas.microsoft.com/office/drawing/2014/main" id="{F94E956C-094C-B048-8F84-C1D2C7D79124}"/>
              </a:ext>
            </a:extLst>
          </p:cNvPr>
          <p:cNvSpPr/>
          <p:nvPr/>
        </p:nvSpPr>
        <p:spPr>
          <a:xfrm rot="5400000">
            <a:off x="4846621" y="700779"/>
            <a:ext cx="245963" cy="2744654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Common Linac</a:t>
            </a:r>
            <a:endParaRPr lang="en-CH" dirty="0">
              <a:solidFill>
                <a:schemeClr val="tx1"/>
              </a:solidFill>
            </a:endParaRPr>
          </a:p>
        </p:txBody>
      </p:sp>
      <p:sp>
        <p:nvSpPr>
          <p:cNvPr id="19" name="Can 18">
            <a:extLst>
              <a:ext uri="{FF2B5EF4-FFF2-40B4-BE49-F238E27FC236}">
                <a16:creationId xmlns:a16="http://schemas.microsoft.com/office/drawing/2014/main" id="{AF169CE1-45DF-674A-B372-5E483A3555D3}"/>
              </a:ext>
            </a:extLst>
          </p:cNvPr>
          <p:cNvSpPr/>
          <p:nvPr/>
        </p:nvSpPr>
        <p:spPr>
          <a:xfrm rot="5400000">
            <a:off x="8095586" y="2108542"/>
            <a:ext cx="245963" cy="309139"/>
          </a:xfrm>
          <a:prstGeom prst="can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0" name="Can 19">
            <a:extLst>
              <a:ext uri="{FF2B5EF4-FFF2-40B4-BE49-F238E27FC236}">
                <a16:creationId xmlns:a16="http://schemas.microsoft.com/office/drawing/2014/main" id="{0157E290-4D16-FC49-81E0-D0668F6374F5}"/>
              </a:ext>
            </a:extLst>
          </p:cNvPr>
          <p:cNvSpPr/>
          <p:nvPr/>
        </p:nvSpPr>
        <p:spPr>
          <a:xfrm rot="5400000">
            <a:off x="7795367" y="2194510"/>
            <a:ext cx="245963" cy="137204"/>
          </a:xfrm>
          <a:prstGeom prst="can">
            <a:avLst>
              <a:gd name="adj" fmla="val 40501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6CF9335-4496-4E42-8DF1-B2C0DB4CA1D1}"/>
              </a:ext>
            </a:extLst>
          </p:cNvPr>
          <p:cNvGrpSpPr>
            <a:grpSpLocks noChangeAspect="1"/>
          </p:cNvGrpSpPr>
          <p:nvPr/>
        </p:nvGrpSpPr>
        <p:grpSpPr>
          <a:xfrm>
            <a:off x="10555725" y="2239586"/>
            <a:ext cx="336462" cy="179874"/>
            <a:chOff x="8465317" y="2370089"/>
            <a:chExt cx="720000" cy="384915"/>
          </a:xfrm>
        </p:grpSpPr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626D0D92-FDF6-A24D-B176-7A487E85B0F9}"/>
                </a:ext>
              </a:extLst>
            </p:cNvPr>
            <p:cNvSpPr/>
            <p:nvPr/>
          </p:nvSpPr>
          <p:spPr>
            <a:xfrm>
              <a:off x="8465317" y="2395004"/>
              <a:ext cx="360000" cy="360000"/>
            </a:xfrm>
            <a:prstGeom prst="arc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7A112C8F-72E2-724B-AE78-6DE5CC8993A0}"/>
                </a:ext>
              </a:extLst>
            </p:cNvPr>
            <p:cNvSpPr/>
            <p:nvPr/>
          </p:nvSpPr>
          <p:spPr>
            <a:xfrm flipH="1" flipV="1">
              <a:off x="8825317" y="2370089"/>
              <a:ext cx="360000" cy="360000"/>
            </a:xfrm>
            <a:prstGeom prst="arc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</p:grp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4BDB223-D3CA-5945-966E-EC392D94951C}"/>
              </a:ext>
            </a:extLst>
          </p:cNvPr>
          <p:cNvSpPr/>
          <p:nvPr/>
        </p:nvSpPr>
        <p:spPr>
          <a:xfrm>
            <a:off x="10229684" y="2407349"/>
            <a:ext cx="1321445" cy="642395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B120E4C-5BBE-4544-874D-762CAA251F8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10555724" y="3032165"/>
            <a:ext cx="411230" cy="219845"/>
            <a:chOff x="8465317" y="2370089"/>
            <a:chExt cx="720000" cy="384915"/>
          </a:xfrm>
        </p:grpSpPr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79F5BBD8-C8D5-4349-9BFD-BA013D2CF24E}"/>
                </a:ext>
              </a:extLst>
            </p:cNvPr>
            <p:cNvSpPr/>
            <p:nvPr/>
          </p:nvSpPr>
          <p:spPr>
            <a:xfrm>
              <a:off x="8465317" y="2395004"/>
              <a:ext cx="360000" cy="360000"/>
            </a:xfrm>
            <a:prstGeom prst="arc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0EC70898-26DA-434F-A2BC-D70034A87463}"/>
                </a:ext>
              </a:extLst>
            </p:cNvPr>
            <p:cNvSpPr/>
            <p:nvPr/>
          </p:nvSpPr>
          <p:spPr>
            <a:xfrm flipH="1" flipV="1">
              <a:off x="8825317" y="2370089"/>
              <a:ext cx="360000" cy="360000"/>
            </a:xfrm>
            <a:prstGeom prst="arc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08EC3BA-ABE9-DE44-A8DF-6EDD3492C7B9}"/>
              </a:ext>
            </a:extLst>
          </p:cNvPr>
          <p:cNvCxnSpPr>
            <a:cxnSpLocks/>
            <a:stCxn id="31" idx="0"/>
          </p:cNvCxnSpPr>
          <p:nvPr/>
        </p:nvCxnSpPr>
        <p:spPr>
          <a:xfrm flipH="1">
            <a:off x="3576323" y="3237780"/>
            <a:ext cx="7082208" cy="7726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07FE104-6A73-A248-830C-0BA87011E809}"/>
              </a:ext>
            </a:extLst>
          </p:cNvPr>
          <p:cNvCxnSpPr>
            <a:cxnSpLocks/>
          </p:cNvCxnSpPr>
          <p:nvPr/>
        </p:nvCxnSpPr>
        <p:spPr>
          <a:xfrm flipV="1">
            <a:off x="1345795" y="2048303"/>
            <a:ext cx="851216" cy="163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Arc 52">
            <a:extLst>
              <a:ext uri="{FF2B5EF4-FFF2-40B4-BE49-F238E27FC236}">
                <a16:creationId xmlns:a16="http://schemas.microsoft.com/office/drawing/2014/main" id="{7E29AD80-F94A-CD4F-8073-C741D95D66FF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2673761" y="2618140"/>
            <a:ext cx="685679" cy="685680"/>
          </a:xfrm>
          <a:prstGeom prst="arc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6DF23DC0-CBF6-5F4E-860F-112697998F39}"/>
              </a:ext>
            </a:extLst>
          </p:cNvPr>
          <p:cNvSpPr>
            <a:spLocks noChangeAspect="1"/>
          </p:cNvSpPr>
          <p:nvPr/>
        </p:nvSpPr>
        <p:spPr>
          <a:xfrm flipH="1">
            <a:off x="2668089" y="2093425"/>
            <a:ext cx="685679" cy="685680"/>
          </a:xfrm>
          <a:prstGeom prst="arc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B906F6D-93B3-9A46-8828-4E7D0D8D36AA}"/>
              </a:ext>
            </a:extLst>
          </p:cNvPr>
          <p:cNvCxnSpPr>
            <a:cxnSpLocks/>
          </p:cNvCxnSpPr>
          <p:nvPr/>
        </p:nvCxnSpPr>
        <p:spPr>
          <a:xfrm>
            <a:off x="2659581" y="2419460"/>
            <a:ext cx="5672" cy="5415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9A1A924-2F93-6C48-BB83-18FFEB24CFDE}"/>
              </a:ext>
            </a:extLst>
          </p:cNvPr>
          <p:cNvCxnSpPr>
            <a:cxnSpLocks/>
          </p:cNvCxnSpPr>
          <p:nvPr/>
        </p:nvCxnSpPr>
        <p:spPr>
          <a:xfrm flipV="1">
            <a:off x="2519822" y="2054017"/>
            <a:ext cx="498687" cy="56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3B9D28F-B1FF-1F49-B014-8C783EB03D5B}"/>
              </a:ext>
            </a:extLst>
          </p:cNvPr>
          <p:cNvCxnSpPr>
            <a:cxnSpLocks/>
          </p:cNvCxnSpPr>
          <p:nvPr/>
        </p:nvCxnSpPr>
        <p:spPr>
          <a:xfrm>
            <a:off x="3015936" y="2116590"/>
            <a:ext cx="28746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45F1A47-6532-334A-BAFE-376AE331355C}"/>
              </a:ext>
            </a:extLst>
          </p:cNvPr>
          <p:cNvCxnSpPr>
            <a:cxnSpLocks/>
            <a:stCxn id="122" idx="3"/>
            <a:endCxn id="11" idx="3"/>
          </p:cNvCxnSpPr>
          <p:nvPr/>
        </p:nvCxnSpPr>
        <p:spPr>
          <a:xfrm>
            <a:off x="3334212" y="2069723"/>
            <a:ext cx="263064" cy="3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AE2EB90-E8FF-9143-9975-1FAC5D233CE6}"/>
              </a:ext>
            </a:extLst>
          </p:cNvPr>
          <p:cNvCxnSpPr>
            <a:cxnSpLocks/>
          </p:cNvCxnSpPr>
          <p:nvPr/>
        </p:nvCxnSpPr>
        <p:spPr>
          <a:xfrm>
            <a:off x="6700005" y="2061614"/>
            <a:ext cx="736894" cy="2015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2F277E3-1742-D54C-9011-E28D3E67D86B}"/>
              </a:ext>
            </a:extLst>
          </p:cNvPr>
          <p:cNvCxnSpPr>
            <a:cxnSpLocks/>
          </p:cNvCxnSpPr>
          <p:nvPr/>
        </p:nvCxnSpPr>
        <p:spPr>
          <a:xfrm flipV="1">
            <a:off x="6751898" y="1803787"/>
            <a:ext cx="640586" cy="2572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B11186F-A7B1-5D44-B1CB-004C32ED3E6A}"/>
              </a:ext>
            </a:extLst>
          </p:cNvPr>
          <p:cNvCxnSpPr>
            <a:cxnSpLocks/>
          </p:cNvCxnSpPr>
          <p:nvPr/>
        </p:nvCxnSpPr>
        <p:spPr>
          <a:xfrm>
            <a:off x="7379702" y="1806683"/>
            <a:ext cx="7090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A7981A79-09DD-0646-8F25-9ADFE0F75128}"/>
              </a:ext>
            </a:extLst>
          </p:cNvPr>
          <p:cNvCxnSpPr>
            <a:cxnSpLocks/>
            <a:stCxn id="19" idx="1"/>
            <a:endCxn id="10" idx="3"/>
          </p:cNvCxnSpPr>
          <p:nvPr/>
        </p:nvCxnSpPr>
        <p:spPr>
          <a:xfrm flipV="1">
            <a:off x="8373137" y="2254048"/>
            <a:ext cx="342281" cy="906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95EA2EC-602F-6B47-A8E7-C2E7A0F21BFE}"/>
              </a:ext>
            </a:extLst>
          </p:cNvPr>
          <p:cNvSpPr/>
          <p:nvPr/>
        </p:nvSpPr>
        <p:spPr>
          <a:xfrm>
            <a:off x="3021082" y="2005444"/>
            <a:ext cx="313130" cy="1285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B98422C-4C0F-994C-8C18-03B88E19C6BD}"/>
              </a:ext>
            </a:extLst>
          </p:cNvPr>
          <p:cNvSpPr/>
          <p:nvPr/>
        </p:nvSpPr>
        <p:spPr>
          <a:xfrm rot="16200000">
            <a:off x="2549216" y="2640342"/>
            <a:ext cx="243417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3C0254E8-C376-A947-808D-2D229970C9D6}"/>
              </a:ext>
            </a:extLst>
          </p:cNvPr>
          <p:cNvCxnSpPr>
            <a:stCxn id="20" idx="1"/>
            <a:endCxn id="19" idx="3"/>
          </p:cNvCxnSpPr>
          <p:nvPr/>
        </p:nvCxnSpPr>
        <p:spPr>
          <a:xfrm flipV="1">
            <a:off x="7986951" y="2263112"/>
            <a:ext cx="77047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15680F90-380C-0F44-8552-F75F356F445E}"/>
              </a:ext>
            </a:extLst>
          </p:cNvPr>
          <p:cNvCxnSpPr>
            <a:stCxn id="11" idx="1"/>
          </p:cNvCxnSpPr>
          <p:nvPr/>
        </p:nvCxnSpPr>
        <p:spPr>
          <a:xfrm flipV="1">
            <a:off x="6341930" y="2064042"/>
            <a:ext cx="286807" cy="90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DA5CE17B-F582-1242-93CB-AEAD4FAD4588}"/>
              </a:ext>
            </a:extLst>
          </p:cNvPr>
          <p:cNvSpPr txBox="1"/>
          <p:nvPr/>
        </p:nvSpPr>
        <p:spPr>
          <a:xfrm>
            <a:off x="11374162" y="2254314"/>
            <a:ext cx="493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dirty="0"/>
              <a:t>DR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A42996E-C76A-E44F-8D14-61CBE56AAD7E}"/>
              </a:ext>
            </a:extLst>
          </p:cNvPr>
          <p:cNvSpPr txBox="1"/>
          <p:nvPr/>
        </p:nvSpPr>
        <p:spPr>
          <a:xfrm>
            <a:off x="7264074" y="1298296"/>
            <a:ext cx="1086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dirty="0"/>
              <a:t>SPS (PBR)</a:t>
            </a: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18DEE9F0-3DAC-D04C-9141-BB3436F07E33}"/>
              </a:ext>
            </a:extLst>
          </p:cNvPr>
          <p:cNvSpPr/>
          <p:nvPr/>
        </p:nvSpPr>
        <p:spPr>
          <a:xfrm>
            <a:off x="10395074" y="2197197"/>
            <a:ext cx="108000" cy="1080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0E9F101D-D491-694A-92FF-B10214D09E85}"/>
              </a:ext>
            </a:extLst>
          </p:cNvPr>
          <p:cNvSpPr/>
          <p:nvPr/>
        </p:nvSpPr>
        <p:spPr>
          <a:xfrm>
            <a:off x="7598462" y="2214006"/>
            <a:ext cx="108000" cy="1080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4B331701-C043-B645-9B47-44EEE1C0C786}"/>
              </a:ext>
            </a:extLst>
          </p:cNvPr>
          <p:cNvSpPr/>
          <p:nvPr/>
        </p:nvSpPr>
        <p:spPr>
          <a:xfrm>
            <a:off x="505369" y="553614"/>
            <a:ext cx="6283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Baseline layout</a:t>
            </a: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E7D934E0-2D28-314E-A70F-FFEF99CB06D8}"/>
              </a:ext>
            </a:extLst>
          </p:cNvPr>
          <p:cNvSpPr/>
          <p:nvPr/>
        </p:nvSpPr>
        <p:spPr>
          <a:xfrm>
            <a:off x="10243647" y="3189844"/>
            <a:ext cx="108000" cy="1080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F02E949D-264B-F143-BDB3-8BA4373E9501}"/>
              </a:ext>
            </a:extLst>
          </p:cNvPr>
          <p:cNvCxnSpPr>
            <a:cxnSpLocks/>
          </p:cNvCxnSpPr>
          <p:nvPr/>
        </p:nvCxnSpPr>
        <p:spPr>
          <a:xfrm flipH="1" flipV="1">
            <a:off x="2997813" y="3307851"/>
            <a:ext cx="599462" cy="631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an 98">
            <a:extLst>
              <a:ext uri="{FF2B5EF4-FFF2-40B4-BE49-F238E27FC236}">
                <a16:creationId xmlns:a16="http://schemas.microsoft.com/office/drawing/2014/main" id="{B75DD92E-51D2-6449-84F9-DFDC63E32AD7}"/>
              </a:ext>
            </a:extLst>
          </p:cNvPr>
          <p:cNvSpPr/>
          <p:nvPr/>
        </p:nvSpPr>
        <p:spPr>
          <a:xfrm rot="5400000">
            <a:off x="3495615" y="3091294"/>
            <a:ext cx="108064" cy="430870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CH" dirty="0">
              <a:solidFill>
                <a:schemeClr val="tx1"/>
              </a:solidFill>
            </a:endParaRPr>
          </a:p>
        </p:txBody>
      </p:sp>
      <p:sp>
        <p:nvSpPr>
          <p:cNvPr id="72" name="Can 71">
            <a:extLst>
              <a:ext uri="{FF2B5EF4-FFF2-40B4-BE49-F238E27FC236}">
                <a16:creationId xmlns:a16="http://schemas.microsoft.com/office/drawing/2014/main" id="{45D37984-79DB-8042-981D-FC560B298035}"/>
              </a:ext>
            </a:extLst>
          </p:cNvPr>
          <p:cNvSpPr/>
          <p:nvPr/>
        </p:nvSpPr>
        <p:spPr>
          <a:xfrm rot="5400000">
            <a:off x="1088762" y="1905114"/>
            <a:ext cx="245963" cy="30913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4" name="Can 73">
            <a:extLst>
              <a:ext uri="{FF2B5EF4-FFF2-40B4-BE49-F238E27FC236}">
                <a16:creationId xmlns:a16="http://schemas.microsoft.com/office/drawing/2014/main" id="{7255F4F2-AE3B-4A44-AEF8-39CC8AB574B8}"/>
              </a:ext>
            </a:extLst>
          </p:cNvPr>
          <p:cNvSpPr/>
          <p:nvPr/>
        </p:nvSpPr>
        <p:spPr>
          <a:xfrm rot="5400000">
            <a:off x="788543" y="1991082"/>
            <a:ext cx="245963" cy="137204"/>
          </a:xfrm>
          <a:prstGeom prst="can">
            <a:avLst>
              <a:gd name="adj" fmla="val 40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98CD523-215B-2C4C-85AD-4BA9325270BD}"/>
              </a:ext>
            </a:extLst>
          </p:cNvPr>
          <p:cNvCxnSpPr>
            <a:stCxn id="72" idx="1"/>
          </p:cNvCxnSpPr>
          <p:nvPr/>
        </p:nvCxnSpPr>
        <p:spPr>
          <a:xfrm flipV="1">
            <a:off x="1366313" y="2059683"/>
            <a:ext cx="10755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F1A70AC-D0D4-084A-BCD7-CCBBCB2C26DB}"/>
              </a:ext>
            </a:extLst>
          </p:cNvPr>
          <p:cNvCxnSpPr/>
          <p:nvPr/>
        </p:nvCxnSpPr>
        <p:spPr>
          <a:xfrm flipV="1">
            <a:off x="968918" y="2061614"/>
            <a:ext cx="10755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an 78">
            <a:extLst>
              <a:ext uri="{FF2B5EF4-FFF2-40B4-BE49-F238E27FC236}">
                <a16:creationId xmlns:a16="http://schemas.microsoft.com/office/drawing/2014/main" id="{2209F938-4561-EF4F-BB1E-31DD652470DB}"/>
              </a:ext>
            </a:extLst>
          </p:cNvPr>
          <p:cNvSpPr/>
          <p:nvPr/>
        </p:nvSpPr>
        <p:spPr>
          <a:xfrm rot="5400000">
            <a:off x="1967617" y="1608753"/>
            <a:ext cx="245963" cy="901862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H" dirty="0">
                <a:solidFill>
                  <a:schemeClr val="tx1"/>
                </a:solidFill>
              </a:rPr>
              <a:t>eLinac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49FFC9A-7CDD-A14A-AE76-E3DAA1204F18}"/>
              </a:ext>
            </a:extLst>
          </p:cNvPr>
          <p:cNvSpPr/>
          <p:nvPr/>
        </p:nvSpPr>
        <p:spPr>
          <a:xfrm>
            <a:off x="6471966" y="1927808"/>
            <a:ext cx="313130" cy="2409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24A3706-90BB-1A40-B6A7-AADD9BA717BE}"/>
              </a:ext>
            </a:extLst>
          </p:cNvPr>
          <p:cNvSpPr/>
          <p:nvPr/>
        </p:nvSpPr>
        <p:spPr>
          <a:xfrm>
            <a:off x="9814938" y="2186950"/>
            <a:ext cx="313130" cy="1285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C18B1D3-5A3B-B949-A64A-659B06A17685}"/>
              </a:ext>
            </a:extLst>
          </p:cNvPr>
          <p:cNvSpPr txBox="1"/>
          <p:nvPr/>
        </p:nvSpPr>
        <p:spPr>
          <a:xfrm>
            <a:off x="9763985" y="2286112"/>
            <a:ext cx="439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dirty="0"/>
              <a:t>EC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C1DADC0-CF64-494E-B4BD-341D64DCADF8}"/>
              </a:ext>
            </a:extLst>
          </p:cNvPr>
          <p:cNvSpPr txBox="1"/>
          <p:nvPr/>
        </p:nvSpPr>
        <p:spPr>
          <a:xfrm>
            <a:off x="2950114" y="2607592"/>
            <a:ext cx="439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dirty="0"/>
              <a:t>BC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CBCFCF-1CA6-3E4D-AEAD-C2B4678F9E18}"/>
              </a:ext>
            </a:extLst>
          </p:cNvPr>
          <p:cNvSpPr/>
          <p:nvPr/>
        </p:nvSpPr>
        <p:spPr>
          <a:xfrm>
            <a:off x="2612798" y="2229830"/>
            <a:ext cx="1217189" cy="119917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929DC9E-C3FD-A84E-87F2-3FA14C64FC15}"/>
              </a:ext>
            </a:extLst>
          </p:cNvPr>
          <p:cNvSpPr txBox="1"/>
          <p:nvPr/>
        </p:nvSpPr>
        <p:spPr>
          <a:xfrm>
            <a:off x="2825935" y="1671248"/>
            <a:ext cx="1109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dirty="0"/>
              <a:t>1.54 GeV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90DC6D0-09C9-C249-BE06-02D586E56575}"/>
              </a:ext>
            </a:extLst>
          </p:cNvPr>
          <p:cNvSpPr txBox="1"/>
          <p:nvPr/>
        </p:nvSpPr>
        <p:spPr>
          <a:xfrm>
            <a:off x="6320441" y="1617068"/>
            <a:ext cx="1109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dirty="0"/>
              <a:t>6 GeV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1259CC4-5E19-0D49-B37E-80F31344AB37}"/>
              </a:ext>
            </a:extLst>
          </p:cNvPr>
          <p:cNvSpPr txBox="1"/>
          <p:nvPr/>
        </p:nvSpPr>
        <p:spPr>
          <a:xfrm>
            <a:off x="10309589" y="1912032"/>
            <a:ext cx="1109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dirty="0"/>
              <a:t>1.54 GeV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CE179CBA-4ACF-C749-845E-DE2151EB340E}"/>
              </a:ext>
            </a:extLst>
          </p:cNvPr>
          <p:cNvSpPr txBox="1"/>
          <p:nvPr/>
        </p:nvSpPr>
        <p:spPr>
          <a:xfrm>
            <a:off x="9308142" y="3386448"/>
            <a:ext cx="1639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400" dirty="0"/>
              <a:t>Positron source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FBCC776-7919-054E-BC96-AF70873FE3D3}"/>
              </a:ext>
            </a:extLst>
          </p:cNvPr>
          <p:cNvSpPr txBox="1"/>
          <p:nvPr/>
        </p:nvSpPr>
        <p:spPr>
          <a:xfrm>
            <a:off x="750245" y="1381505"/>
            <a:ext cx="1021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400" dirty="0"/>
              <a:t>Electron source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86D8C0D-5C8B-004B-AA18-32555A0A208E}"/>
              </a:ext>
            </a:extLst>
          </p:cNvPr>
          <p:cNvGrpSpPr/>
          <p:nvPr/>
        </p:nvGrpSpPr>
        <p:grpSpPr>
          <a:xfrm>
            <a:off x="3235714" y="4095699"/>
            <a:ext cx="4533158" cy="2290466"/>
            <a:chOff x="102629" y="5112918"/>
            <a:chExt cx="3286858" cy="1517613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0A9C6B3F-5908-9A4B-B970-97D5DE02F3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7318" y="6288372"/>
              <a:ext cx="1362349" cy="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3DDF4911-E029-A141-8D3A-3D9E07B36B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0343" y="5381469"/>
              <a:ext cx="0" cy="96936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83F3EFA-5106-7340-9443-313624151F13}"/>
                </a:ext>
              </a:extLst>
            </p:cNvPr>
            <p:cNvSpPr txBox="1"/>
            <p:nvPr/>
          </p:nvSpPr>
          <p:spPr>
            <a:xfrm>
              <a:off x="102629" y="6353532"/>
              <a:ext cx="5964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t</a:t>
              </a:r>
              <a:r>
                <a:rPr lang="en-CH" sz="1200" dirty="0"/>
                <a:t> [ms]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2C4079F2-1E68-7440-A964-0F31A47209C8}"/>
                </a:ext>
              </a:extLst>
            </p:cNvPr>
            <p:cNvSpPr txBox="1"/>
            <p:nvPr/>
          </p:nvSpPr>
          <p:spPr>
            <a:xfrm>
              <a:off x="262445" y="5271799"/>
              <a:ext cx="3763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err="1"/>
                <a:t>V</a:t>
              </a:r>
              <a:r>
                <a:rPr lang="en-GB" sz="1200" baseline="-25000" dirty="0" err="1"/>
                <a:t>rf</a:t>
              </a:r>
              <a:endParaRPr lang="en-CH" sz="1200" dirty="0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B8B95BD-D15B-4444-89F9-CEA403D8D23D}"/>
                </a:ext>
              </a:extLst>
            </p:cNvPr>
            <p:cNvCxnSpPr/>
            <p:nvPr/>
          </p:nvCxnSpPr>
          <p:spPr>
            <a:xfrm>
              <a:off x="645314" y="5658787"/>
              <a:ext cx="0" cy="629587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2411A35-78B1-7644-9241-5E939EAF0E8F}"/>
                </a:ext>
              </a:extLst>
            </p:cNvPr>
            <p:cNvCxnSpPr/>
            <p:nvPr/>
          </p:nvCxnSpPr>
          <p:spPr>
            <a:xfrm>
              <a:off x="750245" y="5658787"/>
              <a:ext cx="0" cy="629587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CE7A8E12-04D8-8E41-97F6-70236648C174}"/>
                </a:ext>
              </a:extLst>
            </p:cNvPr>
            <p:cNvCxnSpPr/>
            <p:nvPr/>
          </p:nvCxnSpPr>
          <p:spPr>
            <a:xfrm>
              <a:off x="861147" y="5658787"/>
              <a:ext cx="0" cy="629587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5110DA8-9447-8746-A499-B686CC227518}"/>
                </a:ext>
              </a:extLst>
            </p:cNvPr>
            <p:cNvCxnSpPr/>
            <p:nvPr/>
          </p:nvCxnSpPr>
          <p:spPr>
            <a:xfrm>
              <a:off x="966639" y="5658786"/>
              <a:ext cx="0" cy="629587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9DC4F43-81A9-CC4D-96E4-1E2EE053B19D}"/>
                </a:ext>
              </a:extLst>
            </p:cNvPr>
            <p:cNvCxnSpPr/>
            <p:nvPr/>
          </p:nvCxnSpPr>
          <p:spPr>
            <a:xfrm>
              <a:off x="1071570" y="5658786"/>
              <a:ext cx="0" cy="629587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C4C24A39-BAC3-974C-9DC9-61616B389CE4}"/>
                </a:ext>
              </a:extLst>
            </p:cNvPr>
            <p:cNvCxnSpPr/>
            <p:nvPr/>
          </p:nvCxnSpPr>
          <p:spPr>
            <a:xfrm>
              <a:off x="1182472" y="5658786"/>
              <a:ext cx="0" cy="629587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2DF399A0-D32D-9C48-988E-8AE59F9D8C44}"/>
                </a:ext>
              </a:extLst>
            </p:cNvPr>
            <p:cNvCxnSpPr/>
            <p:nvPr/>
          </p:nvCxnSpPr>
          <p:spPr>
            <a:xfrm>
              <a:off x="1309186" y="5658785"/>
              <a:ext cx="0" cy="629587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AA67605-C488-8142-BF85-6053EC461807}"/>
                </a:ext>
              </a:extLst>
            </p:cNvPr>
            <p:cNvCxnSpPr/>
            <p:nvPr/>
          </p:nvCxnSpPr>
          <p:spPr>
            <a:xfrm>
              <a:off x="1420088" y="5658785"/>
              <a:ext cx="0" cy="629587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8D808F96-F4FD-F246-8FF6-A695846FC119}"/>
                </a:ext>
              </a:extLst>
            </p:cNvPr>
            <p:cNvCxnSpPr/>
            <p:nvPr/>
          </p:nvCxnSpPr>
          <p:spPr>
            <a:xfrm>
              <a:off x="1473863" y="5658785"/>
              <a:ext cx="0" cy="62958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1E70C91C-8CA5-7141-BA82-2A25B5091477}"/>
                </a:ext>
              </a:extLst>
            </p:cNvPr>
            <p:cNvCxnSpPr/>
            <p:nvPr/>
          </p:nvCxnSpPr>
          <p:spPr>
            <a:xfrm>
              <a:off x="1366313" y="5658785"/>
              <a:ext cx="0" cy="62958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A76C317-8658-0B43-86AF-F09BC1D70C43}"/>
                </a:ext>
              </a:extLst>
            </p:cNvPr>
            <p:cNvCxnSpPr>
              <a:cxnSpLocks/>
            </p:cNvCxnSpPr>
            <p:nvPr/>
          </p:nvCxnSpPr>
          <p:spPr>
            <a:xfrm>
              <a:off x="1696452" y="6288372"/>
              <a:ext cx="319725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3F16D210-9301-6A4A-92D1-A6155B070209}"/>
                </a:ext>
              </a:extLst>
            </p:cNvPr>
            <p:cNvCxnSpPr>
              <a:cxnSpLocks/>
            </p:cNvCxnSpPr>
            <p:nvPr/>
          </p:nvCxnSpPr>
          <p:spPr>
            <a:xfrm>
              <a:off x="2104637" y="6288372"/>
              <a:ext cx="128485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AD2A230-6DAD-444F-BEF4-6278C714CE3F}"/>
                </a:ext>
              </a:extLst>
            </p:cNvPr>
            <p:cNvCxnSpPr/>
            <p:nvPr/>
          </p:nvCxnSpPr>
          <p:spPr>
            <a:xfrm>
              <a:off x="2228495" y="5658785"/>
              <a:ext cx="0" cy="629587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2862A049-6928-1249-95BB-22929A964F9D}"/>
                </a:ext>
              </a:extLst>
            </p:cNvPr>
            <p:cNvCxnSpPr/>
            <p:nvPr/>
          </p:nvCxnSpPr>
          <p:spPr>
            <a:xfrm>
              <a:off x="2280164" y="5658785"/>
              <a:ext cx="0" cy="62958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F47AB303-EF11-1C46-BCBB-0151B9E46C7F}"/>
                </a:ext>
              </a:extLst>
            </p:cNvPr>
            <p:cNvCxnSpPr/>
            <p:nvPr/>
          </p:nvCxnSpPr>
          <p:spPr>
            <a:xfrm>
              <a:off x="2170785" y="5658785"/>
              <a:ext cx="0" cy="62958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E57FC3AD-E22E-E947-9C10-219D944FB2C9}"/>
                </a:ext>
              </a:extLst>
            </p:cNvPr>
            <p:cNvCxnSpPr/>
            <p:nvPr/>
          </p:nvCxnSpPr>
          <p:spPr>
            <a:xfrm>
              <a:off x="2332875" y="5658785"/>
              <a:ext cx="0" cy="629587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C6D1CA62-AA81-C847-BC21-A77B4B726046}"/>
                </a:ext>
              </a:extLst>
            </p:cNvPr>
            <p:cNvCxnSpPr/>
            <p:nvPr/>
          </p:nvCxnSpPr>
          <p:spPr>
            <a:xfrm>
              <a:off x="2437255" y="5658785"/>
              <a:ext cx="0" cy="629587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912120BB-612D-2A4C-81F1-BDBE846698B4}"/>
                </a:ext>
              </a:extLst>
            </p:cNvPr>
            <p:cNvCxnSpPr/>
            <p:nvPr/>
          </p:nvCxnSpPr>
          <p:spPr>
            <a:xfrm>
              <a:off x="2389543" y="5658785"/>
              <a:ext cx="0" cy="62958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B23DFC9C-63C0-EB47-B977-CCBEEF4D89E0}"/>
                </a:ext>
              </a:extLst>
            </p:cNvPr>
            <p:cNvCxnSpPr/>
            <p:nvPr/>
          </p:nvCxnSpPr>
          <p:spPr>
            <a:xfrm>
              <a:off x="2498922" y="5658785"/>
              <a:ext cx="0" cy="62958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8A7C7CCC-CFA4-8D45-917E-75ECC90FFEEB}"/>
                </a:ext>
              </a:extLst>
            </p:cNvPr>
            <p:cNvCxnSpPr/>
            <p:nvPr/>
          </p:nvCxnSpPr>
          <p:spPr>
            <a:xfrm>
              <a:off x="2608301" y="5658785"/>
              <a:ext cx="0" cy="62958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D0864B33-1B88-BA47-B662-B876B7FCDB76}"/>
                </a:ext>
              </a:extLst>
            </p:cNvPr>
            <p:cNvCxnSpPr/>
            <p:nvPr/>
          </p:nvCxnSpPr>
          <p:spPr>
            <a:xfrm>
              <a:off x="2717680" y="5658785"/>
              <a:ext cx="0" cy="62958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C54E3BE4-0873-6341-ACE1-DA3CC418C374}"/>
                </a:ext>
              </a:extLst>
            </p:cNvPr>
            <p:cNvCxnSpPr/>
            <p:nvPr/>
          </p:nvCxnSpPr>
          <p:spPr>
            <a:xfrm>
              <a:off x="2827059" y="5658785"/>
              <a:ext cx="0" cy="62958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F3ECA9A2-F15E-044F-AA1F-035A83B53986}"/>
                </a:ext>
              </a:extLst>
            </p:cNvPr>
            <p:cNvCxnSpPr/>
            <p:nvPr/>
          </p:nvCxnSpPr>
          <p:spPr>
            <a:xfrm>
              <a:off x="2936438" y="5658785"/>
              <a:ext cx="0" cy="62958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B573EB52-492D-8944-8044-E1B4E819A141}"/>
                </a:ext>
              </a:extLst>
            </p:cNvPr>
            <p:cNvCxnSpPr/>
            <p:nvPr/>
          </p:nvCxnSpPr>
          <p:spPr>
            <a:xfrm>
              <a:off x="3155195" y="5658785"/>
              <a:ext cx="0" cy="62958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E2DC7772-0D38-F543-A64B-23100BCA32C6}"/>
                </a:ext>
              </a:extLst>
            </p:cNvPr>
            <p:cNvCxnSpPr/>
            <p:nvPr/>
          </p:nvCxnSpPr>
          <p:spPr>
            <a:xfrm>
              <a:off x="3045817" y="5658785"/>
              <a:ext cx="0" cy="62958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A564989E-CDEF-B741-8D1A-B351D754ADFE}"/>
                </a:ext>
              </a:extLst>
            </p:cNvPr>
            <p:cNvSpPr txBox="1"/>
            <p:nvPr/>
          </p:nvSpPr>
          <p:spPr>
            <a:xfrm>
              <a:off x="3067032" y="6288368"/>
              <a:ext cx="2187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0</a:t>
              </a:r>
              <a:endParaRPr lang="en-CH" sz="1000" dirty="0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4F7AA9C7-3C75-2E44-96E5-30F16EA20000}"/>
                </a:ext>
              </a:extLst>
            </p:cNvPr>
            <p:cNvSpPr txBox="1"/>
            <p:nvPr/>
          </p:nvSpPr>
          <p:spPr>
            <a:xfrm>
              <a:off x="2968927" y="6288082"/>
              <a:ext cx="2187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5</a:t>
              </a:r>
              <a:endParaRPr lang="en-CH" sz="1000" dirty="0"/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5E1EB731-D376-3F4D-AA2B-9CAC7552D261}"/>
                </a:ext>
              </a:extLst>
            </p:cNvPr>
            <p:cNvSpPr txBox="1"/>
            <p:nvPr/>
          </p:nvSpPr>
          <p:spPr>
            <a:xfrm>
              <a:off x="2810266" y="6288225"/>
              <a:ext cx="3761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10</a:t>
              </a:r>
              <a:endParaRPr lang="en-CH" sz="1000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72CB3795-AAE2-4648-B090-286A0094E489}"/>
                </a:ext>
              </a:extLst>
            </p:cNvPr>
            <p:cNvSpPr txBox="1"/>
            <p:nvPr/>
          </p:nvSpPr>
          <p:spPr>
            <a:xfrm>
              <a:off x="2265573" y="6295347"/>
              <a:ext cx="3909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40</a:t>
              </a:r>
              <a:endParaRPr lang="en-CH" sz="1000" dirty="0"/>
            </a:p>
          </p:txBody>
        </p:sp>
        <p:sp>
          <p:nvSpPr>
            <p:cNvPr id="58" name="Left Brace 57">
              <a:extLst>
                <a:ext uri="{FF2B5EF4-FFF2-40B4-BE49-F238E27FC236}">
                  <a16:creationId xmlns:a16="http://schemas.microsoft.com/office/drawing/2014/main" id="{4072B33E-0FBE-EB41-BE98-E17281215BDB}"/>
                </a:ext>
              </a:extLst>
            </p:cNvPr>
            <p:cNvSpPr/>
            <p:nvPr/>
          </p:nvSpPr>
          <p:spPr>
            <a:xfrm rot="5400000">
              <a:off x="2767451" y="5239409"/>
              <a:ext cx="129532" cy="645945"/>
            </a:xfrm>
            <a:prstGeom prst="leftBrac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66" name="Left Brace 165">
              <a:extLst>
                <a:ext uri="{FF2B5EF4-FFF2-40B4-BE49-F238E27FC236}">
                  <a16:creationId xmlns:a16="http://schemas.microsoft.com/office/drawing/2014/main" id="{E9DEDCD6-8B9D-3347-A0CB-19C901234467}"/>
                </a:ext>
              </a:extLst>
            </p:cNvPr>
            <p:cNvSpPr/>
            <p:nvPr/>
          </p:nvSpPr>
          <p:spPr>
            <a:xfrm rot="5400000">
              <a:off x="900449" y="5238469"/>
              <a:ext cx="129532" cy="645945"/>
            </a:xfrm>
            <a:prstGeom prst="leftBrac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67" name="Left Brace 166">
              <a:extLst>
                <a:ext uri="{FF2B5EF4-FFF2-40B4-BE49-F238E27FC236}">
                  <a16:creationId xmlns:a16="http://schemas.microsoft.com/office/drawing/2014/main" id="{975F59BE-9CF2-9A45-BEB7-64796A915F70}"/>
                </a:ext>
              </a:extLst>
            </p:cNvPr>
            <p:cNvSpPr/>
            <p:nvPr/>
          </p:nvSpPr>
          <p:spPr>
            <a:xfrm rot="5400000">
              <a:off x="1840080" y="5029010"/>
              <a:ext cx="149687" cy="1044657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2F72CDF9-8837-5148-B203-05CF8D6F152A}"/>
                </a:ext>
              </a:extLst>
            </p:cNvPr>
            <p:cNvSpPr txBox="1"/>
            <p:nvPr/>
          </p:nvSpPr>
          <p:spPr>
            <a:xfrm>
              <a:off x="2599060" y="5112918"/>
              <a:ext cx="684535" cy="305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</a:rPr>
                <a:t>200 Hz electron</a:t>
              </a:r>
              <a:endParaRPr lang="en-CH" sz="1200" dirty="0">
                <a:solidFill>
                  <a:schemeClr val="accent1"/>
                </a:solidFill>
              </a:endParaRP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8750C49A-306D-B74A-8E4A-0D813F1A2890}"/>
                </a:ext>
              </a:extLst>
            </p:cNvPr>
            <p:cNvSpPr txBox="1"/>
            <p:nvPr/>
          </p:nvSpPr>
          <p:spPr>
            <a:xfrm>
              <a:off x="715716" y="5150808"/>
              <a:ext cx="684535" cy="305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C00000"/>
                  </a:solidFill>
                </a:rPr>
                <a:t>200 Hz</a:t>
              </a:r>
            </a:p>
            <a:p>
              <a:r>
                <a:rPr lang="en-US" sz="1200" dirty="0">
                  <a:solidFill>
                    <a:srgbClr val="C00000"/>
                  </a:solidFill>
                </a:rPr>
                <a:t>positron</a:t>
              </a:r>
              <a:endParaRPr lang="en-CH" sz="1200" dirty="0">
                <a:solidFill>
                  <a:srgbClr val="C00000"/>
                </a:solidFill>
              </a:endParaRP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59DDF629-C0C8-8C4B-8395-F9BAD1F8D3C1}"/>
                </a:ext>
              </a:extLst>
            </p:cNvPr>
            <p:cNvSpPr txBox="1"/>
            <p:nvPr/>
          </p:nvSpPr>
          <p:spPr>
            <a:xfrm>
              <a:off x="1209332" y="5118590"/>
              <a:ext cx="1436788" cy="305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Common linac at 400 Hz</a:t>
              </a:r>
            </a:p>
            <a:p>
              <a:pPr algn="ctr"/>
              <a:r>
                <a:rPr lang="en-US" sz="1200" dirty="0">
                  <a:solidFill>
                    <a:srgbClr val="C00000"/>
                  </a:solidFill>
                </a:rPr>
                <a:t>200Hz </a:t>
              </a:r>
              <a:r>
                <a:rPr lang="en-US" sz="1200" dirty="0">
                  <a:solidFill>
                    <a:schemeClr val="accent1"/>
                  </a:solidFill>
                </a:rPr>
                <a:t>+ 200 Hz</a:t>
              </a:r>
              <a:endParaRPr lang="en-CH" sz="12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" name="Can 10">
            <a:extLst>
              <a:ext uri="{FF2B5EF4-FFF2-40B4-BE49-F238E27FC236}">
                <a16:creationId xmlns:a16="http://schemas.microsoft.com/office/drawing/2014/main" id="{20E5F512-0A4C-94BB-B2D0-D40B211B3EF0}"/>
              </a:ext>
            </a:extLst>
          </p:cNvPr>
          <p:cNvSpPr/>
          <p:nvPr/>
        </p:nvSpPr>
        <p:spPr>
          <a:xfrm rot="5400000">
            <a:off x="9579039" y="158470"/>
            <a:ext cx="265264" cy="3276163"/>
          </a:xfrm>
          <a:prstGeom prst="ca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HE Linac</a:t>
            </a:r>
            <a:endParaRPr lang="en-CH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EAA6375-DA01-F088-5130-6BCEF3B8A224}"/>
              </a:ext>
            </a:extLst>
          </p:cNvPr>
          <p:cNvCxnSpPr>
            <a:cxnSpLocks/>
            <a:stCxn id="3" idx="1"/>
          </p:cNvCxnSpPr>
          <p:nvPr/>
        </p:nvCxnSpPr>
        <p:spPr>
          <a:xfrm>
            <a:off x="11349753" y="1796552"/>
            <a:ext cx="454929" cy="43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463A1D-FAAF-7DFA-0F0B-0F94ED4A3F11}"/>
              </a:ext>
            </a:extLst>
          </p:cNvPr>
          <p:cNvCxnSpPr>
            <a:cxnSpLocks/>
          </p:cNvCxnSpPr>
          <p:nvPr/>
        </p:nvCxnSpPr>
        <p:spPr>
          <a:xfrm flipV="1">
            <a:off x="7387503" y="1535367"/>
            <a:ext cx="640586" cy="25726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B70ADB2-73C7-5682-A302-8C7AF4E775C2}"/>
              </a:ext>
            </a:extLst>
          </p:cNvPr>
          <p:cNvSpPr txBox="1"/>
          <p:nvPr/>
        </p:nvSpPr>
        <p:spPr>
          <a:xfrm>
            <a:off x="11440900" y="1524231"/>
            <a:ext cx="687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dirty="0"/>
              <a:t>BR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896E33-7CC0-2E49-71AB-4FF828B32A22}"/>
              </a:ext>
            </a:extLst>
          </p:cNvPr>
          <p:cNvSpPr txBox="1"/>
          <p:nvPr/>
        </p:nvSpPr>
        <p:spPr>
          <a:xfrm>
            <a:off x="11312857" y="1297147"/>
            <a:ext cx="815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</a:t>
            </a:r>
            <a:r>
              <a:rPr lang="en-CH" sz="1200" dirty="0"/>
              <a:t> GeV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6E93384-7F93-92C8-B3AD-4B30AD002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24/11/2022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90E42EE-5DE3-5850-CFEB-3F8BA598D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258D-FBAC-4F46-97B3-CD914285BDA7}" type="slidenum">
              <a:rPr lang="en-GB" smtClean="0"/>
              <a:t>3</a:t>
            </a:fld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D7E686-6F82-46BE-2BFE-BBE826E1D8AE}"/>
              </a:ext>
            </a:extLst>
          </p:cNvPr>
          <p:cNvSpPr txBox="1"/>
          <p:nvPr/>
        </p:nvSpPr>
        <p:spPr>
          <a:xfrm>
            <a:off x="1668982" y="1330183"/>
            <a:ext cx="91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2.8 GHz</a:t>
            </a:r>
          </a:p>
          <a:p>
            <a:r>
              <a:rPr lang="en-US" dirty="0"/>
              <a:t>200 Hz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DE4394-5DD2-5B4D-139C-A675DEE684AE}"/>
              </a:ext>
            </a:extLst>
          </p:cNvPr>
          <p:cNvSpPr txBox="1"/>
          <p:nvPr/>
        </p:nvSpPr>
        <p:spPr>
          <a:xfrm>
            <a:off x="4616154" y="1330182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2.8 GHz</a:t>
            </a:r>
          </a:p>
          <a:p>
            <a:r>
              <a:rPr lang="en-US" dirty="0"/>
              <a:t>2 x 200 Hz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EC9646-15C7-2BB0-939F-374EB9EB6295}"/>
              </a:ext>
            </a:extLst>
          </p:cNvPr>
          <p:cNvSpPr txBox="1"/>
          <p:nvPr/>
        </p:nvSpPr>
        <p:spPr>
          <a:xfrm>
            <a:off x="9241704" y="966544"/>
            <a:ext cx="1423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2.8 – 5.6 GHz</a:t>
            </a:r>
          </a:p>
          <a:p>
            <a:r>
              <a:rPr lang="en-US" dirty="0"/>
              <a:t>200 Hz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1E3B6B-AC88-C43F-5A31-A5AF7A3CC5BD}"/>
              </a:ext>
            </a:extLst>
          </p:cNvPr>
          <p:cNvSpPr txBox="1"/>
          <p:nvPr/>
        </p:nvSpPr>
        <p:spPr>
          <a:xfrm>
            <a:off x="8736333" y="2407349"/>
            <a:ext cx="91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2.0 GHz</a:t>
            </a:r>
          </a:p>
          <a:p>
            <a:r>
              <a:rPr lang="en-US" dirty="0"/>
              <a:t>200 Hz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040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E80CC3-4EE4-E0E9-5CBE-979810464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F2796F-2814-92B0-CFA8-812A8F2F7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258D-FBAC-4F46-97B3-CD914285BDA7}" type="slidenum">
              <a:rPr lang="en-GB" smtClean="0"/>
              <a:t>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14F8A5-D381-C80C-E65C-8250887FD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6386"/>
            <a:ext cx="8610600" cy="4749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CFD2D8-81E4-6564-BEE5-BDDC55030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033" y="0"/>
            <a:ext cx="8322967" cy="174564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82F9D5A-6DA8-4E45-DBA0-029EEA810369}"/>
              </a:ext>
            </a:extLst>
          </p:cNvPr>
          <p:cNvSpPr txBox="1">
            <a:spLocks/>
          </p:cNvSpPr>
          <p:nvPr/>
        </p:nvSpPr>
        <p:spPr>
          <a:xfrm>
            <a:off x="445682" y="701748"/>
            <a:ext cx="3859618" cy="9046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600" b="1" dirty="0"/>
              <a:t>E</a:t>
            </a:r>
            <a:r>
              <a:rPr lang="en-US" sz="3600" b="1" dirty="0" err="1"/>
              <a:t>lectron</a:t>
            </a:r>
            <a:r>
              <a:rPr lang="en-US" sz="3600" b="1" dirty="0"/>
              <a:t> source </a:t>
            </a:r>
          </a:p>
        </p:txBody>
      </p:sp>
    </p:spTree>
    <p:extLst>
      <p:ext uri="{BB962C8B-B14F-4D97-AF65-F5344CB8AC3E}">
        <p14:creationId xmlns:p14="http://schemas.microsoft.com/office/powerpoint/2010/main" val="1774540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9725B-CCCC-CF0F-90AA-3010EBF91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1" y="470569"/>
            <a:ext cx="1591340" cy="4282184"/>
          </a:xfrm>
        </p:spPr>
        <p:txBody>
          <a:bodyPr>
            <a:normAutofit/>
          </a:bodyPr>
          <a:lstStyle/>
          <a:p>
            <a:r>
              <a:rPr lang="en-US" sz="2800" dirty="0"/>
              <a:t>Several options</a:t>
            </a:r>
            <a:br>
              <a:rPr lang="en-US" sz="2800" dirty="0"/>
            </a:br>
            <a:r>
              <a:rPr lang="en-US" sz="2800" dirty="0"/>
              <a:t>proposed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we have to chose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A1E40B9-53B6-5135-E0A5-FCA12CE13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470569"/>
            <a:ext cx="10515600" cy="588578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E26E6-3AB8-67A0-4799-8DDA7C1D6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24/11/2022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ACBA3-8CB5-23F0-255A-D067CADA1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258D-FBAC-4F46-97B3-CD914285BDA7}" type="slidenum">
              <a:rPr lang="en-GB" smtClean="0"/>
              <a:t>5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5D4E0B-4975-7182-7CAD-CE76E6BEBAF4}"/>
              </a:ext>
            </a:extLst>
          </p:cNvPr>
          <p:cNvSpPr txBox="1"/>
          <p:nvPr/>
        </p:nvSpPr>
        <p:spPr>
          <a:xfrm>
            <a:off x="375327" y="5582093"/>
            <a:ext cx="881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Simona</a:t>
            </a:r>
          </a:p>
          <a:p>
            <a:r>
              <a:rPr lang="en-US" dirty="0"/>
              <a:t>Bettoni</a:t>
            </a:r>
          </a:p>
        </p:txBody>
      </p:sp>
    </p:spTree>
    <p:extLst>
      <p:ext uri="{BB962C8B-B14F-4D97-AF65-F5344CB8AC3E}">
        <p14:creationId xmlns:p14="http://schemas.microsoft.com/office/powerpoint/2010/main" val="4157582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5B4E83D-BA75-7B2A-8E0C-73F5EE638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89" y="136526"/>
            <a:ext cx="6647121" cy="3914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2C7D7F-1F4A-4E3A-7594-288C56F94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8462" y="647775"/>
            <a:ext cx="2146005" cy="1325563"/>
          </a:xfrm>
        </p:spPr>
        <p:txBody>
          <a:bodyPr/>
          <a:lstStyle/>
          <a:p>
            <a:r>
              <a:rPr lang="fr-CH" dirty="0" err="1"/>
              <a:t>pLinac</a:t>
            </a:r>
            <a:r>
              <a:rPr lang="fr-CH" dirty="0"/>
              <a:t> 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5E5681D-EE14-CA38-78F6-492A99F7B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49070" y="2506662"/>
            <a:ext cx="6729902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1C864-5337-004D-33DC-2941F355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24/11/2022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D23C1F-B1CB-7304-AD60-CE281BDB9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258D-FBAC-4F46-97B3-CD914285BDA7}" type="slidenum">
              <a:rPr lang="en-GB" smtClean="0"/>
              <a:t>6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DB4D8D-6E52-2692-3F4E-97879F833D6E}"/>
              </a:ext>
            </a:extLst>
          </p:cNvPr>
          <p:cNvSpPr txBox="1"/>
          <p:nvPr/>
        </p:nvSpPr>
        <p:spPr>
          <a:xfrm>
            <a:off x="1339702" y="5369442"/>
            <a:ext cx="1488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Mattia </a:t>
            </a:r>
            <a:r>
              <a:rPr lang="fr-CH" dirty="0" err="1"/>
              <a:t>Schaer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833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F4863-285E-9D34-7981-ABE974374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348"/>
            <a:ext cx="2990374" cy="1968567"/>
          </a:xfrm>
        </p:spPr>
        <p:txBody>
          <a:bodyPr>
            <a:normAutofit fontScale="90000"/>
          </a:bodyPr>
          <a:lstStyle/>
          <a:p>
            <a:r>
              <a:rPr lang="fr-CH" dirty="0"/>
              <a:t>RF structures for </a:t>
            </a:r>
            <a:r>
              <a:rPr lang="fr-CH" dirty="0" err="1"/>
              <a:t>pLinac</a:t>
            </a:r>
            <a:br>
              <a:rPr lang="fr-CH" dirty="0"/>
            </a:br>
            <a:r>
              <a:rPr lang="fr-CH" dirty="0"/>
              <a:t>2 GHz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048C9C3-EF26-8C89-4D84-0C44A4E12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8574" y="365125"/>
            <a:ext cx="7867239" cy="611510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1A040-69BD-372F-75C4-C9125EDA7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24/11/2022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DE451-5737-DE2B-551C-F5F8893A8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258D-FBAC-4F46-97B3-CD914285BDA7}" type="slidenum">
              <a:rPr lang="en-GB" smtClean="0"/>
              <a:t>7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51945B-6DA6-3E2A-E082-B27F565C3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26" y="2739428"/>
            <a:ext cx="3486561" cy="334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36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A7531-C7FB-E0C7-A9A6-5102DF82D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549" y="333227"/>
            <a:ext cx="3510516" cy="2920335"/>
          </a:xfrm>
        </p:spPr>
        <p:txBody>
          <a:bodyPr>
            <a:normAutofit/>
          </a:bodyPr>
          <a:lstStyle/>
          <a:p>
            <a:r>
              <a:rPr lang="fr-CH" dirty="0"/>
              <a:t>RF structures for </a:t>
            </a:r>
            <a:r>
              <a:rPr lang="fr-CH" dirty="0" err="1"/>
              <a:t>eLinac</a:t>
            </a:r>
            <a:r>
              <a:rPr lang="fr-CH" dirty="0"/>
              <a:t> and </a:t>
            </a:r>
            <a:r>
              <a:rPr lang="fr-CH" dirty="0" err="1"/>
              <a:t>common</a:t>
            </a:r>
            <a:r>
              <a:rPr lang="fr-CH" dirty="0"/>
              <a:t> </a:t>
            </a:r>
            <a:r>
              <a:rPr lang="fr-CH" dirty="0" err="1"/>
              <a:t>linac</a:t>
            </a:r>
            <a:r>
              <a:rPr lang="fr-CH" dirty="0"/>
              <a:t> 2.8 GHz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C5A3FCD-DB9F-3650-EFEF-F1613DD8C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8716" y="595423"/>
            <a:ext cx="7825536" cy="576092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377C5-C2AB-A50B-7A9B-08260469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24/11/2022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4EBCE-64BB-DA4F-1C67-7DA4317CC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258D-FBAC-4F46-97B3-CD914285BDA7}" type="slidenum">
              <a:rPr lang="en-GB" smtClean="0"/>
              <a:t>8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EB8AE7-822E-E80C-8D86-094A97062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94" y="3052356"/>
            <a:ext cx="4110689" cy="292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22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68309-E45F-0056-68D9-91973034F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D69976-B3A3-716F-889F-D496F5AA9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622" y="136525"/>
            <a:ext cx="10824756" cy="6281032"/>
          </a:xfrm>
          <a:ln>
            <a:solidFill>
              <a:srgbClr val="FF0000"/>
            </a:solidFill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59A61-00BB-05D8-1EFA-C33BF12AC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24/11/2022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7F09F-2863-13D6-DF65-9DF14CAD0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258D-FBAC-4F46-97B3-CD914285BDA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834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3196</TotalTime>
  <Words>771</Words>
  <Application>Microsoft Office PowerPoint</Application>
  <PresentationFormat>Widescreen</PresentationFormat>
  <Paragraphs>180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Office Theme</vt:lpstr>
      <vt:lpstr>WP1 parameters and layout status and plans</vt:lpstr>
      <vt:lpstr>Outline</vt:lpstr>
      <vt:lpstr>PowerPoint Presentation</vt:lpstr>
      <vt:lpstr>PowerPoint Presentation</vt:lpstr>
      <vt:lpstr>Several options proposed  we have to chose </vt:lpstr>
      <vt:lpstr>pLinac </vt:lpstr>
      <vt:lpstr>RF structures for pLinac 2 GHz</vt:lpstr>
      <vt:lpstr>RF structures for eLinac and common linac 2.8 GHz</vt:lpstr>
      <vt:lpstr>PowerPoint Presentation</vt:lpstr>
      <vt:lpstr>RF power sources at 2 and 2.8 GHz</vt:lpstr>
      <vt:lpstr>Latest update of parameters at BR injection</vt:lpstr>
      <vt:lpstr>Possible scenario for beam evolution for electron chain, nominal beam</vt:lpstr>
      <vt:lpstr>Positron production scenarios</vt:lpstr>
      <vt:lpstr>Top-up scenarios</vt:lpstr>
      <vt:lpstr>What do we need to deliver: short term plan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on injector layout: baseline and alternatives</dc:title>
  <dc:creator>Alexej Grudiev</dc:creator>
  <cp:lastModifiedBy>Alexej Grudiev</cp:lastModifiedBy>
  <cp:revision>452</cp:revision>
  <dcterms:created xsi:type="dcterms:W3CDTF">2020-07-08T09:56:29Z</dcterms:created>
  <dcterms:modified xsi:type="dcterms:W3CDTF">2022-11-24T09:19:26Z</dcterms:modified>
</cp:coreProperties>
</file>