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1"/>
  </p:notesMasterIdLst>
  <p:sldIdLst>
    <p:sldId id="406" r:id="rId2"/>
    <p:sldId id="467" r:id="rId3"/>
    <p:sldId id="258" r:id="rId4"/>
    <p:sldId id="259" r:id="rId5"/>
    <p:sldId id="260" r:id="rId6"/>
    <p:sldId id="261" r:id="rId7"/>
    <p:sldId id="419" r:id="rId8"/>
    <p:sldId id="425" r:id="rId9"/>
    <p:sldId id="457" r:id="rId10"/>
    <p:sldId id="472" r:id="rId11"/>
    <p:sldId id="478" r:id="rId12"/>
    <p:sldId id="434" r:id="rId13"/>
    <p:sldId id="462" r:id="rId14"/>
    <p:sldId id="465" r:id="rId15"/>
    <p:sldId id="487" r:id="rId16"/>
    <p:sldId id="473" r:id="rId17"/>
    <p:sldId id="474" r:id="rId18"/>
    <p:sldId id="480" r:id="rId19"/>
    <p:sldId id="476" r:id="rId20"/>
    <p:sldId id="479" r:id="rId21"/>
    <p:sldId id="484" r:id="rId22"/>
    <p:sldId id="482" r:id="rId23"/>
    <p:sldId id="432" r:id="rId24"/>
    <p:sldId id="489" r:id="rId25"/>
    <p:sldId id="491" r:id="rId26"/>
    <p:sldId id="492" r:id="rId27"/>
    <p:sldId id="493" r:id="rId28"/>
    <p:sldId id="490" r:id="rId29"/>
    <p:sldId id="486" r:id="rId30"/>
    <p:sldId id="469" r:id="rId31"/>
    <p:sldId id="398" r:id="rId32"/>
    <p:sldId id="387" r:id="rId33"/>
    <p:sldId id="388" r:id="rId34"/>
    <p:sldId id="389" r:id="rId35"/>
    <p:sldId id="390" r:id="rId36"/>
    <p:sldId id="391" r:id="rId37"/>
    <p:sldId id="392" r:id="rId38"/>
    <p:sldId id="399" r:id="rId39"/>
    <p:sldId id="394" r:id="rId40"/>
    <p:sldId id="395" r:id="rId41"/>
    <p:sldId id="400" r:id="rId42"/>
    <p:sldId id="401" r:id="rId43"/>
    <p:sldId id="402" r:id="rId44"/>
    <p:sldId id="403" r:id="rId45"/>
    <p:sldId id="404" r:id="rId46"/>
    <p:sldId id="405" r:id="rId47"/>
    <p:sldId id="408" r:id="rId48"/>
    <p:sldId id="381" r:id="rId49"/>
    <p:sldId id="340" r:id="rId50"/>
  </p:sldIdLst>
  <p:sldSz cx="12192000" cy="6858000"/>
  <p:notesSz cx="9926638" cy="6797675"/>
  <p:defaultTextStyle>
    <a:defPPr>
      <a:defRPr lang="de-CH"/>
    </a:defPPr>
    <a:lvl1pPr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1pPr>
    <a:lvl2pPr marL="457200"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2pPr>
    <a:lvl3pPr marL="914400"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3pPr>
    <a:lvl4pPr marL="1371600"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4pPr>
    <a:lvl5pPr marL="1828800"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5pPr>
    <a:lvl6pPr marL="2286000" algn="l" defTabSz="457200"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6pPr>
    <a:lvl7pPr marL="2743200" algn="l" defTabSz="457200"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7pPr>
    <a:lvl8pPr marL="3200400" algn="l" defTabSz="457200"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8pPr>
    <a:lvl9pPr marL="3657600" algn="l" defTabSz="457200"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0FF"/>
    <a:srgbClr val="2B83D3"/>
    <a:srgbClr val="0070C0"/>
    <a:srgbClr val="00B05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FF356A-A9CE-D678-7961-CEA42CF83CFA}">
  <a:tblStyle styleId="{7E757D7F-97F2-E8B1-CFD3-6D4AD34211B9}" styleName="Themed Style 1 - Accent 5">
    <a:tblBg>
      <a:fillRef idx="2">
        <a:schemeClr val="accent5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2V>
    <a:lastCol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lastCol>
    <a:firstCol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firstCol>
    <a:lastRow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</a:tcBdr>
        <a:fill>
          <a:solidFill>
            <a:schemeClr val="accent5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C1E3C569-836A-FE4C-9D18-B4C87A52FE2E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  <a:fill>
          <a:solidFill>
            <a:schemeClr val="accent6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C4FF356A-A9CE-D678-7961-CEA42CF83CFA}" styleName="Themed Style 1 - Accent 6">
    <a:tblBg>
      <a:fillRef idx="2">
        <a:schemeClr val="accent6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2V>
    <a:lastCol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lastCol>
    <a:firstCol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firstCol>
    <a:lastRow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9C10DF3-493E-47A9-9EED-99745C9792F1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  <a:fill>
          <a:solidFill>
            <a:schemeClr val="accent5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46" autoAdjust="0"/>
  </p:normalViewPr>
  <p:slideViewPr>
    <p:cSldViewPr>
      <p:cViewPr varScale="1">
        <p:scale>
          <a:sx n="80" d="100"/>
          <a:sy n="80" d="100"/>
        </p:scale>
        <p:origin x="19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09A9D-C862-43D4-9973-EF8C60DDC41E}" type="datetimeFigureOut">
              <a:rPr lang="de-CH" smtClean="0"/>
              <a:t>24.11.2022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04F79-F000-4B13-A34B-2F0826213F32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99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4F79-F000-4B13-A34B-2F0826213F32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973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919536" y="3645024"/>
            <a:ext cx="8666324" cy="364520"/>
          </a:xfrm>
          <a:prstGeom prst="rect">
            <a:avLst/>
          </a:prstGeom>
          <a:noFill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/>
              </a:defRPr>
            </a:lvl1pPr>
          </a:lstStyle>
          <a:p>
            <a:pPr lvl="0">
              <a:defRPr/>
            </a:pPr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3" y="387474"/>
            <a:ext cx="1919539" cy="319910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/>
            </a:endParaRPr>
          </a:p>
        </p:txBody>
      </p:sp>
      <p:pic>
        <p:nvPicPr>
          <p:cNvPr id="14" name="Bild 24" descr="PSI-Logo_narrow_30k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798" y="714376"/>
            <a:ext cx="1625600" cy="4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"/>
          <p:cNvSpPr>
            <a:spLocks noChangeArrowheads="1"/>
          </p:cNvSpPr>
          <p:nvPr userDrawn="1"/>
        </p:nvSpPr>
        <p:spPr bwMode="auto">
          <a:xfrm>
            <a:off x="7056107" y="3412620"/>
            <a:ext cx="4032448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</p:spPr>
        <p:txBody>
          <a:bodyPr lIns="0" tIns="0" rIns="0" bIns="0" anchor="ctr" anchorCtr="0"/>
          <a:lstStyle/>
          <a:p>
            <a:pPr algn="ctr">
              <a:spcBef>
                <a:spcPts val="0"/>
              </a:spcBef>
              <a:defRPr/>
            </a:pPr>
            <a:r>
              <a:rPr lang="de-CH" sz="1100" b="1" i="0" spc="30">
                <a:solidFill>
                  <a:srgbClr val="505150"/>
                </a:solidFill>
                <a:latin typeface="+mn-lt"/>
                <a:cs typeface="Arial"/>
              </a:rPr>
              <a:t>WIR SCHAFFEN WISSEN – HEUTE FÜR MORGEN</a:t>
            </a:r>
            <a:endParaRPr/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10651477" y="387474"/>
            <a:ext cx="1540523" cy="3190227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/>
            </a:endParaRPr>
          </a:p>
        </p:txBody>
      </p:sp>
      <p:sp>
        <p:nvSpPr>
          <p:cNvPr id="17" name="Rechteck 15"/>
          <p:cNvSpPr>
            <a:spLocks noChangeArrowheads="1"/>
          </p:cNvSpPr>
          <p:nvPr userDrawn="1"/>
        </p:nvSpPr>
        <p:spPr bwMode="auto">
          <a:xfrm>
            <a:off x="1919536" y="5955527"/>
            <a:ext cx="960967" cy="89054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atin typeface="Times"/>
            </a:endParaRPr>
          </a:p>
        </p:txBody>
      </p:sp>
      <p:pic>
        <p:nvPicPr>
          <p:cNvPr id="10" name="Picture 2" descr="Luftbil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87474"/>
            <a:ext cx="9382125" cy="31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32946" y="2577658"/>
            <a:ext cx="1453639" cy="491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 bwMode="auto"/>
        <p:txBody>
          <a:bodyPr/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>
                <a:latin typeface="+mn-lt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  <a:endParaRPr lang="en-GB" sz="1800" b="0" i="0" u="none" strike="noStrike" cap="none" spc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 bwMode="auto">
          <a:xfrm>
            <a:off x="10941749" y="6655527"/>
            <a:ext cx="767656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581400" y="6557464"/>
            <a:ext cx="4953000" cy="196123"/>
          </a:xfrm>
        </p:spPr>
        <p:txBody>
          <a:bodyPr/>
          <a:lstStyle>
            <a:lvl2pPr marL="177800" indent="0" algn="ctr">
              <a:buNone/>
              <a:defRPr sz="1200"/>
            </a:lvl2pPr>
          </a:lstStyle>
          <a:p>
            <a:pPr lvl="1">
              <a:defRPr/>
            </a:pPr>
            <a:r>
              <a:rPr lang="en-US"/>
              <a:t>Simona Bettoni:: simona.bettoni@psi.ch</a:t>
            </a:r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 (grau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 bwMode="auto">
          <a:xfrm>
            <a:off x="1246453" y="1484782"/>
            <a:ext cx="10514177" cy="4608514"/>
          </a:xfrm>
        </p:spPr>
        <p:txBody>
          <a:bodyPr/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>
                <a:latin typeface="+mn-lt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de-CH"/>
              <a:t>Mastertextformat bearbeiten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  <a:p>
            <a:pPr lvl="5">
              <a:defRPr/>
            </a:pPr>
            <a:r>
              <a:rPr lang="de-CH"/>
              <a:t>Sechste Ebene</a:t>
            </a:r>
            <a:endParaRPr/>
          </a:p>
          <a:p>
            <a:pPr lvl="6">
              <a:defRPr/>
            </a:pPr>
            <a:r>
              <a:rPr lang="de-CH"/>
              <a:t>Siebte Ebene</a:t>
            </a:r>
            <a:endParaRPr/>
          </a:p>
          <a:p>
            <a:pPr lvl="7">
              <a:defRPr/>
            </a:pPr>
            <a:r>
              <a:rPr lang="de-CH"/>
              <a:t>Achte Ebene</a:t>
            </a:r>
            <a:endParaRPr/>
          </a:p>
          <a:p>
            <a:pPr lvl="8">
              <a:defRPr/>
            </a:pPr>
            <a:r>
              <a:rPr lang="de-CH"/>
              <a:t>Neunte Ebene</a:t>
            </a:r>
            <a:endParaRPr lang="de-CH" sz="1800" b="0" i="0" u="none" strike="noStrike" cap="none" spc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latin typeface="Rockwel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auto">
          <a:xfrm>
            <a:off x="1390651" y="1341438"/>
            <a:ext cx="5041900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/>
              <a:buChar char="•"/>
              <a:defRPr/>
            </a:lvl1pPr>
            <a:lvl2pPr marL="355600" indent="-177800">
              <a:buSzPct val="100000"/>
              <a:buFont typeface="Symbol"/>
              <a:buChar char="-"/>
              <a:defRPr/>
            </a:lvl2pPr>
            <a:lvl3pPr marL="539750" indent="-184150">
              <a:buFont typeface="Symbol"/>
              <a:buChar char="-"/>
              <a:defRPr/>
            </a:lvl3pPr>
            <a:lvl4pPr marL="717550" indent="-177800">
              <a:buFont typeface="Symbol"/>
              <a:buChar char="-"/>
              <a:defRPr/>
            </a:lvl4pPr>
            <a:lvl5pPr marL="895350" indent="-177800">
              <a:buFont typeface="Symbol"/>
              <a:buChar char="-"/>
              <a:defRPr/>
            </a:lvl5pPr>
            <a:lvl6pPr marL="1074738" indent="-179388">
              <a:buFont typeface="Symbol"/>
              <a:buChar char="-"/>
              <a:defRPr sz="1600"/>
            </a:lvl6pPr>
            <a:lvl7pPr marL="1257300" indent="-182563">
              <a:buFont typeface="Symbol"/>
              <a:buChar char="-"/>
              <a:defRPr sz="1600"/>
            </a:lvl7pPr>
            <a:lvl8pPr marL="1436688" indent="-179388">
              <a:buFont typeface="Symbol"/>
              <a:buChar char="-"/>
              <a:defRPr sz="1600"/>
            </a:lvl8pPr>
            <a:lvl9pPr marL="1614488" indent="-177800"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 bwMode="auto">
          <a:xfrm>
            <a:off x="6671734" y="1337869"/>
            <a:ext cx="5041900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/>
              <a:buChar char="•"/>
              <a:defRPr/>
            </a:lvl1pPr>
            <a:lvl2pPr marL="355600" indent="-177800">
              <a:buSzPct val="100000"/>
              <a:buFont typeface="Symbol"/>
              <a:buChar char="-"/>
              <a:defRPr/>
            </a:lvl2pPr>
            <a:lvl3pPr marL="539750" indent="-184150">
              <a:buFont typeface="Symbol"/>
              <a:buChar char="-"/>
              <a:defRPr/>
            </a:lvl3pPr>
            <a:lvl4pPr marL="717550" indent="-177800">
              <a:buFont typeface="Symbol"/>
              <a:buChar char="-"/>
              <a:defRPr/>
            </a:lvl4pPr>
            <a:lvl5pPr marL="895350" indent="-177800">
              <a:buFont typeface="Symbol"/>
              <a:buChar char="-"/>
              <a:defRPr/>
            </a:lvl5pPr>
            <a:lvl6pPr marL="1074738" indent="-179388">
              <a:buFont typeface="Symbol"/>
              <a:buChar char="-"/>
              <a:defRPr sz="1600"/>
            </a:lvl6pPr>
            <a:lvl7pPr marL="1257300" indent="-182563">
              <a:buFont typeface="Symbol"/>
              <a:buChar char="-"/>
              <a:defRPr sz="1600"/>
            </a:lvl7pPr>
            <a:lvl8pPr marL="1436688" indent="-179388">
              <a:buFont typeface="Symbol"/>
              <a:buChar char="-"/>
              <a:defRPr sz="1600"/>
            </a:lvl8pPr>
            <a:lvl9pPr marL="1614488" indent="-177800"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zwei Inhalte (grau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 bwMode="auto">
          <a:xfrm>
            <a:off x="1251222" y="1449804"/>
            <a:ext cx="5041900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/>
              <a:buChar char="•"/>
              <a:defRPr/>
            </a:lvl1pPr>
            <a:lvl2pPr marL="355600" indent="-177800">
              <a:buSzPct val="100000"/>
              <a:buFont typeface="Symbol"/>
              <a:buChar char="-"/>
              <a:defRPr/>
            </a:lvl2pPr>
            <a:lvl3pPr marL="539750" indent="-184150">
              <a:buFont typeface="Symbol"/>
              <a:buChar char="-"/>
              <a:defRPr/>
            </a:lvl3pPr>
            <a:lvl4pPr marL="717550" indent="-177800">
              <a:buFont typeface="Symbol"/>
              <a:buChar char="-"/>
              <a:defRPr/>
            </a:lvl4pPr>
            <a:lvl5pPr marL="895350" indent="-177800">
              <a:buFont typeface="Symbol"/>
              <a:buChar char="-"/>
              <a:defRPr/>
            </a:lvl5pPr>
            <a:lvl6pPr marL="1074738" indent="-179388">
              <a:buFont typeface="Symbol"/>
              <a:buChar char="-"/>
              <a:defRPr sz="1600"/>
            </a:lvl6pPr>
            <a:lvl7pPr marL="1257300" indent="-182563">
              <a:buFont typeface="Symbol"/>
              <a:buChar char="-"/>
              <a:defRPr sz="1600"/>
            </a:lvl7pPr>
            <a:lvl8pPr marL="1436688" indent="-179388">
              <a:buFont typeface="Symbol"/>
              <a:buChar char="-"/>
              <a:defRPr sz="1600"/>
            </a:lvl8pPr>
            <a:lvl9pPr marL="1614488" indent="-177800"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 bwMode="auto">
          <a:xfrm>
            <a:off x="6532304" y="1446234"/>
            <a:ext cx="5041900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/>
              <a:buChar char="•"/>
              <a:defRPr/>
            </a:lvl1pPr>
            <a:lvl2pPr marL="355600" indent="-177800">
              <a:buSzPct val="100000"/>
              <a:buFont typeface="Symbol"/>
              <a:buChar char="-"/>
              <a:defRPr/>
            </a:lvl2pPr>
            <a:lvl3pPr marL="539750" indent="-184150">
              <a:buFont typeface="Symbol"/>
              <a:buChar char="-"/>
              <a:defRPr/>
            </a:lvl3pPr>
            <a:lvl4pPr marL="717550" indent="-177800">
              <a:buFont typeface="Symbol"/>
              <a:buChar char="-"/>
              <a:defRPr/>
            </a:lvl4pPr>
            <a:lvl5pPr marL="895350" indent="-177800">
              <a:buFont typeface="Symbol"/>
              <a:buChar char="-"/>
              <a:defRPr/>
            </a:lvl5pPr>
            <a:lvl6pPr marL="1074738" indent="-179388">
              <a:buFont typeface="Symbol"/>
              <a:buChar char="-"/>
              <a:defRPr sz="1600"/>
            </a:lvl6pPr>
            <a:lvl7pPr marL="1257300" indent="-182563">
              <a:buFont typeface="Symbol"/>
              <a:buChar char="-"/>
              <a:defRPr sz="1600"/>
            </a:lvl7pPr>
            <a:lvl8pPr marL="1436688" indent="-179388">
              <a:buFont typeface="Symbol"/>
              <a:buChar char="-"/>
              <a:defRPr sz="1600"/>
            </a:lvl8pPr>
            <a:lvl9pPr marL="1614488" indent="-177800"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 (grau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nhalt auf Bild (hoch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83733" y="894810"/>
            <a:ext cx="11089216" cy="5766341"/>
          </a:xfrm>
          <a:prstGeom prst="rect">
            <a:avLst/>
          </a:prstGeom>
          <a:noFill/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 bwMode="auto">
          <a:xfrm>
            <a:off x="1083732" y="894808"/>
            <a:ext cx="3052949" cy="57650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3733" y="285750"/>
            <a:ext cx="1354667" cy="3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1" y="1019811"/>
            <a:ext cx="960967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atin typeface="Time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 bwMode="auto"/>
        <p:txBody>
          <a:bodyPr/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>
                <a:latin typeface="+mn-lt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  <a:endParaRPr lang="en-GB" sz="1800" b="0" i="0" u="none" strike="noStrike" cap="none" spc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 bwMode="auto">
          <a:xfrm>
            <a:off x="10941749" y="6655527"/>
            <a:ext cx="767656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769601" y="291600"/>
            <a:ext cx="8944033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0941749" y="6661150"/>
            <a:ext cx="767656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defRPr sz="900">
                <a:latin typeface="+mn-lt"/>
              </a:defRPr>
            </a:lvl1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" y="1412876"/>
            <a:ext cx="960967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atin typeface="Times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 bwMode="auto">
          <a:xfrm>
            <a:off x="1390651" y="1341438"/>
            <a:ext cx="10322983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083733" y="285750"/>
            <a:ext cx="1354667" cy="3619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>
        <a:spcBef>
          <a:spcPts val="0"/>
        </a:spcBef>
        <a:spcAft>
          <a:spcPts val="0"/>
        </a:spcAft>
        <a:defRPr sz="2500" spc="0">
          <a:solidFill>
            <a:srgbClr val="686868"/>
          </a:solidFill>
          <a:latin typeface="+mj-lt"/>
          <a:ea typeface="+mj-ea"/>
          <a:cs typeface="+mj-cs"/>
        </a:defRPr>
      </a:lvl1pPr>
      <a:lvl2pPr algn="l">
        <a:spcBef>
          <a:spcPts val="0"/>
        </a:spcBef>
        <a:spcAft>
          <a:spcPts val="0"/>
        </a:spcAft>
        <a:defRPr sz="2500">
          <a:solidFill>
            <a:srgbClr val="505150"/>
          </a:solidFill>
          <a:latin typeface="Georgia"/>
          <a:ea typeface="ヒラギノ角ゴ Pro W3"/>
          <a:cs typeface="ヒラギノ角ゴ Pro W3"/>
        </a:defRPr>
      </a:lvl2pPr>
      <a:lvl3pPr algn="l">
        <a:spcBef>
          <a:spcPts val="0"/>
        </a:spcBef>
        <a:spcAft>
          <a:spcPts val="0"/>
        </a:spcAft>
        <a:defRPr sz="2500">
          <a:solidFill>
            <a:srgbClr val="505150"/>
          </a:solidFill>
          <a:latin typeface="Georgia"/>
          <a:ea typeface="ヒラギノ角ゴ Pro W3"/>
          <a:cs typeface="ヒラギノ角ゴ Pro W3"/>
        </a:defRPr>
      </a:lvl3pPr>
      <a:lvl4pPr algn="l">
        <a:spcBef>
          <a:spcPts val="0"/>
        </a:spcBef>
        <a:spcAft>
          <a:spcPts val="0"/>
        </a:spcAft>
        <a:defRPr sz="2500">
          <a:solidFill>
            <a:srgbClr val="505150"/>
          </a:solidFill>
          <a:latin typeface="Georgia"/>
          <a:ea typeface="ヒラギノ角ゴ Pro W3"/>
          <a:cs typeface="ヒラギノ角ゴ Pro W3"/>
        </a:defRPr>
      </a:lvl4pPr>
      <a:lvl5pPr algn="l">
        <a:spcBef>
          <a:spcPts val="0"/>
        </a:spcBef>
        <a:spcAft>
          <a:spcPts val="0"/>
        </a:spcAft>
        <a:defRPr sz="2500">
          <a:solidFill>
            <a:srgbClr val="505150"/>
          </a:solidFill>
          <a:latin typeface="Georgia"/>
          <a:ea typeface="ヒラギノ角ゴ Pro W3"/>
          <a:cs typeface="ヒラギノ角ゴ Pro W3"/>
        </a:defRPr>
      </a:lvl5pPr>
      <a:lvl6pPr marL="457200" algn="l">
        <a:spcBef>
          <a:spcPts val="0"/>
        </a:spcBef>
        <a:spcAft>
          <a:spcPts val="0"/>
        </a:spcAft>
        <a:defRPr sz="3200" b="1">
          <a:solidFill>
            <a:schemeClr val="tx2"/>
          </a:solidFill>
          <a:latin typeface="Arial Narrow"/>
        </a:defRPr>
      </a:lvl6pPr>
      <a:lvl7pPr marL="914400" algn="l">
        <a:spcBef>
          <a:spcPts val="0"/>
        </a:spcBef>
        <a:spcAft>
          <a:spcPts val="0"/>
        </a:spcAft>
        <a:defRPr sz="3200" b="1">
          <a:solidFill>
            <a:schemeClr val="tx2"/>
          </a:solidFill>
          <a:latin typeface="Arial Narrow"/>
        </a:defRPr>
      </a:lvl7pPr>
      <a:lvl8pPr marL="1371600" algn="l">
        <a:spcBef>
          <a:spcPts val="0"/>
        </a:spcBef>
        <a:spcAft>
          <a:spcPts val="0"/>
        </a:spcAft>
        <a:defRPr sz="3200" b="1">
          <a:solidFill>
            <a:schemeClr val="tx2"/>
          </a:solidFill>
          <a:latin typeface="Arial Narrow"/>
        </a:defRPr>
      </a:lvl8pPr>
      <a:lvl9pPr marL="1828800" algn="l">
        <a:spcBef>
          <a:spcPts val="0"/>
        </a:spcBef>
        <a:spcAft>
          <a:spcPts val="0"/>
        </a:spcAft>
        <a:defRPr sz="3200" b="1">
          <a:solidFill>
            <a:schemeClr val="tx2"/>
          </a:solidFill>
          <a:latin typeface="Arial Narrow"/>
        </a:defRPr>
      </a:lvl9pPr>
    </p:titleStyle>
    <p:bodyStyle>
      <a:lvl1pPr marL="177800" indent="-177800" algn="l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Font typeface="Arial"/>
        <a:buChar char="•"/>
        <a:defRPr sz="1800" spc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Symbol"/>
        <a:buChar char="-"/>
        <a:defRPr sz="1800" spc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 spc="0">
          <a:solidFill>
            <a:schemeClr val="tx1"/>
          </a:solidFill>
          <a:latin typeface="+mn-lt"/>
          <a:ea typeface="ＭＳ Ｐゴシック"/>
          <a:cs typeface="ＭＳ Ｐゴシック"/>
        </a:defRPr>
      </a:lvl3pPr>
      <a:lvl4pPr marL="717550" indent="-177800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 spc="0">
          <a:solidFill>
            <a:schemeClr val="tx1"/>
          </a:solidFill>
          <a:latin typeface="+mn-lt"/>
          <a:ea typeface="ＭＳ Ｐゴシック"/>
          <a:cs typeface="ＭＳ Ｐゴシック"/>
        </a:defRPr>
      </a:lvl4pPr>
      <a:lvl5pPr marL="895350" indent="-177800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 spc="0">
          <a:solidFill>
            <a:schemeClr val="tx1"/>
          </a:solidFill>
          <a:latin typeface="+mn-lt"/>
          <a:ea typeface="+mn-ea"/>
          <a:cs typeface="ＭＳ Ｐゴシック"/>
        </a:defRPr>
      </a:lvl5pPr>
      <a:lvl6pPr marL="1074738" indent="-179388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png"/><Relationship Id="rId7" Type="http://schemas.openxmlformats.org/officeDocument/2006/relationships/image" Target="../media/image2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elconf.web.cern.ch/f05/PAPERS/THPP044.PDF#search=%20domain%3Daccelconf%2Eweb%2Ecern%2Ech%20%20%2Bauthor%3A%22Craievich%22%20%20url%3Aaccelconf%2Ff05%20FileExtension%3Dpdf%20%2Durl%3Aabstract%20%2Durl%3Aaccelconf%2Fjacow" TargetMode="External"/><Relationship Id="rId5" Type="http://schemas.openxmlformats.org/officeDocument/2006/relationships/hyperlink" Target="https://ieeexplore.ieee.org/stamp/stamp.jsp?arnumber=4440654&amp;tag=1" TargetMode="Externa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hyperlink" Target="https://inspirehep.net/literature/772336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hart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accelconf.web.cern.ch/f05/PAPERS/THPP044.PDF#search=%20domain%3Daccelconf%2Eweb%2Ecern%2Ech%20%20%2Bauthor%3A%22Craievich%22%20%20url%3Aaccelconf%2Ff05%20FileExtension%3Dpdf%20%2Durl%3Aabstract%20%2Durl%3Aaccelconf%2Fjacow" TargetMode="External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eeexplore.ieee.org/stamp/stamp.jsp?arnumber=4440654&amp;tag=1" TargetMode="Externa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29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emf"/><Relationship Id="rId5" Type="http://schemas.openxmlformats.org/officeDocument/2006/relationships/image" Target="../media/image56.emf"/><Relationship Id="rId4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66.png"/><Relationship Id="rId7" Type="http://schemas.openxmlformats.org/officeDocument/2006/relationships/image" Target="../media/image1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 bwMode="auto">
          <a:xfrm>
            <a:off x="1919536" y="3645024"/>
            <a:ext cx="9865096" cy="609599"/>
          </a:xfrm>
        </p:spPr>
        <p:txBody>
          <a:bodyPr/>
          <a:lstStyle/>
          <a:p>
            <a:pPr>
              <a:defRPr/>
            </a:pPr>
            <a:r>
              <a:rPr lang="en-US" sz="3800" b="1" dirty="0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FCCee: from </a:t>
            </a:r>
            <a:r>
              <a:rPr lang="en-US" sz="3800" b="1" dirty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200 MeV to </a:t>
            </a:r>
            <a:r>
              <a:rPr lang="en-US" sz="3800" b="1" dirty="0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6 (20) </a:t>
            </a:r>
            <a:r>
              <a:rPr lang="en-US" sz="3800" b="1" dirty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GeV </a:t>
            </a:r>
            <a:r>
              <a:rPr lang="en-US" sz="3800" b="1" dirty="0" err="1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linac</a:t>
            </a:r>
            <a:r>
              <a:rPr lang="en-GB" sz="3800" b="1" dirty="0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-</a:t>
            </a:r>
            <a:r>
              <a:rPr lang="en-GB" sz="3800" b="1" dirty="0" err="1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ee</a:t>
            </a:r>
            <a:endParaRPr lang="de-DE" sz="3800" b="1" dirty="0">
              <a:solidFill>
                <a:srgbClr val="2B83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  <a:ea typeface="Segoe UI Emoji"/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 bwMode="auto">
          <a:xfrm>
            <a:off x="1959049" y="4221088"/>
            <a:ext cx="10232951" cy="1406625"/>
          </a:xfrm>
        </p:spPr>
        <p:txBody>
          <a:bodyPr/>
          <a:lstStyle/>
          <a:p>
            <a:pPr>
              <a:defRPr/>
            </a:pP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Simona Bettoni</a:t>
            </a:r>
            <a:r>
              <a:rPr lang="en-GB" sz="14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 Andrea Latina</a:t>
            </a:r>
            <a:r>
              <a:rPr lang="en-GB" sz="14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lang="en-GB" sz="1400" b="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defRPr/>
            </a:pPr>
            <a:endParaRPr lang="en-GB" sz="1400" b="0" dirty="0" smtClean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defRPr/>
            </a:pP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A. Grudiev</a:t>
            </a:r>
            <a:r>
              <a:rPr lang="en-GB" sz="1400" b="0" baseline="300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 P</a:t>
            </a:r>
            <a:r>
              <a:rPr lang="en-GB" sz="1400" b="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. 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Craievich</a:t>
            </a:r>
            <a:r>
              <a:rPr lang="en-GB" sz="14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 S. Doebert</a:t>
            </a:r>
            <a:r>
              <a:rPr lang="en-GB" sz="1400" b="0" baseline="300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 </a:t>
            </a:r>
            <a:r>
              <a:rPr lang="de-CH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H. W. </a:t>
            </a:r>
            <a:r>
              <a:rPr lang="de-CH" sz="1400" b="0" dirty="0" err="1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Pommerenke</a:t>
            </a:r>
            <a:r>
              <a:rPr lang="en-GB" sz="14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(2)</a:t>
            </a:r>
            <a:r>
              <a:rPr lang="de-CH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 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J.-Y</a:t>
            </a:r>
            <a:r>
              <a:rPr lang="en-GB" sz="1400" b="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. 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Raguin</a:t>
            </a:r>
            <a:r>
              <a:rPr lang="en-GB" sz="14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lang="en-GB" sz="1400" b="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 M. Schaer</a:t>
            </a:r>
            <a:r>
              <a:rPr lang="en-GB" sz="1400" b="0" baseline="300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 Y. 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Zhao</a:t>
            </a:r>
            <a:r>
              <a:rPr lang="en-GB" sz="14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R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. Zennaro</a:t>
            </a:r>
            <a:r>
              <a:rPr lang="en-GB" sz="1400" b="0" baseline="300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lang="en-GB" sz="14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/>
            </a:r>
            <a:br>
              <a:rPr lang="en-GB" sz="14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(WP1 </a:t>
            </a:r>
            <a:r>
              <a:rPr lang="en-GB" sz="1400" b="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FCCee Injector Study </a:t>
            </a:r>
            <a:r>
              <a:rPr lang="en-GB" sz="14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Group)</a:t>
            </a:r>
          </a:p>
          <a:p>
            <a:pPr>
              <a:defRPr/>
            </a:pPr>
            <a:endParaRPr lang="en-GB" sz="2400" b="0" baseline="30000" dirty="0" smtClean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defRPr/>
            </a:pPr>
            <a:r>
              <a:rPr lang="en-GB" sz="11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lang="en-GB" sz="11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Paul </a:t>
            </a:r>
            <a:r>
              <a:rPr lang="en-GB" sz="1100" b="0" dirty="0" err="1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Scherrer</a:t>
            </a:r>
            <a:r>
              <a:rPr lang="en-GB" sz="11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r>
              <a:rPr lang="en-GB" sz="1100" b="0" dirty="0" err="1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Institut</a:t>
            </a:r>
            <a:r>
              <a:rPr lang="en-GB" sz="11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, </a:t>
            </a:r>
            <a:r>
              <a:rPr lang="en-GB" sz="1100" b="0" dirty="0" err="1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Villigen</a:t>
            </a:r>
            <a:r>
              <a:rPr lang="en-GB" sz="11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(Switzerland)</a:t>
            </a:r>
          </a:p>
          <a:p>
            <a:pPr>
              <a:defRPr/>
            </a:pPr>
            <a:r>
              <a:rPr lang="en-GB" sz="1100" b="0" baseline="3000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lang="en-GB" sz="11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CERN, </a:t>
            </a:r>
            <a:r>
              <a:rPr lang="en-GB" sz="1100" b="0" dirty="0" err="1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Meyrin</a:t>
            </a:r>
            <a:r>
              <a:rPr lang="en-GB" sz="1100" b="0" dirty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(Switzerland)</a:t>
            </a:r>
          </a:p>
          <a:p>
            <a:pPr>
              <a:defRPr/>
            </a:pPr>
            <a:endParaRPr lang="en-GB" sz="1100" b="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2940621" y="6190407"/>
            <a:ext cx="9264352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1100" dirty="0"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FCC-</a:t>
            </a:r>
            <a:r>
              <a:rPr lang="en-US" sz="1100" dirty="0" err="1"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ee</a:t>
            </a:r>
            <a:r>
              <a:rPr lang="en-US" sz="1100" dirty="0"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Injector Studies Mini-Workshop</a:t>
            </a:r>
          </a:p>
          <a:p>
            <a:pPr>
              <a:buClr>
                <a:schemeClr val="tx1"/>
              </a:buClr>
              <a:defRPr/>
            </a:pPr>
            <a:r>
              <a:rPr lang="en-GB" sz="1100" dirty="0"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24th Nov-25th November 2022</a:t>
            </a:r>
            <a:endParaRPr sz="1100" dirty="0"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>
              <a:buClr>
                <a:schemeClr val="tx1"/>
              </a:buClr>
              <a:defRPr/>
            </a:pPr>
            <a:r>
              <a:rPr lang="en-GB" sz="1100" dirty="0" err="1"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Orsay</a:t>
            </a:r>
            <a:r>
              <a:rPr lang="en-GB" sz="1100" dirty="0"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(France)</a:t>
            </a:r>
            <a:endParaRPr sz="1100" dirty="0"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8" name="Picture 2" descr="Logo: CERN (EIROforum member) | ESO Schwe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340768"/>
            <a:ext cx="936104" cy="91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designs to 6 GeV or 20 GeV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10</a:t>
            </a:fld>
            <a:endParaRPr lang="de-DE"/>
          </a:p>
        </p:txBody>
      </p:sp>
      <p:sp>
        <p:nvSpPr>
          <p:cNvPr id="84" name="TextBox 83"/>
          <p:cNvSpPr txBox="1"/>
          <p:nvPr/>
        </p:nvSpPr>
        <p:spPr>
          <a:xfrm>
            <a:off x="7489922" y="124090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 smtClean="0">
                <a:latin typeface="+mn-lt"/>
                <a:cs typeface="Franklin Gothic Book"/>
              </a:rPr>
              <a:t>2.8 </a:t>
            </a:r>
            <a:r>
              <a:rPr lang="en-US" b="1" kern="1000" spc="30" dirty="0" smtClean="0">
                <a:latin typeface="+mn-lt"/>
                <a:cs typeface="Franklin Gothic Book"/>
              </a:rPr>
              <a:t>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4674846" y="1045387"/>
            <a:ext cx="7046253" cy="573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Rounded Rectangle 85"/>
          <p:cNvSpPr/>
          <p:nvPr/>
        </p:nvSpPr>
        <p:spPr bwMode="auto">
          <a:xfrm>
            <a:off x="6712127" y="911291"/>
            <a:ext cx="3322611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5119345" y="934840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913611" y="124090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 smtClean="0">
                <a:latin typeface="+mn-lt"/>
                <a:cs typeface="Franklin Gothic Book"/>
              </a:rPr>
              <a:t>2.8 </a:t>
            </a:r>
            <a:r>
              <a:rPr lang="en-US" b="1" kern="1000" spc="30" dirty="0" smtClean="0">
                <a:latin typeface="+mn-lt"/>
                <a:cs typeface="Franklin Gothic Book"/>
              </a:rPr>
              <a:t>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7365320" y="90476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5153817" y="904763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469804" y="730796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kern="1000" spc="30" dirty="0">
                <a:cs typeface="Franklin Gothic Book"/>
              </a:rPr>
              <a:t>~</a:t>
            </a:r>
            <a:r>
              <a:rPr lang="en-US" b="1" kern="1000" spc="30" dirty="0" smtClean="0">
                <a:latin typeface="+mn-lt"/>
                <a:cs typeface="Franklin Gothic Book"/>
              </a:rPr>
              <a:t> 1-1.2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1764173" y="917163"/>
            <a:ext cx="481082" cy="3137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0466488" y="2135109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6</a:t>
            </a:r>
            <a:r>
              <a:rPr lang="en-US" b="1" kern="1000" spc="30" dirty="0" smtClean="0">
                <a:latin typeface="+mn-lt"/>
                <a:cs typeface="Franklin Gothic Book"/>
              </a:rPr>
              <a:t>-4*f1</a:t>
            </a:r>
            <a:r>
              <a:rPr lang="en-US" b="1" kern="1000" spc="30" baseline="30000" dirty="0">
                <a:cs typeface="Franklin Gothic Book"/>
              </a:rPr>
              <a:t>a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489922" y="213510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2</a:t>
            </a:r>
            <a:r>
              <a:rPr lang="en-US" b="1" kern="1000" spc="30" dirty="0" smtClean="0">
                <a:latin typeface="+mn-lt"/>
                <a:cs typeface="Franklin Gothic Book"/>
              </a:rPr>
              <a:t>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40" name="Straight Connector 139"/>
          <p:cNvCxnSpPr/>
          <p:nvPr/>
        </p:nvCxnSpPr>
        <p:spPr bwMode="auto">
          <a:xfrm>
            <a:off x="4674846" y="1934016"/>
            <a:ext cx="7034559" cy="237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" name="TextBox 142"/>
          <p:cNvSpPr txBox="1"/>
          <p:nvPr/>
        </p:nvSpPr>
        <p:spPr>
          <a:xfrm>
            <a:off x="4913611" y="213510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2</a:t>
            </a:r>
            <a:r>
              <a:rPr lang="en-US" b="1" kern="1000" spc="30" dirty="0" smtClean="0">
                <a:latin typeface="+mn-lt"/>
                <a:cs typeface="Franklin Gothic Book"/>
              </a:rPr>
              <a:t>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1764173" y="1800898"/>
            <a:ext cx="356131" cy="2899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37" name="Rounded Rectangle 136"/>
          <p:cNvSpPr/>
          <p:nvPr/>
        </p:nvSpPr>
        <p:spPr bwMode="auto">
          <a:xfrm>
            <a:off x="10727748" y="1801692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469804" y="1668137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b="1" kern="1000" spc="30" dirty="0" smtClean="0">
                <a:latin typeface="+mn-lt"/>
                <a:cs typeface="Franklin Gothic Book"/>
              </a:rPr>
              <a:t>= 1.7-3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74" name="Rounded Rectangle 173"/>
          <p:cNvSpPr/>
          <p:nvPr/>
        </p:nvSpPr>
        <p:spPr bwMode="auto">
          <a:xfrm>
            <a:off x="5119345" y="1806672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75" name="TextBox 174"/>
          <p:cNvSpPr txBox="1"/>
          <p:nvPr/>
        </p:nvSpPr>
        <p:spPr bwMode="auto">
          <a:xfrm>
            <a:off x="5153817" y="1776595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1021" y="796303"/>
            <a:ext cx="3535972" cy="58249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buClr>
                <a:srgbClr val="002060"/>
              </a:buClr>
              <a:buSzPct val="150000"/>
            </a:pPr>
            <a:r>
              <a:rPr lang="en-US" sz="1400" b="1" kern="1000" spc="30" dirty="0" smtClean="0">
                <a:latin typeface="+mn-lt"/>
                <a:cs typeface="Franklin Gothic Book"/>
              </a:rPr>
              <a:t>Option 1: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 smtClean="0">
                <a:latin typeface="+mn-lt"/>
                <a:cs typeface="Franklin Gothic Book"/>
              </a:rPr>
              <a:t>Target bunch length and energy spread obtained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 smtClean="0">
                <a:latin typeface="+mn-lt"/>
                <a:cs typeface="Franklin Gothic Book"/>
              </a:rPr>
              <a:t>Good for emittance: </a:t>
            </a:r>
            <a:r>
              <a:rPr lang="en-US" sz="1300" kern="1000" spc="30" dirty="0">
                <a:latin typeface="+mn-lt"/>
                <a:cs typeface="Franklin Gothic Book"/>
              </a:rPr>
              <a:t>long pulse from the gun</a:t>
            </a:r>
          </a:p>
          <a:p>
            <a:pPr>
              <a:buClr>
                <a:srgbClr val="002060"/>
              </a:buClr>
              <a:buSzPct val="150000"/>
            </a:pPr>
            <a:endParaRPr lang="en-US" sz="1300" b="1" kern="1000" spc="30" dirty="0">
              <a:latin typeface="+mn-lt"/>
              <a:cs typeface="Franklin Gothic Book"/>
            </a:endParaRPr>
          </a:p>
          <a:p>
            <a:pPr>
              <a:buClr>
                <a:srgbClr val="002060"/>
              </a:buClr>
              <a:buSzPct val="150000"/>
            </a:pPr>
            <a:r>
              <a:rPr lang="en-US" sz="1400" b="1" kern="1000" spc="30" dirty="0">
                <a:latin typeface="+mn-lt"/>
                <a:cs typeface="Franklin Gothic Book"/>
              </a:rPr>
              <a:t>Option 2: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 smtClean="0">
                <a:latin typeface="+mn-lt"/>
                <a:cs typeface="Franklin Gothic Book"/>
              </a:rPr>
              <a:t>Longer bunch length achievable, target energy spread obtained (harmonic cavity</a:t>
            </a:r>
            <a:r>
              <a:rPr lang="en-US" sz="1300" kern="1000" spc="30" baseline="30000" dirty="0" smtClean="0">
                <a:latin typeface="+mn-lt"/>
                <a:cs typeface="Franklin Gothic Book"/>
              </a:rPr>
              <a:t>a</a:t>
            </a:r>
            <a:r>
              <a:rPr lang="en-US" sz="1300" kern="1000" spc="30" dirty="0" smtClean="0">
                <a:latin typeface="+mn-lt"/>
                <a:cs typeface="Franklin Gothic Book"/>
              </a:rPr>
              <a:t>, passive, or “energy compressor”)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>
                <a:latin typeface="+mn-lt"/>
                <a:cs typeface="Franklin Gothic Book"/>
              </a:rPr>
              <a:t>Even better for </a:t>
            </a:r>
            <a:r>
              <a:rPr lang="en-US" sz="1300" kern="1000" spc="30" dirty="0" smtClean="0">
                <a:latin typeface="+mn-lt"/>
                <a:cs typeface="Franklin Gothic Book"/>
              </a:rPr>
              <a:t>emittance</a:t>
            </a:r>
          </a:p>
          <a:p>
            <a:pPr>
              <a:buClr>
                <a:srgbClr val="002060"/>
              </a:buClr>
              <a:buSzPct val="150000"/>
            </a:pPr>
            <a:endParaRPr lang="en-US" sz="1300" b="1" kern="1000" spc="30" dirty="0" smtClean="0">
              <a:cs typeface="Franklin Gothic Book"/>
            </a:endParaRPr>
          </a:p>
          <a:p>
            <a:pPr>
              <a:buClr>
                <a:srgbClr val="002060"/>
              </a:buClr>
              <a:buSzPct val="150000"/>
            </a:pPr>
            <a:r>
              <a:rPr lang="en-US" sz="1400" b="1" kern="1000" spc="30" dirty="0">
                <a:latin typeface="+mn-lt"/>
                <a:cs typeface="Franklin Gothic Book"/>
              </a:rPr>
              <a:t>Option 3/3b: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>
                <a:latin typeface="+mn-lt"/>
                <a:cs typeface="Franklin Gothic Book"/>
              </a:rPr>
              <a:t>Target energy spread obtained, bunch length </a:t>
            </a:r>
            <a:r>
              <a:rPr lang="en-US" sz="1300" kern="1000" spc="30" dirty="0" smtClean="0">
                <a:latin typeface="+mn-lt"/>
                <a:cs typeface="Franklin Gothic Book"/>
              </a:rPr>
              <a:t>tunable</a:t>
            </a:r>
            <a:endParaRPr lang="en-US" sz="1300" kern="1000" spc="30" dirty="0">
              <a:latin typeface="+mn-lt"/>
              <a:cs typeface="Franklin Gothic Book"/>
            </a:endParaRP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>
                <a:latin typeface="+mn-lt"/>
                <a:cs typeface="Franklin Gothic Book"/>
              </a:rPr>
              <a:t>To be investigated possible emittance degradation </a:t>
            </a:r>
            <a:r>
              <a:rPr lang="en-US" sz="1300" kern="1000" spc="30" dirty="0" smtClean="0">
                <a:latin typeface="+mn-lt"/>
                <a:cs typeface="Franklin Gothic Book"/>
              </a:rPr>
              <a:t>mechanisms</a:t>
            </a:r>
            <a:endParaRPr lang="en-US" sz="1300" kern="1000" spc="30" dirty="0">
              <a:latin typeface="+mn-lt"/>
              <a:cs typeface="Franklin Gothic Book"/>
            </a:endParaRPr>
          </a:p>
          <a:p>
            <a:pPr>
              <a:buClr>
                <a:srgbClr val="002060"/>
              </a:buClr>
              <a:buSzPct val="150000"/>
            </a:pPr>
            <a:endParaRPr lang="en-US" sz="1300" b="1" kern="1000" spc="30" dirty="0">
              <a:latin typeface="+mn-lt"/>
              <a:cs typeface="Franklin Gothic Book"/>
            </a:endParaRPr>
          </a:p>
          <a:p>
            <a:pPr>
              <a:buClr>
                <a:srgbClr val="002060"/>
              </a:buClr>
              <a:buSzPct val="150000"/>
            </a:pPr>
            <a:r>
              <a:rPr lang="en-US" sz="1400" b="1" kern="1000" spc="30" dirty="0">
                <a:latin typeface="+mn-lt"/>
                <a:cs typeface="Franklin Gothic Book"/>
              </a:rPr>
              <a:t>Option 4: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>
                <a:latin typeface="+mn-lt"/>
                <a:cs typeface="Franklin Gothic Book"/>
              </a:rPr>
              <a:t>Maximum flexibility on the bunch length, target energy spread obtained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>
                <a:latin typeface="+mn-lt"/>
                <a:cs typeface="Franklin Gothic Book"/>
              </a:rPr>
              <a:t>To be investigated possible emittance degradation effects</a:t>
            </a:r>
          </a:p>
          <a:p>
            <a:pPr>
              <a:buClr>
                <a:srgbClr val="002060"/>
              </a:buClr>
              <a:buSzPct val="150000"/>
            </a:pPr>
            <a:endParaRPr lang="en-US" sz="1300" b="1" kern="1000" spc="30" dirty="0" smtClean="0">
              <a:latin typeface="+mn-lt"/>
              <a:cs typeface="Franklin Gothic Book"/>
            </a:endParaRPr>
          </a:p>
          <a:p>
            <a:pPr>
              <a:buClr>
                <a:srgbClr val="002060"/>
              </a:buClr>
              <a:buSzPct val="150000"/>
            </a:pPr>
            <a:r>
              <a:rPr lang="en-US" sz="1400" b="1" kern="1000" spc="30" dirty="0">
                <a:latin typeface="+mn-lt"/>
                <a:cs typeface="Franklin Gothic Book"/>
              </a:rPr>
              <a:t>Option 5 (under discussion with R. Zennaro):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 smtClean="0">
                <a:latin typeface="+mn-lt"/>
                <a:cs typeface="Franklin Gothic Book"/>
              </a:rPr>
              <a:t>Target bunch length and energy spread obtained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300" kern="1000" spc="30" dirty="0">
                <a:latin typeface="+mn-lt"/>
                <a:cs typeface="Franklin Gothic Book"/>
              </a:rPr>
              <a:t>To be investigated possible emittance degradation </a:t>
            </a:r>
            <a:r>
              <a:rPr lang="en-US" sz="1300" kern="1000" spc="30" dirty="0" smtClean="0">
                <a:latin typeface="+mn-lt"/>
                <a:cs typeface="Franklin Gothic Book"/>
              </a:rPr>
              <a:t>mechanisms (more in the following)</a:t>
            </a:r>
            <a:endParaRPr lang="en-US" sz="1300" kern="1000" spc="30" dirty="0">
              <a:latin typeface="+mn-lt"/>
              <a:cs typeface="Franklin Gothic Book"/>
            </a:endParaRP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endParaRPr lang="en-US" sz="1300" kern="1000" spc="30" dirty="0">
              <a:latin typeface="+mn-lt"/>
              <a:cs typeface="Franklin Gothic Book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834543" y="317285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2</a:t>
            </a:r>
            <a:r>
              <a:rPr lang="en-US" b="1" kern="1000" spc="30" dirty="0" smtClean="0">
                <a:latin typeface="+mn-lt"/>
                <a:cs typeface="Franklin Gothic Book"/>
              </a:rPr>
              <a:t>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4674846" y="2996959"/>
            <a:ext cx="4797788" cy="40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Rounded Rectangle 94"/>
          <p:cNvSpPr/>
          <p:nvPr/>
        </p:nvSpPr>
        <p:spPr bwMode="auto">
          <a:xfrm>
            <a:off x="6660740" y="2836218"/>
            <a:ext cx="1896432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5119345" y="2859767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913611" y="317285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2</a:t>
            </a:r>
            <a:r>
              <a:rPr lang="en-US" b="1" kern="1000" spc="30" dirty="0" smtClean="0">
                <a:latin typeface="+mn-lt"/>
                <a:cs typeface="Franklin Gothic Book"/>
              </a:rPr>
              <a:t>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99" name="TextBox 98"/>
          <p:cNvSpPr txBox="1"/>
          <p:nvPr/>
        </p:nvSpPr>
        <p:spPr bwMode="auto">
          <a:xfrm>
            <a:off x="5153817" y="2829690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443947" y="2506364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kern="1000" spc="30" dirty="0">
                <a:cs typeface="Franklin Gothic Book"/>
              </a:rPr>
              <a:t>~</a:t>
            </a:r>
            <a:r>
              <a:rPr lang="en-US" b="1" kern="1000" spc="30" dirty="0" smtClean="0">
                <a:latin typeface="+mn-lt"/>
                <a:cs typeface="Franklin Gothic Book"/>
              </a:rPr>
              <a:t> 1-1.2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2" name="Rounded Rectangle 141"/>
          <p:cNvSpPr/>
          <p:nvPr/>
        </p:nvSpPr>
        <p:spPr bwMode="auto">
          <a:xfrm>
            <a:off x="6712127" y="1783123"/>
            <a:ext cx="3322611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45" name="TextBox 144"/>
          <p:cNvSpPr txBox="1"/>
          <p:nvPr/>
        </p:nvSpPr>
        <p:spPr bwMode="auto">
          <a:xfrm>
            <a:off x="7365320" y="177659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 bwMode="auto">
          <a:xfrm>
            <a:off x="6522885" y="282969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5" name="Rounded Rectangle 154"/>
          <p:cNvSpPr/>
          <p:nvPr/>
        </p:nvSpPr>
        <p:spPr bwMode="auto">
          <a:xfrm>
            <a:off x="9432466" y="326439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56" name="Rounded Rectangle 155"/>
          <p:cNvSpPr/>
          <p:nvPr/>
        </p:nvSpPr>
        <p:spPr bwMode="auto">
          <a:xfrm>
            <a:off x="9633126" y="326439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57" name="Rounded Rectangle 156"/>
          <p:cNvSpPr/>
          <p:nvPr/>
        </p:nvSpPr>
        <p:spPr bwMode="auto">
          <a:xfrm>
            <a:off x="9320234" y="277036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9133582" y="2437794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-R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56</a:t>
            </a:r>
            <a:endParaRPr lang="de-CH" b="1" kern="1000" spc="30" baseline="-25000" dirty="0" err="1">
              <a:latin typeface="+mn-lt"/>
              <a:cs typeface="Franklin Gothic Book"/>
            </a:endParaRPr>
          </a:p>
        </p:txBody>
      </p:sp>
      <p:cxnSp>
        <p:nvCxnSpPr>
          <p:cNvPr id="161" name="Straight Connector 160"/>
          <p:cNvCxnSpPr/>
          <p:nvPr/>
        </p:nvCxnSpPr>
        <p:spPr bwMode="auto">
          <a:xfrm flipV="1">
            <a:off x="9757000" y="2996959"/>
            <a:ext cx="1964099" cy="40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Rounded Rectangle 152"/>
          <p:cNvSpPr/>
          <p:nvPr/>
        </p:nvSpPr>
        <p:spPr bwMode="auto">
          <a:xfrm>
            <a:off x="10155176" y="2836218"/>
            <a:ext cx="1441255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10147123" y="2829690"/>
            <a:ext cx="144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11764173" y="2853993"/>
            <a:ext cx="406866" cy="2899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z1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056540" y="5750591"/>
            <a:ext cx="1453070" cy="5162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kern="1000" spc="30" dirty="0" smtClean="0">
                <a:latin typeface="+mn-lt"/>
                <a:cs typeface="Franklin Gothic Book"/>
              </a:rPr>
              <a:t>f2 (11.2 GHz),</a:t>
            </a:r>
          </a:p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0 crossing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872553" y="575059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(2.8 GHz)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80" name="Straight Connector 179"/>
          <p:cNvCxnSpPr/>
          <p:nvPr/>
        </p:nvCxnSpPr>
        <p:spPr bwMode="auto">
          <a:xfrm flipV="1">
            <a:off x="4674846" y="5599990"/>
            <a:ext cx="4693673" cy="261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2" name="TextBox 181"/>
          <p:cNvSpPr txBox="1"/>
          <p:nvPr/>
        </p:nvSpPr>
        <p:spPr>
          <a:xfrm>
            <a:off x="4994790" y="575059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</a:t>
            </a:r>
            <a:r>
              <a:rPr lang="en-US" b="1" kern="1000" spc="30" dirty="0">
                <a:latin typeface="+mn-lt"/>
                <a:cs typeface="Franklin Gothic Book"/>
              </a:rPr>
              <a:t>(</a:t>
            </a:r>
            <a:r>
              <a:rPr lang="en-US" b="1" kern="1000" spc="30" dirty="0" smtClean="0">
                <a:latin typeface="+mn-lt"/>
                <a:cs typeface="Franklin Gothic Book"/>
              </a:rPr>
              <a:t>2.8 GHz)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3652209" y="5337620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85" name="Rounded Rectangle 184"/>
          <p:cNvSpPr/>
          <p:nvPr/>
        </p:nvSpPr>
        <p:spPr bwMode="auto">
          <a:xfrm>
            <a:off x="5239128" y="5473852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86" name="TextBox 185"/>
          <p:cNvSpPr txBox="1"/>
          <p:nvPr/>
        </p:nvSpPr>
        <p:spPr bwMode="auto">
          <a:xfrm>
            <a:off x="5228013" y="5443775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7" name="Rounded Rectangle 186"/>
          <p:cNvSpPr/>
          <p:nvPr/>
        </p:nvSpPr>
        <p:spPr bwMode="auto">
          <a:xfrm>
            <a:off x="6704284" y="5450303"/>
            <a:ext cx="1896432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88" name="TextBox 187"/>
          <p:cNvSpPr txBox="1"/>
          <p:nvPr/>
        </p:nvSpPr>
        <p:spPr bwMode="auto">
          <a:xfrm>
            <a:off x="6571331" y="544377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11764173" y="5468078"/>
            <a:ext cx="345199" cy="2899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z1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90" name="Rounded Rectangle 189"/>
          <p:cNvSpPr/>
          <p:nvPr/>
        </p:nvSpPr>
        <p:spPr bwMode="auto">
          <a:xfrm>
            <a:off x="9488203" y="587954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1" name="Rounded Rectangle 190"/>
          <p:cNvSpPr/>
          <p:nvPr/>
        </p:nvSpPr>
        <p:spPr bwMode="auto">
          <a:xfrm>
            <a:off x="9688863" y="587954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2" name="Rounded Rectangle 191"/>
          <p:cNvSpPr/>
          <p:nvPr/>
        </p:nvSpPr>
        <p:spPr bwMode="auto">
          <a:xfrm>
            <a:off x="9375971" y="538445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3" name="Rounded Rectangle 192"/>
          <p:cNvSpPr/>
          <p:nvPr/>
        </p:nvSpPr>
        <p:spPr bwMode="auto">
          <a:xfrm>
            <a:off x="9812737" y="538445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9223932" y="5109479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-R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56</a:t>
            </a:r>
            <a:endParaRPr lang="de-CH" b="1" kern="1000" spc="30" baseline="-25000" dirty="0" err="1">
              <a:latin typeface="+mn-lt"/>
              <a:cs typeface="Franklin Gothic Book"/>
            </a:endParaRPr>
          </a:p>
        </p:txBody>
      </p:sp>
      <p:cxnSp>
        <p:nvCxnSpPr>
          <p:cNvPr id="200" name="Straight Connector 199"/>
          <p:cNvCxnSpPr/>
          <p:nvPr/>
        </p:nvCxnSpPr>
        <p:spPr bwMode="auto">
          <a:xfrm>
            <a:off x="9950978" y="5613052"/>
            <a:ext cx="175842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3" name="Rounded Rectangle 182"/>
          <p:cNvSpPr/>
          <p:nvPr/>
        </p:nvSpPr>
        <p:spPr bwMode="auto">
          <a:xfrm>
            <a:off x="10470834" y="5468872"/>
            <a:ext cx="513828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04075" y="3172858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6</a:t>
            </a:r>
            <a:r>
              <a:rPr lang="en-US" b="1" kern="1000" spc="30" dirty="0" smtClean="0">
                <a:latin typeface="+mn-lt"/>
                <a:cs typeface="Franklin Gothic Book"/>
              </a:rPr>
              <a:t>-4*f1</a:t>
            </a:r>
            <a:r>
              <a:rPr lang="en-US" b="1" kern="1000" spc="30" baseline="30000" dirty="0">
                <a:cs typeface="Franklin Gothic Book"/>
              </a:rPr>
              <a:t>a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80" name="Rounded Rectangle 79"/>
          <p:cNvSpPr/>
          <p:nvPr/>
        </p:nvSpPr>
        <p:spPr bwMode="auto">
          <a:xfrm>
            <a:off x="8765335" y="2854787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443947" y="2506364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b="1" kern="1000" spc="30" dirty="0" smtClean="0">
                <a:latin typeface="+mn-lt"/>
                <a:cs typeface="Franklin Gothic Book"/>
              </a:rPr>
              <a:t>= 1.7-3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91" name="Straight Connector 90"/>
          <p:cNvCxnSpPr/>
          <p:nvPr/>
        </p:nvCxnSpPr>
        <p:spPr bwMode="auto">
          <a:xfrm flipV="1">
            <a:off x="7231237" y="4376646"/>
            <a:ext cx="2662386" cy="318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8159768" y="4614585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f2 =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2.8</a:t>
            </a:r>
            <a:r>
              <a:rPr lang="en-US" b="1" kern="1000" spc="30" dirty="0" smtClean="0">
                <a:latin typeface="+mn-lt"/>
                <a:cs typeface="Franklin Gothic Book"/>
              </a:rPr>
              <a:t>-5.6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93" name="Straight Connector 92"/>
          <p:cNvCxnSpPr/>
          <p:nvPr/>
        </p:nvCxnSpPr>
        <p:spPr bwMode="auto">
          <a:xfrm flipV="1">
            <a:off x="3816955" y="4392549"/>
            <a:ext cx="2896389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Rounded Rectangle 93"/>
          <p:cNvSpPr/>
          <p:nvPr/>
        </p:nvSpPr>
        <p:spPr bwMode="auto">
          <a:xfrm>
            <a:off x="4183468" y="4253349"/>
            <a:ext cx="1220558" cy="2784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003753" y="4614585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2" name="Rounded Rectangle 101"/>
          <p:cNvSpPr/>
          <p:nvPr/>
        </p:nvSpPr>
        <p:spPr bwMode="auto">
          <a:xfrm>
            <a:off x="5865864" y="4248369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6738737" y="366706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4" name="Rounded Rectangle 103"/>
          <p:cNvSpPr/>
          <p:nvPr/>
        </p:nvSpPr>
        <p:spPr bwMode="auto">
          <a:xfrm>
            <a:off x="6939397" y="366706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5" name="Rounded Rectangle 104"/>
          <p:cNvSpPr/>
          <p:nvPr/>
        </p:nvSpPr>
        <p:spPr bwMode="auto">
          <a:xfrm>
            <a:off x="6608145" y="416394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6" name="Rounded Rectangle 105"/>
          <p:cNvSpPr/>
          <p:nvPr/>
        </p:nvSpPr>
        <p:spPr bwMode="auto">
          <a:xfrm>
            <a:off x="7078837" y="416394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581878" y="4614585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M*f1</a:t>
            </a:r>
            <a:r>
              <a:rPr lang="en-US" b="1" kern="1000" spc="30" baseline="30000" dirty="0">
                <a:cs typeface="Franklin Gothic Book"/>
              </a:rPr>
              <a:t>b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764173" y="4229284"/>
            <a:ext cx="379145" cy="326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z2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10413047" y="4392549"/>
            <a:ext cx="129635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ounded Rectangle 111"/>
          <p:cNvSpPr/>
          <p:nvPr/>
        </p:nvSpPr>
        <p:spPr bwMode="auto">
          <a:xfrm>
            <a:off x="10019398" y="465495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3" name="Rounded Rectangle 112"/>
          <p:cNvSpPr/>
          <p:nvPr/>
        </p:nvSpPr>
        <p:spPr bwMode="auto">
          <a:xfrm>
            <a:off x="10220058" y="465495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4" name="Rounded Rectangle 113"/>
          <p:cNvSpPr/>
          <p:nvPr/>
        </p:nvSpPr>
        <p:spPr bwMode="auto">
          <a:xfrm>
            <a:off x="9893623" y="416394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5" name="Rounded Rectangle 114"/>
          <p:cNvSpPr/>
          <p:nvPr/>
        </p:nvSpPr>
        <p:spPr bwMode="auto">
          <a:xfrm>
            <a:off x="10330389" y="416394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8672434" y="4216640"/>
            <a:ext cx="707571" cy="351819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44622" y="3976892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b="1" kern="1000" spc="30" dirty="0" smtClean="0">
                <a:latin typeface="+mn-lt"/>
                <a:cs typeface="Franklin Gothic Book"/>
              </a:rPr>
              <a:t>= 1.7-3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148938" y="4031023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z1 </a:t>
            </a:r>
            <a:r>
              <a:rPr lang="en-US" b="1" kern="1000" spc="30" dirty="0" smtClean="0">
                <a:latin typeface="+mn-lt"/>
                <a:cs typeface="Franklin Gothic Book"/>
              </a:rPr>
              <a:t>= 0.5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175055" y="4454491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z1 </a:t>
            </a:r>
            <a:r>
              <a:rPr lang="en-US" b="1" kern="1000" spc="30" dirty="0" smtClean="0">
                <a:latin typeface="+mn-lt"/>
                <a:cs typeface="Franklin Gothic Book"/>
              </a:rPr>
              <a:t>&lt;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1 </a:t>
            </a:r>
            <a:r>
              <a:rPr lang="en-US" b="1" kern="1000" spc="30" dirty="0" smtClean="0">
                <a:latin typeface="+mn-lt"/>
                <a:cs typeface="Franklin Gothic Book"/>
              </a:rPr>
              <a:t>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509209" y="4600078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R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56</a:t>
            </a:r>
            <a:endParaRPr lang="de-CH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9739461" y="3865639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-R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56</a:t>
            </a:r>
            <a:endParaRPr lang="de-CH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10626241" y="4216640"/>
            <a:ext cx="541723" cy="351819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3799974" y="6406304"/>
            <a:ext cx="7466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1000" spc="30" baseline="30000" dirty="0" smtClean="0">
                <a:cs typeface="Franklin Gothic Book"/>
              </a:rPr>
              <a:t>a </a:t>
            </a:r>
            <a:r>
              <a:rPr lang="en-US" sz="1200" dirty="0" smtClean="0">
                <a:latin typeface="+mn-lt"/>
                <a:cs typeface="Franklin Gothic Book"/>
              </a:rPr>
              <a:t>For the </a:t>
            </a:r>
            <a:r>
              <a:rPr lang="en-US" sz="1200" dirty="0" smtClean="0">
                <a:latin typeface="+mn-lt"/>
              </a:rPr>
              <a:t>20 GeV layout </a:t>
            </a:r>
            <a:r>
              <a:rPr lang="en-US" sz="1200" dirty="0" err="1" smtClean="0">
                <a:latin typeface="+mn-lt"/>
              </a:rPr>
              <a:t>SuperKEKB</a:t>
            </a:r>
            <a:r>
              <a:rPr lang="en-US" sz="1200" dirty="0" smtClean="0">
                <a:latin typeface="+mn-lt"/>
              </a:rPr>
              <a:t> “</a:t>
            </a:r>
            <a:r>
              <a:rPr lang="en-US" sz="1200" i="1" dirty="0" smtClean="0">
                <a:latin typeface="+mn-lt"/>
              </a:rPr>
              <a:t>energy compressor” scheme, passive linearizer or others to be considered</a:t>
            </a:r>
          </a:p>
          <a:p>
            <a:r>
              <a:rPr lang="en-US" sz="1200" b="1" kern="1000" spc="30" baseline="30000" dirty="0" smtClean="0">
                <a:cs typeface="Franklin Gothic Book"/>
              </a:rPr>
              <a:t>b </a:t>
            </a:r>
            <a:r>
              <a:rPr lang="en-US" sz="1200" i="1" dirty="0" smtClean="0">
                <a:latin typeface="+mn-lt"/>
              </a:rPr>
              <a:t>Smaller than the other cases voltage </a:t>
            </a:r>
            <a:r>
              <a:rPr lang="en-US" sz="1200" i="1" dirty="0" smtClean="0">
                <a:latin typeface="+mn-lt"/>
              </a:rPr>
              <a:t>required</a:t>
            </a:r>
            <a:endParaRPr lang="en-US" sz="1200" i="1" dirty="0">
              <a:latin typeface="+mn-lt"/>
            </a:endParaRPr>
          </a:p>
        </p:txBody>
      </p:sp>
      <p:sp>
        <p:nvSpPr>
          <p:cNvPr id="158" name="Rounded Rectangle 157"/>
          <p:cNvSpPr/>
          <p:nvPr/>
        </p:nvSpPr>
        <p:spPr bwMode="auto">
          <a:xfrm>
            <a:off x="9757000" y="277036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0301955" y="4614585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f2 =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2.8</a:t>
            </a:r>
            <a:r>
              <a:rPr lang="en-US" b="1" kern="1000" spc="30" dirty="0" smtClean="0">
                <a:latin typeface="+mn-lt"/>
                <a:cs typeface="Franklin Gothic Book"/>
              </a:rPr>
              <a:t>-5.6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930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  <p:bldP spid="143" grpId="0"/>
      <p:bldP spid="147" grpId="0"/>
      <p:bldP spid="137" grpId="0" animBg="1"/>
      <p:bldP spid="134" grpId="0"/>
      <p:bldP spid="174" grpId="0" animBg="1"/>
      <p:bldP spid="175" grpId="0"/>
      <p:bldP spid="171" grpId="0" uiExpand="1" build="p"/>
      <p:bldP spid="79" grpId="0"/>
      <p:bldP spid="95" grpId="0" animBg="1"/>
      <p:bldP spid="96" grpId="0" animBg="1"/>
      <p:bldP spid="97" grpId="0"/>
      <p:bldP spid="99" grpId="0"/>
      <p:bldP spid="100" grpId="0"/>
      <p:bldP spid="100" grpId="1"/>
      <p:bldP spid="142" grpId="0" animBg="1"/>
      <p:bldP spid="145" grpId="0"/>
      <p:bldP spid="98" grpId="0"/>
      <p:bldP spid="155" grpId="0" animBg="1"/>
      <p:bldP spid="156" grpId="0" animBg="1"/>
      <p:bldP spid="157" grpId="0" animBg="1"/>
      <p:bldP spid="159" grpId="0"/>
      <p:bldP spid="153" grpId="0" animBg="1"/>
      <p:bldP spid="154" grpId="0"/>
      <p:bldP spid="162" grpId="0"/>
      <p:bldP spid="178" grpId="0"/>
      <p:bldP spid="179" grpId="0"/>
      <p:bldP spid="182" grpId="0"/>
      <p:bldP spid="184" grpId="0"/>
      <p:bldP spid="185" grpId="0" animBg="1"/>
      <p:bldP spid="186" grpId="0"/>
      <p:bldP spid="187" grpId="0" animBg="1"/>
      <p:bldP spid="188" grpId="0"/>
      <p:bldP spid="189" grpId="0"/>
      <p:bldP spid="190" grpId="0" animBg="1"/>
      <p:bldP spid="191" grpId="0" animBg="1"/>
      <p:bldP spid="192" grpId="0" animBg="1"/>
      <p:bldP spid="193" grpId="0" animBg="1"/>
      <p:bldP spid="199" grpId="0"/>
      <p:bldP spid="183" grpId="0" animBg="1"/>
      <p:bldP spid="78" grpId="0"/>
      <p:bldP spid="80" grpId="0" animBg="1"/>
      <p:bldP spid="83" grpId="0"/>
      <p:bldP spid="92" grpId="0"/>
      <p:bldP spid="94" grpId="0" animBg="1"/>
      <p:bldP spid="101" grpId="0"/>
      <p:bldP spid="102" grpId="0" animBg="1"/>
      <p:bldP spid="103" grpId="0" animBg="1"/>
      <p:bldP spid="104" grpId="0" animBg="1"/>
      <p:bldP spid="105" grpId="0" animBg="1"/>
      <p:bldP spid="106" grpId="0" animBg="1"/>
      <p:bldP spid="109" grpId="0"/>
      <p:bldP spid="110" grpId="0"/>
      <p:bldP spid="112" grpId="0" animBg="1"/>
      <p:bldP spid="113" grpId="0" animBg="1"/>
      <p:bldP spid="114" grpId="0" animBg="1"/>
      <p:bldP spid="115" grpId="0" animBg="1"/>
      <p:bldP spid="116" grpId="0" animBg="1"/>
      <p:bldP spid="117" grpId="0"/>
      <p:bldP spid="118" grpId="0"/>
      <p:bldP spid="119" grpId="0"/>
      <p:bldP spid="120" grpId="0"/>
      <p:bldP spid="123" grpId="0"/>
      <p:bldP spid="124" grpId="0" animBg="1"/>
      <p:bldP spid="125" grpId="0" uiExpand="1" build="p"/>
      <p:bldP spid="158" grpId="0" animBg="1"/>
      <p:bldP spid="1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Baseline for the common </a:t>
            </a:r>
            <a:r>
              <a:rPr lang="en-US" sz="2800" dirty="0" err="1" smtClean="0"/>
              <a:t>linac</a:t>
            </a:r>
            <a:r>
              <a:rPr lang="en-US" sz="2800" dirty="0" smtClean="0"/>
              <a:t> design</a:t>
            </a:r>
            <a:endParaRPr lang="de-CH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11</a:t>
            </a:fld>
            <a:endParaRPr lang="de-D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025450"/>
              </p:ext>
            </p:extLst>
          </p:nvPr>
        </p:nvGraphicFramePr>
        <p:xfrm>
          <a:off x="879432" y="4437112"/>
          <a:ext cx="10062317" cy="189242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{74C1A8A3-306A-4EB7-A6B1-4F7E0EB9C5D6}</a:tableStyleId>
              </a:tblPr>
              <a:tblGrid>
                <a:gridCol w="863020">
                  <a:extLst>
                    <a:ext uri="{9D8B030D-6E8A-4147-A177-3AD203B41FA5}">
                      <a16:colId xmlns:a16="http://schemas.microsoft.com/office/drawing/2014/main" val="643659970"/>
                    </a:ext>
                  </a:extLst>
                </a:gridCol>
                <a:gridCol w="1158504">
                  <a:extLst>
                    <a:ext uri="{9D8B030D-6E8A-4147-A177-3AD203B41FA5}">
                      <a16:colId xmlns:a16="http://schemas.microsoft.com/office/drawing/2014/main" val="3318139391"/>
                    </a:ext>
                  </a:extLst>
                </a:gridCol>
                <a:gridCol w="630368">
                  <a:extLst>
                    <a:ext uri="{9D8B030D-6E8A-4147-A177-3AD203B41FA5}">
                      <a16:colId xmlns:a16="http://schemas.microsoft.com/office/drawing/2014/main" val="1379973266"/>
                    </a:ext>
                  </a:extLst>
                </a:gridCol>
                <a:gridCol w="890191">
                  <a:extLst>
                    <a:ext uri="{9D8B030D-6E8A-4147-A177-3AD203B41FA5}">
                      <a16:colId xmlns:a16="http://schemas.microsoft.com/office/drawing/2014/main" val="1748724123"/>
                    </a:ext>
                  </a:extLst>
                </a:gridCol>
                <a:gridCol w="954723">
                  <a:extLst>
                    <a:ext uri="{9D8B030D-6E8A-4147-A177-3AD203B41FA5}">
                      <a16:colId xmlns:a16="http://schemas.microsoft.com/office/drawing/2014/main" val="3840562041"/>
                    </a:ext>
                  </a:extLst>
                </a:gridCol>
                <a:gridCol w="1009064">
                  <a:extLst>
                    <a:ext uri="{9D8B030D-6E8A-4147-A177-3AD203B41FA5}">
                      <a16:colId xmlns:a16="http://schemas.microsoft.com/office/drawing/2014/main" val="2459083344"/>
                    </a:ext>
                  </a:extLst>
                </a:gridCol>
                <a:gridCol w="1391157">
                  <a:extLst>
                    <a:ext uri="{9D8B030D-6E8A-4147-A177-3AD203B41FA5}">
                      <a16:colId xmlns:a16="http://schemas.microsoft.com/office/drawing/2014/main" val="3965794371"/>
                    </a:ext>
                  </a:extLst>
                </a:gridCol>
                <a:gridCol w="1296058">
                  <a:extLst>
                    <a:ext uri="{9D8B030D-6E8A-4147-A177-3AD203B41FA5}">
                      <a16:colId xmlns:a16="http://schemas.microsoft.com/office/drawing/2014/main" val="3305264785"/>
                    </a:ext>
                  </a:extLst>
                </a:gridCol>
                <a:gridCol w="1869232">
                  <a:extLst>
                    <a:ext uri="{9D8B030D-6E8A-4147-A177-3AD203B41FA5}">
                      <a16:colId xmlns:a16="http://schemas.microsoft.com/office/drawing/2014/main" val="657999142"/>
                    </a:ext>
                  </a:extLst>
                </a:gridCol>
              </a:tblGrid>
              <a:tr h="3784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 (GHz)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 (MV/m)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a/</a:t>
                      </a: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l</a:t>
                      </a:r>
                      <a:endParaRPr lang="de-CH" sz="16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 (mm)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dirty="0" smtClean="0"/>
                        <a:t>z</a:t>
                      </a:r>
                      <a:r>
                        <a:rPr lang="en-US" sz="1600" dirty="0" smtClean="0"/>
                        <a:t> (mm)</a:t>
                      </a:r>
                      <a:endParaRPr lang="de-CH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/>
                      <a:r>
                        <a:rPr lang="en-US" sz="1600" dirty="0" smtClean="0"/>
                        <a:t>N  </a:t>
                      </a:r>
                      <a:r>
                        <a:rPr lang="en-US" sz="1600" dirty="0" err="1" smtClean="0"/>
                        <a:t>struct</a:t>
                      </a:r>
                      <a:endParaRPr lang="de-CH" sz="1600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/>
                      <a:r>
                        <a:rPr lang="en-US" sz="1600" dirty="0" smtClean="0"/>
                        <a:t>Final E (GeV)</a:t>
                      </a:r>
                      <a:endParaRPr lang="de-CH" sz="1600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phase (</a:t>
                      </a:r>
                      <a:r>
                        <a:rPr lang="en-US" sz="1600" dirty="0" err="1" smtClean="0"/>
                        <a:t>deg</a:t>
                      </a:r>
                      <a:r>
                        <a:rPr lang="en-US" sz="1600" dirty="0" smtClean="0"/>
                        <a:t>)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Final </a:t>
                      </a:r>
                      <a:r>
                        <a:rPr lang="en-US" sz="1600" baseline="0" dirty="0" err="1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baseline="-25000" dirty="0" err="1" smtClean="0"/>
                        <a:t>E</a:t>
                      </a:r>
                      <a:r>
                        <a:rPr lang="en-US" sz="1600" dirty="0" smtClean="0"/>
                        <a:t>/E ( %)</a:t>
                      </a:r>
                      <a:endParaRPr lang="de-CH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23849"/>
                  </a:ext>
                </a:extLst>
              </a:tr>
              <a:tr h="3784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0.1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10.7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63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5.94354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0.14145</a:t>
                      </a:r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034179"/>
                  </a:ext>
                </a:extLst>
              </a:tr>
              <a:tr h="3784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25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0.15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16.1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62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6.07784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82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0.15331</a:t>
                      </a:r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646690"/>
                  </a:ext>
                </a:extLst>
              </a:tr>
              <a:tr h="3784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10.7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5.94451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0.15482</a:t>
                      </a:r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28692"/>
                  </a:ext>
                </a:extLst>
              </a:tr>
              <a:tr h="3784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0.15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16.1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6. 03897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85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0. 16159</a:t>
                      </a:r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629167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025739"/>
            <a:ext cx="8776716" cy="9738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321125"/>
            <a:ext cx="4663802" cy="14355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5375920" y="2225214"/>
            <a:ext cx="6768752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Higher is the RF gradient better the performance are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Assumed a conservative 25 MV/m gradient in the simulations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The final energy, and therefore the number of structures, are computed including the beam energy loss along the </a:t>
            </a:r>
            <a:r>
              <a:rPr lang="en-US" dirty="0" err="1" smtClean="0">
                <a:latin typeface="+mn-lt"/>
              </a:rPr>
              <a:t>linac</a:t>
            </a:r>
            <a:r>
              <a:rPr lang="en-US" dirty="0" smtClean="0">
                <a:latin typeface="+mn-lt"/>
              </a:rPr>
              <a:t> </a:t>
            </a:r>
            <a:endParaRPr lang="de-CH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79432" y="4797152"/>
            <a:ext cx="10062317" cy="792088"/>
          </a:xfrm>
          <a:prstGeom prst="rect">
            <a:avLst/>
          </a:prstGeom>
          <a:noFill/>
          <a:ln w="57150">
            <a:solidFill>
              <a:srgbClr val="0F90FF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42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83" r="6619"/>
          <a:stretch/>
        </p:blipFill>
        <p:spPr>
          <a:xfrm>
            <a:off x="407368" y="2741994"/>
            <a:ext cx="6480720" cy="3913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9601" y="291600"/>
            <a:ext cx="9325413" cy="508500"/>
          </a:xfrm>
        </p:spPr>
        <p:txBody>
          <a:bodyPr/>
          <a:lstStyle/>
          <a:p>
            <a:r>
              <a:rPr lang="en-US" dirty="0" smtClean="0"/>
              <a:t>Way to quantify the “robustness” of the machine to misalignments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12</a:t>
            </a:fld>
            <a:endParaRPr lang="de-DE"/>
          </a:p>
        </p:txBody>
      </p:sp>
      <p:sp>
        <p:nvSpPr>
          <p:cNvPr id="23" name="TextBox 22"/>
          <p:cNvSpPr txBox="1"/>
          <p:nvPr/>
        </p:nvSpPr>
        <p:spPr bwMode="auto">
          <a:xfrm>
            <a:off x="7032104" y="2778888"/>
            <a:ext cx="4990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This </a:t>
            </a:r>
            <a:r>
              <a:rPr lang="en-US" sz="1800" dirty="0" smtClean="0">
                <a:latin typeface="+mn-lt"/>
              </a:rPr>
              <a:t>quantifies the </a:t>
            </a:r>
            <a:r>
              <a:rPr lang="en-US" sz="1800" dirty="0" smtClean="0">
                <a:latin typeface="+mn-lt"/>
              </a:rPr>
              <a:t>percentage of bad (</a:t>
            </a:r>
            <a:r>
              <a:rPr lang="en-US" sz="1800" dirty="0" smtClean="0">
                <a:latin typeface="+mn-lt"/>
              </a:rPr>
              <a:t>above the threshold) or good seeds (below the threshold</a:t>
            </a:r>
            <a:r>
              <a:rPr lang="en-US" sz="1800" dirty="0">
                <a:latin typeface="+mn-lt"/>
              </a:rPr>
              <a:t>) </a:t>
            </a:r>
            <a:r>
              <a:rPr lang="en-US" sz="1800" dirty="0" smtClean="0">
                <a:latin typeface="+mn-lt"/>
              </a:rPr>
              <a:t>relatively </a:t>
            </a:r>
            <a:r>
              <a:rPr lang="en-US" sz="1800" dirty="0" smtClean="0">
                <a:latin typeface="+mn-lt"/>
              </a:rPr>
              <a:t>to the total number of seeds</a:t>
            </a:r>
            <a:endParaRPr lang="de-CH" sz="1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958454" y="860948"/>
            <a:ext cx="11136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Analysis of the simulation results: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Each seed corresponds to a simulation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Each simulation gives final x and y </a:t>
            </a:r>
            <a:r>
              <a:rPr lang="en-US" sz="1800" dirty="0" smtClean="0">
                <a:latin typeface="+mn-lt"/>
              </a:rPr>
              <a:t>emittance</a:t>
            </a:r>
            <a:endParaRPr lang="en-US" sz="1800" dirty="0" smtClean="0">
              <a:latin typeface="+mn-lt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Shown the </a:t>
            </a:r>
            <a:r>
              <a:rPr lang="en-US" sz="1800" dirty="0" smtClean="0">
                <a:latin typeface="+mn-lt"/>
              </a:rPr>
              <a:t>histogram of the </a:t>
            </a:r>
            <a:r>
              <a:rPr lang="en-US" sz="1800" dirty="0" smtClean="0">
                <a:latin typeface="+mn-lt"/>
              </a:rPr>
              <a:t>emittance, its mean </a:t>
            </a:r>
            <a:r>
              <a:rPr lang="en-US" sz="1800" dirty="0" smtClean="0">
                <a:latin typeface="+mn-lt"/>
              </a:rPr>
              <a:t>and </a:t>
            </a:r>
            <a:r>
              <a:rPr lang="en-US" sz="1800" dirty="0" err="1" smtClean="0">
                <a:latin typeface="+mn-lt"/>
              </a:rPr>
              <a:t>std</a:t>
            </a:r>
            <a:r>
              <a:rPr lang="en-US" sz="1800" dirty="0" smtClean="0">
                <a:latin typeface="+mn-lt"/>
              </a:rPr>
              <a:t> over the full set of </a:t>
            </a:r>
            <a:r>
              <a:rPr lang="en-US" sz="1800" dirty="0" smtClean="0">
                <a:latin typeface="+mn-lt"/>
              </a:rPr>
              <a:t>simulations</a:t>
            </a:r>
            <a:endParaRPr lang="en-US" sz="1800" dirty="0" smtClean="0">
              <a:latin typeface="+mn-lt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Sum </a:t>
            </a:r>
            <a:r>
              <a:rPr lang="en-US" sz="1800" dirty="0" smtClean="0">
                <a:latin typeface="+mn-lt"/>
              </a:rPr>
              <a:t>of the normalized histogram from the </a:t>
            </a:r>
            <a:r>
              <a:rPr lang="en-US" sz="1800" b="1" dirty="0" smtClean="0">
                <a:solidFill>
                  <a:srgbClr val="2B83D3"/>
                </a:solidFill>
                <a:latin typeface="+mn-lt"/>
              </a:rPr>
              <a:t>smallest</a:t>
            </a:r>
            <a:r>
              <a:rPr lang="en-US" sz="1800" dirty="0" smtClean="0">
                <a:latin typeface="+mn-lt"/>
              </a:rPr>
              <a:t> or the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largest</a:t>
            </a:r>
            <a:r>
              <a:rPr lang="en-US" sz="1800" dirty="0" smtClean="0">
                <a:latin typeface="+mn-lt"/>
              </a:rPr>
              <a:t> emittance computed</a:t>
            </a:r>
            <a:endParaRPr lang="de-CH" sz="1800" dirty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343472" y="3501008"/>
            <a:ext cx="72008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557433" y="5733256"/>
            <a:ext cx="72008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9" name="TextBox 8"/>
          <p:cNvSpPr txBox="1"/>
          <p:nvPr/>
        </p:nvSpPr>
        <p:spPr bwMode="auto">
          <a:xfrm>
            <a:off x="7104112" y="4491366"/>
            <a:ext cx="49909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buSzPct val="150000"/>
            </a:pPr>
            <a:r>
              <a:rPr lang="en-US" sz="1800" b="1" dirty="0" smtClean="0">
                <a:latin typeface="+mn-lt"/>
              </a:rPr>
              <a:t>Parameters for the simulations: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Typical values are </a:t>
            </a:r>
            <a:r>
              <a:rPr lang="en-US" dirty="0" smtClean="0">
                <a:latin typeface="+mn-lt"/>
              </a:rPr>
              <a:t>500-1000 </a:t>
            </a:r>
            <a:r>
              <a:rPr lang="en-US" dirty="0" smtClean="0">
                <a:latin typeface="+mn-lt"/>
              </a:rPr>
              <a:t>seeds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The assumed initial emittance is 5 </a:t>
            </a:r>
            <a:r>
              <a:rPr lang="en-US" dirty="0" err="1" smtClean="0">
                <a:latin typeface="+mn-lt"/>
              </a:rPr>
              <a:t>mm.mrad</a:t>
            </a:r>
            <a:r>
              <a:rPr lang="en-US" dirty="0" smtClean="0">
                <a:latin typeface="+mn-lt"/>
              </a:rPr>
              <a:t> at 5.5 </a:t>
            </a:r>
            <a:r>
              <a:rPr lang="en-US" dirty="0" err="1" smtClean="0">
                <a:latin typeface="+mn-lt"/>
              </a:rPr>
              <a:t>nC</a:t>
            </a:r>
            <a:r>
              <a:rPr lang="en-US" dirty="0" smtClean="0">
                <a:latin typeface="+mn-lt"/>
              </a:rPr>
              <a:t> with 1 mm </a:t>
            </a:r>
            <a:r>
              <a:rPr lang="en-US" dirty="0" err="1" smtClean="0">
                <a:latin typeface="+mn-lt"/>
              </a:rPr>
              <a:t>rms</a:t>
            </a:r>
            <a:r>
              <a:rPr lang="en-US" dirty="0" smtClean="0">
                <a:latin typeface="+mn-lt"/>
              </a:rPr>
              <a:t> laser pulse length (from the </a:t>
            </a:r>
            <a:r>
              <a:rPr lang="en-US" dirty="0" smtClean="0">
                <a:latin typeface="+mn-lt"/>
              </a:rPr>
              <a:t>new </a:t>
            </a:r>
            <a:r>
              <a:rPr lang="en-US" dirty="0" smtClean="0">
                <a:latin typeface="+mn-lt"/>
              </a:rPr>
              <a:t>optimizations </a:t>
            </a:r>
            <a:r>
              <a:rPr lang="en-US" dirty="0" smtClean="0">
                <a:latin typeface="+mn-lt"/>
              </a:rPr>
              <a:t>about 6 </a:t>
            </a:r>
            <a:r>
              <a:rPr lang="en-US" dirty="0" err="1" smtClean="0">
                <a:latin typeface="+mn-lt"/>
              </a:rPr>
              <a:t>mm.mrad</a:t>
            </a:r>
            <a:r>
              <a:rPr lang="en-US" dirty="0" smtClean="0">
                <a:latin typeface="+mn-lt"/>
              </a:rPr>
              <a:t> is expected)</a:t>
            </a:r>
          </a:p>
        </p:txBody>
      </p:sp>
    </p:spTree>
    <p:extLst>
      <p:ext uri="{BB962C8B-B14F-4D97-AF65-F5344CB8AC3E}">
        <p14:creationId xmlns:p14="http://schemas.microsoft.com/office/powerpoint/2010/main" val="41961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= 0.15 (a = 16.1 mm, f = 2.8 GHz</a:t>
            </a:r>
            <a:r>
              <a:rPr lang="en-US" dirty="0" smtClean="0"/>
              <a:t>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13</a:t>
            </a:fld>
            <a:endParaRPr lang="de-DE"/>
          </a:p>
        </p:txBody>
      </p:sp>
      <p:sp>
        <p:nvSpPr>
          <p:cNvPr id="22" name="TextBox 21"/>
          <p:cNvSpPr txBox="1"/>
          <p:nvPr/>
        </p:nvSpPr>
        <p:spPr bwMode="auto">
          <a:xfrm>
            <a:off x="1737486" y="1280407"/>
            <a:ext cx="2541925" cy="1376470"/>
          </a:xfrm>
          <a:prstGeom prst="rect">
            <a:avLst/>
          </a:prstGeom>
          <a:solidFill>
            <a:schemeClr val="bg1"/>
          </a:solidFill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Quadrupoles</a:t>
            </a: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Offset x, y = 50 um </a:t>
            </a:r>
            <a:r>
              <a:rPr lang="en-US" spc="30" dirty="0" err="1">
                <a:latin typeface="+mn-lt"/>
                <a:cs typeface="Franklin Gothic Book"/>
              </a:rPr>
              <a:t>rms</a:t>
            </a: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RF cavities</a:t>
            </a:r>
            <a:endParaRPr sz="14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Offset x, y = 100 um </a:t>
            </a:r>
            <a:r>
              <a:rPr lang="en-US" spc="30" dirty="0" err="1">
                <a:latin typeface="+mn-lt"/>
                <a:cs typeface="Franklin Gothic Book"/>
              </a:rPr>
              <a:t>rms</a:t>
            </a: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Gaussian </a:t>
            </a:r>
            <a:r>
              <a:rPr lang="en-US" spc="30" dirty="0" smtClean="0">
                <a:latin typeface="+mn-lt"/>
                <a:cs typeface="Franklin Gothic Book"/>
              </a:rPr>
              <a:t>distribution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032" y="708569"/>
            <a:ext cx="3360195" cy="25201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16" y="725301"/>
            <a:ext cx="3315578" cy="2486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2279576" y="5671686"/>
            <a:ext cx="80110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  <a:buSzPct val="150000"/>
            </a:pPr>
            <a:r>
              <a:rPr lang="en-US" sz="2000" b="1" dirty="0" smtClean="0">
                <a:latin typeface="+mn-lt"/>
              </a:rPr>
              <a:t>Elegant results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Quadrupoles misalignments dominate the possible emittance increase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Emittance increase by maximum a factor 2 for less than 10% of the seeds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Orbit correction brings back the emittance to low values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1774931" y="3676597"/>
            <a:ext cx="2541925" cy="1657249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Quadrupoles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50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RF cavities</a:t>
            </a:r>
            <a:endParaRPr sz="12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100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spc="30" dirty="0" smtClean="0">
                <a:latin typeface="+mn-lt"/>
                <a:cs typeface="Franklin Gothic Book"/>
              </a:rPr>
              <a:t>BPM</a:t>
            </a:r>
            <a:endParaRPr lang="en-US" sz="1400" b="1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</a:t>
            </a:r>
            <a:r>
              <a:rPr lang="en-US" sz="1400" spc="30" dirty="0" smtClean="0">
                <a:latin typeface="+mn-lt"/>
                <a:cs typeface="Franklin Gothic Book"/>
              </a:rPr>
              <a:t>30 </a:t>
            </a:r>
            <a:r>
              <a:rPr lang="en-US" sz="1400" spc="30" dirty="0">
                <a:latin typeface="+mn-lt"/>
                <a:cs typeface="Franklin Gothic Book"/>
              </a:rPr>
              <a:t>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spc="30" dirty="0">
                <a:latin typeface="+mn-lt"/>
                <a:cs typeface="Franklin Gothic Book"/>
              </a:rPr>
              <a:t>Gaussian </a:t>
            </a:r>
            <a:r>
              <a:rPr lang="en-US" sz="1400" spc="30" dirty="0" smtClean="0">
                <a:latin typeface="+mn-lt"/>
                <a:cs typeface="Franklin Gothic Book"/>
              </a:rPr>
              <a:t>distribution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69" y="3297828"/>
            <a:ext cx="3219717" cy="2414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032" y="3237575"/>
            <a:ext cx="3380391" cy="25352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 rot="16200000">
            <a:off x="400710" y="4320555"/>
            <a:ext cx="19848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Orbit correction</a:t>
            </a:r>
            <a:endParaRPr lang="de-CH" sz="18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 rot="16200000">
            <a:off x="36169" y="1783976"/>
            <a:ext cx="26959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No orbit correction</a:t>
            </a:r>
            <a:endParaRPr lang="de-CH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94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398340" y="764704"/>
            <a:ext cx="4985692" cy="34973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err="1" smtClean="0"/>
              <a:t>RFTrack</a:t>
            </a:r>
            <a:r>
              <a:rPr lang="en-US" sz="1600" dirty="0" smtClean="0"/>
              <a:t> (code developed by A. Latina): </a:t>
            </a:r>
            <a:r>
              <a:rPr lang="en-US" sz="1600" dirty="0" smtClean="0"/>
              <a:t>on-crest, </a:t>
            </a:r>
            <a:r>
              <a:rPr lang="en-US" sz="1600" dirty="0" smtClean="0"/>
              <a:t>1000 seeds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studies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14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646" t="-1155" b="3877"/>
          <a:stretch/>
        </p:blipFill>
        <p:spPr>
          <a:xfrm>
            <a:off x="7248128" y="1269070"/>
            <a:ext cx="4045843" cy="315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080" t="5926" b="16536"/>
          <a:stretch/>
        </p:blipFill>
        <p:spPr>
          <a:xfrm>
            <a:off x="7238464" y="785616"/>
            <a:ext cx="4000500" cy="288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46" y="2037797"/>
            <a:ext cx="4379648" cy="3284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263352" y="5427801"/>
            <a:ext cx="11665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If the RF structures are operated on-crest Elegant and </a:t>
            </a:r>
            <a:r>
              <a:rPr lang="en-US" sz="1400" dirty="0" err="1" smtClean="0">
                <a:latin typeface="+mn-lt"/>
              </a:rPr>
              <a:t>RFTrack</a:t>
            </a:r>
            <a:r>
              <a:rPr lang="en-US" sz="1400" dirty="0" smtClean="0">
                <a:latin typeface="+mn-lt"/>
              </a:rPr>
              <a:t> give similar results, whereas if the RF </a:t>
            </a:r>
            <a:r>
              <a:rPr lang="en-US" sz="1400" dirty="0">
                <a:latin typeface="+mn-lt"/>
              </a:rPr>
              <a:t>structures are operated off-crest </a:t>
            </a:r>
            <a:r>
              <a:rPr lang="en-US" sz="1400" dirty="0" smtClean="0">
                <a:latin typeface="+mn-lt"/>
              </a:rPr>
              <a:t>the two codes disagree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For </a:t>
            </a:r>
            <a:r>
              <a:rPr lang="en-US" sz="1400" dirty="0">
                <a:latin typeface="+mn-lt"/>
              </a:rPr>
              <a:t>RF apertures corresponding to a/</a:t>
            </a:r>
            <a:r>
              <a:rPr lang="en-US" sz="1400" dirty="0">
                <a:latin typeface="Symbol" panose="05050102010706020507" pitchFamily="18" charset="2"/>
              </a:rPr>
              <a:t>l</a:t>
            </a:r>
            <a:r>
              <a:rPr lang="en-US" sz="1400" dirty="0">
                <a:latin typeface="+mn-lt"/>
              </a:rPr>
              <a:t> = 0.15 at 2.8 GHz 0% of the seeds </a:t>
            </a:r>
            <a:r>
              <a:rPr lang="en-US" sz="1400" dirty="0" smtClean="0">
                <a:latin typeface="+mn-lt"/>
              </a:rPr>
              <a:t>reaches </a:t>
            </a:r>
            <a:r>
              <a:rPr lang="en-US" sz="1400" dirty="0">
                <a:latin typeface="+mn-lt"/>
              </a:rPr>
              <a:t>50 </a:t>
            </a:r>
            <a:r>
              <a:rPr lang="en-US" sz="1400" dirty="0" err="1">
                <a:latin typeface="+mn-lt"/>
              </a:rPr>
              <a:t>mm.mrad</a:t>
            </a:r>
            <a:r>
              <a:rPr lang="en-US" sz="1400" dirty="0">
                <a:latin typeface="+mn-lt"/>
              </a:rPr>
              <a:t> in </a:t>
            </a:r>
            <a:r>
              <a:rPr lang="en-US" sz="1400" dirty="0" smtClean="0">
                <a:latin typeface="+mn-lt"/>
              </a:rPr>
              <a:t>Elegant and </a:t>
            </a:r>
            <a:r>
              <a:rPr lang="en-US" sz="1400" dirty="0" err="1" smtClean="0">
                <a:latin typeface="+mn-lt"/>
              </a:rPr>
              <a:t>RFTrack</a:t>
            </a:r>
            <a:r>
              <a:rPr lang="en-US" sz="1400" dirty="0" smtClean="0">
                <a:latin typeface="+mn-lt"/>
              </a:rPr>
              <a:t> (this used for the multi-bunch, and the outcome is the maximum a/</a:t>
            </a:r>
            <a:r>
              <a:rPr lang="en-US" sz="1400" dirty="0" smtClean="0">
                <a:latin typeface="Symbol" panose="05050102010706020507" pitchFamily="18" charset="2"/>
              </a:rPr>
              <a:t>l</a:t>
            </a:r>
            <a:r>
              <a:rPr lang="en-US" sz="1400" dirty="0" smtClean="0">
                <a:latin typeface="+mn-lt"/>
              </a:rPr>
              <a:t> = 0.1)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More in the next slide</a:t>
            </a:r>
            <a:endParaRPr lang="de-CH" sz="1400" dirty="0">
              <a:latin typeface="+mn-lt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1398340" y="1230971"/>
            <a:ext cx="2664296" cy="4034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Elegant: 82 </a:t>
            </a:r>
            <a:r>
              <a:rPr lang="en-US" sz="1600" dirty="0" err="1" smtClean="0"/>
              <a:t>deg</a:t>
            </a:r>
            <a:r>
              <a:rPr lang="en-US" sz="1600" dirty="0" smtClean="0"/>
              <a:t>, 500 seeds</a:t>
            </a:r>
            <a:endParaRPr lang="de-CH" sz="16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791744" y="1432684"/>
            <a:ext cx="331236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6512337" y="937334"/>
            <a:ext cx="591775" cy="44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5" name="Rectangle 4"/>
          <p:cNvSpPr/>
          <p:nvPr/>
        </p:nvSpPr>
        <p:spPr>
          <a:xfrm>
            <a:off x="11816" y="6607635"/>
            <a:ext cx="6792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 smtClean="0">
                <a:latin typeface="+mn-lt"/>
              </a:rPr>
              <a:t>More on </a:t>
            </a:r>
            <a:r>
              <a:rPr lang="de-CH" sz="1000" dirty="0" err="1" smtClean="0">
                <a:latin typeface="+mn-lt"/>
              </a:rPr>
              <a:t>codes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comparison</a:t>
            </a:r>
            <a:r>
              <a:rPr lang="de-CH" sz="1000" dirty="0" smtClean="0">
                <a:latin typeface="+mn-lt"/>
              </a:rPr>
              <a:t> (Placet </a:t>
            </a:r>
            <a:r>
              <a:rPr lang="de-CH" sz="1000" dirty="0" err="1" smtClean="0">
                <a:latin typeface="+mn-lt"/>
              </a:rPr>
              <a:t>vs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others</a:t>
            </a:r>
            <a:r>
              <a:rPr lang="de-CH" sz="1000" dirty="0" smtClean="0">
                <a:latin typeface="+mn-lt"/>
              </a:rPr>
              <a:t>) in</a:t>
            </a:r>
            <a:r>
              <a:rPr lang="de-CH" sz="1000" dirty="0" smtClean="0">
                <a:latin typeface="+mn-lt"/>
                <a:hlinkClick r:id="rId5"/>
              </a:rPr>
              <a:t>PAC'07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and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analytical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vs</a:t>
            </a:r>
            <a:r>
              <a:rPr lang="de-CH" sz="1000" dirty="0">
                <a:latin typeface="+mn-lt"/>
              </a:rPr>
              <a:t> Elegant</a:t>
            </a:r>
            <a:r>
              <a:rPr lang="de-CH" sz="1000" dirty="0" smtClean="0">
                <a:latin typeface="+mn-lt"/>
              </a:rPr>
              <a:t>: </a:t>
            </a:r>
            <a:r>
              <a:rPr lang="de-CH" sz="1000" dirty="0" smtClean="0">
                <a:latin typeface="+mn-lt"/>
                <a:hlinkClick r:id="rId6"/>
              </a:rPr>
              <a:t>FEL '05</a:t>
            </a:r>
            <a:endParaRPr lang="de-CH" sz="1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6512337" y="2266399"/>
            <a:ext cx="1471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a/</a:t>
            </a:r>
            <a:r>
              <a:rPr lang="en-US" b="1" dirty="0" smtClean="0">
                <a:latin typeface="Symbol" panose="05050102010706020507" pitchFamily="18" charset="2"/>
              </a:rPr>
              <a:t>l</a:t>
            </a:r>
            <a:r>
              <a:rPr lang="en-US" b="1" dirty="0" smtClean="0">
                <a:latin typeface="+mn-lt"/>
              </a:rPr>
              <a:t> = 0.1</a:t>
            </a:r>
            <a:endParaRPr lang="de-CH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9919376" y="2239182"/>
            <a:ext cx="14046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a/</a:t>
            </a:r>
            <a:r>
              <a:rPr lang="en-US" b="1" dirty="0" smtClean="0">
                <a:latin typeface="Symbol" panose="05050102010706020507" pitchFamily="18" charset="2"/>
              </a:rPr>
              <a:t>l</a:t>
            </a:r>
            <a:r>
              <a:rPr lang="en-US" b="1" dirty="0" smtClean="0">
                <a:latin typeface="+mn-lt"/>
              </a:rPr>
              <a:t> = 0.15</a:t>
            </a:r>
            <a:endParaRPr lang="de-CH" b="1" dirty="0"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031" y="2576139"/>
            <a:ext cx="3592193" cy="26941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5103" y="2263875"/>
            <a:ext cx="3819128" cy="28575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911424" y="1850829"/>
            <a:ext cx="465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+mn-lt"/>
              </a:rPr>
              <a:t>RFTrack</a:t>
            </a:r>
            <a:r>
              <a:rPr lang="en-US" b="1" dirty="0" smtClean="0">
                <a:latin typeface="+mn-lt"/>
              </a:rPr>
              <a:t> on crest, Elegant </a:t>
            </a:r>
            <a:r>
              <a:rPr lang="en-US" b="1" dirty="0" smtClean="0">
                <a:latin typeface="+mn-lt"/>
              </a:rPr>
              <a:t>off-crest (by 8 degrees)</a:t>
            </a:r>
            <a:endParaRPr lang="de-CH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6456040" y="1850829"/>
            <a:ext cx="4699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Both </a:t>
            </a:r>
            <a:r>
              <a:rPr lang="en-US" b="1" dirty="0" err="1" smtClean="0">
                <a:latin typeface="+mn-lt"/>
              </a:rPr>
              <a:t>RFTrack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and Elegant </a:t>
            </a:r>
            <a:r>
              <a:rPr lang="en-US" b="1" dirty="0" smtClean="0">
                <a:latin typeface="+mn-lt"/>
              </a:rPr>
              <a:t>off-crest (by 8 degrees)</a:t>
            </a:r>
            <a:endParaRPr lang="de-CH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92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RFTrack</a:t>
            </a:r>
            <a:r>
              <a:rPr lang="en-US" dirty="0" smtClean="0"/>
              <a:t> </a:t>
            </a:r>
            <a:r>
              <a:rPr lang="en-US" dirty="0" smtClean="0"/>
              <a:t>(A. Latina)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15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496" y="891632"/>
            <a:ext cx="3597536" cy="2698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187" y="3755183"/>
            <a:ext cx="3597536" cy="2698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308" y="932691"/>
            <a:ext cx="3604364" cy="2703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1928304"/>
            <a:ext cx="3249066" cy="243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30" y="4373997"/>
            <a:ext cx="3249066" cy="2436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1213" y="701568"/>
            <a:ext cx="3193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https://inspirehep.net/literature/772336</a:t>
            </a:r>
            <a:endParaRPr lang="de-CH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87" y="967661"/>
            <a:ext cx="3332921" cy="9606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 rot="16200000">
            <a:off x="-1114493" y="3908282"/>
            <a:ext cx="36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Results of codes comparisons</a:t>
            </a:r>
            <a:endParaRPr lang="de-CH" sz="18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 rot="16200000">
            <a:off x="1996060" y="3450587"/>
            <a:ext cx="567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Expectations using </a:t>
            </a:r>
            <a:r>
              <a:rPr lang="en-US" sz="1800" b="1" dirty="0" err="1" smtClean="0">
                <a:latin typeface="+mn-lt"/>
              </a:rPr>
              <a:t>RFTrack</a:t>
            </a:r>
            <a:r>
              <a:rPr lang="en-US" sz="1800" b="1" dirty="0" smtClean="0">
                <a:latin typeface="+mn-lt"/>
              </a:rPr>
              <a:t> on FCC common </a:t>
            </a:r>
            <a:r>
              <a:rPr lang="en-US" sz="1800" b="1" dirty="0" err="1" smtClean="0">
                <a:latin typeface="+mn-lt"/>
              </a:rPr>
              <a:t>linac</a:t>
            </a:r>
            <a:endParaRPr lang="de-CH" sz="18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9191340" y="4221088"/>
            <a:ext cx="2541925" cy="1674238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 smtClean="0">
                <a:latin typeface="+mn-lt"/>
                <a:cs typeface="Franklin Gothic Book"/>
              </a:rPr>
              <a:t>No orbit correction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 smtClean="0">
                <a:latin typeface="+mn-lt"/>
                <a:cs typeface="Franklin Gothic Book"/>
              </a:rPr>
              <a:t>Quadrupoles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50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RF cavities</a:t>
            </a:r>
            <a:endParaRPr sz="12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100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Gaussian </a:t>
            </a:r>
            <a:r>
              <a:rPr lang="en-US" sz="1400" spc="30" dirty="0" smtClean="0">
                <a:latin typeface="+mn-lt"/>
                <a:cs typeface="Franklin Gothic Book"/>
              </a:rPr>
              <a:t>distribution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8 </a:t>
            </a:r>
            <a:r>
              <a:rPr lang="en-US" sz="1400" b="1" spc="30" dirty="0" err="1" smtClean="0">
                <a:solidFill>
                  <a:srgbClr val="FF0000"/>
                </a:solidFill>
                <a:latin typeface="+mn-lt"/>
                <a:cs typeface="Franklin Gothic Book"/>
              </a:rPr>
              <a:t>deg</a:t>
            </a:r>
            <a:r>
              <a:rPr lang="en-US" sz="1400" b="1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 off-crest</a:t>
            </a:r>
          </a:p>
        </p:txBody>
      </p:sp>
    </p:spTree>
    <p:extLst>
      <p:ext uri="{BB962C8B-B14F-4D97-AF65-F5344CB8AC3E}">
        <p14:creationId xmlns:p14="http://schemas.microsoft.com/office/powerpoint/2010/main" val="42451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 smtClean="0"/>
              <a:t>Orbit jitter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16</a:t>
            </a:fld>
            <a:endParaRPr lang="de-DE"/>
          </a:p>
        </p:txBody>
      </p:sp>
      <p:sp>
        <p:nvSpPr>
          <p:cNvPr id="19" name="TextBox 18"/>
          <p:cNvSpPr txBox="1"/>
          <p:nvPr/>
        </p:nvSpPr>
        <p:spPr bwMode="auto">
          <a:xfrm>
            <a:off x="1631504" y="701925"/>
            <a:ext cx="9493375" cy="687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u="sng" spc="30" dirty="0">
                <a:latin typeface="+mn-lt"/>
                <a:cs typeface="Franklin Gothic Book"/>
              </a:rPr>
              <a:t>Action* increase</a:t>
            </a:r>
            <a:r>
              <a:rPr lang="de-CH" sz="1800" spc="30" dirty="0">
                <a:latin typeface="+mn-lt"/>
                <a:cs typeface="Franklin Gothic Book"/>
              </a:rPr>
              <a:t> </a:t>
            </a:r>
            <a:endParaRPr sz="1800" dirty="0"/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de-CH" sz="1800" spc="30" dirty="0" smtClean="0">
                <a:latin typeface="+mn-lt"/>
                <a:cs typeface="Franklin Gothic Book"/>
              </a:rPr>
              <a:t>Measurement </a:t>
            </a:r>
            <a:r>
              <a:rPr lang="de-CH" sz="1800" spc="30" dirty="0" err="1" smtClean="0">
                <a:latin typeface="+mn-lt"/>
                <a:cs typeface="Franklin Gothic Book"/>
              </a:rPr>
              <a:t>of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the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incoming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jitter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amplification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along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the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lattice</a:t>
            </a:r>
            <a:r>
              <a:rPr lang="de-CH" sz="1800" spc="30" dirty="0" smtClean="0">
                <a:latin typeface="+mn-lt"/>
                <a:cs typeface="Franklin Gothic Book"/>
              </a:rPr>
              <a:t> due </a:t>
            </a:r>
            <a:r>
              <a:rPr lang="de-CH" sz="1800" spc="30" dirty="0" err="1" smtClean="0">
                <a:latin typeface="+mn-lt"/>
                <a:cs typeface="Franklin Gothic Book"/>
              </a:rPr>
              <a:t>to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orbit</a:t>
            </a:r>
            <a:r>
              <a:rPr lang="de-CH" sz="1800" spc="30" dirty="0" smtClean="0">
                <a:latin typeface="+mn-lt"/>
                <a:cs typeface="Franklin Gothic Book"/>
              </a:rPr>
              <a:t> </a:t>
            </a:r>
            <a:r>
              <a:rPr lang="de-CH" sz="1800" spc="30" dirty="0" err="1" smtClean="0">
                <a:latin typeface="+mn-lt"/>
                <a:cs typeface="Franklin Gothic Book"/>
              </a:rPr>
              <a:t>jitter</a:t>
            </a:r>
            <a:endParaRPr lang="de-CH" sz="1800" spc="30" dirty="0" smtClean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endParaRPr lang="de-CH" sz="1800" spc="30" dirty="0">
              <a:latin typeface="+mn-lt"/>
              <a:cs typeface="Franklin Gothic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78788" y="1916832"/>
            <a:ext cx="4962058" cy="37215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Content Placeholder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6137" y="1886904"/>
            <a:ext cx="5348427" cy="37514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 bwMode="auto">
          <a:xfrm>
            <a:off x="577902" y="5815887"/>
            <a:ext cx="5604896" cy="9574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0070C0"/>
              </a:buClr>
              <a:buSzPct val="150000"/>
              <a:defRPr/>
            </a:pPr>
            <a:r>
              <a:rPr lang="en-US" spc="30" dirty="0" smtClean="0">
                <a:latin typeface="+mn-lt"/>
                <a:cs typeface="Franklin Gothic Book"/>
              </a:rPr>
              <a:t>RF design by H. W. </a:t>
            </a:r>
            <a:r>
              <a:rPr lang="en-US" spc="30" dirty="0" err="1" smtClean="0">
                <a:latin typeface="+mn-lt"/>
                <a:cs typeface="Franklin Gothic Book"/>
              </a:rPr>
              <a:t>Pommerenke</a:t>
            </a:r>
            <a:r>
              <a:rPr lang="en-US" spc="30" dirty="0" smtClean="0">
                <a:latin typeface="+mn-lt"/>
                <a:cs typeface="Franklin Gothic Book"/>
              </a:rPr>
              <a:t>:</a:t>
            </a:r>
          </a:p>
          <a:p>
            <a:pPr marL="285750" indent="-285750">
              <a:lnSpc>
                <a:spcPct val="110000"/>
              </a:lnSpc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RF </a:t>
            </a:r>
            <a:r>
              <a:rPr lang="en-US" sz="1400" spc="30" dirty="0">
                <a:latin typeface="+mn-lt"/>
                <a:cs typeface="Franklin Gothic Book"/>
              </a:rPr>
              <a:t>structures optimized to produce a maximum kick~0.2 </a:t>
            </a:r>
            <a:r>
              <a:rPr lang="en-US" sz="1400" spc="30" dirty="0" smtClean="0">
                <a:latin typeface="+mn-lt"/>
                <a:cs typeface="Franklin Gothic Book"/>
              </a:rPr>
              <a:t>V/</a:t>
            </a:r>
            <a:r>
              <a:rPr lang="en-US" sz="1400" spc="30" dirty="0" err="1" smtClean="0">
                <a:latin typeface="+mn-lt"/>
                <a:cs typeface="Franklin Gothic Book"/>
              </a:rPr>
              <a:t>pC</a:t>
            </a:r>
            <a:r>
              <a:rPr lang="en-US" sz="1400" spc="30" dirty="0" smtClean="0">
                <a:latin typeface="+mn-lt"/>
                <a:cs typeface="Franklin Gothic Book"/>
              </a:rPr>
              <a:t>/m/mm </a:t>
            </a:r>
            <a:r>
              <a:rPr lang="en-US" sz="1400" spc="30" dirty="0">
                <a:latin typeface="+mn-lt"/>
                <a:cs typeface="Franklin Gothic Book"/>
              </a:rPr>
              <a:t>at 17.5 ns time separation </a:t>
            </a:r>
            <a:endParaRPr lang="en-US" sz="14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Done for 2.8 GHz, but no problems foreseen at 5.6 GHz</a:t>
            </a:r>
            <a:endParaRPr lang="de-CH" sz="1400" spc="30" dirty="0">
              <a:latin typeface="+mn-lt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2135560" y="3168054"/>
            <a:ext cx="2627236" cy="581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 smtClean="0">
                <a:latin typeface="+mn-lt"/>
                <a:cs typeface="Franklin Gothic Book"/>
              </a:rPr>
              <a:t>0.45 V/</a:t>
            </a:r>
            <a:r>
              <a:rPr lang="en-US" b="1" spc="30" dirty="0" err="1" smtClean="0">
                <a:latin typeface="+mn-lt"/>
                <a:cs typeface="Franklin Gothic Book"/>
              </a:rPr>
              <a:t>pC</a:t>
            </a:r>
            <a:r>
              <a:rPr lang="en-US" b="1" spc="30" dirty="0" smtClean="0">
                <a:latin typeface="+mn-lt"/>
                <a:cs typeface="Franklin Gothic Book"/>
              </a:rPr>
              <a:t>/m/mm at 4 </a:t>
            </a:r>
            <a:r>
              <a:rPr lang="en-US" b="1" spc="30" dirty="0" err="1" smtClean="0">
                <a:latin typeface="+mn-lt"/>
                <a:cs typeface="Franklin Gothic Book"/>
              </a:rPr>
              <a:t>nC</a:t>
            </a:r>
            <a:endParaRPr b="1" dirty="0"/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(</a:t>
            </a:r>
            <a:r>
              <a:rPr lang="en-US" b="1" spc="30" dirty="0" smtClean="0">
                <a:latin typeface="+mn-lt"/>
                <a:cs typeface="Franklin Gothic Book"/>
              </a:rPr>
              <a:t>0.33 V/</a:t>
            </a:r>
            <a:r>
              <a:rPr lang="en-US" b="1" spc="30" dirty="0" err="1" smtClean="0">
                <a:latin typeface="+mn-lt"/>
                <a:cs typeface="Franklin Gothic Book"/>
              </a:rPr>
              <a:t>pC</a:t>
            </a:r>
            <a:r>
              <a:rPr lang="en-US" b="1" spc="30" dirty="0" smtClean="0">
                <a:latin typeface="+mn-lt"/>
                <a:cs typeface="Franklin Gothic Book"/>
              </a:rPr>
              <a:t>/m/mm at 5.5 </a:t>
            </a:r>
            <a:r>
              <a:rPr lang="en-US" b="1" spc="30" dirty="0" err="1">
                <a:latin typeface="+mn-lt"/>
                <a:cs typeface="Franklin Gothic Book"/>
              </a:rPr>
              <a:t>nC</a:t>
            </a:r>
            <a:r>
              <a:rPr lang="en-US" b="1" spc="30" dirty="0">
                <a:latin typeface="+mn-lt"/>
                <a:cs typeface="Franklin Gothic Book"/>
              </a:rPr>
              <a:t>)</a:t>
            </a:r>
            <a:endParaRPr lang="de-CH" b="1" spc="30" dirty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endParaRPr lang="de-CH" b="1" spc="30" dirty="0">
              <a:latin typeface="+mn-lt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7621517" y="1448992"/>
            <a:ext cx="3276600" cy="4379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cap="small" spc="30" dirty="0" smtClean="0">
                <a:latin typeface="+mn-lt"/>
                <a:cs typeface="Franklin Gothic Book"/>
              </a:rPr>
              <a:t>Bunch 2 (single bunch)</a:t>
            </a:r>
            <a:endParaRPr lang="de-CH" sz="2400" b="1" cap="small" spc="30" dirty="0">
              <a:latin typeface="+mn-lt"/>
              <a:cs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619799" y="1448992"/>
            <a:ext cx="3276600" cy="4379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cap="small" spc="30" dirty="0" smtClean="0">
                <a:latin typeface="+mn-lt"/>
                <a:cs typeface="Franklin Gothic Book"/>
              </a:rPr>
              <a:t>Bunch 1 (multi bunch)</a:t>
            </a:r>
            <a:endParaRPr lang="de-CH" sz="2400" b="1" cap="small" spc="30" dirty="0">
              <a:latin typeface="+mn-lt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778788" y="5950890"/>
            <a:ext cx="5074642" cy="5127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If 10% amplification tolerated, the minimum a/</a:t>
            </a:r>
            <a:r>
              <a:rPr lang="en-US" sz="1400" spc="30" dirty="0" smtClean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400" spc="30" dirty="0" smtClean="0">
                <a:latin typeface="+mn-lt"/>
                <a:cs typeface="Franklin Gothic Book"/>
              </a:rPr>
              <a:t> = 0.15 at </a:t>
            </a:r>
            <a:r>
              <a:rPr lang="en-US" sz="1400" spc="30" dirty="0" smtClean="0">
                <a:latin typeface="+mn-lt"/>
                <a:cs typeface="Franklin Gothic Book"/>
              </a:rPr>
              <a:t/>
            </a:r>
            <a:br>
              <a:rPr lang="en-US" sz="1400" spc="30" dirty="0" smtClean="0">
                <a:latin typeface="+mn-lt"/>
                <a:cs typeface="Franklin Gothic Book"/>
              </a:rPr>
            </a:br>
            <a:r>
              <a:rPr lang="en-US" sz="1400" spc="30" dirty="0" smtClean="0">
                <a:latin typeface="+mn-lt"/>
                <a:cs typeface="Franklin Gothic Book"/>
              </a:rPr>
              <a:t>2.8 </a:t>
            </a:r>
            <a:r>
              <a:rPr lang="en-US" sz="1400" spc="30" dirty="0" smtClean="0">
                <a:latin typeface="+mn-lt"/>
                <a:cs typeface="Franklin Gothic Book"/>
              </a:rPr>
              <a:t>GHz (a = 16.1 mm)</a:t>
            </a:r>
            <a:endParaRPr lang="de-CH" sz="1400" spc="30" dirty="0">
              <a:latin typeface="+mn-lt"/>
              <a:cs typeface="Franklin Gothic Book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2450226" y="4074174"/>
            <a:ext cx="226184" cy="226184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 sz="2000"/>
          </a:p>
        </p:txBody>
      </p:sp>
      <p:sp>
        <p:nvSpPr>
          <p:cNvPr id="25" name="5-Point Star 24"/>
          <p:cNvSpPr/>
          <p:nvPr/>
        </p:nvSpPr>
        <p:spPr bwMode="auto">
          <a:xfrm>
            <a:off x="4280906" y="4086737"/>
            <a:ext cx="226184" cy="226184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 sz="2000"/>
          </a:p>
        </p:txBody>
      </p:sp>
    </p:spTree>
    <p:extLst>
      <p:ext uri="{BB962C8B-B14F-4D97-AF65-F5344CB8AC3E}">
        <p14:creationId xmlns:p14="http://schemas.microsoft.com/office/powerpoint/2010/main" val="19649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7" grpId="0"/>
      <p:bldP spid="22" grpId="0"/>
      <p:bldP spid="23" grpId="0"/>
      <p:bldP spid="7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deal with large charge variation?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17</a:t>
            </a:fld>
            <a:endParaRPr lang="de-DE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62598" y="748629"/>
            <a:ext cx="10873209" cy="321704"/>
          </a:xfrm>
        </p:spPr>
        <p:txBody>
          <a:bodyPr/>
          <a:lstStyle/>
          <a:p>
            <a:pPr marL="0" indent="0" algn="ctr">
              <a:buClr>
                <a:srgbClr val="0070C0"/>
              </a:buClr>
              <a:buSzPct val="150000"/>
              <a:buNone/>
              <a:defRPr/>
            </a:pPr>
            <a:r>
              <a:rPr lang="en-US" sz="2000" dirty="0" smtClean="0"/>
              <a:t>The final energy spread depends on the bunch charge (beam loading)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3571571" y="5715278"/>
            <a:ext cx="7276957" cy="898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Is it </a:t>
            </a:r>
            <a:r>
              <a:rPr lang="en-US" dirty="0"/>
              <a:t>this jitter related energy spread increase </a:t>
            </a:r>
            <a:r>
              <a:rPr lang="en-US" dirty="0" smtClean="0"/>
              <a:t>tolerable?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How to react to a change of the charge of bunch2 (single bunch)?</a:t>
            </a:r>
            <a:endParaRPr lang="en-US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How to react to a change of the charge of bunch1 (single and multi-bunch)?</a:t>
            </a:r>
          </a:p>
        </p:txBody>
      </p:sp>
      <p:pic>
        <p:nvPicPr>
          <p:cNvPr id="1028" name="Picture 4" descr="Alternate question 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11" y="5715278"/>
            <a:ext cx="569338" cy="7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020721" y="1273400"/>
            <a:ext cx="6927244" cy="4113010"/>
            <a:chOff x="5020721" y="1273400"/>
            <a:chExt cx="6927244" cy="4113010"/>
          </a:xfrm>
        </p:grpSpPr>
        <p:sp>
          <p:nvSpPr>
            <p:cNvPr id="9" name="Content Placeholder 1"/>
            <p:cNvSpPr txBox="1">
              <a:spLocks/>
            </p:cNvSpPr>
            <p:nvPr/>
          </p:nvSpPr>
          <p:spPr bwMode="auto">
            <a:xfrm>
              <a:off x="6861542" y="5085184"/>
              <a:ext cx="4131002" cy="30122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800" marR="0" indent="-177800" algn="l" defTabSz="91440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800" spc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600" marR="0" indent="-177800" algn="l" defTabSz="91440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/>
                <a:buChar char="-"/>
                <a:defRPr sz="1800" spc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50" marR="0" indent="-184150" algn="l" defTabSz="91440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/>
                <a:buChar char="-"/>
                <a:defRPr sz="1800" spc="0">
                  <a:solidFill>
                    <a:schemeClr val="tx1"/>
                  </a:solidFill>
                  <a:latin typeface="+mn-lt"/>
                  <a:ea typeface="ＭＳ Ｐゴシック"/>
                  <a:cs typeface="ＭＳ Ｐゴシック"/>
                </a:defRPr>
              </a:lvl3pPr>
              <a:lvl4pPr marL="717550" marR="0" indent="-177800" algn="l" defTabSz="91440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/>
                <a:buChar char="-"/>
                <a:defRPr sz="1800" spc="0">
                  <a:solidFill>
                    <a:schemeClr val="tx1"/>
                  </a:solidFill>
                  <a:latin typeface="+mn-lt"/>
                  <a:ea typeface="ＭＳ Ｐゴシック"/>
                  <a:cs typeface="ＭＳ Ｐゴシック"/>
                </a:defRPr>
              </a:lvl4pPr>
              <a:lvl5pPr marL="895350" marR="0" indent="-177800" algn="l" defTabSz="91440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/>
                <a:buChar char="-"/>
                <a:defRPr sz="1800" spc="0"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5pPr>
              <a:lvl6pPr marL="1074738" indent="-179388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Font typeface="Symbol"/>
                <a:buChar char="-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300" indent="-182563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Symbol"/>
                <a:buChar char="-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88" indent="-179388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Symbol"/>
                <a:buChar char="-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88" indent="-17780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Symbol"/>
                <a:buChar char="-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Clr>
                  <a:srgbClr val="0070C0"/>
                </a:buClr>
                <a:buSzPct val="150000"/>
                <a:buNone/>
              </a:pPr>
              <a:r>
                <a:rPr lang="en-US" sz="1600" dirty="0" smtClean="0"/>
                <a:t>The optimal phase changes </a:t>
              </a:r>
              <a:r>
                <a:rPr lang="en-US" sz="1600" dirty="0"/>
                <a:t>by about </a:t>
              </a:r>
              <a:r>
                <a:rPr lang="en-US" sz="1600" dirty="0" smtClean="0"/>
                <a:t>2.5 </a:t>
              </a:r>
              <a:r>
                <a:rPr lang="en-US" sz="1600" dirty="0" err="1" smtClean="0"/>
                <a:t>deg</a:t>
              </a:r>
              <a:r>
                <a:rPr lang="en-US" sz="1600" dirty="0" smtClean="0"/>
                <a:t>/</a:t>
              </a:r>
              <a:r>
                <a:rPr lang="en-US" sz="1600" dirty="0" err="1" smtClean="0"/>
                <a:t>nC</a:t>
              </a:r>
              <a:endParaRPr lang="de-CH" sz="16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020721" y="1273400"/>
              <a:ext cx="6927244" cy="3732264"/>
              <a:chOff x="5020721" y="1273400"/>
              <a:chExt cx="6927244" cy="3732264"/>
            </a:xfrm>
          </p:grpSpPr>
          <p:sp>
            <p:nvSpPr>
              <p:cNvPr id="15" name="Content Placeholder 1"/>
              <p:cNvSpPr txBox="1">
                <a:spLocks/>
              </p:cNvSpPr>
              <p:nvPr/>
            </p:nvSpPr>
            <p:spPr bwMode="auto">
              <a:xfrm>
                <a:off x="7320136" y="1273400"/>
                <a:ext cx="3384376" cy="28339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800" marR="0" indent="-177800" algn="l"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800" spc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600" marR="0" indent="-177800" algn="l"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/>
                  <a:buChar char="-"/>
                  <a:defRPr sz="1800" spc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50" marR="0" indent="-184150" algn="l"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/>
                  <a:buChar char="-"/>
                  <a:defRPr sz="1800" spc="0">
                    <a:solidFill>
                      <a:schemeClr val="tx1"/>
                    </a:solidFill>
                    <a:latin typeface="+mn-lt"/>
                    <a:ea typeface="ＭＳ Ｐゴシック"/>
                    <a:cs typeface="ＭＳ Ｐゴシック"/>
                  </a:defRPr>
                </a:lvl3pPr>
                <a:lvl4pPr marL="717550" marR="0" indent="-177800" algn="l"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/>
                  <a:buChar char="-"/>
                  <a:defRPr sz="1800" spc="0">
                    <a:solidFill>
                      <a:schemeClr val="tx1"/>
                    </a:solidFill>
                    <a:latin typeface="+mn-lt"/>
                    <a:ea typeface="ＭＳ Ｐゴシック"/>
                    <a:cs typeface="ＭＳ Ｐゴシック"/>
                  </a:defRPr>
                </a:lvl4pPr>
                <a:lvl5pPr marL="895350" marR="0" indent="-177800" algn="l"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/>
                  <a:buChar char="-"/>
                  <a:defRPr sz="1800" spc="0">
                    <a:solidFill>
                      <a:schemeClr val="tx1"/>
                    </a:solidFill>
                    <a:latin typeface="+mn-lt"/>
                    <a:ea typeface="+mn-ea"/>
                    <a:cs typeface="ＭＳ Ｐゴシック"/>
                  </a:defRPr>
                </a:lvl5pPr>
                <a:lvl6pPr marL="1074738" indent="-179388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Font typeface="Symbol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300" indent="-182563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88" indent="-179388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88" indent="-17780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buClr>
                    <a:srgbClr val="0070C0"/>
                  </a:buClr>
                  <a:buSzPct val="150000"/>
                  <a:buNone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Charge scan </a:t>
                </a:r>
                <a:br>
                  <a:rPr lang="en-US" b="1" dirty="0" smtClean="0">
                    <a:solidFill>
                      <a:srgbClr val="FF0000"/>
                    </a:solidFill>
                  </a:rPr>
                </a:br>
                <a:r>
                  <a:rPr lang="en-US" sz="1200" b="1" dirty="0" smtClean="0">
                    <a:solidFill>
                      <a:srgbClr val="FF0000"/>
                    </a:solidFill>
                  </a:rPr>
                  <a:t>(applied to a previous design)</a:t>
                </a:r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20721" y="1779947"/>
                <a:ext cx="6927244" cy="3225717"/>
              </a:xfrm>
              <a:prstGeom prst="rect">
                <a:avLst/>
              </a:prstGeom>
            </p:spPr>
          </p:pic>
        </p:grpSp>
      </p:grp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1135832" y="2429272"/>
            <a:ext cx="3384376" cy="1176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Clr>
                <a:srgbClr val="0070C0"/>
              </a:buClr>
              <a:buSzPct val="15000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Jitter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 algn="ctr">
              <a:buClr>
                <a:srgbClr val="0070C0"/>
              </a:buClr>
              <a:buSzPct val="150000"/>
              <a:buNone/>
            </a:pPr>
            <a:r>
              <a:rPr lang="en-US" sz="1600" dirty="0" err="1" smtClean="0">
                <a:latin typeface="Symbol" panose="05050102010706020507" pitchFamily="18" charset="2"/>
              </a:rPr>
              <a:t>d</a:t>
            </a:r>
            <a:r>
              <a:rPr lang="en-US" sz="1600" dirty="0" err="1" smtClean="0"/>
              <a:t>E</a:t>
            </a:r>
            <a:r>
              <a:rPr lang="en-US" sz="1600" dirty="0" smtClean="0"/>
              <a:t>/E changes by 0.008% </a:t>
            </a:r>
            <a:r>
              <a:rPr lang="en-US" sz="1600" dirty="0"/>
              <a:t>(0.092% and 0.108% </a:t>
            </a:r>
            <a:r>
              <a:rPr lang="en-US" sz="1600" dirty="0" smtClean="0"/>
              <a:t>instead of 0.1%) for 2% charge jitter</a:t>
            </a:r>
          </a:p>
        </p:txBody>
      </p:sp>
    </p:spTree>
    <p:extLst>
      <p:ext uri="{BB962C8B-B14F-4D97-AF65-F5344CB8AC3E}">
        <p14:creationId xmlns:p14="http://schemas.microsoft.com/office/powerpoint/2010/main" val="21658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Considering the present design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18</a:t>
            </a:fld>
            <a:endParaRPr lang="de-DE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340639" y="1200162"/>
            <a:ext cx="9865096" cy="898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Change the arrival time of the laser on the cathode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This changes the phase seen by the bunch when entering in the RF structures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How much is the velocity of this process? Use two </a:t>
            </a:r>
            <a:r>
              <a:rPr lang="en-US" dirty="0" smtClean="0"/>
              <a:t>lasers?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1127448" y="83513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latin typeface="+mn-lt"/>
              </a:rPr>
              <a:t>Acting on the laser</a:t>
            </a:r>
            <a:endParaRPr lang="de-CH" sz="1800" b="1" u="sng" dirty="0">
              <a:latin typeface="+mn-lt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1343472" y="2458799"/>
            <a:ext cx="9865096" cy="898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Manipulate the RF in such a way that the bunch(</a:t>
            </a:r>
            <a:r>
              <a:rPr lang="en-US" dirty="0" err="1" smtClean="0"/>
              <a:t>es</a:t>
            </a:r>
            <a:r>
              <a:rPr lang="en-US" dirty="0" smtClean="0"/>
              <a:t>) see different phases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Implemented at </a:t>
            </a:r>
            <a:r>
              <a:rPr lang="en-US" dirty="0" err="1" smtClean="0"/>
              <a:t>SwissFEL</a:t>
            </a:r>
            <a:r>
              <a:rPr lang="en-US" dirty="0" smtClean="0"/>
              <a:t> for the two bunch operation (distance 28 ns)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Which is the limit of this method?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1127448" y="2098355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latin typeface="+mn-lt"/>
              </a:rPr>
              <a:t>Acting on the RF</a:t>
            </a:r>
            <a:endParaRPr lang="de-CH" sz="1800" b="1" u="sng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5334"/>
          <a:stretch/>
        </p:blipFill>
        <p:spPr>
          <a:xfrm>
            <a:off x="3223300" y="4309514"/>
            <a:ext cx="3127399" cy="2472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39" y="4655349"/>
            <a:ext cx="2379607" cy="17812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03712" y="3587566"/>
            <a:ext cx="511256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Phase and amplitude steps introduced along the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single RF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pulse</a:t>
            </a:r>
            <a:r>
              <a:rPr lang="en-US" dirty="0">
                <a:latin typeface="+mn-lt"/>
              </a:rPr>
              <a:t> to independently control bunch 1 and bunch </a:t>
            </a:r>
            <a:r>
              <a:rPr lang="en-US" dirty="0" smtClean="0">
                <a:latin typeface="+mn-lt"/>
              </a:rPr>
              <a:t>2</a:t>
            </a:r>
            <a:endParaRPr lang="de-CH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8146" y="6353088"/>
            <a:ext cx="1739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Change in phase</a:t>
            </a:r>
            <a:endParaRPr lang="de-CH" b="1" dirty="0">
              <a:latin typeface="+mn-lt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780837"/>
              </p:ext>
            </p:extLst>
          </p:nvPr>
        </p:nvGraphicFramePr>
        <p:xfrm>
          <a:off x="6819807" y="4764935"/>
          <a:ext cx="4889598" cy="1562100"/>
        </p:xfrm>
        <a:graphic>
          <a:graphicData uri="http://schemas.openxmlformats.org/drawingml/2006/table">
            <a:tbl>
              <a:tblPr firstCol="1" bandRow="1" bandCol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686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1753">
                  <a:extLst>
                    <a:ext uri="{9D8B030D-6E8A-4147-A177-3AD203B41FA5}">
                      <a16:colId xmlns:a16="http://schemas.microsoft.com/office/drawing/2014/main" val="1514337751"/>
                    </a:ext>
                  </a:extLst>
                </a:gridCol>
              </a:tblGrid>
              <a:tr h="125730">
                <a:tc>
                  <a:txBody>
                    <a:bodyPr/>
                    <a:lstStyle/>
                    <a:p>
                      <a:pPr algn="l"/>
                      <a:endParaRPr lang="en-GB" sz="16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latin typeface="+mn-lt"/>
                        </a:rPr>
                        <a:t>Amplitude (%)</a:t>
                      </a:r>
                      <a:endParaRPr lang="en-GB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Phase (</a:t>
                      </a:r>
                      <a:r>
                        <a:rPr lang="en-GB" sz="16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deg</a:t>
                      </a:r>
                      <a:r>
                        <a:rPr lang="en-GB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>
                          <a:latin typeface="+mn-lt"/>
                        </a:rPr>
                        <a:t>Gun (S-band)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0" spc="23" dirty="0">
                          <a:latin typeface="+mn-lt"/>
                          <a:cs typeface="Times New Roman" panose="02020603050405020304" pitchFamily="18" charset="0"/>
                        </a:rPr>
                        <a:t>-1.8 ~ 0.9 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0" spc="23" dirty="0">
                          <a:latin typeface="+mn-lt"/>
                          <a:cs typeface="Times New Roman" panose="02020603050405020304" pitchFamily="18" charset="0"/>
                        </a:rPr>
                        <a:t>±1.3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5553440"/>
                  </a:ext>
                </a:extLst>
              </a:tr>
              <a:tr h="2507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</a:rPr>
                        <a:t>S-band structures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0" spc="23" dirty="0">
                          <a:latin typeface="+mn-lt"/>
                          <a:cs typeface="Times New Roman" panose="02020603050405020304" pitchFamily="18" charset="0"/>
                        </a:rPr>
                        <a:t>-1.7 ~ 0.0 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0" spc="23" dirty="0">
                          <a:latin typeface="+mn-lt"/>
                          <a:cs typeface="Times New Roman" panose="02020603050405020304" pitchFamily="18" charset="0"/>
                        </a:rPr>
                        <a:t>±0.8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08">
                <a:tc>
                  <a:txBody>
                    <a:bodyPr/>
                    <a:lstStyle/>
                    <a:p>
                      <a:pPr marL="0" algn="l">
                        <a:spcBef>
                          <a:spcPts val="600"/>
                        </a:spcBef>
                      </a:pPr>
                      <a:r>
                        <a:rPr lang="en-US" sz="1600" dirty="0">
                          <a:latin typeface="+mn-lt"/>
                        </a:rPr>
                        <a:t>X-band structures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0" spc="23" dirty="0">
                          <a:latin typeface="+mn-lt"/>
                          <a:cs typeface="Times New Roman" panose="02020603050405020304" pitchFamily="18" charset="0"/>
                        </a:rPr>
                        <a:t>-21.6 ~ 0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0" spc="23" dirty="0">
                          <a:latin typeface="+mn-lt"/>
                          <a:cs typeface="Times New Roman" panose="02020603050405020304" pitchFamily="18" charset="0"/>
                        </a:rPr>
                        <a:t>±11.5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</a:rPr>
                        <a:t>C-band structures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0" spc="23" dirty="0">
                          <a:latin typeface="+mn-lt"/>
                          <a:cs typeface="Times New Roman" panose="02020603050405020304" pitchFamily="18" charset="0"/>
                        </a:rPr>
                        <a:t>-4.8 ~ -2.9 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0" spc="23" dirty="0">
                          <a:latin typeface="+mn-lt"/>
                          <a:cs typeface="Times New Roman" panose="02020603050405020304" pitchFamily="18" charset="0"/>
                        </a:rPr>
                        <a:t>±0.9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16" y="3486664"/>
            <a:ext cx="2210160" cy="6574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8648844" y="3547880"/>
            <a:ext cx="350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Developed by Z. </a:t>
            </a:r>
            <a:r>
              <a:rPr lang="en-US" sz="1800" b="1" dirty="0" smtClean="0">
                <a:latin typeface="+mn-lt"/>
              </a:rPr>
              <a:t>Geng for </a:t>
            </a:r>
            <a:r>
              <a:rPr lang="en-US" sz="1800" b="1" dirty="0" err="1" smtClean="0">
                <a:latin typeface="+mn-lt"/>
              </a:rPr>
              <a:t>SwissFEL</a:t>
            </a:r>
            <a:r>
              <a:rPr lang="en-US" sz="1800" b="1" dirty="0" smtClean="0">
                <a:latin typeface="+mn-lt"/>
              </a:rPr>
              <a:t> (PSI)</a:t>
            </a:r>
            <a:endParaRPr lang="de-CH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73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6" grpId="0" animBg="1"/>
      <p:bldP spid="17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Acting on the design (brainstorming with R. Zennaro)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19</a:t>
            </a:fld>
            <a:endParaRPr lang="de-DE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767408" y="4693465"/>
            <a:ext cx="11098680" cy="21919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70C0"/>
              </a:buClr>
              <a:buSzPct val="150000"/>
              <a:buNone/>
              <a:defRPr/>
            </a:pPr>
            <a:r>
              <a:rPr lang="en-US" sz="1600" b="1" dirty="0" smtClean="0"/>
              <a:t>Advantages: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500" dirty="0" smtClean="0"/>
              <a:t>Possible to compensate different energy </a:t>
            </a:r>
            <a:r>
              <a:rPr lang="en-US" sz="1500" dirty="0" smtClean="0"/>
              <a:t>due </a:t>
            </a:r>
            <a:r>
              <a:rPr lang="en-US" sz="1500" dirty="0" smtClean="0"/>
              <a:t>to change in charge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500" dirty="0" smtClean="0"/>
              <a:t>Possible to use the same chicane to tune the bunch length and after partially compensate for the residual chirp</a:t>
            </a:r>
          </a:p>
          <a:p>
            <a:pPr marL="0" indent="0">
              <a:lnSpc>
                <a:spcPct val="100000"/>
              </a:lnSpc>
              <a:buClr>
                <a:srgbClr val="0070C0"/>
              </a:buClr>
              <a:buSzPct val="150000"/>
              <a:buNone/>
              <a:defRPr/>
            </a:pPr>
            <a:endParaRPr lang="en-US" sz="700" b="1" dirty="0" smtClean="0"/>
          </a:p>
          <a:p>
            <a:pPr marL="0" indent="0">
              <a:lnSpc>
                <a:spcPct val="100000"/>
              </a:lnSpc>
              <a:buClr>
                <a:srgbClr val="0070C0"/>
              </a:buClr>
              <a:buSzPct val="150000"/>
              <a:buNone/>
              <a:defRPr/>
            </a:pPr>
            <a:r>
              <a:rPr lang="en-US" sz="1600" b="1" dirty="0" smtClean="0"/>
              <a:t>To be evaluated/kept in mind:</a:t>
            </a:r>
            <a:endParaRPr lang="en-US" sz="1600" dirty="0" smtClean="0"/>
          </a:p>
          <a:p>
            <a:pPr lvl="1"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500" dirty="0" smtClean="0"/>
              <a:t>It works for short </a:t>
            </a:r>
            <a:r>
              <a:rPr lang="en-US" sz="1500" dirty="0"/>
              <a:t>(~R</a:t>
            </a:r>
            <a:r>
              <a:rPr lang="en-US" sz="1500" baseline="-25000" dirty="0"/>
              <a:t>56</a:t>
            </a:r>
            <a:r>
              <a:rPr lang="en-US" sz="1500" dirty="0"/>
              <a:t>*</a:t>
            </a:r>
            <a:r>
              <a:rPr lang="en-US" sz="1500" dirty="0">
                <a:latin typeface="Symbol" panose="05050102010706020507" pitchFamily="18" charset="2"/>
              </a:rPr>
              <a:t>D</a:t>
            </a:r>
            <a:r>
              <a:rPr lang="en-US" sz="1500" dirty="0"/>
              <a:t>E/E</a:t>
            </a:r>
            <a:r>
              <a:rPr lang="en-US" sz="1500" dirty="0" smtClean="0"/>
              <a:t>) bunches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500" dirty="0" smtClean="0"/>
              <a:t>Feasibility of the chicane with the desired R56 at high energy. Possible to use the arc? Available R</a:t>
            </a:r>
            <a:r>
              <a:rPr lang="en-US" sz="1500" baseline="-25000" dirty="0" smtClean="0"/>
              <a:t>56</a:t>
            </a:r>
            <a:r>
              <a:rPr lang="en-US" sz="1500" dirty="0" smtClean="0"/>
              <a:t>?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500" dirty="0" smtClean="0"/>
              <a:t>Possible mechanisms of emittance increase, also if at such a high energy and for moderate compression not serious  issues expected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500" dirty="0" smtClean="0"/>
              <a:t>Possible difference </a:t>
            </a:r>
            <a:r>
              <a:rPr lang="en-US" sz="1500" dirty="0" smtClean="0"/>
              <a:t>in final bunch lengths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endParaRPr lang="en-US" sz="1600" dirty="0" smtClean="0"/>
          </a:p>
        </p:txBody>
      </p:sp>
      <p:sp>
        <p:nvSpPr>
          <p:cNvPr id="30" name="Content Placeholder 1"/>
          <p:cNvSpPr txBox="1">
            <a:spLocks/>
          </p:cNvSpPr>
          <p:nvPr/>
        </p:nvSpPr>
        <p:spPr bwMode="auto">
          <a:xfrm>
            <a:off x="6287326" y="727385"/>
            <a:ext cx="5713330" cy="1160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70C0"/>
              </a:buClr>
              <a:buSzPct val="150000"/>
              <a:buNone/>
              <a:defRPr/>
            </a:pPr>
            <a:r>
              <a:rPr lang="en-US" sz="1600" b="1" dirty="0" smtClean="0"/>
              <a:t>Method: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dirty="0" smtClean="0"/>
              <a:t>Chicane: energy difference (induced by the different charge)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1400" dirty="0" smtClean="0"/>
              <a:t> arrival time difference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400" dirty="0"/>
              <a:t>phase difference </a:t>
            </a:r>
            <a:endParaRPr lang="en-US" sz="1400" dirty="0" smtClean="0"/>
          </a:p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dirty="0" smtClean="0"/>
              <a:t>ompensate the energy difference by applying the appropriate voltage downstream of the </a:t>
            </a:r>
            <a:r>
              <a:rPr lang="en-US" sz="1400" dirty="0" smtClean="0"/>
              <a:t>chicane (cavities at f2)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4636833" y="1403251"/>
            <a:ext cx="123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2B83D3"/>
                </a:solidFill>
                <a:latin typeface="+mn-lt"/>
              </a:rPr>
              <a:t>213 MV (~8 m) @ 11.2 GHz</a:t>
            </a:r>
            <a:endParaRPr lang="de-CH" sz="1200" b="1" dirty="0">
              <a:solidFill>
                <a:srgbClr val="2B83D3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172254" y="1495584"/>
            <a:ext cx="70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2B83D3"/>
                </a:solidFill>
                <a:latin typeface="+mn-lt"/>
              </a:rPr>
              <a:t>0.4 m</a:t>
            </a:r>
            <a:endParaRPr lang="de-CH" sz="1200" b="1" dirty="0">
              <a:solidFill>
                <a:srgbClr val="2B83D3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2548601" y="1340768"/>
            <a:ext cx="1233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2B83D3"/>
                </a:solidFill>
                <a:latin typeface="+mn-lt"/>
              </a:rPr>
              <a:t>2.8GHz</a:t>
            </a:r>
            <a:endParaRPr lang="de-CH" sz="1200" b="1" dirty="0">
              <a:solidFill>
                <a:srgbClr val="2B83D3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271464" y="1340768"/>
            <a:ext cx="1233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2B83D3"/>
                </a:solidFill>
                <a:latin typeface="+mn-lt"/>
              </a:rPr>
              <a:t>2.8GHz</a:t>
            </a:r>
            <a:endParaRPr lang="de-CH" sz="1200" b="1" dirty="0">
              <a:solidFill>
                <a:srgbClr val="2B83D3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79" y="651528"/>
            <a:ext cx="5789687" cy="879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6" y="2059040"/>
            <a:ext cx="5548616" cy="2582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502" y="2059040"/>
            <a:ext cx="5493586" cy="260141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 bwMode="auto">
              <a:xfrm>
                <a:off x="10029557" y="1827990"/>
                <a:ext cx="2088232" cy="50943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𝑉𝑜𝑙𝑡𝑎𝑔𝑒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CH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CH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CH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CH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29557" y="1827990"/>
                <a:ext cx="2088232" cy="5094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30" grpId="0"/>
      <p:bldP spid="6" grpId="0"/>
      <p:bldP spid="13" grpId="0"/>
      <p:bldP spid="14" grpId="0"/>
      <p:bldP spid="15" grpId="0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066799" y="1430214"/>
            <a:ext cx="6791038" cy="5167137"/>
          </a:xfrm>
          <a:prstGeom prst="rect">
            <a:avLst/>
          </a:prstGeom>
          <a:solidFill>
            <a:schemeClr val="accent5">
              <a:lumMod val="40000"/>
              <a:lumOff val="60000"/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 sz="3200" dirty="0" smtClean="0"/>
              <a:t>Outlook</a:t>
            </a:r>
            <a:endParaRPr dirty="0"/>
          </a:p>
        </p:txBody>
      </p:sp>
      <p:sp>
        <p:nvSpPr>
          <p:cNvPr id="42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484892" y="1484783"/>
            <a:ext cx="6195284" cy="5112567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Machine layout</a:t>
            </a:r>
            <a:r>
              <a:rPr lang="en-US" sz="2400" b="1" dirty="0">
                <a:solidFill>
                  <a:schemeClr val="bg1"/>
                </a:solidFill>
              </a:rPr>
              <a:t>, inputs, and acceptance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Recall to the previously presented results</a:t>
            </a:r>
            <a:endParaRPr lang="en-US" sz="2000" dirty="0">
              <a:solidFill>
                <a:schemeClr val="bg1"/>
              </a:solidFill>
            </a:endParaRPr>
          </a:p>
          <a:p>
            <a:pPr marL="177800" lvl="1" indent="0">
              <a:buClr>
                <a:srgbClr val="0070C0"/>
              </a:buClr>
              <a:buSzPct val="125000"/>
              <a:buNone/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Baseline design:</a:t>
            </a:r>
          </a:p>
          <a:p>
            <a:pPr lvl="1">
              <a:buClr>
                <a:srgbClr val="0070C0"/>
              </a:buClr>
              <a:buSzPct val="125000"/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Transverse: </a:t>
            </a:r>
            <a:r>
              <a:rPr lang="en-US" dirty="0" smtClean="0">
                <a:solidFill>
                  <a:schemeClr val="bg1"/>
                </a:solidFill>
              </a:rPr>
              <a:t>static misalignments and orbit jitter (single and multi bunch)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rgbClr val="0070C0"/>
              </a:buClr>
              <a:buSzPct val="125000"/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Longitudinal: energy spread and bunch length </a:t>
            </a:r>
            <a:r>
              <a:rPr lang="en-US" dirty="0" smtClean="0">
                <a:solidFill>
                  <a:schemeClr val="bg1"/>
                </a:solidFill>
              </a:rPr>
              <a:t>optimizations</a:t>
            </a:r>
            <a:endParaRPr lang="en-US" dirty="0"/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How to react to large machine setup changes</a:t>
            </a:r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Summary</a:t>
            </a: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Questions for the discussion</a:t>
            </a:r>
            <a:endParaRPr lang="de-CH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cds.cern.ch/record/2689893/files/FCC_CLIC_250dpi.jpg?subformat=icon-1440"/>
          <p:cNvPicPr>
            <a:picLocks noChangeAspect="1" noChangeArrowheads="1"/>
          </p:cNvPicPr>
          <p:nvPr/>
        </p:nvPicPr>
        <p:blipFill>
          <a:blip r:embed="rId2"/>
          <a:srcRect l="4213" t="5382" r="4257" b="10476"/>
          <a:stretch/>
        </p:blipFill>
        <p:spPr bwMode="auto">
          <a:xfrm>
            <a:off x="7857837" y="152400"/>
            <a:ext cx="4169834" cy="4072862"/>
          </a:xfrm>
          <a:prstGeom prst="rect">
            <a:avLst/>
          </a:prstGeom>
          <a:noFill/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4450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de-CH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127448" y="1124744"/>
            <a:ext cx="10873209" cy="54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/>
              <a:t>  A possible baseline design studied:</a:t>
            </a:r>
            <a:endParaRPr lang="en-US" i="1" dirty="0" smtClean="0">
              <a:solidFill>
                <a:srgbClr val="2B83D3"/>
              </a:solidFill>
            </a:endParaRP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/>
              <a:t>Target</a:t>
            </a:r>
            <a:r>
              <a:rPr lang="en-US" dirty="0" smtClean="0"/>
              <a:t> </a:t>
            </a:r>
            <a:r>
              <a:rPr lang="en-US" i="1" dirty="0">
                <a:solidFill>
                  <a:srgbClr val="2B83D3"/>
                </a:solidFill>
              </a:rPr>
              <a:t>energy spread </a:t>
            </a:r>
            <a:r>
              <a:rPr lang="en-US" dirty="0"/>
              <a:t>and </a:t>
            </a:r>
            <a:r>
              <a:rPr lang="en-US" i="1" dirty="0">
                <a:solidFill>
                  <a:srgbClr val="2B83D3"/>
                </a:solidFill>
              </a:rPr>
              <a:t>bunch length </a:t>
            </a:r>
            <a:r>
              <a:rPr lang="en-US" dirty="0" smtClean="0"/>
              <a:t>requests fulfilled</a:t>
            </a: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 smtClean="0"/>
              <a:t>The relatively long laser length allows for the initial </a:t>
            </a:r>
            <a:r>
              <a:rPr lang="en-US" i="1" dirty="0">
                <a:solidFill>
                  <a:srgbClr val="2B83D3"/>
                </a:solidFill>
              </a:rPr>
              <a:t>emittance</a:t>
            </a:r>
            <a:r>
              <a:rPr lang="en-US" dirty="0"/>
              <a:t> </a:t>
            </a:r>
            <a:r>
              <a:rPr lang="en-US" dirty="0" smtClean="0"/>
              <a:t>very well </a:t>
            </a:r>
            <a:br>
              <a:rPr lang="en-US" dirty="0" smtClean="0"/>
            </a:br>
            <a:r>
              <a:rPr lang="en-US" dirty="0" smtClean="0"/>
              <a:t>optimized to &lt;&lt;50 </a:t>
            </a:r>
            <a:r>
              <a:rPr lang="en-US" dirty="0" err="1"/>
              <a:t>mm.mrad</a:t>
            </a:r>
            <a:r>
              <a:rPr lang="en-US" dirty="0"/>
              <a:t> </a:t>
            </a:r>
            <a:r>
              <a:rPr lang="en-US" dirty="0" smtClean="0"/>
              <a:t>(by S</a:t>
            </a:r>
            <a:r>
              <a:rPr lang="en-US" dirty="0"/>
              <a:t>. </a:t>
            </a:r>
            <a:r>
              <a:rPr lang="en-US" dirty="0" err="1"/>
              <a:t>Doebert</a:t>
            </a:r>
            <a:r>
              <a:rPr lang="en-US" dirty="0"/>
              <a:t> et al</a:t>
            </a:r>
            <a:r>
              <a:rPr lang="en-US" dirty="0" smtClean="0"/>
              <a:t>.)</a:t>
            </a:r>
            <a:endParaRPr lang="en-US" dirty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/>
              <a:t>No emittance degradation mechanisms due to bunch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compression/decompression </a:t>
            </a:r>
            <a:r>
              <a:rPr lang="en-US" dirty="0"/>
              <a:t>in the lattice </a:t>
            </a:r>
            <a:r>
              <a:rPr lang="en-US" dirty="0" smtClean="0"/>
              <a:t>in the baseline design </a:t>
            </a:r>
            <a:br>
              <a:rPr lang="en-US" dirty="0" smtClean="0"/>
            </a:br>
            <a:r>
              <a:rPr lang="en-US" dirty="0" smtClean="0"/>
              <a:t>(more </a:t>
            </a:r>
            <a:r>
              <a:rPr lang="en-US" dirty="0"/>
              <a:t>critical at low energy)</a:t>
            </a: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 smtClean="0"/>
              <a:t>The emittance increase due to </a:t>
            </a:r>
            <a:r>
              <a:rPr lang="en-US" i="1" dirty="0">
                <a:solidFill>
                  <a:srgbClr val="2B83D3"/>
                </a:solidFill>
              </a:rPr>
              <a:t>static</a:t>
            </a:r>
            <a:r>
              <a:rPr lang="en-US" dirty="0"/>
              <a:t> </a:t>
            </a:r>
            <a:r>
              <a:rPr lang="en-US" i="1" dirty="0">
                <a:solidFill>
                  <a:srgbClr val="2B83D3"/>
                </a:solidFill>
              </a:rPr>
              <a:t>misalignments</a:t>
            </a:r>
            <a:r>
              <a:rPr lang="en-US" dirty="0"/>
              <a:t> of quadrupoles, </a:t>
            </a:r>
            <a:r>
              <a:rPr lang="en-US" dirty="0" smtClean="0"/>
              <a:t>RF </a:t>
            </a:r>
            <a:r>
              <a:rPr lang="en-US" dirty="0"/>
              <a:t>structures (and BPMs</a:t>
            </a:r>
            <a:r>
              <a:rPr lang="en-US" dirty="0" smtClean="0"/>
              <a:t>) has been computed for </a:t>
            </a:r>
            <a:r>
              <a:rPr lang="en-US" dirty="0"/>
              <a:t>the </a:t>
            </a:r>
            <a:r>
              <a:rPr lang="en-US" dirty="0" smtClean="0"/>
              <a:t>considered </a:t>
            </a:r>
            <a:r>
              <a:rPr lang="en-US" dirty="0" smtClean="0"/>
              <a:t>geometry. More effect than previously expected (</a:t>
            </a:r>
            <a:r>
              <a:rPr lang="en-US" dirty="0" err="1" smtClean="0"/>
              <a:t>RFTrack-Placet</a:t>
            </a:r>
            <a:r>
              <a:rPr lang="en-US" dirty="0" smtClean="0"/>
              <a:t> compared with Elegant), but still the final emittance is smaller than 50 </a:t>
            </a:r>
            <a:r>
              <a:rPr lang="en-US" dirty="0" err="1" smtClean="0"/>
              <a:t>mm.mrad</a:t>
            </a:r>
            <a:r>
              <a:rPr lang="en-US" dirty="0" smtClean="0"/>
              <a:t> without orbit correction</a:t>
            </a:r>
            <a:endParaRPr lang="en-US" dirty="0" smtClean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 smtClean="0"/>
              <a:t>Impact of </a:t>
            </a:r>
            <a:r>
              <a:rPr lang="en-US" i="1" dirty="0">
                <a:solidFill>
                  <a:srgbClr val="2B83D3"/>
                </a:solidFill>
              </a:rPr>
              <a:t>orbit jitter </a:t>
            </a:r>
            <a:r>
              <a:rPr lang="en-US" dirty="0" smtClean="0"/>
              <a:t>on the lattice determines a constraint on the RF structure geometry</a:t>
            </a:r>
            <a:endParaRPr lang="en-US" dirty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i="1" dirty="0" smtClean="0">
                <a:solidFill>
                  <a:srgbClr val="2B83D3"/>
                </a:solidFill>
              </a:rPr>
              <a:t>Modular </a:t>
            </a:r>
            <a:r>
              <a:rPr lang="en-US" i="1" dirty="0">
                <a:solidFill>
                  <a:srgbClr val="2B83D3"/>
                </a:solidFill>
              </a:rPr>
              <a:t>design</a:t>
            </a:r>
            <a:r>
              <a:rPr lang="en-US" dirty="0" smtClean="0"/>
              <a:t>: several </a:t>
            </a:r>
            <a:r>
              <a:rPr lang="en-US" dirty="0"/>
              <a:t>frequencies, gradients, geometries already simulated: we may “compose” a different </a:t>
            </a:r>
            <a:r>
              <a:rPr lang="en-US" dirty="0" smtClean="0"/>
              <a:t>design</a:t>
            </a: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endParaRPr lang="en-US" sz="2400" b="1" dirty="0" smtClean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/>
              <a:t>How to deal with the machine parameters changes:</a:t>
            </a:r>
            <a:endParaRPr lang="en-US" i="1" dirty="0">
              <a:solidFill>
                <a:srgbClr val="2B83D3"/>
              </a:solidFill>
            </a:endParaRP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 smtClean="0"/>
              <a:t>Acting on the laser: velocity of the process or use of two lasers</a:t>
            </a: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 smtClean="0"/>
              <a:t>Acting on the RF: amount of the effect</a:t>
            </a: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 smtClean="0"/>
              <a:t>Acting on the design: under evaluation</a:t>
            </a:r>
            <a:endParaRPr lang="en-US" dirty="0"/>
          </a:p>
        </p:txBody>
      </p:sp>
      <p:pic>
        <p:nvPicPr>
          <p:cNvPr id="7" name="Picture 2" descr="https://cds.cern.ch/record/2689893/files/FCC_CLIC_250dpi.jpg?subformat=icon-1440"/>
          <p:cNvPicPr>
            <a:picLocks noChangeAspect="1" noChangeArrowheads="1"/>
          </p:cNvPicPr>
          <p:nvPr/>
        </p:nvPicPr>
        <p:blipFill>
          <a:blip r:embed="rId2"/>
          <a:srcRect l="4213" t="5382" r="4257" b="10476"/>
          <a:stretch/>
        </p:blipFill>
        <p:spPr bwMode="auto">
          <a:xfrm>
            <a:off x="8883867" y="188640"/>
            <a:ext cx="3116790" cy="3044307"/>
          </a:xfrm>
          <a:prstGeom prst="rect">
            <a:avLst/>
          </a:prstGeom>
          <a:noFill/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292277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Acknowledgments</a:t>
            </a:r>
            <a:endParaRPr lang="de-CH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1483209" y="5354166"/>
            <a:ext cx="6052951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2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…CHART* and you for your attention</a:t>
            </a:r>
            <a:endParaRPr lang="de-CH" sz="22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336" y="5867399"/>
            <a:ext cx="12072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*This work was done under the auspices of CHART (Swiss Accelerator Research and Technology Collaboration, </a:t>
            </a:r>
            <a:r>
              <a:rPr lang="en-US" sz="1200" b="1" u="sng" dirty="0">
                <a:latin typeface="+mn-lt"/>
                <a:hlinkClick r:id="rId2" tooltip="https://chart.ch/"/>
              </a:rPr>
              <a:t>https://chart.ch</a:t>
            </a:r>
            <a:endParaRPr lang="en-US" sz="1200" b="1" dirty="0">
              <a:latin typeface="+mn-lt"/>
            </a:endParaRPr>
          </a:p>
          <a:p>
            <a:pPr>
              <a:defRPr/>
            </a:pPr>
            <a:endParaRPr lang="en-US" sz="1200" b="1" dirty="0">
              <a:latin typeface="+mn-lt"/>
            </a:endParaRPr>
          </a:p>
          <a:p>
            <a:pPr>
              <a:defRPr/>
            </a:pPr>
            <a:r>
              <a:rPr lang="en-GB" sz="1200" b="1" dirty="0">
                <a:latin typeface="+mn-lt"/>
              </a:rPr>
              <a:t>FCCIS: 'This project has received funding from the European Union's Horizon 2020 research and innovation programme under the European Union's Horizon 2020 research and innovation programme under grant agreement No 951754.'</a:t>
            </a:r>
            <a:r>
              <a:rPr lang="en-US" sz="1200" b="1" dirty="0">
                <a:latin typeface="+mn-lt"/>
              </a:rPr>
              <a:t> </a:t>
            </a:r>
            <a:endParaRPr lang="de-CH" sz="1200" b="1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87379" y="5867399"/>
            <a:ext cx="1285503" cy="3825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1100814" y="2745982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To the </a:t>
            </a:r>
            <a:r>
              <a:rPr lang="en-GB" sz="22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entire </a:t>
            </a: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WP1, </a:t>
            </a:r>
            <a:r>
              <a:rPr lang="en-GB" sz="22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A. </a:t>
            </a:r>
            <a:r>
              <a:rPr lang="en-GB" sz="2200" b="1" dirty="0" err="1" smtClean="0">
                <a:latin typeface="Meiryo UI" panose="020B0604030504040204" pitchFamily="34" charset="-128"/>
                <a:ea typeface="Meiryo UI" panose="020B0604030504040204" pitchFamily="34" charset="-128"/>
              </a:rPr>
              <a:t>Aksoi</a:t>
            </a: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, A. Chance, </a:t>
            </a:r>
            <a:b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B</a:t>
            </a: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. </a:t>
            </a:r>
            <a:r>
              <a:rPr lang="en-GB" sz="2200" b="1" dirty="0" err="1" smtClean="0">
                <a:latin typeface="Meiryo UI" panose="020B0604030504040204" pitchFamily="34" charset="-128"/>
                <a:ea typeface="Meiryo UI" panose="020B0604030504040204" pitchFamily="34" charset="-128"/>
              </a:rPr>
              <a:t>Dalena</a:t>
            </a:r>
            <a:r>
              <a:rPr lang="en-GB" sz="22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, Z. </a:t>
            </a:r>
            <a:r>
              <a:rPr lang="en-GB" sz="2200" b="1" dirty="0" err="1" smtClean="0">
                <a:latin typeface="Meiryo UI" panose="020B0604030504040204" pitchFamily="34" charset="-128"/>
                <a:ea typeface="Meiryo UI" panose="020B0604030504040204" pitchFamily="34" charset="-128"/>
              </a:rPr>
              <a:t>Geng</a:t>
            </a: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, M</a:t>
            </a: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. </a:t>
            </a:r>
            <a:r>
              <a:rPr lang="en-GB" sz="2200" b="1" dirty="0" err="1" smtClean="0">
                <a:latin typeface="Meiryo UI" panose="020B0604030504040204" pitchFamily="34" charset="-128"/>
                <a:ea typeface="Meiryo UI" panose="020B0604030504040204" pitchFamily="34" charset="-128"/>
              </a:rPr>
              <a:t>Migliorati</a:t>
            </a: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, </a:t>
            </a:r>
            <a:r>
              <a:rPr lang="en-GB" sz="2200" b="1" dirty="0" smtClean="0">
                <a:latin typeface="Meiryo UI" panose="020B0604030504040204" pitchFamily="34" charset="-128"/>
                <a:ea typeface="Meiryo UI" panose="020B0604030504040204" pitchFamily="34" charset="-128"/>
              </a:rPr>
              <a:t>…</a:t>
            </a:r>
            <a:endParaRPr lang="en-GB" sz="22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2" name="Picture 2" descr="https://cds.cern.ch/record/2689893/files/FCC_CLIC_250dpi.jpg?subformat=icon-1440"/>
          <p:cNvPicPr>
            <a:picLocks noChangeAspect="1" noChangeArrowheads="1"/>
          </p:cNvPicPr>
          <p:nvPr/>
        </p:nvPicPr>
        <p:blipFill>
          <a:blip r:embed="rId4"/>
          <a:srcRect l="4213" t="5382" r="4257" b="10476"/>
          <a:stretch/>
        </p:blipFill>
        <p:spPr bwMode="auto">
          <a:xfrm>
            <a:off x="7652588" y="800100"/>
            <a:ext cx="4528768" cy="4423449"/>
          </a:xfrm>
          <a:prstGeom prst="rect">
            <a:avLst/>
          </a:prstGeom>
          <a:noFill/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287374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</a:t>
            </a:r>
            <a:endParaRPr lang="de-CH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127448" y="980728"/>
            <a:ext cx="10873209" cy="54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70C0"/>
              </a:buClr>
              <a:buSzPct val="150000"/>
              <a:buNone/>
              <a:defRPr/>
            </a:pPr>
            <a:r>
              <a:rPr lang="en-US" b="1" dirty="0" smtClean="0"/>
              <a:t>Layout and parameters: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Are </a:t>
            </a:r>
            <a:r>
              <a:rPr lang="en-US" dirty="0"/>
              <a:t>we speaking </a:t>
            </a:r>
            <a:r>
              <a:rPr lang="en-US" dirty="0" smtClean="0"/>
              <a:t>to inject to the SPS at 6 GeV or the booster at 20 GeV?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/>
              <a:t>Any change on the target energy spread (0.1-0.15%), bunch length (1-1.5 mm), and emittance (&lt;50 </a:t>
            </a:r>
            <a:r>
              <a:rPr lang="en-US" dirty="0" err="1"/>
              <a:t>mm.mrad</a:t>
            </a:r>
            <a:r>
              <a:rPr lang="en-US" dirty="0"/>
              <a:t>)?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/>
              <a:t>Is it important </a:t>
            </a:r>
            <a:r>
              <a:rPr lang="en-US" dirty="0" smtClean="0"/>
              <a:t>the bunch longitudinal shape?</a:t>
            </a:r>
            <a:endParaRPr lang="en-US" dirty="0"/>
          </a:p>
          <a:p>
            <a:pPr>
              <a:lnSpc>
                <a:spcPct val="15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Is </a:t>
            </a:r>
            <a:r>
              <a:rPr lang="en-US" dirty="0"/>
              <a:t>it important that the </a:t>
            </a:r>
            <a:r>
              <a:rPr lang="en-US" dirty="0" smtClean="0"/>
              <a:t>different </a:t>
            </a:r>
            <a:r>
              <a:rPr lang="en-US" dirty="0"/>
              <a:t>bunches have the same length</a:t>
            </a:r>
            <a:r>
              <a:rPr lang="en-US" dirty="0" smtClean="0"/>
              <a:t>? </a:t>
            </a:r>
          </a:p>
          <a:p>
            <a:pPr marL="0" indent="0">
              <a:lnSpc>
                <a:spcPct val="150000"/>
              </a:lnSpc>
              <a:buClr>
                <a:srgbClr val="0070C0"/>
              </a:buClr>
              <a:buSzPct val="150000"/>
              <a:buNone/>
              <a:defRPr/>
            </a:pPr>
            <a:endParaRPr lang="en-US" dirty="0" smtClean="0"/>
          </a:p>
          <a:p>
            <a:pPr marL="0" indent="0">
              <a:lnSpc>
                <a:spcPct val="150000"/>
              </a:lnSpc>
              <a:buClr>
                <a:srgbClr val="0070C0"/>
              </a:buClr>
              <a:buSzPct val="150000"/>
              <a:buNone/>
              <a:defRPr/>
            </a:pPr>
            <a:r>
              <a:rPr lang="en-US" b="1" dirty="0" smtClean="0"/>
              <a:t>Possible corrections: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/>
              <a:t>Can we think to vary the bunch length in the ring?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If different bunch lengths are a problem, can eventually the cavity in the ring compensate for it?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dirty="0" smtClean="0"/>
              <a:t>Can the injection system compensate for an orbit </a:t>
            </a:r>
            <a:r>
              <a:rPr lang="en-US" dirty="0" err="1" smtClean="0"/>
              <a:t>jittter</a:t>
            </a:r>
            <a:r>
              <a:rPr lang="en-US" dirty="0" smtClean="0"/>
              <a:t>, and in which time scale? Bunch 1 vs bunch 2, or intra-train?</a:t>
            </a:r>
          </a:p>
        </p:txBody>
      </p:sp>
    </p:spTree>
    <p:extLst>
      <p:ext uri="{BB962C8B-B14F-4D97-AF65-F5344CB8AC3E}">
        <p14:creationId xmlns:p14="http://schemas.microsoft.com/office/powerpoint/2010/main" val="17692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1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398340" y="764704"/>
            <a:ext cx="4985692" cy="34973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err="1" smtClean="0"/>
              <a:t>RFTrack</a:t>
            </a:r>
            <a:r>
              <a:rPr lang="en-US" sz="1600" dirty="0" smtClean="0"/>
              <a:t> (code developed by A. Latina): 0 </a:t>
            </a:r>
            <a:r>
              <a:rPr lang="en-US" sz="1600" dirty="0" err="1" smtClean="0"/>
              <a:t>deg</a:t>
            </a:r>
            <a:r>
              <a:rPr lang="en-US" sz="1600" dirty="0" smtClean="0"/>
              <a:t>, 1000 seeds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studies ongoing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24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1586049"/>
            <a:ext cx="5123720" cy="3842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646" t="-1155" b="3877"/>
          <a:stretch/>
        </p:blipFill>
        <p:spPr>
          <a:xfrm>
            <a:off x="7248128" y="1230970"/>
            <a:ext cx="4045843" cy="315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080" t="5926" b="16536"/>
          <a:stretch/>
        </p:blipFill>
        <p:spPr>
          <a:xfrm>
            <a:off x="7238464" y="776091"/>
            <a:ext cx="4000500" cy="288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653" y="1662959"/>
            <a:ext cx="4866645" cy="36499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263352" y="5426174"/>
            <a:ext cx="11665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If the RF structures are operated on-crest Elegant and </a:t>
            </a:r>
            <a:r>
              <a:rPr lang="en-US" sz="1400" dirty="0" err="1" smtClean="0">
                <a:latin typeface="+mn-lt"/>
              </a:rPr>
              <a:t>RFTrack</a:t>
            </a:r>
            <a:r>
              <a:rPr lang="en-US" sz="1400" dirty="0" smtClean="0">
                <a:latin typeface="+mn-lt"/>
              </a:rPr>
              <a:t> give similar results, whereas if the RF </a:t>
            </a:r>
            <a:r>
              <a:rPr lang="en-US" sz="1400" dirty="0">
                <a:latin typeface="+mn-lt"/>
              </a:rPr>
              <a:t>structures are operated off-crest </a:t>
            </a:r>
            <a:r>
              <a:rPr lang="en-US" sz="1400" dirty="0" smtClean="0">
                <a:latin typeface="+mn-lt"/>
              </a:rPr>
              <a:t>the two codes disagree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Discrepancy is much smaller for smaller RF apertures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For </a:t>
            </a:r>
            <a:r>
              <a:rPr lang="en-US" sz="1400" dirty="0">
                <a:latin typeface="+mn-lt"/>
              </a:rPr>
              <a:t>RF apertures corresponding to a/</a:t>
            </a:r>
            <a:r>
              <a:rPr lang="en-US" sz="1400" dirty="0">
                <a:latin typeface="Symbol" panose="05050102010706020507" pitchFamily="18" charset="2"/>
              </a:rPr>
              <a:t>l</a:t>
            </a:r>
            <a:r>
              <a:rPr lang="en-US" sz="1400" dirty="0">
                <a:latin typeface="+mn-lt"/>
              </a:rPr>
              <a:t> = 0.15 at 2.8 GHz 0% of the seeds </a:t>
            </a:r>
            <a:r>
              <a:rPr lang="en-US" sz="1400" dirty="0" smtClean="0">
                <a:latin typeface="+mn-lt"/>
              </a:rPr>
              <a:t>reaches </a:t>
            </a:r>
            <a:r>
              <a:rPr lang="en-US" sz="1400" dirty="0">
                <a:latin typeface="+mn-lt"/>
              </a:rPr>
              <a:t>50 </a:t>
            </a:r>
            <a:r>
              <a:rPr lang="en-US" sz="1400" dirty="0" err="1">
                <a:latin typeface="+mn-lt"/>
              </a:rPr>
              <a:t>mm.mrad</a:t>
            </a:r>
            <a:r>
              <a:rPr lang="en-US" sz="1400" dirty="0">
                <a:latin typeface="+mn-lt"/>
              </a:rPr>
              <a:t> in </a:t>
            </a:r>
            <a:r>
              <a:rPr lang="en-US" sz="1400" dirty="0" smtClean="0">
                <a:latin typeface="+mn-lt"/>
              </a:rPr>
              <a:t>Elegant and </a:t>
            </a:r>
            <a:r>
              <a:rPr lang="en-US" sz="1400" dirty="0" err="1" smtClean="0">
                <a:latin typeface="+mn-lt"/>
              </a:rPr>
              <a:t>RFTrack</a:t>
            </a:r>
            <a:r>
              <a:rPr lang="en-US" sz="1400" dirty="0" smtClean="0">
                <a:latin typeface="+mn-lt"/>
              </a:rPr>
              <a:t> (this used for the multi-bunch, and the outcome is the maximum a/</a:t>
            </a:r>
            <a:r>
              <a:rPr lang="en-US" sz="1400" dirty="0" smtClean="0">
                <a:latin typeface="Symbol" panose="05050102010706020507" pitchFamily="18" charset="2"/>
              </a:rPr>
              <a:t>l</a:t>
            </a:r>
            <a:r>
              <a:rPr lang="en-US" sz="1400" dirty="0" smtClean="0">
                <a:latin typeface="+mn-lt"/>
              </a:rPr>
              <a:t> = 0.1)</a:t>
            </a:r>
            <a:endParaRPr lang="de-CH" sz="1400" dirty="0">
              <a:latin typeface="+mn-lt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1398340" y="1230971"/>
            <a:ext cx="2664296" cy="4034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Elegant: 82 </a:t>
            </a:r>
            <a:r>
              <a:rPr lang="en-US" sz="1600" dirty="0" err="1" smtClean="0"/>
              <a:t>deg</a:t>
            </a:r>
            <a:r>
              <a:rPr lang="en-US" sz="1600" dirty="0" smtClean="0"/>
              <a:t>, 500 seeds</a:t>
            </a:r>
            <a:endParaRPr lang="de-CH" sz="16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791744" y="1388489"/>
            <a:ext cx="331236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6168008" y="944043"/>
            <a:ext cx="9361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5" name="Rectangle 4"/>
          <p:cNvSpPr/>
          <p:nvPr/>
        </p:nvSpPr>
        <p:spPr>
          <a:xfrm>
            <a:off x="11816" y="6607635"/>
            <a:ext cx="6792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 smtClean="0">
                <a:latin typeface="+mn-lt"/>
              </a:rPr>
              <a:t>More on </a:t>
            </a:r>
            <a:r>
              <a:rPr lang="de-CH" sz="1000" dirty="0" err="1" smtClean="0">
                <a:latin typeface="+mn-lt"/>
              </a:rPr>
              <a:t>codes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comparison</a:t>
            </a:r>
            <a:r>
              <a:rPr lang="de-CH" sz="1000" dirty="0" smtClean="0">
                <a:latin typeface="+mn-lt"/>
              </a:rPr>
              <a:t> (Placet </a:t>
            </a:r>
            <a:r>
              <a:rPr lang="de-CH" sz="1000" dirty="0" err="1" smtClean="0">
                <a:latin typeface="+mn-lt"/>
              </a:rPr>
              <a:t>vs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others</a:t>
            </a:r>
            <a:r>
              <a:rPr lang="de-CH" sz="1000" dirty="0" smtClean="0">
                <a:latin typeface="+mn-lt"/>
              </a:rPr>
              <a:t>) in</a:t>
            </a:r>
            <a:r>
              <a:rPr lang="de-CH" sz="1000" dirty="0" smtClean="0">
                <a:latin typeface="+mn-lt"/>
                <a:hlinkClick r:id="rId6"/>
              </a:rPr>
              <a:t>PAC'07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and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analytical</a:t>
            </a:r>
            <a:r>
              <a:rPr lang="de-CH" sz="1000" dirty="0" smtClean="0">
                <a:latin typeface="+mn-lt"/>
              </a:rPr>
              <a:t> </a:t>
            </a:r>
            <a:r>
              <a:rPr lang="de-CH" sz="1000" dirty="0" err="1" smtClean="0">
                <a:latin typeface="+mn-lt"/>
              </a:rPr>
              <a:t>vs</a:t>
            </a:r>
            <a:r>
              <a:rPr lang="de-CH" sz="1000" dirty="0">
                <a:latin typeface="+mn-lt"/>
              </a:rPr>
              <a:t> Elegant</a:t>
            </a:r>
            <a:r>
              <a:rPr lang="de-CH" sz="1000" dirty="0" smtClean="0">
                <a:latin typeface="+mn-lt"/>
              </a:rPr>
              <a:t>: </a:t>
            </a:r>
            <a:r>
              <a:rPr lang="de-CH" sz="1000" dirty="0" smtClean="0">
                <a:latin typeface="+mn-lt"/>
                <a:hlinkClick r:id="rId7"/>
              </a:rPr>
              <a:t>FEL '05</a:t>
            </a:r>
            <a:endParaRPr lang="de-CH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465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= 0.15 (a = 16.1 mm, f = 2.8 GHz</a:t>
            </a:r>
            <a:r>
              <a:rPr lang="en-US" dirty="0" smtClean="0"/>
              <a:t>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25</a:t>
            </a:fld>
            <a:endParaRPr lang="de-DE"/>
          </a:p>
        </p:txBody>
      </p:sp>
      <p:sp>
        <p:nvSpPr>
          <p:cNvPr id="21" name="TextBox 20"/>
          <p:cNvSpPr txBox="1"/>
          <p:nvPr/>
        </p:nvSpPr>
        <p:spPr bwMode="auto">
          <a:xfrm>
            <a:off x="835162" y="958871"/>
            <a:ext cx="2541925" cy="1088438"/>
          </a:xfrm>
          <a:prstGeom prst="rect">
            <a:avLst/>
          </a:prstGeom>
          <a:solidFill>
            <a:schemeClr val="bg1"/>
          </a:solidFill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Quadrupoles</a:t>
            </a:r>
            <a:endParaRPr sz="14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Offset x = 50 um </a:t>
            </a:r>
            <a:r>
              <a:rPr lang="en-US" spc="30" dirty="0" err="1">
                <a:latin typeface="+mn-lt"/>
                <a:cs typeface="Franklin Gothic Book"/>
              </a:rPr>
              <a:t>rms</a:t>
            </a: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Offset y = 50 um </a:t>
            </a:r>
            <a:r>
              <a:rPr lang="en-US" spc="30" dirty="0" err="1">
                <a:latin typeface="+mn-lt"/>
                <a:cs typeface="Franklin Gothic Book"/>
              </a:rPr>
              <a:t>rms</a:t>
            </a: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Gaussian </a:t>
            </a:r>
            <a:r>
              <a:rPr lang="en-US" spc="30" dirty="0" smtClean="0">
                <a:latin typeface="+mn-lt"/>
                <a:cs typeface="Franklin Gothic Book"/>
              </a:rPr>
              <a:t>distribution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4873042" y="836712"/>
            <a:ext cx="2541925" cy="1376470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Quadrupoles</a:t>
            </a: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Offset x, y = 50 um </a:t>
            </a:r>
            <a:r>
              <a:rPr lang="en-US" spc="30" dirty="0" err="1">
                <a:latin typeface="+mn-lt"/>
                <a:cs typeface="Franklin Gothic Book"/>
              </a:rPr>
              <a:t>rms</a:t>
            </a: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RF cavities</a:t>
            </a:r>
            <a:endParaRPr sz="14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Offset x, y = 100 um </a:t>
            </a:r>
            <a:r>
              <a:rPr lang="en-US" spc="30" dirty="0" err="1">
                <a:latin typeface="+mn-lt"/>
                <a:cs typeface="Franklin Gothic Book"/>
              </a:rPr>
              <a:t>rms</a:t>
            </a: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Gaussian </a:t>
            </a:r>
            <a:r>
              <a:rPr lang="en-US" spc="30" dirty="0" smtClean="0">
                <a:latin typeface="+mn-lt"/>
                <a:cs typeface="Franklin Gothic Book"/>
              </a:rPr>
              <a:t>distribution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5" y="2335341"/>
            <a:ext cx="4128459" cy="30963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208" y="2398348"/>
            <a:ext cx="4032448" cy="30243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5" y="2335341"/>
            <a:ext cx="4128459" cy="30963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119336" y="5602014"/>
            <a:ext cx="1191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Quadrupoles misalignments dominate the possible emittance increase (negligible emittance increase misaligning only the RF structures by 100 um Gaussian </a:t>
            </a:r>
            <a:r>
              <a:rPr lang="en-US" sz="1800" dirty="0" err="1" smtClean="0">
                <a:latin typeface="+mn-lt"/>
              </a:rPr>
              <a:t>rms</a:t>
            </a:r>
            <a:r>
              <a:rPr lang="en-US" sz="1800" dirty="0" smtClean="0">
                <a:latin typeface="+mn-lt"/>
              </a:rPr>
              <a:t> noise)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Emittance increase by about a factor 2 for less than 10% of the seeds</a:t>
            </a:r>
            <a:endParaRPr lang="de-CH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53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95601" y="291600"/>
            <a:ext cx="9696400" cy="508500"/>
          </a:xfrm>
        </p:spPr>
        <p:txBody>
          <a:bodyPr/>
          <a:lstStyle/>
          <a:p>
            <a:r>
              <a:rPr lang="en-US" dirty="0"/>
              <a:t>a/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= </a:t>
            </a:r>
            <a:r>
              <a:rPr lang="en-US" dirty="0" smtClean="0"/>
              <a:t>0.15 </a:t>
            </a:r>
            <a:r>
              <a:rPr lang="en-US" dirty="0"/>
              <a:t>(a = </a:t>
            </a:r>
            <a:r>
              <a:rPr lang="en-US" dirty="0" smtClean="0"/>
              <a:t>16.1 </a:t>
            </a:r>
            <a:r>
              <a:rPr lang="en-US" dirty="0"/>
              <a:t>mm, f = 2.8 </a:t>
            </a:r>
            <a:r>
              <a:rPr lang="en-US" dirty="0" smtClean="0"/>
              <a:t>GHz), with orbit correction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26</a:t>
            </a:fld>
            <a:endParaRPr lang="de-DE"/>
          </a:p>
        </p:txBody>
      </p:sp>
      <p:sp>
        <p:nvSpPr>
          <p:cNvPr id="33" name="TextBox 32"/>
          <p:cNvSpPr txBox="1"/>
          <p:nvPr/>
        </p:nvSpPr>
        <p:spPr bwMode="auto">
          <a:xfrm>
            <a:off x="1252344" y="1481117"/>
            <a:ext cx="2541925" cy="1201423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Quadrupoles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50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RF cavities</a:t>
            </a:r>
            <a:endParaRPr sz="12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100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Gaussian </a:t>
            </a:r>
            <a:r>
              <a:rPr lang="en-US" sz="1400" spc="30" dirty="0" smtClean="0">
                <a:latin typeface="+mn-lt"/>
                <a:cs typeface="Franklin Gothic Book"/>
              </a:rPr>
              <a:t>distribution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1252344" y="4580063"/>
            <a:ext cx="2541925" cy="1657249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Quadrupoles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50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RF cavities</a:t>
            </a:r>
            <a:endParaRPr sz="12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100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spc="30" dirty="0" smtClean="0">
                <a:latin typeface="+mn-lt"/>
                <a:cs typeface="Franklin Gothic Book"/>
              </a:rPr>
              <a:t>BPM</a:t>
            </a:r>
            <a:endParaRPr lang="en-US" sz="1400" b="1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</a:t>
            </a:r>
            <a:r>
              <a:rPr lang="en-US" sz="1400" spc="30" dirty="0" smtClean="0">
                <a:latin typeface="+mn-lt"/>
                <a:cs typeface="Franklin Gothic Book"/>
              </a:rPr>
              <a:t>30 </a:t>
            </a:r>
            <a:r>
              <a:rPr lang="en-US" sz="1400" spc="30" dirty="0">
                <a:latin typeface="+mn-lt"/>
                <a:cs typeface="Franklin Gothic Book"/>
              </a:rPr>
              <a:t>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spc="30" dirty="0">
                <a:latin typeface="+mn-lt"/>
                <a:cs typeface="Franklin Gothic Book"/>
              </a:rPr>
              <a:t>Gaussian </a:t>
            </a:r>
            <a:r>
              <a:rPr lang="en-US" sz="1400" spc="30" dirty="0" smtClean="0">
                <a:latin typeface="+mn-lt"/>
                <a:cs typeface="Franklin Gothic Book"/>
              </a:rPr>
              <a:t>distribution</a:t>
            </a:r>
          </a:p>
        </p:txBody>
      </p:sp>
      <p:sp>
        <p:nvSpPr>
          <p:cNvPr id="35" name="TextBox 34"/>
          <p:cNvSpPr txBox="1"/>
          <p:nvPr/>
        </p:nvSpPr>
        <p:spPr bwMode="auto">
          <a:xfrm rot="16200000">
            <a:off x="-24343" y="5022666"/>
            <a:ext cx="165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Misaligned BPM</a:t>
            </a:r>
            <a:endParaRPr lang="de-CH" sz="1800" b="1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 rot="16200000">
            <a:off x="-24343" y="1897162"/>
            <a:ext cx="16572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Aligned BPM</a:t>
            </a:r>
            <a:endParaRPr lang="de-CH" sz="1800" b="1" dirty="0">
              <a:latin typeface="+mn-lt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273" y="698319"/>
            <a:ext cx="4009095" cy="30068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3851179"/>
            <a:ext cx="4009095" cy="300682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363481"/>
            <a:ext cx="4536504" cy="340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7632496" y="4911898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Orbit correction cures the observed emittance increase</a:t>
            </a:r>
          </a:p>
          <a:p>
            <a:pPr marL="285750" indent="-285750"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BPM alignment does not seem to be an issue (at least up to 30 um)</a:t>
            </a:r>
            <a:endParaRPr lang="de-CH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22314" y="313988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ORBITA NO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ORBITA SI</a:t>
            </a:r>
            <a:endParaRPr lang="de-C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9601" y="291600"/>
            <a:ext cx="9303063" cy="508500"/>
          </a:xfrm>
        </p:spPr>
        <p:txBody>
          <a:bodyPr/>
          <a:lstStyle/>
          <a:p>
            <a:r>
              <a:rPr lang="en-US" sz="2400" dirty="0" smtClean="0"/>
              <a:t>Smaller RF structure aperture: a/</a:t>
            </a:r>
            <a:r>
              <a:rPr lang="en-US" sz="2400" dirty="0" smtClean="0">
                <a:latin typeface="Symbol" panose="05050102010706020507" pitchFamily="18" charset="2"/>
              </a:rPr>
              <a:t>l</a:t>
            </a:r>
            <a:r>
              <a:rPr lang="en-US" sz="2400" dirty="0" smtClean="0"/>
              <a:t> = 0.1 (a = 10.7 mm, f = 2.8 GHz)</a:t>
            </a:r>
            <a:endParaRPr lang="de-CH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27</a:t>
            </a:fld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692696"/>
            <a:ext cx="4032448" cy="3024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512" y="3833664"/>
            <a:ext cx="4032448" cy="3024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763069"/>
            <a:ext cx="3844788" cy="288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76" y="3904037"/>
            <a:ext cx="3844788" cy="28835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1177811" y="1582742"/>
            <a:ext cx="2541925" cy="1244244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Quadrupoles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50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RF cavities</a:t>
            </a:r>
            <a:endParaRPr sz="12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100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Gaussian </a:t>
            </a:r>
            <a:r>
              <a:rPr lang="en-US" sz="1400" spc="30" dirty="0" smtClean="0">
                <a:latin typeface="+mn-lt"/>
                <a:cs typeface="Franklin Gothic Book"/>
              </a:rPr>
              <a:t>distribution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1177811" y="4517208"/>
            <a:ext cx="2541925" cy="1657249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Quadrupoles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50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 dirty="0">
                <a:latin typeface="+mn-lt"/>
                <a:cs typeface="Franklin Gothic Book"/>
              </a:rPr>
              <a:t>RF cavities</a:t>
            </a:r>
            <a:endParaRPr sz="12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100 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b="1" spc="30" dirty="0" smtClean="0">
                <a:latin typeface="+mn-lt"/>
                <a:cs typeface="Franklin Gothic Book"/>
              </a:rPr>
              <a:t>BPM</a:t>
            </a:r>
            <a:endParaRPr lang="en-US" sz="1400" b="1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spc="30" dirty="0">
                <a:latin typeface="+mn-lt"/>
                <a:cs typeface="Franklin Gothic Book"/>
              </a:rPr>
              <a:t>Offset x, y = </a:t>
            </a:r>
            <a:r>
              <a:rPr lang="en-US" sz="1400" spc="30" dirty="0" smtClean="0">
                <a:latin typeface="+mn-lt"/>
                <a:cs typeface="Franklin Gothic Book"/>
              </a:rPr>
              <a:t>30 </a:t>
            </a:r>
            <a:r>
              <a:rPr lang="en-US" sz="1400" spc="30" dirty="0">
                <a:latin typeface="+mn-lt"/>
                <a:cs typeface="Franklin Gothic Book"/>
              </a:rPr>
              <a:t>um </a:t>
            </a:r>
            <a:r>
              <a:rPr lang="en-US" sz="1400" spc="30" dirty="0" err="1">
                <a:latin typeface="+mn-lt"/>
                <a:cs typeface="Franklin Gothic Book"/>
              </a:rPr>
              <a:t>rms</a:t>
            </a:r>
            <a:endParaRPr lang="en-US" sz="14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defRPr/>
            </a:pPr>
            <a:r>
              <a:rPr lang="en-US" sz="1400" spc="30" dirty="0">
                <a:latin typeface="+mn-lt"/>
                <a:cs typeface="Franklin Gothic Book"/>
              </a:rPr>
              <a:t>Gaussian </a:t>
            </a:r>
            <a:r>
              <a:rPr lang="en-US" sz="1400" spc="30" dirty="0" smtClean="0">
                <a:latin typeface="+mn-lt"/>
                <a:cs typeface="Franklin Gothic Book"/>
              </a:rPr>
              <a:t>distribution</a:t>
            </a:r>
          </a:p>
        </p:txBody>
      </p:sp>
      <p:sp>
        <p:nvSpPr>
          <p:cNvPr id="22" name="TextBox 21"/>
          <p:cNvSpPr txBox="1"/>
          <p:nvPr/>
        </p:nvSpPr>
        <p:spPr bwMode="auto">
          <a:xfrm rot="16200000">
            <a:off x="-240366" y="5022666"/>
            <a:ext cx="165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Orbit correction</a:t>
            </a:r>
            <a:endParaRPr lang="de-CH" sz="1800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 rot="16200000">
            <a:off x="-190003" y="1881698"/>
            <a:ext cx="16572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No orbit correction</a:t>
            </a:r>
            <a:endParaRPr lang="de-CH" sz="18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789381" y="630823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SKIP</a:t>
            </a:r>
            <a:endParaRPr lang="de-C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9601" y="291600"/>
            <a:ext cx="9303063" cy="508500"/>
          </a:xfrm>
        </p:spPr>
        <p:txBody>
          <a:bodyPr/>
          <a:lstStyle/>
          <a:p>
            <a:r>
              <a:rPr lang="en-US" sz="2000" dirty="0" smtClean="0"/>
              <a:t>Elegant vs </a:t>
            </a:r>
            <a:r>
              <a:rPr lang="en-US" sz="2000" dirty="0" err="1" smtClean="0"/>
              <a:t>RFTrack</a:t>
            </a:r>
            <a:r>
              <a:rPr lang="en-US" sz="2000" dirty="0" smtClean="0"/>
              <a:t> comparison (off-crest by 8 degrees)</a:t>
            </a:r>
            <a:endParaRPr lang="de-CH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28</a:t>
            </a:fld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578" y="1039045"/>
            <a:ext cx="3473034" cy="26047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714492" y="2156767"/>
            <a:ext cx="14715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a/</a:t>
            </a:r>
            <a:r>
              <a:rPr lang="en-US" sz="1800" b="1" dirty="0" smtClean="0">
                <a:latin typeface="Symbol" panose="05050102010706020507" pitchFamily="18" charset="2"/>
              </a:rPr>
              <a:t>l</a:t>
            </a:r>
            <a:r>
              <a:rPr lang="en-US" sz="1800" b="1" dirty="0" smtClean="0">
                <a:latin typeface="+mn-lt"/>
              </a:rPr>
              <a:t> = 0.1</a:t>
            </a:r>
            <a:endParaRPr lang="de-CH" sz="18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263352" y="3140968"/>
            <a:ext cx="1934747" cy="1080120"/>
          </a:xfrm>
          <a:prstGeom prst="rect">
            <a:avLst/>
          </a:prstGeom>
          <a:solidFill>
            <a:schemeClr val="bg1"/>
          </a:solidFill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b="1" spc="30" dirty="0">
                <a:latin typeface="+mn-lt"/>
                <a:cs typeface="Franklin Gothic Book"/>
              </a:rPr>
              <a:t>Quadrupoles</a:t>
            </a:r>
            <a:endParaRPr lang="en-US" sz="12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 dirty="0">
                <a:latin typeface="+mn-lt"/>
                <a:cs typeface="Franklin Gothic Book"/>
              </a:rPr>
              <a:t>Offset x, y = 50 um </a:t>
            </a:r>
            <a:r>
              <a:rPr lang="en-US" sz="1200" spc="30" dirty="0" err="1">
                <a:latin typeface="+mn-lt"/>
                <a:cs typeface="Franklin Gothic Book"/>
              </a:rPr>
              <a:t>rms</a:t>
            </a:r>
            <a:endParaRPr lang="en-US" sz="12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b="1" spc="30" dirty="0">
                <a:latin typeface="+mn-lt"/>
                <a:cs typeface="Franklin Gothic Book"/>
              </a:rPr>
              <a:t>RF cavities</a:t>
            </a:r>
            <a:endParaRPr sz="1100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 dirty="0">
                <a:latin typeface="+mn-lt"/>
                <a:cs typeface="Franklin Gothic Book"/>
              </a:rPr>
              <a:t>Offset x, y = 100 um </a:t>
            </a:r>
            <a:r>
              <a:rPr lang="en-US" sz="1200" spc="30" dirty="0" err="1">
                <a:latin typeface="+mn-lt"/>
                <a:cs typeface="Franklin Gothic Book"/>
              </a:rPr>
              <a:t>rms</a:t>
            </a:r>
            <a:endParaRPr lang="en-US" sz="12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 dirty="0">
                <a:latin typeface="+mn-lt"/>
                <a:cs typeface="Franklin Gothic Book"/>
              </a:rPr>
              <a:t>Gaussian </a:t>
            </a:r>
            <a:r>
              <a:rPr lang="en-US" sz="1200" spc="30" dirty="0" smtClean="0">
                <a:latin typeface="+mn-lt"/>
                <a:cs typeface="Franklin Gothic Book"/>
              </a:rPr>
              <a:t>distribution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528380" y="5105237"/>
            <a:ext cx="14046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a/</a:t>
            </a:r>
            <a:r>
              <a:rPr lang="en-US" sz="1800" b="1" dirty="0" smtClean="0">
                <a:latin typeface="Symbol" panose="05050102010706020507" pitchFamily="18" charset="2"/>
              </a:rPr>
              <a:t>l</a:t>
            </a:r>
            <a:r>
              <a:rPr lang="en-US" sz="1800" b="1" dirty="0" smtClean="0">
                <a:latin typeface="+mn-lt"/>
              </a:rPr>
              <a:t> = 0.15</a:t>
            </a:r>
            <a:endParaRPr lang="de-CH" sz="18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229352" y="712012"/>
            <a:ext cx="139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Elegant</a:t>
            </a:r>
            <a:endParaRPr lang="de-CH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536598" y="712012"/>
            <a:ext cx="139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+mn-lt"/>
              </a:rPr>
              <a:t>RFTrack</a:t>
            </a:r>
            <a:endParaRPr lang="de-CH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050" y="3989741"/>
            <a:ext cx="3467100" cy="26003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578" y="3989741"/>
            <a:ext cx="3467100" cy="2600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050" y="1001266"/>
            <a:ext cx="3573780" cy="2680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109" y="983460"/>
            <a:ext cx="3592193" cy="26941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8295" y="3804363"/>
            <a:ext cx="3819128" cy="28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29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80009"/>
            <a:ext cx="6575732" cy="2431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006926"/>
            <a:ext cx="4571425" cy="269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559" y="4110942"/>
            <a:ext cx="3288978" cy="2342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3958896"/>
            <a:ext cx="4303783" cy="2469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5614948" y="372884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mismatched a bit</a:t>
            </a:r>
            <a:endParaRPr lang="de-CH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1860503" y="370192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Optics like it is</a:t>
            </a:r>
            <a:endParaRPr lang="de-CH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-182682" y="3666510"/>
            <a:ext cx="139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Elegant</a:t>
            </a:r>
            <a:endParaRPr lang="de-CH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-182682" y="779550"/>
            <a:ext cx="139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+mn-lt"/>
              </a:rPr>
              <a:t>RFTrack</a:t>
            </a:r>
            <a:endParaRPr lang="de-CH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579193" y="5009449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similar results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133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3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Layout, inputs, and acceptance</a:t>
            </a:r>
            <a:endParaRPr lang="de-C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4326" y="2310726"/>
            <a:ext cx="11360010" cy="27112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 bwMode="auto">
          <a:xfrm>
            <a:off x="1319310" y="3032365"/>
            <a:ext cx="1058487" cy="633963"/>
          </a:xfrm>
          <a:prstGeom prst="rect">
            <a:avLst/>
          </a:prstGeom>
          <a:noFill/>
          <a:ln w="38100" cap="flat" cmpd="sng" algn="ctr">
            <a:solidFill>
              <a:srgbClr val="0F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73726" y="3032364"/>
            <a:ext cx="2895600" cy="633963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solidFill>
                <a:schemeClr val="accent6">
                  <a:lumMod val="60000"/>
                  <a:lumOff val="40000"/>
                </a:schemeClr>
              </a:solidFill>
              <a:latin typeface="Times"/>
            </a:endParaRPr>
          </a:p>
        </p:txBody>
      </p:sp>
      <p:sp>
        <p:nvSpPr>
          <p:cNvPr id="17" name="Content Placeholder 1"/>
          <p:cNvSpPr txBox="1"/>
          <p:nvPr/>
        </p:nvSpPr>
        <p:spPr bwMode="auto">
          <a:xfrm>
            <a:off x="24714" y="6618456"/>
            <a:ext cx="5486400" cy="196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0070C0"/>
              </a:buClr>
              <a:buSzPct val="150000"/>
              <a:buNone/>
              <a:defRPr/>
            </a:pPr>
            <a:r>
              <a:rPr lang="en-US" sz="1200" dirty="0"/>
              <a:t>*Optimizations by T. </a:t>
            </a:r>
            <a:r>
              <a:rPr lang="en-US" sz="1200" dirty="0" err="1" smtClean="0"/>
              <a:t>Brezina</a:t>
            </a:r>
            <a:r>
              <a:rPr lang="en-US" sz="1200" dirty="0" smtClean="0"/>
              <a:t> before,</a:t>
            </a:r>
            <a:r>
              <a:rPr lang="de-CH" sz="1200" dirty="0"/>
              <a:t> </a:t>
            </a:r>
            <a:r>
              <a:rPr lang="de-CH" sz="1200" dirty="0" smtClean="0"/>
              <a:t>Z. </a:t>
            </a:r>
            <a:r>
              <a:rPr lang="de-CH" sz="1200" dirty="0" err="1"/>
              <a:t>Vostrel</a:t>
            </a:r>
            <a:r>
              <a:rPr lang="de-CH" sz="1200" dirty="0"/>
              <a:t> </a:t>
            </a:r>
            <a:r>
              <a:rPr lang="de-CH" sz="1200" dirty="0" err="1" smtClean="0"/>
              <a:t>now</a:t>
            </a:r>
            <a:r>
              <a:rPr lang="de-CH" sz="1200" dirty="0" smtClean="0"/>
              <a:t>,</a:t>
            </a:r>
            <a:r>
              <a:rPr lang="en-US" sz="1200" dirty="0" smtClean="0"/>
              <a:t> </a:t>
            </a:r>
            <a:r>
              <a:rPr lang="en-US" sz="1200" dirty="0"/>
              <a:t>and S. </a:t>
            </a:r>
            <a:r>
              <a:rPr lang="en-US" sz="1200" dirty="0" err="1"/>
              <a:t>Doebert</a:t>
            </a:r>
            <a:endParaRPr dirty="0"/>
          </a:p>
        </p:txBody>
      </p:sp>
      <p:sp>
        <p:nvSpPr>
          <p:cNvPr id="18" name="Down Arrow 17"/>
          <p:cNvSpPr/>
          <p:nvPr/>
        </p:nvSpPr>
        <p:spPr bwMode="auto">
          <a:xfrm flipH="1" flipV="1">
            <a:off x="938310" y="3660257"/>
            <a:ext cx="381000" cy="2677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47810" y="3985019"/>
            <a:ext cx="762000" cy="405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small" spc="30">
                <a:latin typeface="+mn-lt"/>
                <a:cs typeface="Franklin Gothic Book"/>
              </a:rPr>
              <a:t>Initial*</a:t>
            </a:r>
            <a:endParaRPr lang="de-CH" sz="1800" b="1" cap="small" spc="30">
              <a:latin typeface="+mn-lt"/>
              <a:cs typeface="Franklin Gothic Book"/>
            </a:endParaRPr>
          </a:p>
        </p:txBody>
      </p:sp>
      <p:sp>
        <p:nvSpPr>
          <p:cNvPr id="21" name="Down Arrow 20"/>
          <p:cNvSpPr/>
          <p:nvPr/>
        </p:nvSpPr>
        <p:spPr bwMode="auto">
          <a:xfrm flipH="1">
            <a:off x="7747590" y="2271068"/>
            <a:ext cx="381000" cy="2677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7557090" y="1905000"/>
            <a:ext cx="762000" cy="405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small" spc="30">
                <a:latin typeface="+mn-lt"/>
                <a:cs typeface="Franklin Gothic Book"/>
              </a:rPr>
              <a:t>Final</a:t>
            </a:r>
            <a:endParaRPr lang="de-CH" sz="1800" b="1" cap="small" spc="3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442460" y="2380687"/>
            <a:ext cx="762000" cy="2253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>
                <a:latin typeface="+mn-lt"/>
                <a:cs typeface="Franklin Gothic Book"/>
              </a:rPr>
              <a:t>~300 m</a:t>
            </a:r>
            <a:endParaRPr lang="de-CH" sz="1200" spc="30">
              <a:latin typeface="+mn-lt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8162" y="2352196"/>
            <a:ext cx="21393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spc="30">
                <a:solidFill>
                  <a:srgbClr val="0F90FF"/>
                </a:solidFill>
                <a:cs typeface="Franklin Gothic Book"/>
              </a:rPr>
              <a:t>200 MeV</a:t>
            </a:r>
            <a:r>
              <a:rPr lang="en-US" b="1" spc="30">
                <a:solidFill>
                  <a:srgbClr val="0F90FF"/>
                </a:solidFill>
                <a:latin typeface="Arial"/>
                <a:cs typeface="Arial"/>
              </a:rPr>
              <a:t>→</a:t>
            </a:r>
            <a:r>
              <a:rPr lang="en-US" b="1" spc="30">
                <a:solidFill>
                  <a:srgbClr val="0F90FF"/>
                </a:solidFill>
                <a:cs typeface="Franklin Gothic Book"/>
              </a:rPr>
              <a:t>1.54 GeV</a:t>
            </a:r>
            <a:endParaRPr lang="de-CH"/>
          </a:p>
        </p:txBody>
      </p:sp>
      <p:sp>
        <p:nvSpPr>
          <p:cNvPr id="11" name="Rectangle 10"/>
          <p:cNvSpPr/>
          <p:nvPr/>
        </p:nvSpPr>
        <p:spPr bwMode="auto">
          <a:xfrm>
            <a:off x="3287581" y="2352196"/>
            <a:ext cx="279538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cs typeface="Franklin Gothic Book"/>
              </a:rPr>
              <a:t>1.54 GeV</a:t>
            </a: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→</a:t>
            </a: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cs typeface="Franklin Gothic Book"/>
              </a:rPr>
              <a:t>6 GeV</a:t>
            </a:r>
            <a:endParaRPr lang="de-CH"/>
          </a:p>
        </p:txBody>
      </p:sp>
      <p:sp>
        <p:nvSpPr>
          <p:cNvPr id="15" name="Rectangle 14"/>
          <p:cNvSpPr/>
          <p:nvPr/>
        </p:nvSpPr>
        <p:spPr bwMode="auto">
          <a:xfrm>
            <a:off x="7530038" y="2690750"/>
            <a:ext cx="789052" cy="268102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solidFill>
                <a:schemeClr val="accent6">
                  <a:lumMod val="60000"/>
                  <a:lumOff val="40000"/>
                </a:schemeClr>
              </a:solidFill>
              <a:latin typeface="Time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528048" y="1844824"/>
            <a:ext cx="279538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Franklin Gothic Book"/>
              </a:rPr>
              <a:t>6 </a:t>
            </a:r>
            <a:r>
              <a:rPr lang="en-US" b="1" spc="30" dirty="0">
                <a:solidFill>
                  <a:schemeClr val="accent2">
                    <a:lumMod val="60000"/>
                    <a:lumOff val="40000"/>
                  </a:schemeClr>
                </a:solidFill>
                <a:cs typeface="Franklin Gothic Book"/>
              </a:rPr>
              <a:t>GeV</a:t>
            </a:r>
            <a:r>
              <a:rPr lang="en-US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→</a:t>
            </a:r>
            <a:r>
              <a:rPr lang="en-US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Franklin Gothic Book"/>
              </a:rPr>
              <a:t>20 </a:t>
            </a:r>
            <a:r>
              <a:rPr lang="en-US" b="1" spc="30" dirty="0">
                <a:solidFill>
                  <a:schemeClr val="accent2">
                    <a:lumMod val="60000"/>
                    <a:lumOff val="40000"/>
                  </a:schemeClr>
                </a:solidFill>
                <a:cs typeface="Franklin Gothic Book"/>
              </a:rPr>
              <a:t>GeV</a:t>
            </a:r>
            <a:endParaRPr lang="de-CH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54" r="7488"/>
          <a:stretch/>
        </p:blipFill>
        <p:spPr>
          <a:xfrm>
            <a:off x="6960244" y="2542959"/>
            <a:ext cx="4802974" cy="30111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consider the 6 GeV with the booster requests?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30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DF760-A5CF-6388-870A-8C7CF7E7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3" b="31979"/>
          <a:stretch/>
        </p:blipFill>
        <p:spPr>
          <a:xfrm>
            <a:off x="432788" y="846794"/>
            <a:ext cx="5763127" cy="1211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D57681-733C-3C40-BD25-4593924D0949}"/>
              </a:ext>
            </a:extLst>
          </p:cNvPr>
          <p:cNvSpPr txBox="1"/>
          <p:nvPr/>
        </p:nvSpPr>
        <p:spPr>
          <a:xfrm>
            <a:off x="1318161" y="1072175"/>
            <a:ext cx="1152128" cy="2733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Baseline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DF760-A5CF-6388-870A-8C7CF7E7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01"/>
          <a:stretch/>
        </p:blipFill>
        <p:spPr>
          <a:xfrm>
            <a:off x="6354799" y="1267201"/>
            <a:ext cx="5763125" cy="594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D57681-733C-3C40-BD25-4593924D0949}"/>
              </a:ext>
            </a:extLst>
          </p:cNvPr>
          <p:cNvSpPr txBox="1"/>
          <p:nvPr/>
        </p:nvSpPr>
        <p:spPr>
          <a:xfrm>
            <a:off x="10218598" y="1072175"/>
            <a:ext cx="1152128" cy="2733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Alternative</a:t>
            </a:r>
            <a:endParaRPr lang="en-CH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35" y="3200093"/>
            <a:ext cx="2874880" cy="2165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3904" y="2195952"/>
            <a:ext cx="6288552" cy="6071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Booster simulations and discussions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(thanks to </a:t>
            </a:r>
            <a:r>
              <a:rPr lang="en-US" sz="1800" b="1" u="sng" kern="1000" spc="30" dirty="0" smtClean="0">
                <a:latin typeface="+mn-lt"/>
                <a:cs typeface="Franklin Gothic Book"/>
              </a:rPr>
              <a:t>B. Dalena</a:t>
            </a:r>
            <a:r>
              <a:rPr lang="en-US" sz="1800" b="1" kern="1000" spc="30" dirty="0" smtClean="0">
                <a:latin typeface="+mn-lt"/>
                <a:cs typeface="Franklin Gothic Book"/>
              </a:rPr>
              <a:t>, M. Migliorati, and A. Chance)</a:t>
            </a:r>
            <a:endParaRPr lang="de-CH" sz="1800" b="1" kern="1000" spc="30" dirty="0" smtClean="0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492" y="2896965"/>
            <a:ext cx="5443375" cy="2776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Assumed energy spread at the injection = 0.1%</a:t>
            </a: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60" y="3185749"/>
            <a:ext cx="2896419" cy="21799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722" y="5540445"/>
            <a:ext cx="3507006" cy="11695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kern="1000" spc="30" dirty="0" smtClean="0">
                <a:latin typeface="+mn-lt"/>
                <a:cs typeface="Franklin Gothic Book"/>
              </a:rPr>
              <a:t>Low </a:t>
            </a:r>
            <a:r>
              <a:rPr lang="en-US" sz="1400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energy spread</a:t>
            </a:r>
            <a:r>
              <a:rPr lang="en-US" sz="1400" kern="1000" spc="30" dirty="0" smtClean="0">
                <a:latin typeface="+mn-lt"/>
                <a:cs typeface="Franklin Gothic Book"/>
              </a:rPr>
              <a:t>: better for dynamic aperture, worse for instabilities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kern="1000" spc="30" dirty="0" smtClean="0">
                <a:latin typeface="+mn-lt"/>
                <a:cs typeface="Franklin Gothic Book"/>
              </a:rPr>
              <a:t>Long </a:t>
            </a:r>
            <a:r>
              <a:rPr lang="en-US" sz="14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bunch length</a:t>
            </a:r>
            <a:r>
              <a:rPr lang="en-US" sz="1400" kern="1000" spc="30" dirty="0" smtClean="0">
                <a:latin typeface="+mn-lt"/>
                <a:cs typeface="Franklin Gothic Book"/>
              </a:rPr>
              <a:t>: better for instabilities, but under investigation coupling transverse-longitudinal plane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3747643" y="5907156"/>
            <a:ext cx="321160" cy="432048"/>
          </a:xfrm>
          <a:prstGeom prst="rightArrow">
            <a:avLst/>
          </a:prstGeom>
          <a:solidFill>
            <a:srgbClr val="0F90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Box 18"/>
          <p:cNvSpPr txBox="1"/>
          <p:nvPr/>
        </p:nvSpPr>
        <p:spPr>
          <a:xfrm>
            <a:off x="4218554" y="5772258"/>
            <a:ext cx="1977361" cy="692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</a:pPr>
            <a:r>
              <a:rPr lang="en-US" sz="1400" kern="1000" spc="30" dirty="0" smtClean="0">
                <a:latin typeface="+mn-lt"/>
                <a:cs typeface="Franklin Gothic Book"/>
              </a:rPr>
              <a:t>Bunch length~&gt;1-1.5 mm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</a:pPr>
            <a:r>
              <a:rPr lang="en-US" sz="1400" kern="1000" spc="30" dirty="0" smtClean="0">
                <a:latin typeface="+mn-lt"/>
                <a:cs typeface="Franklin Gothic Book"/>
              </a:rPr>
              <a:t>Energy spread~0.1-0.15%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</a:pPr>
            <a:r>
              <a:rPr lang="en-US" sz="1400" kern="1000" spc="30" dirty="0" smtClean="0">
                <a:latin typeface="+mn-lt"/>
                <a:cs typeface="Franklin Gothic Book"/>
              </a:rPr>
              <a:t>(ongoing optimization)</a:t>
            </a: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433" y="2195952"/>
            <a:ext cx="4392489" cy="4009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Impact on the </a:t>
            </a:r>
            <a:r>
              <a:rPr lang="en-US" sz="1800" b="1" kern="1000" spc="30" dirty="0" err="1" smtClean="0">
                <a:latin typeface="+mn-lt"/>
                <a:cs typeface="Franklin Gothic Book"/>
              </a:rPr>
              <a:t>linac</a:t>
            </a:r>
            <a:r>
              <a:rPr lang="en-US" sz="1800" b="1" kern="1000" spc="30" dirty="0" smtClean="0">
                <a:latin typeface="+mn-lt"/>
                <a:cs typeface="Franklin Gothic Book"/>
              </a:rPr>
              <a:t>(s) design</a:t>
            </a:r>
            <a:endParaRPr lang="de-CH" sz="1800" b="1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888087" y="5701420"/>
            <a:ext cx="5229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Marginal modification of the optimum working point (phase and bunch length) stopping the </a:t>
            </a:r>
            <a:r>
              <a:rPr lang="en-US" sz="1400" dirty="0" err="1" smtClean="0">
                <a:latin typeface="+mn-lt"/>
              </a:rPr>
              <a:t>linac</a:t>
            </a:r>
            <a:r>
              <a:rPr lang="en-US" sz="1400" dirty="0" smtClean="0">
                <a:latin typeface="+mn-lt"/>
              </a:rPr>
              <a:t> at 6 GeV or at 20 GeV</a:t>
            </a:r>
          </a:p>
          <a:p>
            <a:pPr marL="285750" indent="-2857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Strong impact on the linearizing cavity amplitude: alternative solutions must be considered</a:t>
            </a:r>
            <a:endParaRPr lang="de-CH" sz="14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9236361" y="3095703"/>
            <a:ext cx="204389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5.6 GHz, 0.15, 40 MV/m</a:t>
            </a:r>
            <a:endParaRPr lang="de-CH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57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10" grpId="0" animBg="1"/>
      <p:bldP spid="19" grpId="0"/>
      <p:bldP spid="20" grpId="0"/>
      <p:bldP spid="21" grpId="0" build="p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More parameters scans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31271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= 2.8 GHz, G = 25 MV/m, no linearizer</a:t>
            </a:r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2060491" y="1138311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10.7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0313" y="1138311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16.1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0212" y="1138311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21.4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72" y="1455059"/>
            <a:ext cx="2890128" cy="2171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72" y="3923352"/>
            <a:ext cx="2890128" cy="2172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179" y="1469348"/>
            <a:ext cx="2898496" cy="2171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312" y="3958451"/>
            <a:ext cx="2790396" cy="21087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363" y="1452513"/>
            <a:ext cx="2900228" cy="21739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589" y="3928403"/>
            <a:ext cx="2878449" cy="2167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16" name="Action Button: Return 15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514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= 2.8 GHz, </a:t>
            </a:r>
            <a:r>
              <a:rPr lang="en-US" dirty="0" smtClean="0">
                <a:solidFill>
                  <a:srgbClr val="0F90FF"/>
                </a:solidFill>
              </a:rPr>
              <a:t>G = 40 MV/m</a:t>
            </a:r>
            <a:r>
              <a:rPr lang="en-US" dirty="0" smtClean="0"/>
              <a:t>, no linearizer</a:t>
            </a:r>
            <a:endParaRPr lang="de-CH" dirty="0"/>
          </a:p>
        </p:txBody>
      </p:sp>
      <p:sp>
        <p:nvSpPr>
          <p:cNvPr id="13" name="TextBox 12"/>
          <p:cNvSpPr txBox="1"/>
          <p:nvPr/>
        </p:nvSpPr>
        <p:spPr>
          <a:xfrm>
            <a:off x="1839042" y="954744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10.7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8864" y="954744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16.1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8763" y="954744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21.4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14" y="1331581"/>
            <a:ext cx="2865622" cy="2164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994" y="3907438"/>
            <a:ext cx="2880651" cy="2174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51" y="1334144"/>
            <a:ext cx="2843962" cy="2137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597" y="3882404"/>
            <a:ext cx="2863850" cy="2137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996" y="1325292"/>
            <a:ext cx="2900516" cy="21881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019" y="3897303"/>
            <a:ext cx="2915780" cy="21779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22" name="Action Button: Return 21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45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F90FF"/>
                </a:solidFill>
              </a:rPr>
              <a:t>f = 5.6 GHz</a:t>
            </a:r>
            <a:r>
              <a:rPr lang="en-US" dirty="0" smtClean="0"/>
              <a:t>, G = 25 MV/m, no linearizer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34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2060491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5.4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0313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8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0212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10.7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9942" y="6464125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f_5p6GHz_G_25MVm_al_0p1.fig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10038" y="612346"/>
            <a:ext cx="3817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/>
              <a:t>/</a:t>
            </a:r>
            <a:r>
              <a:rPr lang="de-CH" sz="1400" dirty="0" err="1"/>
              <a:t>psi</a:t>
            </a:r>
            <a:r>
              <a:rPr lang="de-CH" sz="1400" dirty="0"/>
              <a:t>/</a:t>
            </a:r>
            <a:r>
              <a:rPr lang="de-CH" sz="1400" dirty="0" err="1"/>
              <a:t>home</a:t>
            </a:r>
            <a:r>
              <a:rPr lang="de-CH" sz="1400" dirty="0"/>
              <a:t>/</a:t>
            </a:r>
            <a:r>
              <a:rPr lang="de-CH" sz="1400" dirty="0" err="1"/>
              <a:t>bettoni_s</a:t>
            </a:r>
            <a:r>
              <a:rPr lang="de-CH" sz="1400" dirty="0"/>
              <a:t>/</a:t>
            </a:r>
            <a:r>
              <a:rPr lang="de-CH" sz="1400" dirty="0" err="1"/>
              <a:t>Matlab_works</a:t>
            </a:r>
            <a:r>
              <a:rPr lang="de-CH" sz="1400" dirty="0"/>
              <a:t>/</a:t>
            </a:r>
            <a:r>
              <a:rPr lang="de-CH" sz="1400" dirty="0" err="1"/>
              <a:t>Scan_FCC</a:t>
            </a:r>
            <a:endParaRPr lang="de-CH" sz="1400" dirty="0"/>
          </a:p>
        </p:txBody>
      </p:sp>
      <p:sp>
        <p:nvSpPr>
          <p:cNvPr id="16" name="Rectangle 15"/>
          <p:cNvSpPr/>
          <p:nvPr/>
        </p:nvSpPr>
        <p:spPr>
          <a:xfrm>
            <a:off x="4999798" y="6458479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f_5p6GHz_G_25MVm_al_0p15.fig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20742" y="6458478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f_5p6GHz_G_25MVm_al_0p2.fig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2920" t="31242" r="44466" b="18501"/>
          <a:stretch/>
        </p:blipFill>
        <p:spPr bwMode="auto">
          <a:xfrm>
            <a:off x="4716295" y="4175164"/>
            <a:ext cx="2911733" cy="193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27309" t="29064" r="30076" b="17516"/>
          <a:stretch/>
        </p:blipFill>
        <p:spPr bwMode="auto">
          <a:xfrm>
            <a:off x="4714315" y="1554940"/>
            <a:ext cx="2911732" cy="205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147" t="19903" r="53239" b="28516"/>
          <a:stretch/>
        </p:blipFill>
        <p:spPr bwMode="auto">
          <a:xfrm>
            <a:off x="7728659" y="4051795"/>
            <a:ext cx="2767676" cy="188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48702" t="16317" r="8683" b="32079"/>
          <a:stretch/>
        </p:blipFill>
        <p:spPr bwMode="auto">
          <a:xfrm>
            <a:off x="7755443" y="1613395"/>
            <a:ext cx="2767676" cy="188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62" y="4024700"/>
            <a:ext cx="2978286" cy="2255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0863" y="1432836"/>
            <a:ext cx="2988681" cy="22454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20" name="Action Button: Return 19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54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= 5.6 GHz,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 = 40 MV/m</a:t>
            </a:r>
            <a:r>
              <a:rPr lang="en-US" dirty="0" smtClean="0"/>
              <a:t>, no linearizer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991" y="3882056"/>
            <a:ext cx="2985015" cy="22439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28" y="1474188"/>
            <a:ext cx="2993341" cy="2256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2869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5.4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9828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8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4647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10.7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561" y="3870180"/>
            <a:ext cx="2961566" cy="22250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341" y="1456375"/>
            <a:ext cx="2946006" cy="22354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185" y="3882055"/>
            <a:ext cx="2970379" cy="22173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404" y="1456375"/>
            <a:ext cx="2959993" cy="22329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21" name="Action Button: Return 20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6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F90FF"/>
                </a:solidFill>
              </a:rPr>
              <a:t>f = 2.0 GHz</a:t>
            </a:r>
            <a:r>
              <a:rPr lang="en-US" dirty="0" smtClean="0"/>
              <a:t>, G = 25 MV/m, no linearizer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36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2111375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15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088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22.5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30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838200"/>
            <a:ext cx="8172454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Electron </a:t>
            </a:r>
            <a:r>
              <a:rPr lang="en-US" sz="1800" b="1" kern="1000" spc="30" dirty="0" err="1">
                <a:solidFill>
                  <a:srgbClr val="0F90FF"/>
                </a:solidFill>
                <a:latin typeface="+mn-lt"/>
                <a:cs typeface="Franklin Gothic Book"/>
              </a:rPr>
              <a:t>linac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run at 2 GHz. To be consistent with the previous a/</a:t>
            </a:r>
            <a:r>
              <a:rPr lang="en-US" sz="1800" b="1" kern="1000" spc="30" dirty="0">
                <a:solidFill>
                  <a:srgbClr val="0F90FF"/>
                </a:solidFill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= 0.2 (~3 </a:t>
            </a:r>
            <a:r>
              <a:rPr lang="en-US" sz="1800" b="1" kern="1000" spc="30" dirty="0" err="1">
                <a:solidFill>
                  <a:srgbClr val="0F90FF"/>
                </a:solidFill>
                <a:latin typeface="+mn-lt"/>
                <a:cs typeface="Franklin Gothic Book"/>
              </a:rPr>
              <a:t>deg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difference expected)</a:t>
            </a:r>
            <a:endParaRPr lang="de-CH" sz="1800" b="1" kern="1000" spc="30" dirty="0" err="1">
              <a:solidFill>
                <a:srgbClr val="0F90FF"/>
              </a:solidFill>
              <a:latin typeface="+mn-lt"/>
              <a:cs typeface="Franklin Gothic 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043319"/>
            <a:ext cx="2780804" cy="2098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4301804"/>
            <a:ext cx="2805154" cy="20989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81200" y="6482299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f_2p0GHz_G_25MVm_al_0p1.fig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416" y="4293732"/>
            <a:ext cx="2774368" cy="2098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558" y="2048179"/>
            <a:ext cx="2779226" cy="20941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52593" y="6482298"/>
            <a:ext cx="2528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f_2p0GHz_G_25MVm_al_0p15.fig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238" y="4283970"/>
            <a:ext cx="2816559" cy="2108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118" y="2043320"/>
            <a:ext cx="2811678" cy="20989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36119" y="6473345"/>
            <a:ext cx="2528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f_2p0GHz_G_25MVm_al_0p2.fig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20" name="Action Button: Return 19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35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= 2.0 GHz, </a:t>
            </a:r>
            <a:r>
              <a:rPr lang="en-US" dirty="0" smtClean="0">
                <a:solidFill>
                  <a:srgbClr val="0F90FF"/>
                </a:solidFill>
              </a:rPr>
              <a:t>G = 40 MV/m</a:t>
            </a:r>
            <a:r>
              <a:rPr lang="en-US" dirty="0" smtClean="0"/>
              <a:t>, no linearizer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37</a:t>
            </a:fld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2019107" y="1619003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15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0488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22.5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7200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30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838200"/>
            <a:ext cx="8172454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Electron </a:t>
            </a:r>
            <a:r>
              <a:rPr lang="en-US" sz="1800" b="1" kern="1000" spc="30" dirty="0" err="1">
                <a:solidFill>
                  <a:srgbClr val="0F90FF"/>
                </a:solidFill>
                <a:latin typeface="+mn-lt"/>
                <a:cs typeface="Franklin Gothic Book"/>
              </a:rPr>
              <a:t>linac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run at 2 GHz. To be consistent with the previous a/</a:t>
            </a:r>
            <a:r>
              <a:rPr lang="en-US" sz="1800" b="1" kern="1000" spc="30" dirty="0">
                <a:solidFill>
                  <a:srgbClr val="0F90FF"/>
                </a:solidFill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= 0.2 (~3 </a:t>
            </a:r>
            <a:r>
              <a:rPr lang="en-US" sz="1800" b="1" kern="1000" spc="30" dirty="0" err="1">
                <a:solidFill>
                  <a:srgbClr val="0F90FF"/>
                </a:solidFill>
                <a:latin typeface="+mn-lt"/>
                <a:cs typeface="Franklin Gothic Book"/>
              </a:rPr>
              <a:t>deg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difference expected)</a:t>
            </a:r>
            <a:endParaRPr lang="de-CH" sz="1800" b="1" kern="1000" spc="30" dirty="0" err="1">
              <a:solidFill>
                <a:srgbClr val="0F90FF"/>
              </a:solidFill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107" y="2333186"/>
            <a:ext cx="2155825" cy="838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kern="1000" spc="30" dirty="0">
                <a:latin typeface="+mn-lt"/>
                <a:cs typeface="Franklin Gothic Book"/>
              </a:rPr>
              <a:t>RUNNING …</a:t>
            </a:r>
          </a:p>
          <a:p>
            <a:pPr>
              <a:lnSpc>
                <a:spcPct val="110000"/>
              </a:lnSpc>
            </a:pPr>
            <a:r>
              <a:rPr lang="en-US" sz="1800" kern="1000" spc="30" dirty="0">
                <a:latin typeface="+mn-lt"/>
                <a:cs typeface="Franklin Gothic Book"/>
              </a:rPr>
              <a:t>SAVE ALSO .FIG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31" y="4275151"/>
            <a:ext cx="2885666" cy="21667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32" y="2048854"/>
            <a:ext cx="2890693" cy="21768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78558" y="6501102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f_2p0GHz_G_40MVm_al_0p1.fig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2593" y="6482298"/>
            <a:ext cx="2528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f_2p0GHz_G_40MVm_al_0p15.fig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78597" y="6473345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f_2p0GHz_G_40MVm_al_0p2.fig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620" y="2066475"/>
            <a:ext cx="2877174" cy="217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92" y="4288817"/>
            <a:ext cx="2887233" cy="21679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90" y="4284089"/>
            <a:ext cx="2883823" cy="21578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4971" y="2066476"/>
            <a:ext cx="2888864" cy="216790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30" name="Action Button: Return 29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12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Charge and geometry dependence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23526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Newly optimized shorter distribution</a:t>
            </a:r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 = 5 nC-start2end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39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05000" y="2057400"/>
            <a:ext cx="5438774" cy="4143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67600" y="3276600"/>
            <a:ext cx="4038600" cy="2057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The distribution is a bit shorter than expected, but fine tuning</a:t>
            </a:r>
            <a:endParaRPr lang="de-CH" sz="1800" spc="3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18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4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Layout, inputs, and acceptance</a:t>
            </a:r>
            <a:endParaRPr lang="de-CH"/>
          </a:p>
        </p:txBody>
      </p:sp>
      <p:grpSp>
        <p:nvGrpSpPr>
          <p:cNvPr id="5" name="Group 4"/>
          <p:cNvGrpSpPr/>
          <p:nvPr/>
        </p:nvGrpSpPr>
        <p:grpSpPr bwMode="auto">
          <a:xfrm>
            <a:off x="438162" y="2310726"/>
            <a:ext cx="11376175" cy="2711205"/>
            <a:chOff x="438162" y="2310726"/>
            <a:chExt cx="11376175" cy="27112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54326" y="2310726"/>
              <a:ext cx="11360010" cy="27112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Rectangle 15"/>
            <p:cNvSpPr/>
            <p:nvPr/>
          </p:nvSpPr>
          <p:spPr bwMode="auto">
            <a:xfrm>
              <a:off x="1319310" y="3032365"/>
              <a:ext cx="1058487" cy="633963"/>
            </a:xfrm>
            <a:prstGeom prst="rect">
              <a:avLst/>
            </a:prstGeom>
            <a:noFill/>
            <a:ln w="38100" cap="flat" cmpd="sng" algn="ctr">
              <a:solidFill>
                <a:srgbClr val="0F9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defRPr/>
              </a:pPr>
              <a:endParaRPr lang="de-CH" sz="2400">
                <a:latin typeface="Time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3273726" y="3032364"/>
              <a:ext cx="2895600" cy="633963"/>
            </a:xfrm>
            <a:prstGeom prst="rect">
              <a:avLst/>
            </a:prstGeom>
            <a:noFill/>
            <a:ln w="381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defRPr/>
              </a:pPr>
              <a:endParaRPr lang="de-CH" sz="2400">
                <a:solidFill>
                  <a:schemeClr val="accent6">
                    <a:lumMod val="60000"/>
                    <a:lumOff val="40000"/>
                  </a:schemeClr>
                </a:solidFill>
                <a:latin typeface="Time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38162" y="2369565"/>
              <a:ext cx="213936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spc="30">
                  <a:solidFill>
                    <a:srgbClr val="0F90FF"/>
                  </a:solidFill>
                  <a:cs typeface="Franklin Gothic Book"/>
                </a:rPr>
                <a:t>200 MeV</a:t>
              </a:r>
              <a:r>
                <a:rPr lang="en-US" b="1" spc="30">
                  <a:solidFill>
                    <a:srgbClr val="0F90FF"/>
                  </a:solidFill>
                  <a:latin typeface="Arial"/>
                  <a:cs typeface="Arial"/>
                </a:rPr>
                <a:t>→</a:t>
              </a:r>
              <a:r>
                <a:rPr lang="en-US" b="1" spc="30">
                  <a:solidFill>
                    <a:srgbClr val="0F90FF"/>
                  </a:solidFill>
                  <a:cs typeface="Franklin Gothic Book"/>
                </a:rPr>
                <a:t>1.54 GeV</a:t>
              </a:r>
              <a:endParaRPr lang="de-CH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287581" y="2369565"/>
              <a:ext cx="27953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spc="30" dirty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Franklin Gothic Book"/>
                </a:rPr>
                <a:t>1.54 GeV</a:t>
              </a:r>
              <a:r>
                <a:rPr lang="en-US" b="1" spc="3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→</a:t>
              </a:r>
              <a:r>
                <a:rPr lang="en-US" b="1" spc="30" dirty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Franklin Gothic Book"/>
                </a:rPr>
                <a:t>6 GeV</a:t>
              </a:r>
              <a:endParaRPr lang="de-CH" dirty="0"/>
            </a:p>
          </p:txBody>
        </p:sp>
      </p:grpSp>
      <p:graphicFrame>
        <p:nvGraphicFramePr>
          <p:cNvPr id="2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791058"/>
              </p:ext>
            </p:extLst>
          </p:nvPr>
        </p:nvGraphicFramePr>
        <p:xfrm>
          <a:off x="512233" y="2942700"/>
          <a:ext cx="11295572" cy="3726180"/>
        </p:xfrm>
        <a:graphic>
          <a:graphicData uri="http://schemas.openxmlformats.org/drawingml/2006/table">
            <a:tbl>
              <a:tblPr firstRow="1" bandRow="1">
                <a:tableStyleId>{7E757D7F-97F2-E8B1-CFD3-6D4AD34211B9}</a:tableStyleId>
              </a:tblPr>
              <a:tblGrid>
                <a:gridCol w="3623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4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075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02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/>
                        <a:t>Parameter</a:t>
                      </a:r>
                      <a:endParaRPr lang="en-GB" sz="180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Baseline</a:t>
                      </a:r>
                      <a:endParaRPr lang="en-GB" sz="180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/>
                        <a:t>Alternative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Comments</a:t>
                      </a:r>
                      <a:endParaRPr lang="en-GB" sz="18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 b="1"/>
                        <a:t>Ring for injection</a:t>
                      </a:r>
                      <a:endParaRPr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 dirty="0" smtClean="0"/>
                        <a:t>SPS</a:t>
                      </a:r>
                      <a:r>
                        <a:rPr lang="en-GB" sz="1400" baseline="0" dirty="0" smtClean="0"/>
                        <a:t> (</a:t>
                      </a:r>
                      <a:r>
                        <a:rPr lang="en-GB" sz="1400" dirty="0" smtClean="0"/>
                        <a:t>PBR)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/>
                        <a:t>HE Linac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 b="1"/>
                        <a:t>Initial energy (MeV)</a:t>
                      </a:r>
                      <a:endParaRPr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 dirty="0" smtClean="0"/>
                        <a:t>200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Final energy (GeV)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/>
                        <a:t>6</a:t>
                      </a:r>
                      <a:endParaRPr lang="en-GB" sz="140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/>
                        <a:t>20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Charge (nC)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 smtClean="0"/>
                        <a:t>5.0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 smtClean="0"/>
                        <a:t>5.5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 dirty="0" smtClean="0"/>
                        <a:t>Changed from 4 </a:t>
                      </a:r>
                      <a:r>
                        <a:rPr lang="en-GB" sz="1050" dirty="0" err="1" smtClean="0"/>
                        <a:t>nC</a:t>
                      </a:r>
                      <a:r>
                        <a:rPr lang="en-GB" sz="1050" dirty="0" smtClean="0"/>
                        <a:t> to 5.5 </a:t>
                      </a:r>
                      <a:r>
                        <a:rPr lang="en-GB" sz="1050" dirty="0" err="1" smtClean="0"/>
                        <a:t>nC</a:t>
                      </a:r>
                      <a:r>
                        <a:rPr lang="en-GB" sz="1050" dirty="0" smtClean="0"/>
                        <a:t> during the </a:t>
                      </a:r>
                      <a:r>
                        <a:rPr lang="en-GB" sz="1050" dirty="0" err="1" smtClean="0"/>
                        <a:t>linac</a:t>
                      </a:r>
                      <a:r>
                        <a:rPr lang="en-GB" sz="1050" dirty="0" smtClean="0"/>
                        <a:t> optimization</a:t>
                      </a: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400" b="1"/>
                        <a:t>Initial charge distribution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Gaussian/From tracking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de-CH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400" b="1"/>
                        <a:t>Number of bunches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Bunch spacing (ns)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 smtClean="0"/>
                        <a:t>17.5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dirty="0" smtClean="0"/>
                        <a:t>15-100)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/>
                        <a:t>From BD Linac point of view used to define LRW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Initial transverse rms emittance (um)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 dirty="0"/>
                        <a:t>3.3*, 6.1**</a:t>
                      </a:r>
                      <a:endParaRPr lang="en-GB" sz="1400" b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*at 4 </a:t>
                      </a:r>
                      <a:r>
                        <a:rPr lang="en-GB" sz="105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nC-</a:t>
                      </a:r>
                      <a:r>
                        <a:rPr lang="en-GB" sz="1050" dirty="0" err="1">
                          <a:solidFill>
                            <a:schemeClr val="dk1"/>
                          </a:solidFill>
                          <a:latin typeface="Symbol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05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r>
                        <a:rPr lang="en-GB" sz="105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1.3 mm, **at 5 </a:t>
                      </a:r>
                      <a:r>
                        <a:rPr lang="en-GB" sz="105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nC-</a:t>
                      </a:r>
                      <a:r>
                        <a:rPr lang="en-GB" sz="1050" dirty="0" err="1">
                          <a:solidFill>
                            <a:schemeClr val="dk1"/>
                          </a:solidFill>
                          <a:latin typeface="Symbol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05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r>
                        <a:rPr lang="en-GB" sz="105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0.65 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 dirty="0"/>
                        <a:t>Final </a:t>
                      </a:r>
                      <a:r>
                        <a:rPr lang="en-US" sz="1400" b="1" dirty="0" smtClean="0"/>
                        <a:t>maximum </a:t>
                      </a:r>
                      <a:r>
                        <a:rPr lang="en-US" sz="1400" b="1" dirty="0"/>
                        <a:t>transverse 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 emittance (um)</a:t>
                      </a:r>
                      <a:endParaRPr lang="en-GB" sz="1400" b="1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 dirty="0" smtClean="0"/>
                        <a:t>50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105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Initial rms bunch length (mm)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 smtClean="0"/>
                        <a:t>1.3 (when starting the optimization)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 dirty="0" smtClean="0"/>
                        <a:t>Coming </a:t>
                      </a:r>
                      <a:r>
                        <a:rPr lang="en-GB" sz="1050" dirty="0"/>
                        <a:t>from </a:t>
                      </a:r>
                      <a:r>
                        <a:rPr lang="en-GB" sz="1050" dirty="0" smtClean="0"/>
                        <a:t>the </a:t>
                      </a:r>
                      <a:r>
                        <a:rPr lang="en-GB" sz="1050" dirty="0" err="1" smtClean="0"/>
                        <a:t>linac</a:t>
                      </a:r>
                      <a:r>
                        <a:rPr lang="en-GB" sz="1050" dirty="0" smtClean="0"/>
                        <a:t>(s) optimization or booster requests</a:t>
                      </a:r>
                      <a:endParaRPr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 dirty="0" smtClean="0"/>
                        <a:t>Final </a:t>
                      </a:r>
                      <a:r>
                        <a:rPr lang="en-US" sz="1400" b="1" dirty="0" err="1" smtClean="0"/>
                        <a:t>rms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/>
                        <a:t>bunch length (mm)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0" i="0" u="none" strike="noStrike" cap="none" spc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1-1.5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400" dirty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 dirty="0"/>
                        <a:t>Final 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smtClean="0"/>
                        <a:t>relative energy spread</a:t>
                      </a:r>
                      <a:endParaRPr lang="en-GB" sz="1400" b="1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 smtClean="0"/>
                        <a:t>0.1-0.15%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3.95833E-6 -0.265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To keep in mind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40</a:t>
            </a:fld>
            <a:endParaRPr lang="de-DE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75657" y="3502364"/>
            <a:ext cx="4202260" cy="31480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9400" y="3499974"/>
            <a:ext cx="4231640" cy="3155553"/>
          </a:xfrm>
          <a:prstGeom prst="rect">
            <a:avLst/>
          </a:prstGeom>
        </p:spPr>
      </p:pic>
      <p:sp>
        <p:nvSpPr>
          <p:cNvPr id="39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49217" y="810260"/>
            <a:ext cx="11066583" cy="2161540"/>
          </a:xfrm>
        </p:spPr>
        <p:txBody>
          <a:bodyPr/>
          <a:lstStyle/>
          <a:p>
            <a:pPr>
              <a:defRPr/>
            </a:pPr>
            <a:r>
              <a:rPr lang="en-US" sz="1600"/>
              <a:t>Start-to-end fits with expectations, also if the newly optimized initial distribution seems to be a bit shorter than 650 um</a:t>
            </a:r>
            <a:endParaRPr/>
          </a:p>
          <a:p>
            <a:pPr>
              <a:defRPr/>
            </a:pPr>
            <a:r>
              <a:rPr lang="en-US" sz="1600"/>
              <a:t>From 0.15 to 0.2 a/lambda in e-Linac moves the optimal phase by 2 degrees</a:t>
            </a:r>
            <a:endParaRPr/>
          </a:p>
          <a:p>
            <a:pPr>
              <a:defRPr/>
            </a:pPr>
            <a:r>
              <a:rPr lang="en-US" sz="1600"/>
              <a:t>From 4 to 5 nC moves the optimal phase by 3 degrees</a:t>
            </a:r>
            <a:endParaRPr/>
          </a:p>
          <a:p>
            <a:pPr>
              <a:defRPr/>
            </a:pPr>
            <a:r>
              <a:rPr lang="en-US" sz="1600"/>
              <a:t>All this at this bunch length</a:t>
            </a:r>
            <a:endParaRPr/>
          </a:p>
          <a:p>
            <a:pPr>
              <a:defRPr/>
            </a:pPr>
            <a:endParaRPr lang="en-US" sz="1600"/>
          </a:p>
          <a:p>
            <a:pPr>
              <a:defRPr/>
            </a:pPr>
            <a:r>
              <a:rPr lang="en-US" sz="1600"/>
              <a:t>It can be partially recovered by elongating the bunch length, but the maximum bunch length to stay below 0.1% final energy spread is 800 um, as expected from previous simulations (otherwise RF curvature starts to make impossible to stay below 0.1% final energy spread)</a:t>
            </a:r>
            <a:endParaRPr/>
          </a:p>
          <a:p>
            <a:pPr marL="0" indent="0">
              <a:buNone/>
              <a:defRPr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369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RF structures design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4882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structures gradient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42</a:t>
            </a:fld>
            <a:endParaRPr lang="de-D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6F5074-21F2-409C-83F9-C3F1FABE4B3F}"/>
              </a:ext>
            </a:extLst>
          </p:cNvPr>
          <p:cNvSpPr txBox="1">
            <a:spLocks/>
          </p:cNvSpPr>
          <p:nvPr/>
        </p:nvSpPr>
        <p:spPr>
          <a:xfrm>
            <a:off x="962034" y="975336"/>
            <a:ext cx="6153132" cy="17741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mtClean="0"/>
              <a:t>7D Sweep range:</a:t>
            </a:r>
          </a:p>
          <a:p>
            <a:pPr lvl="1"/>
            <a:r>
              <a:rPr lang="en-US" sz="1200" smtClean="0">
                <a:sym typeface="Wingdings" panose="05000000000000000000" pitchFamily="2" charset="2"/>
              </a:rPr>
              <a:t>rf phase advance ψ = 2</a:t>
            </a:r>
            <a:r>
              <a:rPr lang="el-GR" sz="1200" smtClean="0">
                <a:sym typeface="Wingdings" panose="05000000000000000000" pitchFamily="2" charset="2"/>
              </a:rPr>
              <a:t>π</a:t>
            </a:r>
            <a:r>
              <a:rPr lang="de-DE" sz="1200" smtClean="0">
                <a:sym typeface="Wingdings" panose="05000000000000000000" pitchFamily="2" charset="2"/>
              </a:rPr>
              <a:t>/3</a:t>
            </a:r>
            <a:r>
              <a:rPr lang="en-US" sz="1200" smtClean="0">
                <a:sym typeface="Wingdings" panose="05000000000000000000" pitchFamily="2" charset="2"/>
              </a:rPr>
              <a:t> … 9</a:t>
            </a:r>
            <a:r>
              <a:rPr lang="el-GR" sz="1200" smtClean="0">
                <a:sym typeface="Wingdings" panose="05000000000000000000" pitchFamily="2" charset="2"/>
              </a:rPr>
              <a:t>π</a:t>
            </a:r>
            <a:r>
              <a:rPr lang="de-DE" sz="1200" smtClean="0">
                <a:sym typeface="Wingdings" panose="05000000000000000000" pitchFamily="2" charset="2"/>
              </a:rPr>
              <a:t>/10</a:t>
            </a:r>
          </a:p>
          <a:p>
            <a:pPr lvl="1"/>
            <a:r>
              <a:rPr lang="de-DE" sz="1200" smtClean="0">
                <a:sym typeface="Wingdings" panose="05000000000000000000" pitchFamily="2" charset="2"/>
              </a:rPr>
              <a:t>frequency f = 2.0 GHz … 5.6 GHz</a:t>
            </a:r>
          </a:p>
          <a:p>
            <a:pPr lvl="1"/>
            <a:r>
              <a:rPr lang="de-DE" sz="1200" smtClean="0">
                <a:sym typeface="Wingdings" panose="05000000000000000000" pitchFamily="2" charset="2"/>
              </a:rPr>
              <a:t>aperture a</a:t>
            </a:r>
            <a:r>
              <a:rPr lang="de-DE" sz="1200" baseline="-25000" smtClean="0">
                <a:sym typeface="Wingdings" panose="05000000000000000000" pitchFamily="2" charset="2"/>
              </a:rPr>
              <a:t>entr </a:t>
            </a:r>
            <a:r>
              <a:rPr lang="de-DE" sz="1200" smtClean="0">
                <a:sym typeface="Wingdings" panose="05000000000000000000" pitchFamily="2" charset="2"/>
              </a:rPr>
              <a:t>, a</a:t>
            </a:r>
            <a:r>
              <a:rPr lang="de-DE" sz="1200" baseline="-25000" smtClean="0">
                <a:sym typeface="Wingdings" panose="05000000000000000000" pitchFamily="2" charset="2"/>
              </a:rPr>
              <a:t>exit</a:t>
            </a:r>
            <a:r>
              <a:rPr lang="de-DE" sz="1200" smtClean="0">
                <a:sym typeface="Wingdings" panose="05000000000000000000" pitchFamily="2" charset="2"/>
              </a:rPr>
              <a:t> = 0.08 λ … 0.34 λ</a:t>
            </a:r>
          </a:p>
          <a:p>
            <a:pPr lvl="1"/>
            <a:r>
              <a:rPr lang="de-DE" sz="1200" smtClean="0">
                <a:sym typeface="Wingdings" panose="05000000000000000000" pitchFamily="2" charset="2"/>
              </a:rPr>
              <a:t>iris thickness d</a:t>
            </a:r>
            <a:r>
              <a:rPr lang="de-DE" sz="1200" baseline="-25000" smtClean="0">
                <a:sym typeface="Wingdings" panose="05000000000000000000" pitchFamily="2" charset="2"/>
              </a:rPr>
              <a:t>entr </a:t>
            </a:r>
            <a:r>
              <a:rPr lang="de-DE" sz="1200" smtClean="0">
                <a:sym typeface="Wingdings" panose="05000000000000000000" pitchFamily="2" charset="2"/>
              </a:rPr>
              <a:t>, d</a:t>
            </a:r>
            <a:r>
              <a:rPr lang="de-DE" sz="1200" baseline="-25000" smtClean="0">
                <a:sym typeface="Wingdings" panose="05000000000000000000" pitchFamily="2" charset="2"/>
              </a:rPr>
              <a:t>exit</a:t>
            </a:r>
            <a:r>
              <a:rPr lang="de-DE" sz="1200" smtClean="0">
                <a:sym typeface="Wingdings" panose="05000000000000000000" pitchFamily="2" charset="2"/>
              </a:rPr>
              <a:t> = 0.02 λ … 0.19 λ</a:t>
            </a:r>
          </a:p>
          <a:p>
            <a:pPr lvl="1"/>
            <a:r>
              <a:rPr lang="de-DE" sz="1200" smtClean="0">
                <a:sym typeface="Wingdings" panose="05000000000000000000" pitchFamily="2" charset="2"/>
              </a:rPr>
              <a:t>structure length L = 0.5 m … 5.0 m</a:t>
            </a:r>
            <a:endParaRPr lang="en-US" sz="120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sz="1200" dirty="0"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580E6-8694-F8CA-B61A-E811EFA2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0207"/>
            <a:ext cx="4041241" cy="3098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E517E-E681-1CDC-DC4C-F558F170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354526"/>
            <a:ext cx="3971443" cy="3126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4C8D0-C97B-221A-DF9F-DF36350A9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608" y="483046"/>
            <a:ext cx="3792814" cy="2954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0D8FE1-CBDA-F9A3-BE9C-D51BA1B80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608" y="3437448"/>
            <a:ext cx="3859354" cy="29610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5C09BF-9727-EF93-BD08-80CAC1CF1F16}"/>
              </a:ext>
            </a:extLst>
          </p:cNvPr>
          <p:cNvCxnSpPr/>
          <p:nvPr/>
        </p:nvCxnSpPr>
        <p:spPr>
          <a:xfrm>
            <a:off x="8153400" y="536953"/>
            <a:ext cx="0" cy="61324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060980" y="1693149"/>
            <a:ext cx="2932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/>
              <a:t>Courtesy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H</a:t>
            </a:r>
            <a:r>
              <a:rPr lang="de-DE" b="1" dirty="0"/>
              <a:t>. Pommerenke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5937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Linearizing cavity(</a:t>
            </a:r>
            <a:r>
              <a:rPr lang="en-US" sz="2800" b="1" dirty="0" err="1" smtClean="0"/>
              <a:t>ies</a:t>
            </a:r>
            <a:r>
              <a:rPr lang="en-US" sz="2800" b="1" dirty="0" smtClean="0"/>
              <a:t>)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8925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the linearization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44</a:t>
            </a:fld>
            <a:endParaRPr lang="de-DE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631504" y="2732958"/>
          <a:ext cx="5850012" cy="8249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3148">
                  <a:extLst>
                    <a:ext uri="{9D8B030D-6E8A-4147-A177-3AD203B41FA5}">
                      <a16:colId xmlns:a16="http://schemas.microsoft.com/office/drawing/2014/main" val="643659970"/>
                    </a:ext>
                  </a:extLst>
                </a:gridCol>
                <a:gridCol w="915051">
                  <a:extLst>
                    <a:ext uri="{9D8B030D-6E8A-4147-A177-3AD203B41FA5}">
                      <a16:colId xmlns:a16="http://schemas.microsoft.com/office/drawing/2014/main" val="3318139391"/>
                    </a:ext>
                  </a:extLst>
                </a:gridCol>
                <a:gridCol w="474634">
                  <a:extLst>
                    <a:ext uri="{9D8B030D-6E8A-4147-A177-3AD203B41FA5}">
                      <a16:colId xmlns:a16="http://schemas.microsoft.com/office/drawing/2014/main" val="1379973266"/>
                    </a:ext>
                  </a:extLst>
                </a:gridCol>
                <a:gridCol w="715169">
                  <a:extLst>
                    <a:ext uri="{9D8B030D-6E8A-4147-A177-3AD203B41FA5}">
                      <a16:colId xmlns:a16="http://schemas.microsoft.com/office/drawing/2014/main" val="1748724123"/>
                    </a:ext>
                  </a:extLst>
                </a:gridCol>
                <a:gridCol w="1374981">
                  <a:extLst>
                    <a:ext uri="{9D8B030D-6E8A-4147-A177-3AD203B41FA5}">
                      <a16:colId xmlns:a16="http://schemas.microsoft.com/office/drawing/2014/main" val="3840562041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3305264785"/>
                    </a:ext>
                  </a:extLst>
                </a:gridCol>
              </a:tblGrid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 (GHz)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 (MV/m)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a/</a:t>
                      </a:r>
                      <a:r>
                        <a:rPr lang="en-US" sz="1200" dirty="0" smtClean="0">
                          <a:latin typeface="Symbol" panose="05050102010706020507" pitchFamily="18" charset="2"/>
                        </a:rPr>
                        <a:t>l</a:t>
                      </a:r>
                      <a:endParaRPr lang="de-CH" sz="12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 (mm)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</a:t>
                      </a:r>
                      <a:r>
                        <a:rPr lang="en-US" sz="1200" baseline="0" dirty="0" smtClean="0"/>
                        <a:t>aximum </a:t>
                      </a:r>
                      <a:r>
                        <a:rPr lang="en-US" sz="1200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200" baseline="-25000" dirty="0" smtClean="0"/>
                        <a:t>z</a:t>
                      </a:r>
                      <a:r>
                        <a:rPr lang="en-US" sz="1200" dirty="0" smtClean="0"/>
                        <a:t> (mm)</a:t>
                      </a:r>
                      <a:endParaRPr lang="de-CH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Maximum phase (</a:t>
                      </a:r>
                      <a:r>
                        <a:rPr lang="en-US" sz="1200" dirty="0" err="1" smtClean="0"/>
                        <a:t>deg</a:t>
                      </a:r>
                      <a:r>
                        <a:rPr lang="en-US" sz="1200" dirty="0" smtClean="0"/>
                        <a:t>)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23849"/>
                  </a:ext>
                </a:extLst>
              </a:tr>
              <a:tr h="276285"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0.1 %</a:t>
                      </a:r>
                      <a:endParaRPr lang="de-CH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764748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89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7506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06" y="736944"/>
            <a:ext cx="7698499" cy="16563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 rot="20628416">
            <a:off x="978015" y="1053831"/>
            <a:ext cx="286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Without linearization</a:t>
            </a:r>
            <a:endParaRPr lang="de-CH" sz="18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303682" y="2422390"/>
            <a:ext cx="405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With linearization (using 12 GHz cavities)</a:t>
            </a:r>
            <a:endParaRPr lang="de-CH" sz="18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0" y="3567383"/>
            <a:ext cx="373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Much longer bunch lengths possible</a:t>
            </a:r>
            <a:endParaRPr lang="de-CH" sz="1800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4135308"/>
            <a:ext cx="3341340" cy="2507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704" y="3204798"/>
            <a:ext cx="4183174" cy="31319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3237641" y="5911619"/>
            <a:ext cx="462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efficient for 5.6 GHz (2</a:t>
            </a:r>
            <a:r>
              <a:rPr lang="en-US" baseline="30000" dirty="0" smtClean="0"/>
              <a:t>nd</a:t>
            </a:r>
            <a:r>
              <a:rPr lang="en-US" dirty="0" smtClean="0"/>
              <a:t> harmonic) except we compress and we can neglect the RF curvature downstream the compression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4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design case: 2 GHz case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45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9712931" y="3022962"/>
            <a:ext cx="1239386" cy="2321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= 3 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58975" y="4587117"/>
            <a:ext cx="1865640" cy="385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(</a:t>
            </a:r>
            <a:r>
              <a:rPr lang="en-US" sz="1200" kern="1000" spc="30" dirty="0" smtClean="0">
                <a:latin typeface="+mn-lt"/>
                <a:cs typeface="Franklin Gothic Book"/>
              </a:rPr>
              <a:t>RF </a:t>
            </a:r>
            <a:r>
              <a:rPr lang="en-US" sz="1200" kern="1000" spc="30" dirty="0">
                <a:latin typeface="+mn-lt"/>
                <a:cs typeface="Franklin Gothic Book"/>
              </a:rPr>
              <a:t>structures </a:t>
            </a:r>
            <a:r>
              <a:rPr lang="en-US" sz="1200" kern="1000" spc="30" dirty="0" smtClean="0">
                <a:latin typeface="+mn-lt"/>
                <a:cs typeface="Franklin Gothic Book"/>
              </a:rPr>
              <a:t>off or slightly shorter bunch upstream and rest of the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linac</a:t>
            </a:r>
            <a:r>
              <a:rPr lang="en-US" sz="1200" kern="1000" spc="30" dirty="0" smtClean="0">
                <a:latin typeface="+mn-lt"/>
                <a:cs typeface="Franklin Gothic Book"/>
              </a:rPr>
              <a:t> powered or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dechirper</a:t>
            </a:r>
            <a:r>
              <a:rPr lang="en-US" sz="1200" kern="1000" spc="30" dirty="0" smtClean="0">
                <a:latin typeface="+mn-lt"/>
                <a:cs typeface="Franklin Gothic Book"/>
              </a:rPr>
              <a:t>)</a:t>
            </a:r>
            <a:endParaRPr lang="en-US" sz="1200" kern="1000" spc="30" dirty="0">
              <a:latin typeface="+mn-lt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0279" y="1895397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103962" y="1733196"/>
            <a:ext cx="5628880" cy="114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ounded Rectangle 24"/>
          <p:cNvSpPr/>
          <p:nvPr/>
        </p:nvSpPr>
        <p:spPr bwMode="auto">
          <a:xfrm>
            <a:off x="7891465" y="1557521"/>
            <a:ext cx="2879781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209" y="1374772"/>
            <a:ext cx="1186470" cy="1949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= 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1-1.2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6508459" y="1569472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34897" y="1882696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67438" y="1374772"/>
            <a:ext cx="1169901" cy="2621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= 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1-1.2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7135" y="343070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4000818" y="3268500"/>
            <a:ext cx="66758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ounded Rectangle 47"/>
          <p:cNvSpPr/>
          <p:nvPr/>
        </p:nvSpPr>
        <p:spPr bwMode="auto">
          <a:xfrm>
            <a:off x="5788321" y="3092825"/>
            <a:ext cx="2879781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40049" y="3022962"/>
            <a:ext cx="995505" cy="2321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= 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3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4405315" y="3104776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31753" y="341800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478370" y="3437649"/>
            <a:ext cx="1722111" cy="228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12 GHz, </a:t>
            </a:r>
            <a:r>
              <a:rPr lang="en-US" sz="1200" kern="1000" spc="30" dirty="0" smtClean="0">
                <a:latin typeface="+mn-lt"/>
                <a:cs typeface="Franklin Gothic Book"/>
              </a:rPr>
              <a:t>a</a:t>
            </a:r>
            <a:r>
              <a:rPr lang="en-US" sz="1200" kern="1000" spc="30" dirty="0" smtClean="0">
                <a:cs typeface="Franklin Gothic Book"/>
              </a:rPr>
              <a:t>/</a:t>
            </a:r>
            <a:r>
              <a:rPr lang="en-US" sz="1200" kern="1000" spc="30" dirty="0" smtClean="0">
                <a:latin typeface="Symbol" panose="05050102010706020507" pitchFamily="18" charset="2"/>
                <a:cs typeface="Franklin Gothic Book"/>
              </a:rPr>
              <a:t>l</a:t>
            </a:r>
            <a:endParaRPr lang="en-US" sz="12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9175895" y="3099211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290345" y="5391758"/>
            <a:ext cx="11627233" cy="13869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The beam quality is the best (longest bunch length) </a:t>
            </a:r>
            <a:r>
              <a:rPr lang="en-US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pc="30" dirty="0" smtClean="0">
                <a:latin typeface="+mn-lt"/>
                <a:cs typeface="Franklin Gothic Book"/>
              </a:rPr>
              <a:t>transverse beam dynamics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Operation phase close to 90 degrees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Linearization quite efficient (6</a:t>
            </a:r>
            <a:r>
              <a:rPr lang="en-US" spc="30" baseline="30000" dirty="0">
                <a:latin typeface="+mn-lt"/>
                <a:cs typeface="Franklin Gothic Book"/>
              </a:rPr>
              <a:t>th</a:t>
            </a:r>
            <a:r>
              <a:rPr lang="en-US" spc="30" dirty="0">
                <a:latin typeface="+mn-lt"/>
                <a:cs typeface="Franklin Gothic Book"/>
              </a:rPr>
              <a:t> harmonic)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Possible </a:t>
            </a:r>
            <a:r>
              <a:rPr lang="en-US" spc="30" dirty="0">
                <a:latin typeface="+mn-lt"/>
                <a:cs typeface="Franklin Gothic Book"/>
              </a:rPr>
              <a:t>to go </a:t>
            </a:r>
            <a:r>
              <a:rPr lang="en-US" spc="30" dirty="0" smtClean="0">
                <a:latin typeface="+mn-lt"/>
                <a:cs typeface="Franklin Gothic Book"/>
              </a:rPr>
              <a:t>toward small apertures and longer bunch lengths in </a:t>
            </a:r>
            <a:r>
              <a:rPr lang="en-US" spc="30" dirty="0">
                <a:latin typeface="+mn-lt"/>
                <a:cs typeface="Franklin Gothic Book"/>
              </a:rPr>
              <a:t>case </a:t>
            </a:r>
            <a:r>
              <a:rPr lang="en-US" spc="30" dirty="0" smtClean="0">
                <a:latin typeface="+mn-lt"/>
                <a:cs typeface="Franklin Gothic Book"/>
              </a:rPr>
              <a:t>LPS </a:t>
            </a:r>
            <a:r>
              <a:rPr lang="en-US" spc="30" dirty="0">
                <a:latin typeface="+mn-lt"/>
                <a:cs typeface="Franklin Gothic Book"/>
              </a:rPr>
              <a:t>is </a:t>
            </a:r>
            <a:r>
              <a:rPr lang="en-US" spc="30" dirty="0" smtClean="0">
                <a:latin typeface="+mn-lt"/>
                <a:cs typeface="Franklin Gothic Book"/>
              </a:rPr>
              <a:t>applied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Linearization is more demanding higher the final beam energy is </a:t>
            </a:r>
            <a:r>
              <a:rPr lang="en-US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pc="30" dirty="0" smtClean="0">
                <a:latin typeface="+mn-lt"/>
                <a:cs typeface="Franklin Gothic Book"/>
              </a:rPr>
              <a:t> “energy compressor” à la </a:t>
            </a:r>
            <a:r>
              <a:rPr lang="en-US" spc="30" dirty="0" err="1" smtClean="0">
                <a:latin typeface="+mn-lt"/>
                <a:cs typeface="Franklin Gothic Book"/>
              </a:rPr>
              <a:t>SuperEK</a:t>
            </a:r>
            <a:r>
              <a:rPr lang="en-US" spc="30" dirty="0" smtClean="0">
                <a:latin typeface="+mn-lt"/>
                <a:cs typeface="Franklin Gothic Book"/>
              </a:rPr>
              <a:t>-B attracting</a:t>
            </a:r>
          </a:p>
        </p:txBody>
      </p:sp>
      <p:sp>
        <p:nvSpPr>
          <p:cNvPr id="66" name="TextBox 65"/>
          <p:cNvSpPr txBox="1"/>
          <p:nvPr/>
        </p:nvSpPr>
        <p:spPr bwMode="auto">
          <a:xfrm>
            <a:off x="8308004" y="154025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6242169" y="306851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6065257" y="154025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e-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 bwMode="auto">
          <a:xfrm>
            <a:off x="3911123" y="306412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e-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422178" y="4075177"/>
            <a:ext cx="799482" cy="300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tunable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323944" y="456822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75" name="Straight Connector 74"/>
          <p:cNvCxnSpPr>
            <a:endCxn id="84" idx="3"/>
          </p:cNvCxnSpPr>
          <p:nvPr/>
        </p:nvCxnSpPr>
        <p:spPr bwMode="auto">
          <a:xfrm flipV="1">
            <a:off x="4006310" y="4375986"/>
            <a:ext cx="5718353" cy="68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Rounded Rectangle 75"/>
          <p:cNvSpPr/>
          <p:nvPr/>
        </p:nvSpPr>
        <p:spPr bwMode="auto">
          <a:xfrm>
            <a:off x="5865130" y="4230346"/>
            <a:ext cx="2879781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287688" y="4075177"/>
            <a:ext cx="1153835" cy="2524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= 3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78" name="Rounded Rectangle 77"/>
          <p:cNvSpPr/>
          <p:nvPr/>
        </p:nvSpPr>
        <p:spPr bwMode="auto">
          <a:xfrm>
            <a:off x="4468883" y="4219147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295321" y="453237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491334" y="4575170"/>
            <a:ext cx="1192836" cy="23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12 GHz, a</a:t>
            </a:r>
            <a:r>
              <a:rPr lang="en-US" sz="1200" kern="1000" spc="30" dirty="0">
                <a:cs typeface="Franklin Gothic Book"/>
              </a:rPr>
              <a:t>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endParaRPr lang="en-US" sz="1200" kern="1000" spc="30" dirty="0">
              <a:latin typeface="+mn-lt"/>
              <a:cs typeface="Franklin Gothic Book"/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9705613" y="466745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9896113" y="466745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4" name="Rounded Rectangle 83"/>
          <p:cNvSpPr/>
          <p:nvPr/>
        </p:nvSpPr>
        <p:spPr bwMode="auto">
          <a:xfrm>
            <a:off x="9572263" y="414738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5" name="Rounded Rectangle 84"/>
          <p:cNvSpPr/>
          <p:nvPr/>
        </p:nvSpPr>
        <p:spPr bwMode="auto">
          <a:xfrm>
            <a:off x="8964156" y="4236732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7" name="TextBox 86"/>
          <p:cNvSpPr txBox="1"/>
          <p:nvPr/>
        </p:nvSpPr>
        <p:spPr bwMode="auto">
          <a:xfrm>
            <a:off x="6318978" y="420603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 bwMode="auto">
          <a:xfrm>
            <a:off x="3974691" y="417849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e-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26" y="2614642"/>
            <a:ext cx="3599538" cy="2701213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 bwMode="auto">
          <a:xfrm>
            <a:off x="10162321" y="4378106"/>
            <a:ext cx="19622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Rounded Rectangle 80"/>
          <p:cNvSpPr/>
          <p:nvPr/>
        </p:nvSpPr>
        <p:spPr bwMode="auto">
          <a:xfrm>
            <a:off x="10048513" y="414738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10387746" y="4224356"/>
            <a:ext cx="1025170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8968" y="792175"/>
            <a:ext cx="5909120" cy="2102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 kern="1000" spc="30" dirty="0" smtClean="0">
                <a:latin typeface="+mn-lt"/>
                <a:cs typeface="Franklin Gothic Book"/>
              </a:rPr>
              <a:t>Without longitudinal phase space (LPS) linearization</a:t>
            </a:r>
            <a:endParaRPr lang="de-CH" sz="18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1820" y="2348880"/>
            <a:ext cx="4479266" cy="3191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 kern="1000" spc="30" dirty="0" smtClean="0">
                <a:latin typeface="+mn-lt"/>
                <a:cs typeface="Franklin Gothic Book"/>
              </a:rPr>
              <a:t>With LPS linearization</a:t>
            </a:r>
            <a:endParaRPr lang="de-CH" sz="1800" b="1" kern="1000" spc="30" dirty="0" err="1">
              <a:latin typeface="+mn-lt"/>
              <a:cs typeface="Franklin Gothic Book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11952"/>
          <a:stretch/>
        </p:blipFill>
        <p:spPr>
          <a:xfrm>
            <a:off x="1007719" y="1213819"/>
            <a:ext cx="4450515" cy="10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46" grpId="0"/>
      <p:bldP spid="48" grpId="0" animBg="1"/>
      <p:bldP spid="49" grpId="0"/>
      <p:bldP spid="50" grpId="0" animBg="1"/>
      <p:bldP spid="51" grpId="0"/>
      <p:bldP spid="53" grpId="0"/>
      <p:bldP spid="59" grpId="0" animBg="1"/>
      <p:bldP spid="65" grpId="0" uiExpand="1" build="p"/>
      <p:bldP spid="67" grpId="0"/>
      <p:bldP spid="69" grpId="0"/>
      <p:bldP spid="72" grpId="0"/>
      <p:bldP spid="74" grpId="0"/>
      <p:bldP spid="76" grpId="0" animBg="1"/>
      <p:bldP spid="77" grpId="0"/>
      <p:bldP spid="78" grpId="0" animBg="1"/>
      <p:bldP spid="79" grpId="0"/>
      <p:bldP spid="80" grpId="0"/>
      <p:bldP spid="82" grpId="0" animBg="1"/>
      <p:bldP spid="83" grpId="0" animBg="1"/>
      <p:bldP spid="84" grpId="0" animBg="1"/>
      <p:bldP spid="85" grpId="0" animBg="1"/>
      <p:bldP spid="87" grpId="0"/>
      <p:bldP spid="88" grpId="0"/>
      <p:bldP spid="81" grpId="0" animBg="1"/>
      <p:bldP spid="89" grpId="0" animBg="1"/>
      <p:bldP spid="5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Others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36134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structure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47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24744"/>
            <a:ext cx="9579818" cy="5386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8472264" y="291600"/>
            <a:ext cx="357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From P. Craievich, FCC Week 2022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2815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>
            <a:cxnSpLocks/>
            <a:endCxn id="29" idx="1"/>
          </p:cNvCxnSpPr>
          <p:nvPr/>
        </p:nvCxnSpPr>
        <p:spPr bwMode="auto">
          <a:xfrm flipV="1">
            <a:off x="9629957" y="1710010"/>
            <a:ext cx="114162" cy="4528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cxnSpLocks/>
          </p:cNvCxnSpPr>
          <p:nvPr/>
        </p:nvCxnSpPr>
        <p:spPr bwMode="auto">
          <a:xfrm>
            <a:off x="9501676" y="1303645"/>
            <a:ext cx="445894" cy="5856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cxnSpLocks/>
          </p:cNvCxnSpPr>
          <p:nvPr/>
        </p:nvCxnSpPr>
        <p:spPr bwMode="auto">
          <a:xfrm>
            <a:off x="540310" y="2121824"/>
            <a:ext cx="9110815" cy="383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cxnSpLocks/>
          </p:cNvCxnSpPr>
          <p:nvPr/>
        </p:nvCxnSpPr>
        <p:spPr bwMode="auto">
          <a:xfrm>
            <a:off x="11440851" y="1717478"/>
            <a:ext cx="70382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C5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cxnSpLocks/>
          </p:cNvCxnSpPr>
          <p:nvPr/>
        </p:nvCxnSpPr>
        <p:spPr bwMode="auto">
          <a:xfrm flipV="1">
            <a:off x="1087724" y="1322157"/>
            <a:ext cx="8423188" cy="471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“Minimalistic” schematic layout: a closer look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48</a:t>
            </a:fld>
            <a:endParaRPr lang="de-DE"/>
          </a:p>
        </p:txBody>
      </p:sp>
      <p:sp>
        <p:nvSpPr>
          <p:cNvPr id="5" name="Rounded Rectangle 4"/>
          <p:cNvSpPr/>
          <p:nvPr/>
        </p:nvSpPr>
        <p:spPr bwMode="auto">
          <a:xfrm>
            <a:off x="207324" y="1090964"/>
            <a:ext cx="1094510" cy="45720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07323" y="1196714"/>
            <a:ext cx="1092971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e- Linac a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002422" y="1090964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F88A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156264" y="1139564"/>
            <a:ext cx="893618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(BC)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521293" y="1090964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644250" y="1187544"/>
            <a:ext cx="1029280" cy="2469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(Match)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8136240" y="1090964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8291728" y="1196714"/>
            <a:ext cx="893618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Match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228148" y="1856875"/>
            <a:ext cx="5377853" cy="457200"/>
          </a:xfrm>
          <a:prstGeom prst="roundRect">
            <a:avLst>
              <a:gd name="adj" fmla="val 16667"/>
            </a:avLst>
          </a:prstGeom>
          <a:solidFill>
            <a:srgbClr val="AFDA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67504" y="1919127"/>
            <a:ext cx="1258574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>
                <a:cs typeface="Franklin Gothic Book"/>
              </a:rPr>
              <a:t>e+ Linac</a:t>
            </a:r>
            <a:endParaRPr lang="de-CH" b="1" spc="30">
              <a:cs typeface="Franklin Gothic Book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9744119" y="1481410"/>
            <a:ext cx="1947257" cy="45720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9801180" y="1528422"/>
            <a:ext cx="1833135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>
                <a:cs typeface="Franklin Gothic Book"/>
              </a:rPr>
              <a:t>Common Linac</a:t>
            </a:r>
            <a:endParaRPr lang="de-CH" b="1" spc="30">
              <a:cs typeface="Franklin Gothic Book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4402922" y="1090964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4497235" y="1170312"/>
            <a:ext cx="1011834" cy="207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(Match)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5856542" y="1090964"/>
            <a:ext cx="2051098" cy="45720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6277152" y="1196714"/>
            <a:ext cx="1092971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e- Linac b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52" name="Rounded Rectangle 51"/>
          <p:cNvSpPr/>
          <p:nvPr/>
        </p:nvSpPr>
        <p:spPr bwMode="auto">
          <a:xfrm>
            <a:off x="7069984" y="1856875"/>
            <a:ext cx="984886" cy="4572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7080129" y="1934231"/>
            <a:ext cx="893618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DR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8174900" y="1856875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8330388" y="1935779"/>
            <a:ext cx="893618" cy="295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Match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5733549" y="1856875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5889037" y="1935779"/>
            <a:ext cx="893618" cy="295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Match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1087724" y="2673610"/>
            <a:ext cx="9999987" cy="13314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Schematic layout must include: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Matching sections to and after the compression </a:t>
            </a:r>
            <a:r>
              <a:rPr lang="en-US" spc="30" dirty="0" smtClean="0">
                <a:latin typeface="+mn-lt"/>
                <a:cs typeface="Franklin Gothic Book"/>
              </a:rPr>
              <a:t>chicanes </a:t>
            </a:r>
            <a:r>
              <a:rPr lang="en-US" spc="30" dirty="0">
                <a:latin typeface="+mn-lt"/>
                <a:cs typeface="Franklin Gothic Book"/>
              </a:rPr>
              <a:t>(if present)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Independent matching sections to the common Linac (swap of </a:t>
            </a:r>
            <a:r>
              <a:rPr lang="en-US" spc="30" dirty="0" err="1">
                <a:latin typeface="Symbol"/>
                <a:cs typeface="Franklin Gothic Book"/>
              </a:rPr>
              <a:t>b</a:t>
            </a:r>
            <a:r>
              <a:rPr lang="en-US" spc="30" dirty="0" err="1">
                <a:latin typeface="+mn-lt"/>
                <a:cs typeface="Franklin Gothic Book"/>
              </a:rPr>
              <a:t>x</a:t>
            </a:r>
            <a:r>
              <a:rPr lang="en-US" spc="30" dirty="0">
                <a:latin typeface="+mn-lt"/>
                <a:cs typeface="Franklin Gothic Book"/>
              </a:rPr>
              <a:t> and </a:t>
            </a:r>
            <a:r>
              <a:rPr lang="en-US" spc="30" dirty="0">
                <a:latin typeface="Symbol"/>
                <a:cs typeface="Franklin Gothic Book"/>
              </a:rPr>
              <a:t>b</a:t>
            </a:r>
            <a:r>
              <a:rPr lang="en-US" spc="30" dirty="0">
                <a:latin typeface="+mn-lt"/>
                <a:cs typeface="Franklin Gothic Book"/>
              </a:rPr>
              <a:t>y for electrons and positrons)</a:t>
            </a:r>
            <a:endParaRPr dirty="0"/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Independent launch orbit for electrons and positrons at the entrance of the common Linac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57216" y="4389788"/>
            <a:ext cx="7890354" cy="2093684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 bwMode="auto">
          <a:xfrm>
            <a:off x="7401724" y="5109909"/>
            <a:ext cx="369637" cy="517586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4800">
              <a:latin typeface="Times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7507162" y="4808828"/>
            <a:ext cx="560259" cy="1408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Bend</a:t>
            </a:r>
            <a:endParaRPr lang="de-CH" sz="1800" b="1" spc="3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103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considerations (valid for all the layouts)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49</a:t>
            </a:fld>
            <a:endParaRPr lang="de-DE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7515" y="3612802"/>
            <a:ext cx="668437" cy="38926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803045" y="3347681"/>
            <a:ext cx="267311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H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3206" y="3735942"/>
            <a:ext cx="195700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T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762578" y="3414487"/>
            <a:ext cx="0" cy="848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82324" y="3410212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E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9909" y="4130776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t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8124661" y="3362151"/>
            <a:ext cx="695692" cy="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120192" y="3097029"/>
            <a:ext cx="267311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H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54328" y="3069211"/>
            <a:ext cx="195700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T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8079725" y="2974802"/>
            <a:ext cx="0" cy="848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899471" y="2970527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E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17056" y="3691091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t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78002" y="2468657"/>
            <a:ext cx="2215270" cy="3122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No chirp (off-crest)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0309889" y="2989983"/>
            <a:ext cx="0" cy="848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0129635" y="2985708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E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47220" y="3706272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t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69362" y="2468657"/>
            <a:ext cx="2215270" cy="3122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Chirp (phase </a:t>
            </a:r>
            <a:r>
              <a:rPr lang="en-US" kern="1000" spc="30" dirty="0">
                <a:latin typeface="+mn-lt"/>
                <a:cs typeface="Franklin Gothic Book"/>
              </a:rPr>
              <a:t>= 90 </a:t>
            </a:r>
            <a:r>
              <a:rPr lang="en-US" kern="1000" spc="30" dirty="0" err="1" smtClean="0">
                <a:latin typeface="+mn-lt"/>
                <a:cs typeface="Franklin Gothic Book"/>
              </a:rPr>
              <a:t>deg</a:t>
            </a:r>
            <a:r>
              <a:rPr lang="en-US" kern="1000" spc="30" dirty="0" smtClean="0">
                <a:latin typeface="+mn-lt"/>
                <a:cs typeface="Franklin Gothic Book"/>
              </a:rPr>
              <a:t>)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10129635" y="3706271"/>
            <a:ext cx="9251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856944" y="3691090"/>
            <a:ext cx="9251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4607761" y="4118502"/>
            <a:ext cx="9251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755298" y="2014001"/>
            <a:ext cx="0" cy="848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4637877" y="2763823"/>
            <a:ext cx="9251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4575044" y="2009726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E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92629" y="2730290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t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4895221" y="2295822"/>
            <a:ext cx="628551" cy="3276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823609" y="2304851"/>
            <a:ext cx="267311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H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57746" y="2002882"/>
            <a:ext cx="195700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T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6694458" y="255631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6365824" y="2009725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6556324" y="200972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218208" y="255631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29710" y="1628800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R56&gt;0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6731980" y="346519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6255730" y="346519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55730" y="3197709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R56&lt;0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 bwMode="auto">
              <a:xfrm>
                <a:off x="1199456" y="2691602"/>
                <a:ext cx="2170412" cy="802603"/>
              </a:xfrm>
              <a:prstGeom prst="rect">
                <a:avLst/>
              </a:prstGeom>
              <a:noFill/>
              <a:ln w="19050">
                <a:solidFill>
                  <a:srgbClr val="2B83D3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pc="30">
                          <a:latin typeface="Cambria Math"/>
                          <a:cs typeface="Franklin Gothic Book"/>
                        </a:rPr>
                        <m:t>𝐶𝐹</m:t>
                      </m:r>
                      <m:r>
                        <a:rPr lang="de-CH" sz="2000" i="1" spc="30">
                          <a:latin typeface="Cambria Math"/>
                          <a:cs typeface="Franklin Gothic Book"/>
                        </a:rPr>
                        <m:t>=</m:t>
                      </m:r>
                      <m:f>
                        <m:fPr>
                          <m:ctrlPr>
                            <a:rPr lang="de-CH" sz="2000" i="1" spc="30">
                              <a:latin typeface="Cambria Math" panose="02040503050406030204" pitchFamily="18" charset="0"/>
                              <a:ea typeface="Cambria Math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1−</m:t>
                          </m:r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𝐴</m:t>
                          </m:r>
                          <m:r>
                            <a:rPr lang="en-US" sz="2000" b="0" i="1" spc="30">
                              <a:latin typeface="Cambria Math"/>
                              <a:ea typeface="Cambria Math"/>
                              <a:cs typeface="Franklin Gothic Book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b="0" i="1" spc="30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pc="3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pc="30">
                                  <a:latin typeface="Cambria Math"/>
                                  <a:ea typeface="Cambria Math"/>
                                </a:rPr>
                                <m:t>56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CH" sz="2000" spc="30" dirty="0">
                  <a:latin typeface="+mn-lt"/>
                  <a:cs typeface="Franklin Gothic Book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9456" y="2691602"/>
                <a:ext cx="2170412" cy="8026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2B83D3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 bwMode="auto">
          <a:xfrm>
            <a:off x="10422373" y="3169825"/>
            <a:ext cx="668437" cy="38926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10417903" y="2904704"/>
            <a:ext cx="267311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H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118064" y="3292965"/>
            <a:ext cx="195700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T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3882805" y="2304851"/>
            <a:ext cx="356835" cy="386751"/>
          </a:xfrm>
          <a:prstGeom prst="rightArrow">
            <a:avLst/>
          </a:prstGeom>
          <a:solidFill>
            <a:srgbClr val="0F90FF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3" name="Right Arrow 62"/>
          <p:cNvSpPr/>
          <p:nvPr/>
        </p:nvSpPr>
        <p:spPr bwMode="auto">
          <a:xfrm>
            <a:off x="3933067" y="3494205"/>
            <a:ext cx="356835" cy="386751"/>
          </a:xfrm>
          <a:prstGeom prst="rightArrow">
            <a:avLst/>
          </a:prstGeom>
          <a:solidFill>
            <a:srgbClr val="0F90FF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TextBox 63"/>
          <p:cNvSpPr txBox="1"/>
          <p:nvPr/>
        </p:nvSpPr>
        <p:spPr bwMode="auto">
          <a:xfrm>
            <a:off x="968918" y="765864"/>
            <a:ext cx="11099223" cy="9795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Bunch length tuning and operation point: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We select R56 to run at 90 degrees to generate the desired chirp for the compression: maximize the </a:t>
            </a:r>
            <a:r>
              <a:rPr lang="en-US" b="1" spc="30" dirty="0" smtClean="0">
                <a:latin typeface="+mn-lt"/>
                <a:cs typeface="Franklin Gothic Book"/>
              </a:rPr>
              <a:t>RF efficiency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</a:rPr>
              <a:t>The same argument is valid to </a:t>
            </a:r>
            <a:r>
              <a:rPr lang="en-US" b="1" spc="30" dirty="0" smtClean="0">
                <a:latin typeface="+mn-lt"/>
              </a:rPr>
              <a:t>elongate</a:t>
            </a:r>
            <a:r>
              <a:rPr lang="en-US" spc="30" dirty="0" smtClean="0">
                <a:latin typeface="+mn-lt"/>
              </a:rPr>
              <a:t> the beam swapping the sign of R56</a:t>
            </a:r>
            <a:endParaRPr lang="de-CH" spc="30" dirty="0">
              <a:latin typeface="+mn-lt"/>
              <a:cs typeface="Franklin Gothic Book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6373084" y="396317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6570478" y="3963177"/>
            <a:ext cx="16764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200084" y="4437112"/>
            <a:ext cx="11099223" cy="6161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Energy spread tuning: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We may use not powered structures (not tunable) or dedicated structures, like a </a:t>
            </a:r>
            <a:r>
              <a:rPr lang="en-US" spc="30" dirty="0" err="1" smtClean="0">
                <a:latin typeface="+mn-lt"/>
                <a:cs typeface="Franklin Gothic Book"/>
              </a:rPr>
              <a:t>dechirper</a:t>
            </a:r>
            <a:r>
              <a:rPr lang="en-US" spc="30" dirty="0" smtClean="0">
                <a:latin typeface="+mn-lt"/>
                <a:cs typeface="Franklin Gothic Book"/>
              </a:rPr>
              <a:t> (tunable)</a:t>
            </a:r>
            <a:endParaRPr lang="en-US" b="1" spc="30" dirty="0" smtClean="0">
              <a:latin typeface="+mn-lt"/>
              <a:cs typeface="Franklin Gothic Book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181353" y="5301208"/>
            <a:ext cx="11099223" cy="15235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Longitudinal phase space linearization (alternative to the harmonic cavity), like in </a:t>
            </a:r>
            <a:r>
              <a:rPr lang="en-US" sz="1800" b="1" spc="30" dirty="0" err="1" smtClean="0">
                <a:latin typeface="+mn-lt"/>
                <a:cs typeface="Franklin Gothic Book"/>
              </a:rPr>
              <a:t>SuperKEKB</a:t>
            </a:r>
            <a:r>
              <a:rPr lang="en-US" sz="1800" b="1" spc="30" dirty="0" smtClean="0">
                <a:latin typeface="+mn-lt"/>
                <a:cs typeface="Franklin Gothic Book"/>
              </a:rPr>
              <a:t>: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Accelerate the bunch using stations with frequency f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Elongate the bunch by a factor N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Decelerate the beam with stations at frequency f (equivalent to Nth harmonic with the short bunch)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Compress the beam</a:t>
            </a:r>
          </a:p>
        </p:txBody>
      </p:sp>
    </p:spTree>
    <p:extLst>
      <p:ext uri="{BB962C8B-B14F-4D97-AF65-F5344CB8AC3E}">
        <p14:creationId xmlns:p14="http://schemas.microsoft.com/office/powerpoint/2010/main" val="42707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>
          <a:xfrm>
            <a:off x="2590800" y="291600"/>
            <a:ext cx="8944033" cy="5085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Linacs</a:t>
            </a:r>
            <a:r>
              <a:rPr lang="en-US" dirty="0"/>
              <a:t>’ modeling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5</a:t>
            </a:fld>
            <a:endParaRPr lang="de-DE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03167" y="778837"/>
            <a:ext cx="6388977" cy="2050543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dirty="0"/>
              <a:t>Lattice modeling</a:t>
            </a:r>
            <a:r>
              <a:rPr lang="en-US" sz="1400" dirty="0"/>
              <a:t>: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200" dirty="0"/>
              <a:t>FODO lattice with 90 </a:t>
            </a:r>
            <a:r>
              <a:rPr lang="en-US" sz="1200" dirty="0" err="1"/>
              <a:t>degs</a:t>
            </a:r>
            <a:r>
              <a:rPr lang="en-US" sz="1200" dirty="0"/>
              <a:t> phase advance/cell</a:t>
            </a:r>
            <a:endParaRPr sz="12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200" dirty="0"/>
              <a:t>One quadrupole/RF structure. Option with half of the quadrupoles </a:t>
            </a:r>
            <a:r>
              <a:rPr lang="en-US" sz="1200" dirty="0" smtClean="0"/>
              <a:t>investigated</a:t>
            </a:r>
            <a:endParaRPr lang="en-US" sz="12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200" dirty="0"/>
              <a:t>RF structures’ wakefield: Bane model (a is the iris radius</a:t>
            </a:r>
            <a:r>
              <a:rPr lang="en-US" sz="1200" dirty="0" smtClean="0"/>
              <a:t>)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200" dirty="0" smtClean="0"/>
              <a:t>90 degrees of the RF cavity corresponds to on-crest operation</a:t>
            </a:r>
            <a:endParaRPr sz="12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 sz="1200"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dirty="0"/>
              <a:t>Simulation codes</a:t>
            </a:r>
            <a:r>
              <a:rPr lang="en-US" sz="1400" dirty="0"/>
              <a:t>:</a:t>
            </a:r>
            <a:endParaRPr sz="12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200" b="1" dirty="0"/>
              <a:t>MAD-X</a:t>
            </a:r>
            <a:r>
              <a:rPr lang="en-US" sz="1200" dirty="0"/>
              <a:t> for the optics matching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200" b="1" dirty="0"/>
              <a:t>Elegant</a:t>
            </a:r>
            <a:r>
              <a:rPr lang="en-US" sz="1200" dirty="0"/>
              <a:t> for the single bunch tracking simulations</a:t>
            </a:r>
            <a:endParaRPr sz="12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200" b="1" dirty="0"/>
              <a:t>RF Track</a:t>
            </a:r>
            <a:r>
              <a:rPr lang="en-US" sz="1200" dirty="0"/>
              <a:t> for the single and multi-bunch tracking simulations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501081"/>
              </p:ext>
            </p:extLst>
          </p:nvPr>
        </p:nvGraphicFramePr>
        <p:xfrm>
          <a:off x="6672065" y="843980"/>
          <a:ext cx="5256582" cy="2042160"/>
        </p:xfrm>
        <a:graphic>
          <a:graphicData uri="http://schemas.openxmlformats.org/drawingml/2006/table">
            <a:tbl>
              <a:tblPr firstRow="1" firstCol="1" bandRow="1">
                <a:tableStyleId>{7E757D7F-97F2-E8B1-CFD3-6D4AD34211B9}</a:tableStyleId>
              </a:tblPr>
              <a:tblGrid>
                <a:gridCol w="2859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93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/>
                        <a:t>RF </a:t>
                      </a:r>
                      <a:r>
                        <a:rPr lang="en-US" sz="1400" dirty="0" smtClean="0"/>
                        <a:t>STRUCTURES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/>
                        <a:t>eLinac</a:t>
                      </a:r>
                      <a:endParaRPr lang="de-CH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/>
                        <a:t>Common Linac</a:t>
                      </a:r>
                      <a:endParaRPr lang="de-CH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3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/>
                        <a:t>Length (m)</a:t>
                      </a:r>
                      <a:endParaRPr lang="de-CH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/>
                        <a:t>3</a:t>
                      </a:r>
                      <a:endParaRPr lang="de-CH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/>
                        <a:t>3</a:t>
                      </a:r>
                      <a:endParaRPr lang="de-CH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3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 dirty="0"/>
                        <a:t>Frequency (GHz)</a:t>
                      </a:r>
                      <a:endParaRPr lang="de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1" dirty="0" smtClean="0"/>
                        <a:t>2.0/2.8</a:t>
                      </a:r>
                      <a:endParaRPr lang="de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1" dirty="0" smtClean="0"/>
                        <a:t>2.0/2.8/5.6</a:t>
                      </a:r>
                      <a:endParaRPr lang="de-CH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3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0"/>
                        <a:t>Gradient (MV/m)</a:t>
                      </a:r>
                      <a:endParaRPr lang="de-CH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0" dirty="0" smtClean="0"/>
                        <a:t>25/40</a:t>
                      </a:r>
                      <a:endParaRPr lang="de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0" dirty="0" smtClean="0"/>
                        <a:t>25/40</a:t>
                      </a:r>
                      <a:endParaRPr lang="de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93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/>
                        <a:t>Number of </a:t>
                      </a:r>
                      <a:r>
                        <a:rPr lang="en-US" sz="1400" dirty="0" smtClean="0"/>
                        <a:t>cavities (no energy loss</a:t>
                      </a:r>
                      <a:r>
                        <a:rPr lang="en-US" sz="1400" dirty="0" smtClean="0"/>
                        <a:t>)-25 cavities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 smtClean="0"/>
                        <a:t>18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/>
                        <a:t>60</a:t>
                      </a:r>
                      <a:endParaRPr lang="de-CH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3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/>
                        <a:t>Radius (a) over lambda</a:t>
                      </a:r>
                      <a:endParaRPr lang="de-CH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/>
                        <a:t>0.1…0.2</a:t>
                      </a:r>
                      <a:endParaRPr lang="de-CH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69185" y="3751039"/>
            <a:ext cx="2715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RF design by </a:t>
            </a:r>
            <a:r>
              <a:rPr lang="en-US" b="1" dirty="0">
                <a:latin typeface="+mn-lt"/>
              </a:rPr>
              <a:t>H. </a:t>
            </a:r>
            <a:r>
              <a:rPr lang="de-CH" b="1" dirty="0">
                <a:latin typeface="+mn-lt"/>
              </a:rPr>
              <a:t>Pommerenke</a:t>
            </a:r>
            <a:r>
              <a:rPr lang="en-US" b="1" dirty="0">
                <a:latin typeface="+mn-lt"/>
              </a:rPr>
              <a:t> </a:t>
            </a:r>
            <a:endParaRPr lang="de-CH" b="1" dirty="0"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294" y="4010102"/>
            <a:ext cx="3507022" cy="2601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 bwMode="auto">
          <a:xfrm>
            <a:off x="3792424" y="3178778"/>
            <a:ext cx="3056762" cy="309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b="1" spc="30" dirty="0" smtClean="0">
                <a:latin typeface="+mn-lt"/>
                <a:cs typeface="Franklin Gothic Book"/>
              </a:rPr>
              <a:t>RF structure shape and frequency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3359696" y="3460852"/>
            <a:ext cx="39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+mn-lt"/>
              </a:rPr>
              <a:t>How much do we loose when we lower the frequency (better for RF curvature)?</a:t>
            </a:r>
            <a:endParaRPr lang="de-CH" sz="1200" i="1" dirty="0">
              <a:latin typeface="+mn-l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521" y="3966310"/>
            <a:ext cx="3585622" cy="268921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8105437" y="3178778"/>
            <a:ext cx="3605790" cy="253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b="1" spc="30" dirty="0" smtClean="0">
                <a:latin typeface="+mn-lt"/>
                <a:cs typeface="Franklin Gothic Book"/>
              </a:rPr>
              <a:t>RF shape, aperture, and operation phase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7599985" y="3460852"/>
            <a:ext cx="461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+mn-lt"/>
              </a:rPr>
              <a:t>How much is convenient to go to larger aperture RF structure to stay closer to on-crest operation?</a:t>
            </a:r>
            <a:endParaRPr lang="de-CH" sz="1200" i="1" dirty="0">
              <a:latin typeface="+mn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98" y="4221088"/>
            <a:ext cx="2617213" cy="1199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Single bunch effects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6</a:t>
            </a:fld>
            <a:endParaRPr lang="de-DE"/>
          </a:p>
        </p:txBody>
      </p:sp>
      <p:sp>
        <p:nvSpPr>
          <p:cNvPr id="8" name="Content Placeholder 1"/>
          <p:cNvSpPr>
            <a:spLocks noGrp="1"/>
          </p:cNvSpPr>
          <p:nvPr>
            <p:ph idx="4294967295"/>
          </p:nvPr>
        </p:nvSpPr>
        <p:spPr bwMode="auto">
          <a:xfrm>
            <a:off x="913554" y="849525"/>
            <a:ext cx="11202246" cy="42365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GB"/>
              <a:t>Single-bunch effects are dominated by short-range </a:t>
            </a:r>
            <a:r>
              <a:rPr lang="en-GB" b="1">
                <a:solidFill>
                  <a:srgbClr val="2B83D3"/>
                </a:solidFill>
              </a:rPr>
              <a:t>wakefield</a:t>
            </a:r>
            <a:r>
              <a:rPr lang="en-GB"/>
              <a:t>, elements </a:t>
            </a:r>
            <a:r>
              <a:rPr lang="en-GB" b="1">
                <a:solidFill>
                  <a:srgbClr val="2B83D3"/>
                </a:solidFill>
              </a:rPr>
              <a:t>misalignment</a:t>
            </a:r>
            <a:r>
              <a:rPr lang="en-GB"/>
              <a:t>, </a:t>
            </a:r>
            <a:r>
              <a:rPr lang="en-GB" b="1">
                <a:solidFill>
                  <a:srgbClr val="2B83D3"/>
                </a:solidFill>
              </a:rPr>
              <a:t>RF</a:t>
            </a:r>
            <a:r>
              <a:rPr lang="en-GB"/>
              <a:t> curvature, and incoming </a:t>
            </a:r>
            <a:r>
              <a:rPr lang="en-GB" b="1">
                <a:solidFill>
                  <a:srgbClr val="2B83D3"/>
                </a:solidFill>
              </a:rPr>
              <a:t>jitter</a:t>
            </a:r>
            <a:r>
              <a:rPr lang="en-GB"/>
              <a:t> </a:t>
            </a:r>
            <a:endParaRPr lang="en-GB" b="1">
              <a:solidFill>
                <a:srgbClr val="2B83D3"/>
              </a:solidFill>
            </a:endParaRPr>
          </a:p>
          <a:p>
            <a:pPr marL="0" indent="0" algn="ctr">
              <a:buNone/>
              <a:defRPr/>
            </a:pPr>
            <a:endParaRPr lang="en-GB" sz="1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3082" y="3114589"/>
            <a:ext cx="4229308" cy="29476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 bwMode="auto">
          <a:xfrm>
            <a:off x="2769601" y="2644346"/>
            <a:ext cx="6525392" cy="3336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2D scans to determine the optimal working point</a:t>
            </a:r>
            <a:endParaRPr lang="de-CH" sz="1800" b="1" spc="30">
              <a:latin typeface="+mn-lt"/>
              <a:cs typeface="Franklin Gothic Boo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91400" y="3151167"/>
            <a:ext cx="3956716" cy="3005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 bwMode="auto">
          <a:xfrm>
            <a:off x="1239795" y="4435542"/>
            <a:ext cx="35814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 dirty="0">
                <a:solidFill>
                  <a:schemeClr val="bg1"/>
                </a:solidFill>
                <a:latin typeface="+mn-lt"/>
                <a:cs typeface="Franklin Gothic Book"/>
              </a:rPr>
              <a:t>Transverse: emittance</a:t>
            </a:r>
            <a:endParaRPr lang="de-CH" sz="2000" b="1" cap="small" spc="30" dirty="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922553" y="4436710"/>
            <a:ext cx="3118516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>
                <a:solidFill>
                  <a:schemeClr val="bg1"/>
                </a:solidFill>
                <a:latin typeface="+mn-lt"/>
                <a:cs typeface="Franklin Gothic Book"/>
              </a:rPr>
              <a:t>Longitudinal: energy spread</a:t>
            </a:r>
            <a:endParaRPr lang="de-CH" sz="2000" b="1" cap="small" spc="3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69394" y="6221104"/>
            <a:ext cx="5951984" cy="483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Scan of the </a:t>
            </a:r>
            <a:r>
              <a:rPr lang="en-US" spc="30" dirty="0" err="1">
                <a:latin typeface="+mn-lt"/>
                <a:cs typeface="Franklin Gothic Book"/>
              </a:rPr>
              <a:t>rms</a:t>
            </a:r>
            <a:r>
              <a:rPr lang="en-US" spc="30" dirty="0">
                <a:latin typeface="+mn-lt"/>
                <a:cs typeface="Franklin Gothic Book"/>
              </a:rPr>
              <a:t> bunch length (</a:t>
            </a:r>
            <a:r>
              <a:rPr lang="en-US" spc="30" dirty="0">
                <a:latin typeface="Symbol"/>
                <a:cs typeface="Franklin Gothic Book"/>
              </a:rPr>
              <a:t>s</a:t>
            </a:r>
            <a:r>
              <a:rPr lang="en-US" spc="30" baseline="-25000" dirty="0">
                <a:latin typeface="+mn-lt"/>
                <a:cs typeface="Franklin Gothic Book"/>
              </a:rPr>
              <a:t>z</a:t>
            </a:r>
            <a:r>
              <a:rPr lang="en-US" spc="30" dirty="0">
                <a:latin typeface="+mn-lt"/>
                <a:cs typeface="Franklin Gothic Book"/>
              </a:rPr>
              <a:t>) and the aperture of the RF structures (a/</a:t>
            </a:r>
            <a:r>
              <a:rPr lang="en-US" spc="30" dirty="0">
                <a:latin typeface="Symbol"/>
                <a:cs typeface="Franklin Gothic Book"/>
              </a:rPr>
              <a:t>l</a:t>
            </a:r>
            <a:r>
              <a:rPr lang="en-US" spc="30" dirty="0" smtClean="0">
                <a:latin typeface="+mn-lt"/>
                <a:cs typeface="Franklin Gothic Book"/>
              </a:rPr>
              <a:t>)</a:t>
            </a:r>
            <a:endParaRPr lang="de-CH" i="1" spc="30" dirty="0">
              <a:latin typeface="+mn-lt"/>
              <a:cs typeface="Franklin Gothic Book"/>
            </a:endParaRP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48881" y="1304794"/>
            <a:ext cx="5199519" cy="1362206"/>
          </a:xfrm>
        </p:spPr>
        <p:txBody>
          <a:bodyPr/>
          <a:lstStyle/>
          <a:p>
            <a:pPr marL="0" indent="0" algn="ctr">
              <a:buClr>
                <a:srgbClr val="0070C0"/>
              </a:buClr>
              <a:buSzPct val="150000"/>
              <a:buNone/>
              <a:defRPr/>
            </a:pPr>
            <a:r>
              <a:rPr lang="en-US" sz="1600" b="1" dirty="0"/>
              <a:t>Emittance growth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i="1" dirty="0"/>
              <a:t>Sources</a:t>
            </a:r>
            <a:r>
              <a:rPr lang="en-US" sz="1400" b="1" dirty="0"/>
              <a:t>:</a:t>
            </a:r>
            <a:r>
              <a:rPr lang="en-US" sz="1400" dirty="0"/>
              <a:t> off-axis orbit and/or </a:t>
            </a:r>
            <a:r>
              <a:rPr lang="en-GB" sz="1400" dirty="0"/>
              <a:t>random misalignments of several elements (RF structures and quadrupoles)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i="1" dirty="0"/>
              <a:t>Possible cures</a:t>
            </a:r>
            <a:r>
              <a:rPr lang="en-US" sz="1400" b="1" dirty="0"/>
              <a:t>:</a:t>
            </a:r>
            <a:r>
              <a:rPr lang="en-US" sz="1400" dirty="0"/>
              <a:t> </a:t>
            </a:r>
            <a:r>
              <a:rPr lang="en-US" sz="1400" dirty="0" smtClean="0"/>
              <a:t>lattice optimization, trajectory </a:t>
            </a:r>
            <a:r>
              <a:rPr lang="en-US" sz="1400" dirty="0"/>
              <a:t>correction, </a:t>
            </a:r>
            <a:r>
              <a:rPr lang="en-GB" sz="1400" dirty="0"/>
              <a:t>optimization of the RF structures </a:t>
            </a:r>
            <a:r>
              <a:rPr lang="en-GB" sz="1400" dirty="0" smtClean="0"/>
              <a:t>design</a:t>
            </a:r>
            <a:endParaRPr lang="en-GB" sz="1400" dirty="0"/>
          </a:p>
        </p:txBody>
      </p:sp>
      <p:sp>
        <p:nvSpPr>
          <p:cNvPr id="18" name="Content Placeholder 1"/>
          <p:cNvSpPr txBox="1"/>
          <p:nvPr/>
        </p:nvSpPr>
        <p:spPr bwMode="auto">
          <a:xfrm>
            <a:off x="7038200" y="1304794"/>
            <a:ext cx="5199520" cy="13622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  <a:defRPr/>
            </a:pPr>
            <a:r>
              <a:rPr lang="en-GB" sz="1600" b="1"/>
              <a:t>Projected energy spread</a:t>
            </a:r>
            <a:endParaRPr lang="en-GB" sz="160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i="1"/>
              <a:t>Sources</a:t>
            </a:r>
            <a:r>
              <a:rPr lang="en-US" sz="1400" b="1"/>
              <a:t>:</a:t>
            </a:r>
            <a:r>
              <a:rPr lang="en-US" sz="1400"/>
              <a:t> RF curvature and longitudinal wakefield vs bunch length</a:t>
            </a:r>
            <a:endParaRPr lang="en-GB" sz="140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i="1"/>
              <a:t>Possible cures</a:t>
            </a:r>
            <a:r>
              <a:rPr lang="en-US" sz="1400" b="1"/>
              <a:t>:</a:t>
            </a:r>
            <a:r>
              <a:rPr lang="en-US" sz="1400"/>
              <a:t> compensation of the RF curvature effect with the longitudinal wake potential</a:t>
            </a:r>
            <a:endParaRPr lang="en-GB" sz="140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6687586" y="6222272"/>
            <a:ext cx="5588451" cy="483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>
                <a:latin typeface="+mn-lt"/>
                <a:cs typeface="Franklin Gothic Book"/>
              </a:rPr>
              <a:t>Scan of the bunch length (</a:t>
            </a:r>
            <a:r>
              <a:rPr lang="en-US" spc="30">
                <a:latin typeface="Symbol"/>
                <a:cs typeface="Franklin Gothic Book"/>
              </a:rPr>
              <a:t>s</a:t>
            </a:r>
            <a:r>
              <a:rPr lang="en-US" spc="30" baseline="-25000">
                <a:latin typeface="+mn-lt"/>
                <a:cs typeface="Franklin Gothic Book"/>
              </a:rPr>
              <a:t>z</a:t>
            </a:r>
            <a:r>
              <a:rPr lang="en-US" spc="30">
                <a:latin typeface="+mn-lt"/>
                <a:cs typeface="Franklin Gothic Book"/>
              </a:rPr>
              <a:t>) and the RF phase (90 deg corresponds to on-crest phase)</a:t>
            </a:r>
            <a:endParaRPr lang="de-CH" spc="30">
              <a:latin typeface="+mn-lt"/>
              <a:cs typeface="Franklin Gothic Book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78116" y="182674"/>
            <a:ext cx="5908990" cy="38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1800" b="1" i="1" spc="30" dirty="0" smtClean="0">
                <a:latin typeface="+mn-lt"/>
                <a:cs typeface="Franklin Gothic Book"/>
              </a:rPr>
              <a:t>More reported </a:t>
            </a:r>
            <a:r>
              <a:rPr lang="en-US" sz="1800" b="1" i="1" spc="30" dirty="0">
                <a:latin typeface="+mn-lt"/>
                <a:cs typeface="Franklin Gothic Book"/>
              </a:rPr>
              <a:t>at the 2022 FCC Week and ICFA at </a:t>
            </a:r>
            <a:r>
              <a:rPr lang="en-US" sz="1800" b="1" i="1" spc="30" dirty="0" err="1">
                <a:latin typeface="+mn-lt"/>
                <a:cs typeface="Franklin Gothic Book"/>
              </a:rPr>
              <a:t>Frascati</a:t>
            </a:r>
            <a:endParaRPr lang="de-CH" sz="1800" b="1" i="1" spc="30" dirty="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7</a:t>
            </a:fld>
            <a:endParaRPr lang="de-DE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237795" y="1469904"/>
            <a:ext cx="5938325" cy="5185623"/>
          </a:xfrm>
        </p:spPr>
        <p:txBody>
          <a:bodyPr/>
          <a:lstStyle/>
          <a:p>
            <a:pPr marL="342900" indent="-342900">
              <a:buClr>
                <a:srgbClr val="002C53"/>
              </a:buClr>
              <a:buFont typeface="+mj-lt"/>
              <a:buAutoNum type="arabicPeriod"/>
              <a:defRPr/>
            </a:pPr>
            <a:r>
              <a:rPr lang="en-US" sz="1600" b="1" dirty="0" smtClean="0"/>
              <a:t>Short </a:t>
            </a:r>
            <a:r>
              <a:rPr lang="en-US" sz="1600" b="1" dirty="0"/>
              <a:t>bunch from the </a:t>
            </a:r>
            <a:r>
              <a:rPr lang="en-US" sz="1600" b="1" dirty="0" smtClean="0"/>
              <a:t>gun</a:t>
            </a:r>
            <a:endParaRPr lang="en-US" sz="16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endParaRPr lang="en-US" sz="1300" dirty="0" smtClean="0"/>
          </a:p>
          <a:p>
            <a:pPr marL="177800" lvl="1" indent="0">
              <a:buClr>
                <a:srgbClr val="C00000"/>
              </a:buClr>
              <a:buSzPct val="125000"/>
              <a:buNone/>
              <a:defRPr/>
            </a:pPr>
            <a:endParaRPr lang="en-US" sz="1000" dirty="0" smtClean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Possible large </a:t>
            </a:r>
            <a:r>
              <a:rPr lang="en-US" sz="1200" dirty="0"/>
              <a:t>emittance </a:t>
            </a:r>
            <a:r>
              <a:rPr lang="en-US" sz="1200" dirty="0" smtClean="0"/>
              <a:t>at the exit of the gun section</a:t>
            </a:r>
            <a:endParaRPr sz="12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Possible </a:t>
            </a:r>
            <a:r>
              <a:rPr lang="en-US" sz="1200" dirty="0" smtClean="0"/>
              <a:t>large longitudinal </a:t>
            </a:r>
            <a:r>
              <a:rPr lang="en-US" sz="1200" dirty="0"/>
              <a:t>space charge effect</a:t>
            </a:r>
          </a:p>
          <a:p>
            <a:pPr lvl="1">
              <a:buClr>
                <a:srgbClr val="518A42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Minimal hardware request</a:t>
            </a:r>
          </a:p>
          <a:p>
            <a:pPr lvl="1">
              <a:buClr>
                <a:srgbClr val="518A42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No bunch length variation due to arrival time and RF jitter</a:t>
            </a:r>
          </a:p>
          <a:p>
            <a:pPr lvl="1">
              <a:buClr>
                <a:srgbClr val="518A42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No CSR</a:t>
            </a:r>
          </a:p>
          <a:p>
            <a:pPr marL="177800" lvl="1" indent="0">
              <a:buClr>
                <a:srgbClr val="0070C0"/>
              </a:buClr>
              <a:buSzPct val="125000"/>
              <a:buNone/>
              <a:defRPr/>
            </a:pPr>
            <a:endParaRPr lang="en-US" sz="1000" dirty="0" smtClean="0"/>
          </a:p>
          <a:p>
            <a:pPr marL="342900" indent="-342900">
              <a:buClr>
                <a:srgbClr val="002C53"/>
              </a:buClr>
              <a:buFont typeface="+mj-lt"/>
              <a:buAutoNum type="arabicPeriod"/>
              <a:defRPr/>
            </a:pPr>
            <a:r>
              <a:rPr lang="en-US" sz="1600" b="1" dirty="0" smtClean="0"/>
              <a:t>Bunch </a:t>
            </a:r>
            <a:r>
              <a:rPr lang="en-US" sz="1600" b="1" dirty="0"/>
              <a:t>compressor at </a:t>
            </a:r>
            <a:r>
              <a:rPr lang="en-US" sz="1600" b="1" dirty="0" smtClean="0"/>
              <a:t>the exit of e- Linac</a:t>
            </a:r>
          </a:p>
          <a:p>
            <a:pPr marL="177800" lvl="1" indent="0">
              <a:buClr>
                <a:srgbClr val="C00000"/>
              </a:buClr>
              <a:buSzPct val="125000"/>
              <a:buNone/>
              <a:defRPr/>
            </a:pPr>
            <a:endParaRPr lang="en-US" sz="1600" dirty="0" smtClean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endParaRPr lang="en-US" sz="13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endParaRPr lang="en-US" sz="1300" dirty="0" smtClean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More </a:t>
            </a:r>
            <a:r>
              <a:rPr lang="en-US" sz="1200" dirty="0"/>
              <a:t>hardware necessary: linearizing cavities and bunch compressor</a:t>
            </a:r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Possible emittance degradation due to CSR</a:t>
            </a:r>
            <a:endParaRPr sz="12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Solution depends on the </a:t>
            </a:r>
            <a:r>
              <a:rPr lang="en-US" sz="1200" dirty="0" smtClean="0"/>
              <a:t>arrival </a:t>
            </a:r>
            <a:r>
              <a:rPr lang="en-US" sz="1200" dirty="0"/>
              <a:t>time </a:t>
            </a:r>
            <a:r>
              <a:rPr lang="en-US" sz="1200" dirty="0" smtClean="0"/>
              <a:t>and RF jitter</a:t>
            </a:r>
            <a:endParaRPr sz="1200" dirty="0"/>
          </a:p>
          <a:p>
            <a:pPr lvl="1">
              <a:buClr>
                <a:srgbClr val="518A42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Very small values of energy spread </a:t>
            </a:r>
            <a:r>
              <a:rPr lang="en-US" sz="1200" dirty="0" smtClean="0"/>
              <a:t>achievable</a:t>
            </a:r>
            <a:endParaRPr lang="en-US" sz="1200" dirty="0" smtClean="0"/>
          </a:p>
          <a:p>
            <a:pPr marL="177800" lvl="1" indent="0">
              <a:buClr>
                <a:srgbClr val="0070C0"/>
              </a:buClr>
              <a:buSzPct val="125000"/>
              <a:buNone/>
              <a:defRPr/>
            </a:pPr>
            <a:endParaRPr lang="en-US" sz="1000" dirty="0"/>
          </a:p>
          <a:p>
            <a:pPr marL="342900" indent="-342900">
              <a:buClr>
                <a:srgbClr val="002C53"/>
              </a:buClr>
              <a:buFont typeface="+mj-lt"/>
              <a:buAutoNum type="arabicPeriod"/>
              <a:defRPr/>
            </a:pPr>
            <a:r>
              <a:rPr lang="en-US" sz="1600" b="1" dirty="0"/>
              <a:t>Shorter bunch from the gun and </a:t>
            </a:r>
            <a:r>
              <a:rPr lang="en-US" sz="1600" b="1" dirty="0" smtClean="0"/>
              <a:t>linearization</a:t>
            </a:r>
          </a:p>
          <a:p>
            <a:pPr marL="342900" indent="-342900">
              <a:buClr>
                <a:srgbClr val="002C53"/>
              </a:buClr>
              <a:buFont typeface="+mj-lt"/>
              <a:buAutoNum type="arabicPeriod"/>
              <a:defRPr/>
            </a:pPr>
            <a:endParaRPr lang="en-US" sz="1600" b="1" dirty="0"/>
          </a:p>
          <a:p>
            <a:pPr lvl="1">
              <a:buClr>
                <a:srgbClr val="00B050"/>
              </a:buClr>
              <a:buSzPct val="125000"/>
              <a:buFont typeface="Wingdings"/>
              <a:buChar char="ü"/>
              <a:defRPr/>
            </a:pPr>
            <a:endParaRPr lang="en-US" sz="1200" dirty="0" smtClean="0"/>
          </a:p>
          <a:p>
            <a:pPr lvl="1">
              <a:buClr>
                <a:srgbClr val="00B050"/>
              </a:buClr>
              <a:buSzPct val="125000"/>
              <a:buFont typeface="Wingdings"/>
              <a:buChar char="ü"/>
              <a:defRPr/>
            </a:pPr>
            <a:endParaRPr lang="en-US" sz="400" dirty="0"/>
          </a:p>
          <a:p>
            <a:pPr lvl="1">
              <a:buClr>
                <a:srgbClr val="00B050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Same advantages and disadvantages as 1., but a smaller value of energy spread </a:t>
            </a:r>
            <a:r>
              <a:rPr lang="en-US" sz="1200" dirty="0" smtClean="0"/>
              <a:t>(or equivalently longer </a:t>
            </a:r>
            <a:r>
              <a:rPr lang="en-US" sz="1200" dirty="0" smtClean="0"/>
              <a:t>bunch </a:t>
            </a:r>
            <a:r>
              <a:rPr lang="en-US" sz="1200" dirty="0" smtClean="0"/>
              <a:t>lengths) </a:t>
            </a:r>
            <a:r>
              <a:rPr lang="en-US" sz="1200" dirty="0" smtClean="0"/>
              <a:t>achievable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Energy spread optimization</a:t>
            </a:r>
            <a:endParaRPr lang="de-CH"/>
          </a:p>
        </p:txBody>
      </p:sp>
      <p:sp>
        <p:nvSpPr>
          <p:cNvPr id="6" name="TextBox 5"/>
          <p:cNvSpPr txBox="1"/>
          <p:nvPr/>
        </p:nvSpPr>
        <p:spPr bwMode="auto">
          <a:xfrm>
            <a:off x="1094157" y="740995"/>
            <a:ext cx="10820400" cy="4191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u="sng" spc="30" dirty="0">
                <a:latin typeface="+mn-lt"/>
                <a:cs typeface="Franklin Gothic Book"/>
              </a:rPr>
              <a:t>Goal</a:t>
            </a:r>
            <a:r>
              <a:rPr lang="en-US" sz="1800" spc="30" dirty="0">
                <a:latin typeface="+mn-lt"/>
                <a:cs typeface="Franklin Gothic Book"/>
              </a:rPr>
              <a:t>: bring the projected energy spread </a:t>
            </a:r>
            <a:r>
              <a:rPr lang="en-US" sz="1800" b="1" strike="sngStrike" spc="30" dirty="0">
                <a:solidFill>
                  <a:srgbClr val="2B83D3"/>
                </a:solidFill>
                <a:latin typeface="+mn-lt"/>
                <a:cs typeface="Franklin Gothic Book"/>
              </a:rPr>
              <a:t>below 0.1</a:t>
            </a:r>
            <a:r>
              <a:rPr lang="en-US" sz="1800" b="1" strike="sngStrike" spc="30" dirty="0" smtClean="0">
                <a:solidFill>
                  <a:srgbClr val="2B83D3"/>
                </a:solidFill>
                <a:latin typeface="+mn-lt"/>
                <a:cs typeface="Franklin Gothic Book"/>
              </a:rPr>
              <a:t>%*</a:t>
            </a:r>
            <a:r>
              <a:rPr lang="en-US" sz="1800" b="1" spc="30" dirty="0" smtClean="0">
                <a:solidFill>
                  <a:srgbClr val="2B83D3"/>
                </a:solidFill>
                <a:latin typeface="+mn-lt"/>
                <a:cs typeface="Franklin Gothic Book"/>
              </a:rPr>
              <a:t> equal to 0.1-0.15%</a:t>
            </a:r>
            <a:r>
              <a:rPr lang="en-US" sz="1800" spc="30" dirty="0" smtClean="0">
                <a:solidFill>
                  <a:srgbClr val="2B83D3"/>
                </a:solidFill>
                <a:latin typeface="+mn-lt"/>
                <a:cs typeface="Franklin Gothic Book"/>
              </a:rPr>
              <a:t> </a:t>
            </a:r>
            <a:r>
              <a:rPr lang="en-US" sz="1800" spc="30" dirty="0" smtClean="0">
                <a:latin typeface="+mn-lt"/>
                <a:cs typeface="Franklin Gothic Book"/>
              </a:rPr>
              <a:t>at </a:t>
            </a:r>
            <a:r>
              <a:rPr lang="en-US" sz="1800" spc="30" dirty="0">
                <a:latin typeface="+mn-lt"/>
                <a:cs typeface="Franklin Gothic Book"/>
              </a:rPr>
              <a:t>the </a:t>
            </a:r>
            <a:r>
              <a:rPr lang="en-US" sz="1800" spc="30" dirty="0" smtClean="0">
                <a:latin typeface="+mn-lt"/>
                <a:cs typeface="Franklin Gothic Book"/>
              </a:rPr>
              <a:t>end of the </a:t>
            </a:r>
            <a:r>
              <a:rPr lang="en-US" sz="1800" spc="30" dirty="0" err="1" smtClean="0">
                <a:latin typeface="+mn-lt"/>
                <a:cs typeface="Franklin Gothic Book"/>
              </a:rPr>
              <a:t>linac</a:t>
            </a:r>
            <a:endParaRPr lang="de-CH" sz="1800" spc="30" dirty="0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094157" y="1109909"/>
            <a:ext cx="8100492" cy="274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u="sng" spc="30" dirty="0">
                <a:latin typeface="+mn-lt"/>
                <a:cs typeface="Franklin Gothic Book"/>
              </a:rPr>
              <a:t>Considered scenarios</a:t>
            </a:r>
            <a:r>
              <a:rPr lang="en-US" sz="1800" spc="30" dirty="0">
                <a:latin typeface="+mn-lt"/>
                <a:cs typeface="Franklin Gothic Book"/>
              </a:rPr>
              <a:t>:</a:t>
            </a:r>
            <a:endParaRPr lang="de-CH" sz="1800" spc="30" dirty="0">
              <a:latin typeface="+mn-lt"/>
              <a:cs typeface="Franklin Gothic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4685" r="4775"/>
          <a:stretch/>
        </p:blipFill>
        <p:spPr bwMode="auto">
          <a:xfrm>
            <a:off x="7696200" y="1642810"/>
            <a:ext cx="3810000" cy="2856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1"/>
          <p:cNvSpPr txBox="1"/>
          <p:nvPr/>
        </p:nvSpPr>
        <p:spPr bwMode="auto">
          <a:xfrm>
            <a:off x="7696200" y="4680707"/>
            <a:ext cx="4419600" cy="1850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0070C0"/>
              </a:buClr>
              <a:buSzPct val="150000"/>
              <a:buNone/>
              <a:defRPr/>
            </a:pPr>
            <a:r>
              <a:rPr lang="en-US" b="1" u="sng" dirty="0"/>
              <a:t>Considered parameters:</a:t>
            </a:r>
            <a:endParaRPr dirty="0"/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sz="800" b="1" u="sng"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600" b="1" dirty="0" smtClean="0"/>
              <a:t> Phase </a:t>
            </a:r>
            <a:r>
              <a:rPr lang="en-US" sz="1600" b="1" dirty="0"/>
              <a:t>extent: </a:t>
            </a:r>
            <a:r>
              <a:rPr lang="en-US" sz="1600" dirty="0"/>
              <a:t>phase range where the final energy spread fulfils is inside the acceptance </a:t>
            </a:r>
            <a:r>
              <a:rPr lang="en-US" sz="1600" dirty="0">
                <a:latin typeface="Arial"/>
                <a:cs typeface="Arial"/>
              </a:rPr>
              <a:t>→ </a:t>
            </a:r>
            <a:r>
              <a:rPr lang="en-US" sz="1600" dirty="0"/>
              <a:t>stability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600" b="1" dirty="0" smtClean="0"/>
              <a:t> </a:t>
            </a:r>
            <a:r>
              <a:rPr lang="en-US" sz="1600" b="1" strike="sngStrike" dirty="0" smtClean="0"/>
              <a:t>Minimum</a:t>
            </a:r>
            <a:r>
              <a:rPr lang="en-US" sz="1600" b="1" dirty="0" smtClean="0"/>
              <a:t> Target </a:t>
            </a:r>
            <a:r>
              <a:rPr lang="en-US" sz="1600" dirty="0" smtClean="0"/>
              <a:t>energy </a:t>
            </a:r>
            <a:r>
              <a:rPr lang="en-US" sz="1600" dirty="0"/>
              <a:t>spread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600" b="1" dirty="0" smtClean="0"/>
              <a:t> Bunch </a:t>
            </a:r>
            <a:r>
              <a:rPr lang="en-US" sz="1600" b="1" dirty="0"/>
              <a:t>length range </a:t>
            </a:r>
            <a:r>
              <a:rPr lang="en-US" sz="1600" dirty="0">
                <a:latin typeface="Arial"/>
                <a:cs typeface="Arial"/>
              </a:rPr>
              <a:t>→ </a:t>
            </a:r>
            <a:r>
              <a:rPr lang="en-US" sz="1600" dirty="0"/>
              <a:t>machine layout and beam specifications</a:t>
            </a:r>
            <a:endParaRPr dirty="0"/>
          </a:p>
        </p:txBody>
      </p:sp>
      <p:sp>
        <p:nvSpPr>
          <p:cNvPr id="11" name="5-Point Star 10"/>
          <p:cNvSpPr/>
          <p:nvPr/>
        </p:nvSpPr>
        <p:spPr bwMode="auto">
          <a:xfrm>
            <a:off x="9522446" y="3909603"/>
            <a:ext cx="219723" cy="219723"/>
          </a:xfrm>
          <a:prstGeom prst="star5">
            <a:avLst>
              <a:gd name="adj" fmla="val 22566"/>
              <a:gd name="hf" fmla="val 105146"/>
              <a:gd name="vf" fmla="val 110557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 bwMode="auto">
          <a:xfrm flipH="1">
            <a:off x="9295414" y="3674654"/>
            <a:ext cx="610586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15" y="1647554"/>
            <a:ext cx="5448412" cy="3467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78" y="3584582"/>
            <a:ext cx="5362099" cy="7317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301" y="5589240"/>
            <a:ext cx="5573452" cy="5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5814" y="620686"/>
            <a:ext cx="838200" cy="55887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0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 smtClean="0"/>
              <a:t>Possible scenarios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8</a:t>
            </a:fld>
            <a:endParaRPr lang="de-DE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001721"/>
              </p:ext>
            </p:extLst>
          </p:nvPr>
        </p:nvGraphicFramePr>
        <p:xfrm>
          <a:off x="1192572" y="5416150"/>
          <a:ext cx="5536198" cy="1341120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21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048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Phase range (deg)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66…70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77…81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81…85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Min </a:t>
                      </a:r>
                      <a:r>
                        <a:rPr lang="en-US" sz="1600">
                          <a:latin typeface="Symbol"/>
                        </a:rPr>
                        <a:t>d</a:t>
                      </a:r>
                      <a:r>
                        <a:rPr lang="en-US" sz="1600"/>
                        <a:t>E/E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2e-4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3e-4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3</a:t>
                      </a:r>
                      <a:r>
                        <a:rPr lang="en-US" sz="1600" dirty="0" smtClean="0"/>
                        <a:t>e-4</a:t>
                      </a:r>
                      <a:endParaRPr lang="de-CH" sz="1600" dirty="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Rms bunch length (mm)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0.650</a:t>
                      </a:r>
                      <a:endParaRPr lang="de-CH" sz="1600" dirty="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230426"/>
              </p:ext>
            </p:extLst>
          </p:nvPr>
        </p:nvGraphicFramePr>
        <p:xfrm>
          <a:off x="1203182" y="3384024"/>
          <a:ext cx="5536198" cy="1341120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21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048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6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Phase range (deg)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&lt;70…75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86…&gt;90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&lt;80…85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Min </a:t>
                      </a:r>
                      <a:r>
                        <a:rPr lang="en-US" sz="1600">
                          <a:latin typeface="Symbol"/>
                        </a:rPr>
                        <a:t>d</a:t>
                      </a:r>
                      <a:r>
                        <a:rPr lang="en-US" sz="1600"/>
                        <a:t>E/E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Rms bunch length (mm)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0.457</a:t>
                      </a:r>
                      <a:endParaRPr lang="de-CH" sz="1600" dirty="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733430"/>
              </p:ext>
            </p:extLst>
          </p:nvPr>
        </p:nvGraphicFramePr>
        <p:xfrm>
          <a:off x="1203182" y="1107274"/>
          <a:ext cx="5536198" cy="1376637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21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048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6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Phase range (deg)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73…74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&lt;75…81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&lt;80…85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Min </a:t>
                      </a:r>
                      <a:r>
                        <a:rPr lang="en-US" sz="1600">
                          <a:latin typeface="Symbol"/>
                        </a:rPr>
                        <a:t>d</a:t>
                      </a:r>
                      <a:r>
                        <a:rPr lang="en-US" sz="1600"/>
                        <a:t>E/E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1e-3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5e-4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4</a:t>
                      </a:r>
                      <a:r>
                        <a:rPr lang="en-US" sz="1600" dirty="0" smtClean="0"/>
                        <a:t>e-4</a:t>
                      </a:r>
                      <a:endParaRPr lang="de-CH" sz="1600" dirty="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Rms bunch length (mm)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0.8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0.4…0.65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&lt;0.4…0.7</a:t>
                      </a:r>
                      <a:endParaRPr lang="de-CH" sz="1600" dirty="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 bwMode="auto">
          <a:xfrm>
            <a:off x="7045331" y="1681870"/>
            <a:ext cx="4929650" cy="4267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800" spc="30" dirty="0" smtClean="0">
                <a:latin typeface="+mn-lt"/>
                <a:cs typeface="Franklin Gothic Book"/>
              </a:rPr>
              <a:t>These values represent </a:t>
            </a:r>
            <a:r>
              <a:rPr lang="en-US" sz="1800" spc="30" dirty="0">
                <a:latin typeface="+mn-lt"/>
                <a:cs typeface="Franklin Gothic Book"/>
              </a:rPr>
              <a:t>the minimum </a:t>
            </a:r>
            <a:r>
              <a:rPr lang="en-US" sz="1800" spc="30" dirty="0" smtClean="0">
                <a:latin typeface="+mn-lt"/>
                <a:cs typeface="Franklin Gothic Book"/>
              </a:rPr>
              <a:t>achievable </a:t>
            </a:r>
            <a:r>
              <a:rPr lang="en-US" sz="1800" b="1" spc="30" dirty="0" smtClean="0">
                <a:solidFill>
                  <a:srgbClr val="0070C0"/>
                </a:solidFill>
                <a:latin typeface="+mn-lt"/>
                <a:cs typeface="Franklin Gothic Book"/>
              </a:rPr>
              <a:t>energy spread</a:t>
            </a:r>
            <a:r>
              <a:rPr lang="en-US" sz="1800" spc="30" dirty="0" smtClean="0">
                <a:latin typeface="+mn-lt"/>
                <a:cs typeface="Franklin Gothic Book"/>
              </a:rPr>
              <a:t>. This may be </a:t>
            </a:r>
            <a:r>
              <a:rPr lang="en-US" sz="1800" spc="30" dirty="0" smtClean="0">
                <a:latin typeface="+mn-lt"/>
                <a:cs typeface="Franklin Gothic Book"/>
              </a:rPr>
              <a:t>increased changing </a:t>
            </a:r>
            <a:r>
              <a:rPr lang="en-US" sz="1800" spc="30" dirty="0" smtClean="0">
                <a:latin typeface="+mn-lt"/>
                <a:cs typeface="Franklin Gothic Book"/>
              </a:rPr>
              <a:t>the RF operation phase</a:t>
            </a:r>
            <a:endParaRPr dirty="0"/>
          </a:p>
          <a:p>
            <a:pPr marL="285750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z="1800" b="1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800" spc="30" dirty="0" smtClean="0">
                <a:latin typeface="+mn-lt"/>
                <a:cs typeface="Franklin Gothic Book"/>
              </a:rPr>
              <a:t>These values represent the </a:t>
            </a:r>
            <a:r>
              <a:rPr lang="en-US" sz="1800" b="1" spc="30" dirty="0" smtClean="0">
                <a:solidFill>
                  <a:srgbClr val="0070C0"/>
                </a:solidFill>
                <a:latin typeface="+mn-lt"/>
                <a:cs typeface="Franklin Gothic Book"/>
              </a:rPr>
              <a:t>bunch length</a:t>
            </a:r>
            <a:r>
              <a:rPr lang="en-US" sz="1800" spc="30" dirty="0" smtClean="0">
                <a:latin typeface="+mn-lt"/>
                <a:cs typeface="Franklin Gothic Book"/>
              </a:rPr>
              <a:t> corresponding to the minimum energy spread</a:t>
            </a:r>
          </a:p>
          <a:p>
            <a:pPr marL="285750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z="18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800" spc="30" dirty="0" smtClean="0">
                <a:latin typeface="+mn-lt"/>
                <a:cs typeface="Franklin Gothic Book"/>
              </a:rPr>
              <a:t>Scenario </a:t>
            </a:r>
            <a:r>
              <a:rPr lang="en-US" sz="1800" spc="30" dirty="0">
                <a:latin typeface="+mn-lt"/>
                <a:cs typeface="Franklin Gothic Book"/>
              </a:rPr>
              <a:t>1 </a:t>
            </a:r>
            <a:r>
              <a:rPr lang="en-US" sz="1800" spc="30" dirty="0" smtClean="0">
                <a:latin typeface="+mn-lt"/>
                <a:cs typeface="Franklin Gothic Book"/>
              </a:rPr>
              <a:t>gives </a:t>
            </a:r>
            <a:r>
              <a:rPr lang="en-US" sz="1800" spc="30" dirty="0">
                <a:latin typeface="+mn-lt"/>
                <a:cs typeface="Franklin Gothic Book"/>
              </a:rPr>
              <a:t>a worse </a:t>
            </a:r>
            <a:r>
              <a:rPr lang="en-US" sz="1800" b="1" spc="30" dirty="0">
                <a:solidFill>
                  <a:srgbClr val="0070C0"/>
                </a:solidFill>
                <a:latin typeface="+mn-lt"/>
                <a:cs typeface="Franklin Gothic Book"/>
              </a:rPr>
              <a:t>emittance</a:t>
            </a:r>
            <a:r>
              <a:rPr lang="en-US" sz="1800" spc="30" dirty="0">
                <a:latin typeface="+mn-lt"/>
                <a:cs typeface="Franklin Gothic Book"/>
              </a:rPr>
              <a:t> </a:t>
            </a:r>
            <a:r>
              <a:rPr lang="en-US" sz="1800" spc="30" dirty="0" smtClean="0">
                <a:latin typeface="+mn-lt"/>
                <a:cs typeface="Franklin Gothic Book"/>
              </a:rPr>
              <a:t>at the exit of the gun (&lt;10 </a:t>
            </a:r>
            <a:r>
              <a:rPr lang="en-US" sz="1800" spc="30" dirty="0" err="1" smtClean="0">
                <a:latin typeface="+mn-lt"/>
                <a:cs typeface="Franklin Gothic Book"/>
              </a:rPr>
              <a:t>mm.mrad</a:t>
            </a:r>
            <a:r>
              <a:rPr lang="en-US" sz="1800" spc="30" dirty="0" smtClean="0">
                <a:latin typeface="+mn-lt"/>
                <a:cs typeface="Franklin Gothic Book"/>
              </a:rPr>
              <a:t>), </a:t>
            </a:r>
            <a:r>
              <a:rPr lang="en-US" sz="1800" spc="30" dirty="0">
                <a:latin typeface="+mn-lt"/>
                <a:cs typeface="Franklin Gothic Book"/>
              </a:rPr>
              <a:t>but still well below </a:t>
            </a:r>
            <a:r>
              <a:rPr lang="en-US" sz="1800" spc="30" dirty="0" smtClean="0">
                <a:latin typeface="+mn-lt"/>
                <a:cs typeface="Franklin Gothic Book"/>
              </a:rPr>
              <a:t>the maximum tolerated at </a:t>
            </a:r>
            <a:r>
              <a:rPr lang="en-US" sz="1800" spc="30" dirty="0">
                <a:latin typeface="+mn-lt"/>
                <a:cs typeface="Franklin Gothic Book"/>
              </a:rPr>
              <a:t>the </a:t>
            </a:r>
            <a:r>
              <a:rPr lang="en-US" sz="1800" spc="30" dirty="0" smtClean="0">
                <a:latin typeface="+mn-lt"/>
                <a:cs typeface="Franklin Gothic Book"/>
              </a:rPr>
              <a:t>end of the </a:t>
            </a:r>
            <a:r>
              <a:rPr lang="en-US" sz="1800" spc="30" dirty="0" err="1" smtClean="0">
                <a:latin typeface="+mn-lt"/>
                <a:cs typeface="Franklin Gothic Book"/>
              </a:rPr>
              <a:t>linac</a:t>
            </a:r>
            <a:r>
              <a:rPr lang="en-US" sz="1800" spc="30" dirty="0" smtClean="0">
                <a:latin typeface="+mn-lt"/>
                <a:cs typeface="Franklin Gothic Book"/>
              </a:rPr>
              <a:t> (50 </a:t>
            </a:r>
            <a:r>
              <a:rPr lang="en-US" sz="1800" spc="30" dirty="0" err="1" smtClean="0">
                <a:latin typeface="+mn-lt"/>
                <a:cs typeface="Franklin Gothic Book"/>
              </a:rPr>
              <a:t>mm.mrad</a:t>
            </a:r>
            <a:r>
              <a:rPr lang="en-US" sz="1800" spc="30" dirty="0" smtClean="0">
                <a:latin typeface="+mn-lt"/>
                <a:cs typeface="Franklin Gothic Book"/>
              </a:rPr>
              <a:t>). Scenarios 2 and 3 require more detailed studies to evaluate emittance degradation mechanisms (using codes like </a:t>
            </a:r>
            <a:r>
              <a:rPr lang="en-US" sz="1800" spc="30" dirty="0" err="1" smtClean="0">
                <a:latin typeface="+mn-lt"/>
                <a:cs typeface="Franklin Gothic Book"/>
              </a:rPr>
              <a:t>CSRTrack</a:t>
            </a:r>
            <a:r>
              <a:rPr lang="en-US" sz="1800" spc="30" dirty="0" smtClean="0">
                <a:latin typeface="+mn-lt"/>
                <a:cs typeface="Franklin Gothic Book"/>
              </a:rPr>
              <a:t> for example)</a:t>
            </a:r>
            <a:endParaRPr lang="en-US" sz="1800" spc="30" dirty="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27319" y="1605093"/>
            <a:ext cx="2453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spc="30" dirty="0">
                <a:latin typeface="+mn-lt"/>
                <a:cs typeface="Franklin Gothic Book"/>
              </a:rPr>
              <a:t>1.</a:t>
            </a:r>
            <a:endParaRPr lang="de-CH" sz="2000" b="1" spc="30" dirty="0">
              <a:latin typeface="+mn-lt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27319" y="3864083"/>
            <a:ext cx="2453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spc="30">
                <a:latin typeface="+mn-lt"/>
                <a:cs typeface="Franklin Gothic Book"/>
              </a:rPr>
              <a:t>2.</a:t>
            </a:r>
            <a:endParaRPr lang="de-CH" sz="2000" b="1" spc="30">
              <a:latin typeface="+mn-lt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427319" y="5896210"/>
            <a:ext cx="2453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spc="30" dirty="0">
                <a:latin typeface="+mn-lt"/>
                <a:cs typeface="Franklin Gothic Book"/>
              </a:rPr>
              <a:t>3.</a:t>
            </a:r>
            <a:endParaRPr lang="de-CH" sz="2000" b="1" spc="30" dirty="0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 rot="16199999">
            <a:off x="19669" y="1501363"/>
            <a:ext cx="2034113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cap="small" spc="30" dirty="0">
                <a:latin typeface="+mn-lt"/>
                <a:cs typeface="Franklin Gothic Book"/>
              </a:rPr>
              <a:t>Shorter from the </a:t>
            </a:r>
            <a:r>
              <a:rPr lang="en-US" b="1" cap="small" spc="30" dirty="0" smtClean="0">
                <a:latin typeface="+mn-lt"/>
                <a:cs typeface="Franklin Gothic Book"/>
              </a:rPr>
              <a:t>gun</a:t>
            </a:r>
            <a:endParaRPr lang="de-CH" b="1" cap="small" spc="30" dirty="0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 rot="16199999">
            <a:off x="174918" y="3850567"/>
            <a:ext cx="18002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cap="small" spc="30" dirty="0">
                <a:latin typeface="+mn-lt"/>
                <a:cs typeface="Franklin Gothic Book"/>
              </a:rPr>
              <a:t>Bunch compression</a:t>
            </a:r>
            <a:endParaRPr lang="de-CH" b="1" cap="small" spc="30" dirty="0"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 rot="16199999">
            <a:off x="404457" y="5896210"/>
            <a:ext cx="1341121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cap="small" spc="30" dirty="0">
                <a:latin typeface="+mn-lt"/>
                <a:cs typeface="Franklin Gothic Book"/>
              </a:rPr>
              <a:t>linearization</a:t>
            </a:r>
            <a:endParaRPr lang="de-CH" b="1" cap="small" spc="30" dirty="0">
              <a:latin typeface="+mn-lt"/>
              <a:cs typeface="Franklin Gothic Book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01631" y="734394"/>
            <a:ext cx="5448412" cy="3467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03552" y="2713151"/>
            <a:ext cx="5362099" cy="7317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42628" y="4965413"/>
            <a:ext cx="5573452" cy="5078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6278116" y="182674"/>
            <a:ext cx="5908990" cy="38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1800" b="1" i="1" spc="30" dirty="0" smtClean="0">
                <a:latin typeface="+mn-lt"/>
                <a:cs typeface="Franklin Gothic Book"/>
              </a:rPr>
              <a:t>More reported </a:t>
            </a:r>
            <a:r>
              <a:rPr lang="en-US" sz="1800" b="1" i="1" spc="30" dirty="0">
                <a:latin typeface="+mn-lt"/>
                <a:cs typeface="Franklin Gothic Book"/>
              </a:rPr>
              <a:t>at the 2022 FCC Week and ICFA at </a:t>
            </a:r>
            <a:r>
              <a:rPr lang="en-US" sz="1800" b="1" i="1" spc="30" dirty="0" err="1">
                <a:latin typeface="+mn-lt"/>
                <a:cs typeface="Franklin Gothic Book"/>
              </a:rPr>
              <a:t>Frascati</a:t>
            </a:r>
            <a:endParaRPr lang="de-CH" sz="1800" b="1" i="1" spc="3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65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Extrapolation to the different layouts: modular design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955292"/>
              </p:ext>
            </p:extLst>
          </p:nvPr>
        </p:nvGraphicFramePr>
        <p:xfrm>
          <a:off x="4789370" y="1124744"/>
          <a:ext cx="7067270" cy="548836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649605">
                  <a:extLst>
                    <a:ext uri="{9D8B030D-6E8A-4147-A177-3AD203B41FA5}">
                      <a16:colId xmlns:a16="http://schemas.microsoft.com/office/drawing/2014/main" val="643659970"/>
                    </a:ext>
                  </a:extLst>
                </a:gridCol>
                <a:gridCol w="857568">
                  <a:extLst>
                    <a:ext uri="{9D8B030D-6E8A-4147-A177-3AD203B41FA5}">
                      <a16:colId xmlns:a16="http://schemas.microsoft.com/office/drawing/2014/main" val="3318139391"/>
                    </a:ext>
                  </a:extLst>
                </a:gridCol>
                <a:gridCol w="511435">
                  <a:extLst>
                    <a:ext uri="{9D8B030D-6E8A-4147-A177-3AD203B41FA5}">
                      <a16:colId xmlns:a16="http://schemas.microsoft.com/office/drawing/2014/main" val="1379973266"/>
                    </a:ext>
                  </a:extLst>
                </a:gridCol>
                <a:gridCol w="700609">
                  <a:extLst>
                    <a:ext uri="{9D8B030D-6E8A-4147-A177-3AD203B41FA5}">
                      <a16:colId xmlns:a16="http://schemas.microsoft.com/office/drawing/2014/main" val="1748724123"/>
                    </a:ext>
                  </a:extLst>
                </a:gridCol>
                <a:gridCol w="1057592">
                  <a:extLst>
                    <a:ext uri="{9D8B030D-6E8A-4147-A177-3AD203B41FA5}">
                      <a16:colId xmlns:a16="http://schemas.microsoft.com/office/drawing/2014/main" val="3840562041"/>
                    </a:ext>
                  </a:extLst>
                </a:gridCol>
                <a:gridCol w="1057592">
                  <a:extLst>
                    <a:ext uri="{9D8B030D-6E8A-4147-A177-3AD203B41FA5}">
                      <a16:colId xmlns:a16="http://schemas.microsoft.com/office/drawing/2014/main" val="1578611166"/>
                    </a:ext>
                  </a:extLst>
                </a:gridCol>
                <a:gridCol w="1057592">
                  <a:extLst>
                    <a:ext uri="{9D8B030D-6E8A-4147-A177-3AD203B41FA5}">
                      <a16:colId xmlns:a16="http://schemas.microsoft.com/office/drawing/2014/main" val="3305264785"/>
                    </a:ext>
                  </a:extLst>
                </a:gridCol>
                <a:gridCol w="1175277">
                  <a:extLst>
                    <a:ext uri="{9D8B030D-6E8A-4147-A177-3AD203B41FA5}">
                      <a16:colId xmlns:a16="http://schemas.microsoft.com/office/drawing/2014/main" val="625374572"/>
                    </a:ext>
                  </a:extLst>
                </a:gridCol>
              </a:tblGrid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 (GHz)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 (MV/m)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a/</a:t>
                      </a:r>
                      <a:r>
                        <a:rPr lang="en-US" sz="1200" dirty="0" smtClean="0">
                          <a:latin typeface="Symbol" panose="05050102010706020507" pitchFamily="18" charset="2"/>
                        </a:rPr>
                        <a:t>l</a:t>
                      </a:r>
                      <a:endParaRPr lang="de-CH" sz="12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 (mm)</a:t>
                      </a:r>
                      <a:endParaRPr lang="de-CH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</a:t>
                      </a:r>
                      <a:r>
                        <a:rPr lang="en-US" sz="1200" baseline="0" dirty="0" smtClean="0"/>
                        <a:t>aximum </a:t>
                      </a:r>
                      <a:r>
                        <a:rPr lang="en-US" sz="1200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200" baseline="-25000" dirty="0" smtClean="0"/>
                        <a:t>z</a:t>
                      </a:r>
                      <a:r>
                        <a:rPr lang="en-US" sz="1200" dirty="0" smtClean="0"/>
                        <a:t> (mm)</a:t>
                      </a:r>
                      <a:endParaRPr lang="de-CH" sz="1200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Maximum phase (</a:t>
                      </a:r>
                      <a:r>
                        <a:rPr lang="en-US" sz="1200" dirty="0" err="1" smtClean="0"/>
                        <a:t>deg</a:t>
                      </a:r>
                      <a:r>
                        <a:rPr lang="en-US" sz="1200" dirty="0" smtClean="0"/>
                        <a:t>)</a:t>
                      </a:r>
                      <a:endParaRPr lang="de-CH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23849"/>
                  </a:ext>
                </a:extLst>
              </a:tr>
              <a:tr h="276285"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0.1 %</a:t>
                      </a:r>
                      <a:endParaRPr lang="de-CH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0.15 %</a:t>
                      </a:r>
                      <a:endParaRPr lang="de-CH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0.1 %</a:t>
                      </a:r>
                      <a:endParaRPr lang="de-CH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0.15 %</a:t>
                      </a:r>
                      <a:endParaRPr lang="de-CH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764748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69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89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034179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79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82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646690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21.4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82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74866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85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528935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79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194812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21.4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0.7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85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84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174427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5.4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solution</a:t>
                      </a:r>
                      <a:endParaRPr lang="de-CH" sz="12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solution</a:t>
                      </a:r>
                      <a:endParaRPr lang="de-CH" sz="12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solution</a:t>
                      </a:r>
                      <a:endParaRPr lang="de-CH" sz="12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solution</a:t>
                      </a:r>
                      <a:endParaRPr lang="de-CH" sz="12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2174206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5.6**</a:t>
                      </a:r>
                      <a:endParaRPr lang="de-CH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8.0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66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676234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0.6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66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707585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5.4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73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737707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8.0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72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92460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10.7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0.4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0.5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67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72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324333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15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78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81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23585872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22.5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85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23931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30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86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619224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88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913772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22.5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86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84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490310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30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87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7506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7689" y="6356382"/>
            <a:ext cx="189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</a:rPr>
              <a:t>** </a:t>
            </a:r>
            <a:r>
              <a:rPr lang="en-US" sz="1200" dirty="0">
                <a:latin typeface="+mn-lt"/>
              </a:rPr>
              <a:t>Electron </a:t>
            </a:r>
            <a:r>
              <a:rPr lang="en-US" sz="1200" dirty="0" err="1">
                <a:latin typeface="+mn-lt"/>
              </a:rPr>
              <a:t>linac</a:t>
            </a:r>
            <a:r>
              <a:rPr lang="en-US" sz="1200" dirty="0">
                <a:latin typeface="+mn-lt"/>
              </a:rPr>
              <a:t> at </a:t>
            </a:r>
            <a:r>
              <a:rPr lang="en-US" sz="1200" dirty="0" smtClean="0">
                <a:latin typeface="+mn-lt"/>
              </a:rPr>
              <a:t>2.8 GHz</a:t>
            </a:r>
          </a:p>
          <a:p>
            <a:r>
              <a:rPr lang="en-US" sz="1200" dirty="0" smtClean="0">
                <a:latin typeface="+mn-lt"/>
              </a:rPr>
              <a:t>*   Electron </a:t>
            </a:r>
            <a:r>
              <a:rPr lang="en-US" sz="1200" dirty="0" err="1">
                <a:latin typeface="+mn-lt"/>
              </a:rPr>
              <a:t>linac</a:t>
            </a:r>
            <a:r>
              <a:rPr lang="en-US" sz="1200" dirty="0">
                <a:latin typeface="+mn-lt"/>
              </a:rPr>
              <a:t> at 2 GHz</a:t>
            </a:r>
            <a:endParaRPr lang="de-CH" sz="12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376" y="692696"/>
            <a:ext cx="11374045" cy="266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kern="1000" spc="30" dirty="0" smtClean="0">
                <a:latin typeface="+mn-lt"/>
                <a:cs typeface="Franklin Gothic Book"/>
              </a:rPr>
              <a:t>For each case the </a:t>
            </a:r>
            <a:r>
              <a:rPr lang="en-US" sz="1800" kern="1000" spc="30" dirty="0">
                <a:latin typeface="+mn-lt"/>
                <a:cs typeface="Franklin Gothic Book"/>
              </a:rPr>
              <a:t>maximum bunch length and the corresponding phase giving the target energy </a:t>
            </a:r>
            <a:r>
              <a:rPr lang="en-US" sz="1800" kern="1000" spc="30" dirty="0" smtClean="0">
                <a:latin typeface="+mn-lt"/>
                <a:cs typeface="Franklin Gothic Book"/>
              </a:rPr>
              <a:t>spread are selected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44016" y="5301208"/>
            <a:ext cx="436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060"/>
              </a:buClr>
              <a:buSzPct val="150000"/>
            </a:pPr>
            <a:r>
              <a:rPr lang="en-US" sz="1800" dirty="0" smtClean="0">
                <a:latin typeface="+mn-lt"/>
              </a:rPr>
              <a:t>Possible to compose the </a:t>
            </a:r>
            <a:r>
              <a:rPr lang="en-US" sz="1800" dirty="0" err="1" smtClean="0">
                <a:latin typeface="+mn-lt"/>
              </a:rPr>
              <a:t>linac</a:t>
            </a:r>
            <a:r>
              <a:rPr lang="en-US" sz="1800" dirty="0" smtClean="0">
                <a:latin typeface="+mn-lt"/>
              </a:rPr>
              <a:t>(s) assuming different RF and bunch parameters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45" y="1844824"/>
            <a:ext cx="3978350" cy="29958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77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</a:spDef>
    <a:lnDef>
      <a:spPr bwMode="auto">
        <a:xfrm>
          <a:off x="0" y="0"/>
          <a:ext cx="1" cy="1"/>
        </a:xfrm>
        <a:prstGeom prst="rect">
          <a:avLst/>
        </a:pr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prstGeom prst="rect">
          <a:avLst/>
        </a:prstGeom>
        <a:noFill/>
      </a:spPr>
      <a:bodyPr/>
      <a:lstStyle/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VO-9713-167_PSI in a nutshell</Template>
  <TotalTime>0</TotalTime>
  <Words>4678</Words>
  <Application>Microsoft Office PowerPoint</Application>
  <DocSecurity>0</DocSecurity>
  <PresentationFormat>Widescreen</PresentationFormat>
  <Paragraphs>906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6" baseType="lpstr">
      <vt:lpstr>ＭＳ Ｐゴシック</vt:lpstr>
      <vt:lpstr>Arial</vt:lpstr>
      <vt:lpstr>Arial Narrow</vt:lpstr>
      <vt:lpstr>Calibri</vt:lpstr>
      <vt:lpstr>Cambria Math</vt:lpstr>
      <vt:lpstr>Franklin Gothic Book</vt:lpstr>
      <vt:lpstr>Georgia</vt:lpstr>
      <vt:lpstr>Ink Free</vt:lpstr>
      <vt:lpstr>Meiryo UI</vt:lpstr>
      <vt:lpstr>Rockwell</vt:lpstr>
      <vt:lpstr>Segoe UI Emoji</vt:lpstr>
      <vt:lpstr>Symbol</vt:lpstr>
      <vt:lpstr>Times</vt:lpstr>
      <vt:lpstr>Times New Roman</vt:lpstr>
      <vt:lpstr>Wingdings</vt:lpstr>
      <vt:lpstr>ヒラギノ角ゴ Pro W3</vt:lpstr>
      <vt:lpstr>PSI-Powerpoint-Master Calibri V2</vt:lpstr>
      <vt:lpstr>FCCee: from 200 MeV to 6 (20) GeV linac-ee</vt:lpstr>
      <vt:lpstr>Outlook</vt:lpstr>
      <vt:lpstr>Layout, inputs, and acceptance</vt:lpstr>
      <vt:lpstr>Layout, inputs, and acceptance</vt:lpstr>
      <vt:lpstr>Linacs’ modeling</vt:lpstr>
      <vt:lpstr>Single bunch effects</vt:lpstr>
      <vt:lpstr>Energy spread optimization</vt:lpstr>
      <vt:lpstr>Possible scenarios</vt:lpstr>
      <vt:lpstr>Extrapolation to the different layouts: modular design</vt:lpstr>
      <vt:lpstr>Possible designs to 6 GeV or 20 GeV</vt:lpstr>
      <vt:lpstr>Baseline for the common linac design</vt:lpstr>
      <vt:lpstr>Way to quantify the “robustness” of the machine to misalignments</vt:lpstr>
      <vt:lpstr>a/l = 0.15 (a = 16.1 mm, f = 2.8 GHz)</vt:lpstr>
      <vt:lpstr>Modeling studies</vt:lpstr>
      <vt:lpstr>RFTrack (A. Latina)</vt:lpstr>
      <vt:lpstr>Orbit jitter</vt:lpstr>
      <vt:lpstr>How to deal with large charge variation?</vt:lpstr>
      <vt:lpstr>Considering the present design</vt:lpstr>
      <vt:lpstr>Acting on the design (brainstorming with R. Zennaro)</vt:lpstr>
      <vt:lpstr>Conclusions</vt:lpstr>
      <vt:lpstr>Acknowledgments</vt:lpstr>
      <vt:lpstr>Discussions</vt:lpstr>
      <vt:lpstr>SPARES</vt:lpstr>
      <vt:lpstr>Modeling studies ongoing</vt:lpstr>
      <vt:lpstr>a/l = 0.15 (a = 16.1 mm, f = 2.8 GHz)</vt:lpstr>
      <vt:lpstr>a/l = 0.15 (a = 16.1 mm, f = 2.8 GHz), with orbit correction</vt:lpstr>
      <vt:lpstr>Smaller RF structure aperture: a/l = 0.1 (a = 10.7 mm, f = 2.8 GHz)</vt:lpstr>
      <vt:lpstr>Elegant vs RFTrack comparison (off-crest by 8 degrees)</vt:lpstr>
      <vt:lpstr>PowerPoint Presentation</vt:lpstr>
      <vt:lpstr>Why do we consider the 6 GeV with the booster requests?</vt:lpstr>
      <vt:lpstr>PowerPoint Presentation</vt:lpstr>
      <vt:lpstr>f = 2.8 GHz, G = 25 MV/m, no linearizer</vt:lpstr>
      <vt:lpstr>f = 2.8 GHz, G = 40 MV/m, no linearizer</vt:lpstr>
      <vt:lpstr>f = 5.6 GHz, G = 25 MV/m, no linearizer</vt:lpstr>
      <vt:lpstr>f = 5.6 GHz, G = 40 MV/m, no linearizer</vt:lpstr>
      <vt:lpstr>f = 2.0 GHz, G = 25 MV/m, no linearizer</vt:lpstr>
      <vt:lpstr>f = 2.0 GHz, G = 40 MV/m, no linearizer</vt:lpstr>
      <vt:lpstr>PowerPoint Presentation</vt:lpstr>
      <vt:lpstr>Q = 5 nC-start2end</vt:lpstr>
      <vt:lpstr>To keep in mind</vt:lpstr>
      <vt:lpstr>PowerPoint Presentation</vt:lpstr>
      <vt:lpstr>RF structures gradient</vt:lpstr>
      <vt:lpstr>PowerPoint Presentation</vt:lpstr>
      <vt:lpstr>With the linearization</vt:lpstr>
      <vt:lpstr>Low frequency design case: 2 GHz case</vt:lpstr>
      <vt:lpstr>PowerPoint Presentation</vt:lpstr>
      <vt:lpstr>Time structure</vt:lpstr>
      <vt:lpstr>“Minimalistic” schematic layout: a closer look</vt:lpstr>
      <vt:lpstr>Some considerations (valid for all the layouts)</vt:lpstr>
    </vt:vector>
  </TitlesOfParts>
  <Manager/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“PSI in a nutshell”</dc:title>
  <dc:subject/>
  <dc:creator>Bettoni Simona</dc:creator>
  <cp:keywords/>
  <dc:description/>
  <cp:lastModifiedBy>Bettoni Simona (PSI)</cp:lastModifiedBy>
  <cp:revision>3304</cp:revision>
  <cp:lastPrinted>2022-08-18T13:29:38Z</cp:lastPrinted>
  <dcterms:created xsi:type="dcterms:W3CDTF">2021-01-04T10:15:59Z</dcterms:created>
  <dcterms:modified xsi:type="dcterms:W3CDTF">2022-11-24T09:29:28Z</dcterms:modified>
  <cp:category/>
  <dc:identifier/>
  <cp:contentStatus/>
  <dc:language/>
  <cp:version/>
</cp:coreProperties>
</file>