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30"/>
  </p:notesMasterIdLst>
  <p:handoutMasterIdLst>
    <p:handoutMasterId r:id="rId31"/>
  </p:handoutMasterIdLst>
  <p:sldIdLst>
    <p:sldId id="331" r:id="rId2"/>
    <p:sldId id="332" r:id="rId3"/>
    <p:sldId id="337" r:id="rId4"/>
    <p:sldId id="344" r:id="rId5"/>
    <p:sldId id="345" r:id="rId6"/>
    <p:sldId id="357" r:id="rId7"/>
    <p:sldId id="358" r:id="rId8"/>
    <p:sldId id="365" r:id="rId9"/>
    <p:sldId id="367" r:id="rId10"/>
    <p:sldId id="338" r:id="rId11"/>
    <p:sldId id="346" r:id="rId12"/>
    <p:sldId id="359" r:id="rId13"/>
    <p:sldId id="360" r:id="rId14"/>
    <p:sldId id="363" r:id="rId15"/>
    <p:sldId id="361" r:id="rId16"/>
    <p:sldId id="362" r:id="rId17"/>
    <p:sldId id="368" r:id="rId18"/>
    <p:sldId id="369" r:id="rId19"/>
    <p:sldId id="370" r:id="rId20"/>
    <p:sldId id="371" r:id="rId21"/>
    <p:sldId id="354" r:id="rId22"/>
    <p:sldId id="333" r:id="rId23"/>
    <p:sldId id="373" r:id="rId24"/>
    <p:sldId id="376" r:id="rId25"/>
    <p:sldId id="378" r:id="rId26"/>
    <p:sldId id="347" r:id="rId27"/>
    <p:sldId id="372" r:id="rId28"/>
    <p:sldId id="348" r:id="rId29"/>
  </p:sldIdLst>
  <p:sldSz cx="9144000" cy="5143500" type="screen16x9"/>
  <p:notesSz cx="6881813" cy="100028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89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77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66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54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943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131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320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509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orient="horz" pos="622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orient="horz" pos="838" userDrawn="1">
          <p15:clr>
            <a:srgbClr val="A4A3A4"/>
          </p15:clr>
        </p15:guide>
        <p15:guide id="5" orient="horz" pos="140" userDrawn="1">
          <p15:clr>
            <a:srgbClr val="A4A3A4"/>
          </p15:clr>
        </p15:guide>
        <p15:guide id="6" orient="horz" pos="378" userDrawn="1">
          <p15:clr>
            <a:srgbClr val="A4A3A4"/>
          </p15:clr>
        </p15:guide>
        <p15:guide id="7" orient="horz" pos="3117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1292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7274" autoAdjust="0"/>
  </p:normalViewPr>
  <p:slideViewPr>
    <p:cSldViewPr snapToObjects="1">
      <p:cViewPr varScale="1">
        <p:scale>
          <a:sx n="123" d="100"/>
          <a:sy n="123" d="100"/>
        </p:scale>
        <p:origin x="51" y="321"/>
      </p:cViewPr>
      <p:guideLst>
        <p:guide orient="horz" pos="667"/>
        <p:guide orient="horz" pos="622"/>
        <p:guide orient="horz" pos="2845"/>
        <p:guide orient="horz" pos="838"/>
        <p:guide orient="horz" pos="140"/>
        <p:guide orient="horz" pos="378"/>
        <p:guide orient="horz" pos="3117"/>
        <p:guide pos="657"/>
        <p:guide pos="5534"/>
        <p:guide pos="521"/>
        <p:guide pos="385"/>
        <p:guide pos="1292"/>
        <p:guide pos="3039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1" d="100"/>
          <a:sy n="141" d="100"/>
        </p:scale>
        <p:origin x="5616" y="200"/>
      </p:cViewPr>
      <p:guideLst>
        <p:guide orient="horz" pos="3150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50888"/>
            <a:ext cx="6667500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752009"/>
            <a:ext cx="5045250" cy="4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6" indent="-90486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0" indent="-92072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693" indent="-85723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79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63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49" indent="-90486" algn="l" defTabSz="457189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35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21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31" indent="-88898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3866" r="1" b="14431"/>
          <a:stretch/>
        </p:blipFill>
        <p:spPr bwMode="auto">
          <a:xfrm>
            <a:off x="3260542" y="195488"/>
            <a:ext cx="5055885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195487"/>
            <a:ext cx="315296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263" y="411523"/>
            <a:ext cx="1220400" cy="4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12" y="4531500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99" y="3273828"/>
            <a:ext cx="7969249" cy="810090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Insert the title of your </a:t>
            </a:r>
            <a:br>
              <a:rPr lang="en-GB" noProof="0" dirty="0" smtClean="0"/>
            </a:br>
            <a:r>
              <a:rPr lang="en-GB" noProof="0" dirty="0" smtClean="0"/>
              <a:t>presentation here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28012" y="2946432"/>
            <a:ext cx="7955637" cy="2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5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r>
              <a:rPr lang="en-GB" noProof="0" dirty="0" smtClean="0"/>
              <a:t>First name and name Author  ::  Function  ::  Paul Scherrer Institute</a:t>
            </a:r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796136" y="2397447"/>
            <a:ext cx="2520280" cy="17430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900" b="1" i="0" kern="0" spc="31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900" b="1" i="0" kern="0" spc="31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195487"/>
            <a:ext cx="72000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4150574"/>
            <a:ext cx="7954963" cy="293383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969696"/>
                </a:solidFill>
              </a:defRPr>
            </a:lvl1pPr>
            <a:lvl2pPr marL="177790" indent="0">
              <a:buNone/>
              <a:defRPr sz="1500" b="1"/>
            </a:lvl2pPr>
            <a:lvl3pPr marL="355582" indent="0">
              <a:buNone/>
              <a:defRPr sz="1500" b="1"/>
            </a:lvl3pPr>
            <a:lvl4pPr marL="539723" indent="0">
              <a:buNone/>
              <a:defRPr sz="1500" b="1"/>
            </a:lvl4pPr>
            <a:lvl5pPr marL="717514" indent="0">
              <a:buNone/>
              <a:defRPr sz="1500" b="1"/>
            </a:lvl5pPr>
          </a:lstStyle>
          <a:p>
            <a:pPr lvl="0"/>
            <a:r>
              <a:rPr lang="en-GB" noProof="0" dirty="0" smtClean="0"/>
              <a:t>Insert the occasion and date of your presentation here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5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4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 smtClean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41" y="1113586"/>
            <a:ext cx="7885633" cy="3456386"/>
          </a:xfrm>
        </p:spPr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5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4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4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93" y="1006081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500"/>
            </a:lvl2pPr>
            <a:lvl3pPr marL="539724" indent="-184142">
              <a:buFont typeface="Symbol" panose="05050102010706020507" pitchFamily="18" charset="2"/>
              <a:buChar char="-"/>
              <a:defRPr sz="1400"/>
            </a:lvl3pPr>
            <a:lvl4pPr marL="717515" indent="-177792">
              <a:buFont typeface="Symbol" panose="05050102010706020507" pitchFamily="18" charset="2"/>
              <a:buChar char="-"/>
              <a:defRPr sz="1400"/>
            </a:lvl4pPr>
            <a:lvl5pPr marL="895306" indent="-177792">
              <a:buFont typeface="Symbol" panose="05050102010706020507" pitchFamily="18" charset="2"/>
              <a:buChar char="-"/>
              <a:defRPr sz="1400"/>
            </a:lvl5pPr>
            <a:lvl6pPr marL="1074685" indent="-179380">
              <a:buFont typeface="Symbol" panose="05050102010706020507" pitchFamily="18" charset="2"/>
              <a:buChar char="-"/>
              <a:defRPr sz="1400"/>
            </a:lvl6pPr>
            <a:lvl7pPr marL="1257238" indent="-182554">
              <a:buFont typeface="Symbol" panose="05050102010706020507" pitchFamily="18" charset="2"/>
              <a:buChar char="-"/>
              <a:defRPr sz="1400"/>
            </a:lvl7pPr>
            <a:lvl8pPr marL="1436616" indent="-179380">
              <a:buFont typeface="Symbol" panose="05050102010706020507" pitchFamily="18" charset="2"/>
              <a:buChar char="-"/>
              <a:defRPr sz="1400"/>
            </a:lvl8pPr>
            <a:lvl9pPr marL="1614408" indent="-177792"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6" y="1003406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500"/>
            </a:lvl2pPr>
            <a:lvl3pPr marL="539724" indent="-184142">
              <a:buFont typeface="Symbol" panose="05050102010706020507" pitchFamily="18" charset="2"/>
              <a:buChar char="-"/>
              <a:defRPr sz="1400"/>
            </a:lvl3pPr>
            <a:lvl4pPr marL="717515" indent="-177792">
              <a:buFont typeface="Symbol" panose="05050102010706020507" pitchFamily="18" charset="2"/>
              <a:buChar char="-"/>
              <a:defRPr sz="1400"/>
            </a:lvl4pPr>
            <a:lvl5pPr marL="895306" indent="-177792">
              <a:buFont typeface="Symbol" panose="05050102010706020507" pitchFamily="18" charset="2"/>
              <a:buChar char="-"/>
              <a:defRPr sz="1400"/>
            </a:lvl5pPr>
            <a:lvl6pPr marL="1074685" indent="-179380">
              <a:buFont typeface="Symbol" panose="05050102010706020507" pitchFamily="18" charset="2"/>
              <a:buChar char="-"/>
              <a:defRPr sz="1400"/>
            </a:lvl6pPr>
            <a:lvl7pPr marL="1257238" indent="-182554">
              <a:buFont typeface="Symbol" panose="05050102010706020507" pitchFamily="18" charset="2"/>
              <a:buChar char="-"/>
              <a:defRPr sz="1400"/>
            </a:lvl7pPr>
            <a:lvl8pPr marL="1436616" indent="-179380">
              <a:buFont typeface="Symbol" panose="05050102010706020507" pitchFamily="18" charset="2"/>
              <a:buChar char="-"/>
              <a:defRPr sz="1400"/>
            </a:lvl8pPr>
            <a:lvl9pPr marL="1614408" indent="-177792"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22" y="1087360"/>
            <a:ext cx="3781425" cy="3428689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500"/>
            </a:lvl2pPr>
            <a:lvl3pPr marL="539724" indent="-184142">
              <a:buFont typeface="Symbol" panose="05050102010706020507" pitchFamily="18" charset="2"/>
              <a:buChar char="-"/>
              <a:defRPr sz="1400"/>
            </a:lvl3pPr>
            <a:lvl4pPr marL="717515" indent="-177792">
              <a:buFont typeface="Symbol" panose="05050102010706020507" pitchFamily="18" charset="2"/>
              <a:buChar char="-"/>
              <a:defRPr sz="1400"/>
            </a:lvl4pPr>
            <a:lvl5pPr marL="895306" indent="-177792">
              <a:buFont typeface="Symbol" panose="05050102010706020507" pitchFamily="18" charset="2"/>
              <a:buChar char="-"/>
              <a:defRPr sz="1400"/>
            </a:lvl5pPr>
            <a:lvl6pPr marL="1074685" indent="-179380">
              <a:buFont typeface="Symbol" panose="05050102010706020507" pitchFamily="18" charset="2"/>
              <a:buChar char="-"/>
              <a:defRPr sz="1400"/>
            </a:lvl6pPr>
            <a:lvl7pPr marL="1257238" indent="-182554">
              <a:buFont typeface="Symbol" panose="05050102010706020507" pitchFamily="18" charset="2"/>
              <a:buChar char="-"/>
              <a:defRPr sz="1400"/>
            </a:lvl7pPr>
            <a:lvl8pPr marL="1436616" indent="-179380">
              <a:buFont typeface="Symbol" panose="05050102010706020507" pitchFamily="18" charset="2"/>
              <a:buChar char="-"/>
              <a:defRPr sz="1400"/>
            </a:lvl8pPr>
            <a:lvl9pPr marL="1614408" indent="-177792"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35" y="1084678"/>
            <a:ext cx="3781425" cy="3431366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500"/>
            </a:lvl2pPr>
            <a:lvl3pPr marL="539724" indent="-184142">
              <a:buFont typeface="Symbol" panose="05050102010706020507" pitchFamily="18" charset="2"/>
              <a:buChar char="-"/>
              <a:defRPr sz="1400"/>
            </a:lvl3pPr>
            <a:lvl4pPr marL="717515" indent="-177792">
              <a:buFont typeface="Symbol" panose="05050102010706020507" pitchFamily="18" charset="2"/>
              <a:buChar char="-"/>
              <a:defRPr sz="1400"/>
            </a:lvl4pPr>
            <a:lvl5pPr marL="895306" indent="-177792">
              <a:buFont typeface="Symbol" panose="05050102010706020507" pitchFamily="18" charset="2"/>
              <a:buChar char="-"/>
              <a:defRPr sz="1400"/>
            </a:lvl5pPr>
            <a:lvl6pPr marL="1074685" indent="-179380">
              <a:buFont typeface="Symbol" panose="05050102010706020507" pitchFamily="18" charset="2"/>
              <a:buChar char="-"/>
              <a:defRPr sz="1400"/>
            </a:lvl6pPr>
            <a:lvl7pPr marL="1257238" indent="-182554">
              <a:buFont typeface="Symbol" panose="05050102010706020507" pitchFamily="18" charset="2"/>
              <a:buChar char="-"/>
              <a:defRPr sz="1400"/>
            </a:lvl7pPr>
            <a:lvl8pPr marL="1436616" indent="-179380">
              <a:buFont typeface="Symbol" panose="05050102010706020507" pitchFamily="18" charset="2"/>
              <a:buChar char="-"/>
              <a:defRPr sz="1400"/>
            </a:lvl8pPr>
            <a:lvl9pPr marL="1614408" indent="-177792">
              <a:buFont typeface="Symbol" panose="05050102010706020507" pitchFamily="18" charset="2"/>
              <a:buChar char="-"/>
              <a:defRPr sz="14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91" r="643" b="11426"/>
          <a:stretch/>
        </p:blipFill>
        <p:spPr bwMode="auto">
          <a:xfrm>
            <a:off x="827095" y="764860"/>
            <a:ext cx="8316905" cy="41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764867"/>
            <a:ext cx="2289712" cy="4183379"/>
          </a:xfrm>
          <a:solidFill>
            <a:schemeClr val="bg1">
              <a:alpha val="75000"/>
            </a:schemeClr>
          </a:solidFill>
        </p:spPr>
        <p:txBody>
          <a:bodyPr lIns="72000" tIns="432000" rIns="36000" bIns="36000" anchor="t" anchorCtr="0"/>
          <a:lstStyle>
            <a:lvl1pPr marL="177792" indent="-177792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7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5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  <a:endParaRPr lang="de-DE" dirty="0" smtClean="0"/>
          </a:p>
          <a:p>
            <a:pPr lvl="2"/>
            <a:r>
              <a:rPr lang="en-GB" noProof="0" dirty="0" smtClean="0"/>
              <a:t>Third level</a:t>
            </a:r>
            <a:endParaRPr lang="de-DE" dirty="0" smtClean="0"/>
          </a:p>
          <a:p>
            <a:pPr lvl="3"/>
            <a:r>
              <a:rPr lang="en-GB" noProof="0" dirty="0" smtClean="0"/>
              <a:t>Fourth level</a:t>
            </a:r>
            <a:endParaRPr lang="de-DE" dirty="0" smtClean="0"/>
          </a:p>
          <a:p>
            <a:pPr lvl="4"/>
            <a:r>
              <a:rPr lang="en-GB" noProof="0" dirty="0" smtClean="0"/>
              <a:t>Fifth level</a:t>
            </a:r>
            <a:endParaRPr lang="en-GB" dirty="0"/>
          </a:p>
        </p:txBody>
      </p:sp>
      <p:pic>
        <p:nvPicPr>
          <p:cNvPr id="9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014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12" y="764860"/>
            <a:ext cx="648000" cy="648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11" y="216000"/>
            <a:ext cx="6708025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>
                <a:effectLst/>
              </a:rPr>
              <a:t>Enter </a:t>
            </a:r>
            <a:r>
              <a:rPr lang="de-CH" dirty="0" err="1" smtClean="0">
                <a:effectLst/>
              </a:rPr>
              <a:t>slide</a:t>
            </a:r>
            <a:r>
              <a:rPr lang="de-CH" dirty="0" smtClean="0">
                <a:effectLst/>
              </a:rPr>
              <a:t>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4968000"/>
            <a:ext cx="575742" cy="147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2" y="1059659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3000" y="1006082"/>
            <a:ext cx="7742237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000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79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58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5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582" indent="18414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15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06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685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6pPr>
      <a:lvl7pPr marL="1257238" indent="-182554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7pPr>
      <a:lvl8pPr marL="1436616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8pPr>
      <a:lvl9pPr marL="1614408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emf"/><Relationship Id="rId7" Type="http://schemas.openxmlformats.org/officeDocument/2006/relationships/image" Target="../media/image3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 Linac of the FCC-</a:t>
            </a:r>
            <a:r>
              <a:rPr lang="en-US" dirty="0" err="1" smtClean="0"/>
              <a:t>ee</a:t>
            </a:r>
            <a:r>
              <a:rPr lang="en-US" dirty="0" smtClean="0"/>
              <a:t> Injector,</a:t>
            </a:r>
            <a:br>
              <a:rPr lang="en-US" dirty="0" smtClean="0"/>
            </a:br>
            <a:r>
              <a:rPr lang="en-US" dirty="0" smtClean="0"/>
              <a:t>Discussing Open Points Based on 2 Possible Layouts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noProof="0" dirty="0" smtClean="0"/>
              <a:t>Mattia </a:t>
            </a:r>
            <a:r>
              <a:rPr lang="en-GB" noProof="0" dirty="0" err="1" smtClean="0"/>
              <a:t>Schaer</a:t>
            </a:r>
            <a:r>
              <a:rPr lang="en-GB" noProof="0" dirty="0" smtClean="0"/>
              <a:t> :: Paul </a:t>
            </a:r>
            <a:r>
              <a:rPr lang="en-GB" noProof="0" dirty="0" err="1" smtClean="0"/>
              <a:t>Scherrer</a:t>
            </a:r>
            <a:r>
              <a:rPr lang="en-GB" noProof="0" dirty="0" smtClean="0"/>
              <a:t> Institute, Andrea Latina :: CERN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FCC-ee Injector Study </a:t>
            </a:r>
            <a:r>
              <a:rPr lang="en-US" dirty="0" smtClean="0"/>
              <a:t>Collaboration, Mini Workshop, </a:t>
            </a:r>
            <a:r>
              <a:rPr lang="en-US" dirty="0" err="1" smtClean="0"/>
              <a:t>Orsay</a:t>
            </a:r>
            <a:r>
              <a:rPr lang="en-US" dirty="0" smtClean="0"/>
              <a:t>, 24.11.2022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72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049"/>
            <a:ext cx="9144000" cy="4037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2343150"/>
            <a:ext cx="1143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780 MeV</a:t>
            </a:r>
            <a:endParaRPr lang="de-CH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971550"/>
            <a:ext cx="1927236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Up to 1.54 GeV</a:t>
            </a:r>
            <a:endParaRPr lang="de-CH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4400550"/>
            <a:ext cx="7958137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3D mechanical model fully consistent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with beam dynamics, RF and magnetic simulation setups</a:t>
            </a:r>
          </a:p>
        </p:txBody>
      </p:sp>
    </p:spTree>
    <p:extLst>
      <p:ext uri="{BB962C8B-B14F-4D97-AF65-F5344CB8AC3E}">
        <p14:creationId xmlns:p14="http://schemas.microsoft.com/office/powerpoint/2010/main" val="12709268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Different Sections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70" t="42300" r="55222" b="36948"/>
          <a:stretch/>
        </p:blipFill>
        <p:spPr>
          <a:xfrm>
            <a:off x="838200" y="1047750"/>
            <a:ext cx="3925886" cy="106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65" t="37997" r="31015" b="41251"/>
          <a:stretch/>
        </p:blipFill>
        <p:spPr>
          <a:xfrm>
            <a:off x="838200" y="2419413"/>
            <a:ext cx="5115300" cy="1066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55" t="36803" r="15527" b="42444"/>
          <a:stretch/>
        </p:blipFill>
        <p:spPr>
          <a:xfrm>
            <a:off x="853611" y="3790950"/>
            <a:ext cx="8046761" cy="10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09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Transport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5"/>
            <a:ext cx="7824342" cy="3960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392148" y="2301411"/>
            <a:ext cx="2646452" cy="227572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Dynamics </a:t>
            </a:r>
            <a:r>
              <a:rPr lang="en-US" dirty="0" smtClean="0">
                <a:latin typeface="+mn-lt"/>
              </a:rPr>
              <a:t>up to 780 MeV identical to Layout 1</a:t>
            </a:r>
            <a:endParaRPr kumimoji="0" lang="de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163" y="742949"/>
            <a:ext cx="3156437" cy="3173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Start-to-end tracking with RF-Track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3549769"/>
            <a:ext cx="4191001" cy="3173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Matching section and FODO designed with Elegant</a:t>
            </a:r>
          </a:p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(without acceleration)</a:t>
            </a:r>
          </a:p>
        </p:txBody>
      </p:sp>
    </p:spTree>
    <p:extLst>
      <p:ext uri="{BB962C8B-B14F-4D97-AF65-F5344CB8AC3E}">
        <p14:creationId xmlns:p14="http://schemas.microsoft.com/office/powerpoint/2010/main" val="10519167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914389" cy="38137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Final Horizontal (X) </a:t>
            </a:r>
            <a:r>
              <a:rPr lang="en-US" dirty="0" err="1" smtClean="0"/>
              <a:t>Transv</a:t>
            </a:r>
            <a:r>
              <a:rPr lang="en-US" dirty="0" smtClean="0"/>
              <a:t>. PS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57" y="987426"/>
            <a:ext cx="6213287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08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914389" cy="38137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Final Vertical (Y) </a:t>
            </a:r>
            <a:r>
              <a:rPr lang="en-US" dirty="0" err="1" smtClean="0"/>
              <a:t>Transv</a:t>
            </a:r>
            <a:r>
              <a:rPr lang="en-US" dirty="0" smtClean="0"/>
              <a:t>. PS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20" y="987426"/>
            <a:ext cx="6206960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31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Final Longitudinal PS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14" y="987424"/>
            <a:ext cx="6309372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16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Final Main Bucket (Long. PS)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5"/>
            <a:ext cx="6209695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4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5"/>
            <a:ext cx="6197059" cy="3960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Yield at Damping Ring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105151"/>
            <a:ext cx="4213236" cy="18430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Yield at DR = 4.6 = 0.70 * expected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After application of +/- 3.8 % energy window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7605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57" y="987426"/>
            <a:ext cx="6213286" cy="3960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914389" cy="38137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2, Emittance of Accepted Particles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20137" y="3491287"/>
            <a:ext cx="1271427" cy="1765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13798" y="3491929"/>
            <a:ext cx="1271427" cy="176587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n-lt"/>
              </a:rPr>
              <a:t>9807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mrad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6967" y="3491287"/>
            <a:ext cx="522234" cy="1772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v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s.</a:t>
            </a:r>
            <a:endParaRPr lang="de-CH" sz="1200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1563" y="3790951"/>
            <a:ext cx="1793661" cy="7254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Reduction of 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>
                <a:solidFill>
                  <a:schemeClr val="accent2"/>
                </a:solidFill>
                <a:latin typeface="Calibri"/>
              </a:rPr>
              <a:t>f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actor 2!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417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Yields Than Initial Estimations…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4"/>
            <a:ext cx="6174581" cy="396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3105151"/>
            <a:ext cx="4518036" cy="18430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>
                <a:solidFill>
                  <a:schemeClr val="accent2"/>
                </a:solidFill>
                <a:latin typeface="Calibri"/>
              </a:rPr>
              <a:t>Y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ield estimation at DR = 6.54 (Yongke)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After analytical computation of long. dynamics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and application of +/- 3.8 % energy window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9087" y="987425"/>
            <a:ext cx="2048714" cy="19034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Energy distr.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much more peaked!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6898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 start-to-end particle tracking </a:t>
            </a:r>
            <a:r>
              <a:rPr lang="en-US" dirty="0"/>
              <a:t>(</a:t>
            </a:r>
            <a:r>
              <a:rPr lang="en-US" dirty="0" smtClean="0"/>
              <a:t>RF-Track) from the prod. target to the damping ring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Large transport efficiency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 Yield 35 % smaller than expected from simulations of only the capture system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possible </a:t>
            </a:r>
            <a:r>
              <a:rPr lang="en-US" dirty="0" err="1" smtClean="0"/>
              <a:t>linac</a:t>
            </a:r>
            <a:r>
              <a:rPr lang="en-US" dirty="0" smtClean="0"/>
              <a:t> layouts</a:t>
            </a:r>
          </a:p>
          <a:p>
            <a:pPr lvl="1"/>
            <a:r>
              <a:rPr lang="en-US" dirty="0" smtClean="0"/>
              <a:t>Transport with solenoids up to 1.54 GeV</a:t>
            </a:r>
          </a:p>
          <a:p>
            <a:pPr lvl="1"/>
            <a:r>
              <a:rPr lang="en-US" dirty="0" smtClean="0"/>
              <a:t>Transport with solenoids up to 780 MeV + conventional FODO lattice up to 1.54 GeV</a:t>
            </a:r>
          </a:p>
          <a:p>
            <a:pPr lvl="1"/>
            <a:endParaRPr lang="en-US" dirty="0"/>
          </a:p>
          <a:p>
            <a:r>
              <a:rPr lang="en-US" dirty="0" smtClean="0"/>
              <a:t>Transverse emittance as a function of the considered (core) bunch portion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Have…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7310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Probably Due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(r) ≠ const. and Large </a:t>
            </a:r>
            <a:r>
              <a:rPr lang="el-GR" dirty="0" smtClean="0"/>
              <a:t>σ</a:t>
            </a:r>
            <a:r>
              <a:rPr lang="en-US" baseline="-25000" dirty="0" smtClean="0"/>
              <a:t>r</a:t>
            </a:r>
            <a:endParaRPr lang="de-CH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00" y="987425"/>
            <a:ext cx="7928600" cy="396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560603"/>
            <a:ext cx="5638800" cy="533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latin typeface="Calibri"/>
              </a:rPr>
              <a:t>Trial simulation accelerating with </a:t>
            </a:r>
            <a:r>
              <a:rPr lang="en-US" dirty="0" err="1" smtClean="0">
                <a:latin typeface="Calibri"/>
              </a:rPr>
              <a:t>E</a:t>
            </a:r>
            <a:r>
              <a:rPr lang="en-US" baseline="-25000" dirty="0" err="1" smtClean="0">
                <a:latin typeface="Calibri"/>
              </a:rPr>
              <a:t>z</a:t>
            </a:r>
            <a:r>
              <a:rPr lang="en-US" dirty="0" smtClean="0">
                <a:latin typeface="Calibri"/>
              </a:rPr>
              <a:t> = const.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B</a:t>
            </a:r>
            <a:r>
              <a:rPr lang="en-US" baseline="-25000" dirty="0" err="1" smtClean="0">
                <a:latin typeface="Calibri"/>
              </a:rPr>
              <a:t>z</a:t>
            </a:r>
            <a:r>
              <a:rPr lang="en-US" dirty="0" smtClean="0">
                <a:latin typeface="Calibri"/>
              </a:rPr>
              <a:t> identical to Layout 1)</a:t>
            </a:r>
            <a:endParaRPr lang="de-CH" dirty="0" err="1" smtClean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088" y="3524036"/>
            <a:ext cx="7958148" cy="14099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99" y="2266951"/>
            <a:ext cx="417830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714750"/>
            <a:ext cx="4876800" cy="1233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Energy histogram much more similar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to the analytical tracking!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latin typeface="Calibri"/>
              </a:rPr>
              <a:t>(Hypothesis to be further verified…)</a:t>
            </a:r>
          </a:p>
        </p:txBody>
      </p:sp>
    </p:spTree>
    <p:extLst>
      <p:ext uri="{BB962C8B-B14F-4D97-AF65-F5344CB8AC3E}">
        <p14:creationId xmlns:p14="http://schemas.microsoft.com/office/powerpoint/2010/main" val="30173697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Apply 6D (?) damping ring acceptance, current energy window is a very rough assumption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Robust yield estimation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Verify feasibility of solenoids up to 780 MeV in detail</a:t>
            </a:r>
            <a:br>
              <a:rPr lang="en-US" dirty="0" smtClean="0"/>
            </a:br>
            <a:r>
              <a:rPr lang="en-US" dirty="0" smtClean="0"/>
              <a:t>(misalignments, multipolar components, etc.)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chicane to separate e+ and e-, 1</a:t>
            </a:r>
            <a:r>
              <a:rPr lang="en-US" baseline="30000" dirty="0" smtClean="0"/>
              <a:t>st</a:t>
            </a:r>
            <a:r>
              <a:rPr lang="en-US" dirty="0" smtClean="0"/>
              <a:t> trial will be in the matching section at 780 MeV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energy compressor, if e+ charge accepted in the damping ring is not enough</a:t>
            </a:r>
            <a:br>
              <a:rPr lang="en-US" dirty="0" smtClean="0"/>
            </a:br>
            <a:r>
              <a:rPr lang="en-US" dirty="0" smtClean="0"/>
              <a:t>(depends on pt. 1)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Consider quadrupoles around RF structures at intermediate energies</a:t>
            </a:r>
            <a:br>
              <a:rPr lang="en-US" dirty="0" smtClean="0"/>
            </a:br>
            <a:r>
              <a:rPr lang="en-US" dirty="0" smtClean="0"/>
              <a:t>(depends on pt. 2, costs and mechanical complexity)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What we Still Need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9035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 1: Apply 6D Damping </a:t>
            </a:r>
            <a:r>
              <a:rPr lang="en-US" dirty="0"/>
              <a:t>R</a:t>
            </a:r>
            <a:r>
              <a:rPr lang="en-US" dirty="0" smtClean="0"/>
              <a:t>ing </a:t>
            </a:r>
            <a:r>
              <a:rPr lang="en-US" dirty="0"/>
              <a:t>A</a:t>
            </a:r>
            <a:r>
              <a:rPr lang="en-US" dirty="0" smtClean="0"/>
              <a:t>cceptance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895350"/>
            <a:ext cx="2460328" cy="2042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53224"/>
            <a:ext cx="2451382" cy="20331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981200" y="3457892"/>
            <a:ext cx="381001" cy="1030288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996051" y="3943350"/>
            <a:ext cx="3661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94850" y="4506450"/>
            <a:ext cx="154593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B050"/>
                </a:solidFill>
                <a:latin typeface="Calibri"/>
              </a:rPr>
              <a:t>+/- 2 mm (full)</a:t>
            </a:r>
            <a:endParaRPr lang="de-CH" sz="1200" dirty="0" err="1" smtClean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8361" y="930893"/>
            <a:ext cx="3694439" cy="497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Dynamic aperture of damping ring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(C.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Milardi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, A. De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Santis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de-CH" sz="14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9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vs. Bunch Portion @ 1.54 </a:t>
            </a:r>
            <a:r>
              <a:rPr lang="en-US" dirty="0" smtClean="0"/>
              <a:t>GeV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105609"/>
            <a:ext cx="4748213" cy="282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2" y="2870263"/>
            <a:ext cx="3614738" cy="206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674" y="688467"/>
            <a:ext cx="3833813" cy="211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62" y="742950"/>
            <a:ext cx="2207038" cy="1459421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0"/>
          </p:cNvCxnSpPr>
          <p:nvPr/>
        </p:nvCxnSpPr>
        <p:spPr bwMode="auto">
          <a:xfrm flipH="1" flipV="1">
            <a:off x="6828300" y="3028950"/>
            <a:ext cx="6450" cy="167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6682350" y="4705350"/>
            <a:ext cx="304800" cy="1524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208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838189" cy="38137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Estimation of Beta-</a:t>
            </a:r>
            <a:r>
              <a:rPr lang="en-US" dirty="0" err="1" smtClean="0"/>
              <a:t>Func</a:t>
            </a:r>
            <a:r>
              <a:rPr lang="en-US" dirty="0" smtClean="0"/>
              <a:t>. Required At Injection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895350"/>
            <a:ext cx="2460328" cy="2042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53224"/>
            <a:ext cx="2451382" cy="20331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981200" y="3457892"/>
            <a:ext cx="381001" cy="1030288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996051" y="3943350"/>
            <a:ext cx="3661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94850" y="4506450"/>
            <a:ext cx="154593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B050"/>
                </a:solidFill>
                <a:latin typeface="Calibri"/>
              </a:rPr>
              <a:t>+/- 2 mm (full)</a:t>
            </a:r>
            <a:endParaRPr lang="de-CH" sz="1200" dirty="0" err="1" smtClean="0">
              <a:solidFill>
                <a:srgbClr val="00B05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971550"/>
                <a:ext cx="4213236" cy="762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CH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num>
                        <m:den>
                          <m:sSub>
                            <m:sSubPr>
                              <m:ctrlPr>
                                <a:rPr lang="de-CH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sz="1800" dirty="0" err="1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71550"/>
                <a:ext cx="4213236" cy="76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92307" y="4223478"/>
                <a:ext cx="3657600" cy="387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de-CH" dirty="0" err="1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07" y="4223478"/>
                <a:ext cx="3657600" cy="387825"/>
              </a:xfrm>
              <a:prstGeom prst="rect">
                <a:avLst/>
              </a:prstGeom>
              <a:blipFill>
                <a:blip r:embed="rId5"/>
                <a:stretch>
                  <a:fillRect l="-2000" t="-1587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5200" y="4622325"/>
                <a:ext cx="3657600" cy="387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βγ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3014</m:t>
                      </m:r>
                    </m:oMath>
                  </m:oMathPara>
                </a14:m>
                <a:endParaRPr lang="de-CH" dirty="0" err="1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622325"/>
                <a:ext cx="3657600" cy="387825"/>
              </a:xfrm>
              <a:prstGeom prst="rect">
                <a:avLst/>
              </a:prstGeom>
              <a:blipFill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3575" y="1885950"/>
                <a:ext cx="4899025" cy="990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With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=5000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b="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= norm.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emittance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of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current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beam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within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E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window</a:t>
                </a:r>
                <a:endParaRPr lang="de-CH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de-CH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de-CH" sz="1800" b="1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75" y="1885950"/>
                <a:ext cx="4899025" cy="990600"/>
              </a:xfrm>
              <a:prstGeom prst="rect">
                <a:avLst/>
              </a:prstGeom>
              <a:blipFill>
                <a:blip r:embed="rId7"/>
                <a:stretch>
                  <a:fillRect l="-2612" t="-42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3575" y="2952750"/>
                <a:ext cx="4899025" cy="990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W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ith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=10000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b="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= norm.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emittance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of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current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full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beam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de-CH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𝟎𝟕𝟓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de-CH" sz="1800" b="1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75" y="2952750"/>
                <a:ext cx="4899025" cy="990600"/>
              </a:xfrm>
              <a:prstGeom prst="rect">
                <a:avLst/>
              </a:prstGeom>
              <a:blipFill>
                <a:blip r:embed="rId8"/>
                <a:stretch>
                  <a:fillRect l="-2612" t="-42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08704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2 Orders of Magnitude Difference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971550"/>
                <a:ext cx="4213236" cy="762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CH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num>
                        <m:den>
                          <m:sSub>
                            <m:sSubPr>
                              <m:ctrlPr>
                                <a:rPr lang="de-CH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sz="1800" dirty="0" err="1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71550"/>
                <a:ext cx="4213236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3575" y="1885950"/>
                <a:ext cx="4899025" cy="990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With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=5000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b="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= norm.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emittance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of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current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beam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within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E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window</a:t>
                </a:r>
                <a:endParaRPr lang="de-CH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de-CH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de-CH" sz="1800" b="1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75" y="1885950"/>
                <a:ext cx="4899025" cy="990600"/>
              </a:xfrm>
              <a:prstGeom prst="rect">
                <a:avLst/>
              </a:prstGeom>
              <a:blipFill>
                <a:blip r:embed="rId3"/>
                <a:stretch>
                  <a:fillRect l="-2612" t="-42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3575" y="2952750"/>
                <a:ext cx="4899025" cy="990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W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ith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=10000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b="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= norm.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emittance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of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current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CH" dirty="0" err="1" smtClean="0">
                    <a:solidFill>
                      <a:srgbClr val="000000"/>
                    </a:solidFill>
                    <a:latin typeface="Calibri"/>
                  </a:rPr>
                  <a:t>full</a:t>
                </a:r>
                <a:r>
                  <a:rPr lang="de-CH" dirty="0" smtClean="0">
                    <a:solidFill>
                      <a:srgbClr val="000000"/>
                    </a:solidFill>
                    <a:latin typeface="Calibri"/>
                  </a:rPr>
                  <a:t> beam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de-CH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𝟎𝟕𝟓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de-CH" sz="1800" b="1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75" y="2952750"/>
                <a:ext cx="4899025" cy="990600"/>
              </a:xfrm>
              <a:prstGeom prst="rect">
                <a:avLst/>
              </a:prstGeom>
              <a:blipFill>
                <a:blip r:embed="rId4"/>
                <a:stretch>
                  <a:fillRect l="-2612" t="-42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09750"/>
            <a:ext cx="3694439" cy="1657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235693"/>
            <a:ext cx="3694439" cy="497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Injection-extraction dog leg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(C.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Milardi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, A. De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Santis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de-CH" sz="1400" dirty="0" err="1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29811"/>
            <a:ext cx="3623656" cy="14222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468825" y="1809749"/>
            <a:ext cx="268288" cy="134028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136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2491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vs. Bunch Portion @ 200 MeV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27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5423"/>
            <a:ext cx="4748213" cy="279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92" y="2857119"/>
            <a:ext cx="3579686" cy="207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576" y="670941"/>
            <a:ext cx="3851339" cy="2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45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28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51" y="987425"/>
            <a:ext cx="7504698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802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2" b="2479"/>
          <a:stretch/>
        </p:blipFill>
        <p:spPr>
          <a:xfrm>
            <a:off x="0" y="909638"/>
            <a:ext cx="91440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971550"/>
            <a:ext cx="1927236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Up to 1.54 GeV</a:t>
            </a:r>
            <a:endParaRPr lang="de-CH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4400550"/>
            <a:ext cx="7958137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3D mechanical model fully consistent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with beam dynamics, RF and magnetic simulation setups</a:t>
            </a:r>
          </a:p>
        </p:txBody>
      </p:sp>
    </p:spTree>
    <p:extLst>
      <p:ext uri="{BB962C8B-B14F-4D97-AF65-F5344CB8AC3E}">
        <p14:creationId xmlns:p14="http://schemas.microsoft.com/office/powerpoint/2010/main" val="2776324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Transport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5"/>
            <a:ext cx="7907751" cy="396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42950"/>
            <a:ext cx="3472963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163" y="742949"/>
            <a:ext cx="3156437" cy="3173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Start-to-end tracking with RF-Track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58930" y="3549721"/>
            <a:ext cx="1207214" cy="102741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Artifacts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from particles with s &lt; 0</a:t>
            </a:r>
            <a:endParaRPr kumimoji="0" lang="de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3549721"/>
            <a:ext cx="3276600" cy="102741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Artifacts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rom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articles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with s &lt; 0</a:t>
            </a:r>
            <a:endParaRPr kumimoji="0" lang="de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0544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Final Transverse PS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3" y="987425"/>
            <a:ext cx="6313335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81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Final Longitudinal PS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72" y="987425"/>
            <a:ext cx="6325857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67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Final Main Bucket (Long. PS)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4"/>
            <a:ext cx="6234963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83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Yield at Damping Ring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424"/>
            <a:ext cx="6187194" cy="396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3105151"/>
            <a:ext cx="4213236" cy="18430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Yield at DR = 4.2= 0.65 * expected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After application of +/- 3.8 % energy window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8957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50" y="987425"/>
            <a:ext cx="6235900" cy="39608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914389" cy="38137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Linac Layout 1, Emittance of Accepted Particles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4967288"/>
            <a:ext cx="576262" cy="147637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20137" y="3491287"/>
            <a:ext cx="1271427" cy="1765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13798" y="3491929"/>
            <a:ext cx="1271427" cy="176587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10458 mm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mrad</a:t>
            </a:r>
            <a:endParaRPr kumimoji="0" lang="de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6967" y="3491287"/>
            <a:ext cx="522234" cy="1772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v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s.</a:t>
            </a:r>
            <a:endParaRPr lang="de-CH" sz="1200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1563" y="3790951"/>
            <a:ext cx="1793661" cy="7254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Reduction of 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b="1" dirty="0">
                <a:solidFill>
                  <a:schemeClr val="accent2"/>
                </a:solidFill>
                <a:latin typeface="Calibri"/>
              </a:rPr>
              <a:t>f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</a:rPr>
              <a:t>actor 2!</a:t>
            </a:r>
            <a:endParaRPr lang="de-CH" sz="18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2743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YYYYMMDD_FCCeeInjectorStudyCollab_XthJointWp1Meeting_Task1p3.potx" id="{9F91A6CB-48E4-42F0-AA6E-213A2C1678E7}" vid="{B356B2FB-6D2B-4F5C-A8E1-4100091782E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YYYYMMDD_FCCeeInjectorStudyCollab_XthJointWp1Meeting_Task1p3</Template>
  <TotalTime>0</TotalTime>
  <Words>940</Words>
  <Application>Microsoft Office PowerPoint</Application>
  <PresentationFormat>On-screen Show (16:9)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Cambria Math</vt:lpstr>
      <vt:lpstr>Georgia</vt:lpstr>
      <vt:lpstr>Symbol</vt:lpstr>
      <vt:lpstr>Times</vt:lpstr>
      <vt:lpstr>Wingdings</vt:lpstr>
      <vt:lpstr>ヒラギノ角ゴ Pro W3</vt:lpstr>
      <vt:lpstr>PSI-Powerpoint-Master Calibri V2</vt:lpstr>
      <vt:lpstr>e+ Linac of the FCC-ee Injector, Discussing Open Points Based on 2 Possible Layouts</vt:lpstr>
      <vt:lpstr>What We Have…</vt:lpstr>
      <vt:lpstr>e+ Linac Layout 1</vt:lpstr>
      <vt:lpstr>e+ Linac Layout 1, Transport</vt:lpstr>
      <vt:lpstr>e+ Linac Layout 1, Final Transverse PS</vt:lpstr>
      <vt:lpstr>e+ Linac Layout 1, Final Longitudinal PS</vt:lpstr>
      <vt:lpstr>e+ Linac Layout 1, Final Main Bucket (Long. PS)</vt:lpstr>
      <vt:lpstr>e+ Linac Layout 1, Yield at Damping Ring</vt:lpstr>
      <vt:lpstr>e+ Linac Layout 1, Emittance of Accepted Particles</vt:lpstr>
      <vt:lpstr>e+ Linac Layout 2</vt:lpstr>
      <vt:lpstr>e+ Linac Layout 2, Different Sections</vt:lpstr>
      <vt:lpstr>e+ Linac Layout 2, Transport</vt:lpstr>
      <vt:lpstr>e+ Linac Layout 2, Final Horizontal (X) Transv. PS</vt:lpstr>
      <vt:lpstr>e+ Linac Layout 2, Final Vertical (Y) Transv. PS</vt:lpstr>
      <vt:lpstr>e+ Linac Layout 2, Final Longitudinal PS</vt:lpstr>
      <vt:lpstr>e+ Linac Layout 2, Final Main Bucket (Long. PS)</vt:lpstr>
      <vt:lpstr>e+ Linac Layout 2, Yield at Damping Ring</vt:lpstr>
      <vt:lpstr>e+ Linac Layout 2, Emittance of Accepted Particles</vt:lpstr>
      <vt:lpstr>Smaller Yields Than Initial Estimations…</vt:lpstr>
      <vt:lpstr>… Probably Due to Ez(r) ≠ const. and Large σr</vt:lpstr>
      <vt:lpstr>… and What we Still Need</vt:lpstr>
      <vt:lpstr>Next Step 1: Apply 6D Damping Ring Acceptance</vt:lpstr>
      <vt:lpstr>Emittance vs. Bunch Portion @ 1.54 GeV</vt:lpstr>
      <vt:lpstr>1st Estimation of Beta-Func. Required At Injection</vt:lpstr>
      <vt:lpstr>About 2 Orders of Magnitude Difference</vt:lpstr>
      <vt:lpstr>Backup Slides</vt:lpstr>
      <vt:lpstr>Emittance vs. Bunch Portion @ 200 MeV</vt:lpstr>
      <vt:lpstr>PowerPoint Presentation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e+ Linac of the FCC-ee Injector</dc:title>
  <dc:creator>Schär Mattia (PSI)</dc:creator>
  <cp:lastModifiedBy>Schär Mattia (PSI)</cp:lastModifiedBy>
  <cp:revision>77</cp:revision>
  <cp:lastPrinted>2015-09-30T13:23:15Z</cp:lastPrinted>
  <dcterms:created xsi:type="dcterms:W3CDTF">2022-11-15T13:02:42Z</dcterms:created>
  <dcterms:modified xsi:type="dcterms:W3CDTF">2022-11-24T12:33:18Z</dcterms:modified>
</cp:coreProperties>
</file>