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4"/>
  </p:notesMasterIdLst>
  <p:sldIdLst>
    <p:sldId id="264" r:id="rId2"/>
    <p:sldId id="498" r:id="rId3"/>
    <p:sldId id="472" r:id="rId4"/>
    <p:sldId id="496" r:id="rId5"/>
    <p:sldId id="456" r:id="rId6"/>
    <p:sldId id="289" r:id="rId7"/>
    <p:sldId id="462" r:id="rId8"/>
    <p:sldId id="260" r:id="rId9"/>
    <p:sldId id="495" r:id="rId10"/>
    <p:sldId id="261" r:id="rId11"/>
    <p:sldId id="497" r:id="rId12"/>
    <p:sldId id="499" r:id="rId13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00"/>
    <a:srgbClr val="7A286A"/>
    <a:srgbClr val="DF8A2D"/>
    <a:srgbClr val="E05314"/>
    <a:srgbClr val="FF4A51"/>
    <a:srgbClr val="3F3F3F"/>
    <a:srgbClr val="00294B"/>
    <a:srgbClr val="456487"/>
    <a:srgbClr val="6600CC"/>
    <a:srgbClr val="511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68" autoAdjust="0"/>
    <p:restoredTop sz="95665" autoAdjust="0"/>
  </p:normalViewPr>
  <p:slideViewPr>
    <p:cSldViewPr>
      <p:cViewPr varScale="1">
        <p:scale>
          <a:sx n="125" d="100"/>
          <a:sy n="125" d="100"/>
        </p:scale>
        <p:origin x="832" y="176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2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23/11/2022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634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681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334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800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100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77773B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594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4670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066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791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262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800" b="0" dirty="0">
              <a:solidFill>
                <a:srgbClr val="4C4C4C"/>
              </a:solidFill>
              <a:effectLst/>
              <a:latin typeface="Arial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452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792E3-A076-46FC-823F-FF9E8E0528A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6662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30/06/2021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i="1">
                <a:latin typeface="Calibri" panose="020F0502020204030204" pitchFamily="34" charset="0"/>
              </a:rPr>
              <a:t>FCC Week 2021, 28 June – 2 July (Virtual Edition)</a:t>
            </a:r>
            <a:endParaRPr lang="en-GB" sz="1600" i="1" dirty="0">
              <a:latin typeface="Calibri" panose="020F0502020204030204" pitchFamily="34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15/09/2022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eeFACT</a:t>
            </a:r>
            <a:r>
              <a:rPr lang="en-GB" dirty="0"/>
              <a:t> 2022, 12 – 16 September (LNF-INFN, Frascati)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98003-F1E3-6142-AEF0-E32357CC2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DF0C6-E8D5-8E40-A96F-6CBC43CC7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F1DAB-EAD7-1544-9FD4-68230C8D1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DA11-3E32-B940-8019-8DB23670E2D2}" type="datetimeFigureOut">
              <a:rPr lang="fr-FR" smtClean="0"/>
              <a:t>23/11/2022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E88D9-6EB6-FD4D-9D61-06CB09A66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7421C-BAF5-B84E-BC81-A7101583A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11827" y="5616248"/>
            <a:ext cx="2797362" cy="322611"/>
          </a:xfrm>
        </p:spPr>
        <p:txBody>
          <a:bodyPr/>
          <a:lstStyle/>
          <a:p>
            <a:fld id="{C7F8A804-709A-224C-9F48-1C4CF8F2396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4BC88-1F39-0048-9207-F181CF7AFC7A}"/>
              </a:ext>
            </a:extLst>
          </p:cNvPr>
          <p:cNvSpPr txBox="1"/>
          <p:nvPr userDrawn="1"/>
        </p:nvSpPr>
        <p:spPr>
          <a:xfrm>
            <a:off x="8455290" y="5690353"/>
            <a:ext cx="2188035" cy="263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 defTabSz="887919" rtl="0" eaLnBrk="1" fontAlgn="base" latinLnBrk="0" hangingPunct="1">
              <a:lnSpc>
                <a:spcPct val="90000"/>
              </a:lnSpc>
              <a:spcBef>
                <a:spcPts val="625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fr-FR" sz="1237" b="1" kern="1200" dirty="0">
                <a:solidFill>
                  <a:srgbClr val="3F3F3F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Iryna CHAIKOVSKA IJCLab/CNRS</a:t>
            </a:r>
          </a:p>
        </p:txBody>
      </p:sp>
    </p:spTree>
    <p:extLst>
      <p:ext uri="{BB962C8B-B14F-4D97-AF65-F5344CB8AC3E}">
        <p14:creationId xmlns:p14="http://schemas.microsoft.com/office/powerpoint/2010/main" val="110664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30/06/2021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i="1">
                <a:latin typeface="Calibri" panose="020F0502020204030204" pitchFamily="34" charset="0"/>
              </a:rPr>
              <a:t>FCC Week 2021, 28 June – 2 July (Virtual Edition)</a:t>
            </a:r>
            <a:endParaRPr lang="en-GB" sz="1600" i="1" dirty="0">
              <a:latin typeface="Calibri" panose="020F0502020204030204" pitchFamily="34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30/06/2021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FCC Week 2021, 28 June – 2 July (Virtual Edition)</a:t>
            </a:r>
            <a:endParaRPr lang="en-GB" sz="1600" i="1" dirty="0">
              <a:latin typeface="Calibri" panose="020F0502020204030204" pitchFamily="34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30/06/2021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eeFACT</a:t>
            </a:r>
            <a:r>
              <a:rPr lang="en-GB" dirty="0"/>
              <a:t> 2022, 12 – 16 September (LNF-INFN, Frascati)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15/09/2022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eeFACT</a:t>
            </a:r>
            <a:r>
              <a:rPr lang="en-GB" dirty="0"/>
              <a:t> 2022, 12 – 16 September (LNF-INFN, Frascati)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30/06/2021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eeFACT</a:t>
            </a:r>
            <a:r>
              <a:rPr lang="en-GB" dirty="0"/>
              <a:t> 2022, 12 – 16 September (LNF-INFN, Frascati)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30/06/2021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eeFACT</a:t>
            </a:r>
            <a:r>
              <a:rPr lang="en-GB" dirty="0"/>
              <a:t> 2022, 12 – 16 September (LNF-INFN, Frascati)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30/06/2021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eeFACT</a:t>
            </a:r>
            <a:r>
              <a:rPr lang="en-GB" dirty="0"/>
              <a:t> 2022, 12 – 16 September (LNF-INFN, Frascati)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30/06/2021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eeFACT</a:t>
            </a:r>
            <a:r>
              <a:rPr lang="en-GB" dirty="0"/>
              <a:t> 2022, 12 – 16 September (LNF-INFN, Frascati)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15/09/2022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70164" y="5616575"/>
            <a:ext cx="4032448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err="1"/>
              <a:t>eeFACT</a:t>
            </a:r>
            <a:r>
              <a:rPr lang="en-GB" dirty="0"/>
              <a:t> 2022, 12 – 16 September (LNF-INFN, Frascati)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  <p:sldLayoutId id="214748371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A175ED-0E0F-3C45-A7E8-832049123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25/11/2022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9823F6F-7188-B048-B816-06434D95D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4059" y="5699400"/>
            <a:ext cx="5904655" cy="322263"/>
          </a:xfrm>
        </p:spPr>
        <p:txBody>
          <a:bodyPr/>
          <a:lstStyle/>
          <a:p>
            <a:r>
              <a:rPr lang="en-GB" dirty="0"/>
              <a:t>Mini Workshop on the FCC-</a:t>
            </a:r>
            <a:r>
              <a:rPr lang="en-GB" dirty="0" err="1"/>
              <a:t>ee</a:t>
            </a:r>
            <a:r>
              <a:rPr lang="en-GB" dirty="0"/>
              <a:t> Injector Studies, 24 – 25 November  (</a:t>
            </a:r>
            <a:r>
              <a:rPr lang="en-GB" dirty="0" err="1"/>
              <a:t>IJCLab</a:t>
            </a:r>
            <a:r>
              <a:rPr lang="en-GB" dirty="0"/>
              <a:t> Orsay)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E16DCF-7B33-A144-9278-842D42D8BA7F}"/>
              </a:ext>
            </a:extLst>
          </p:cNvPr>
          <p:cNvSpPr txBox="1"/>
          <p:nvPr/>
        </p:nvSpPr>
        <p:spPr>
          <a:xfrm>
            <a:off x="633859" y="2067375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WP3 - Positron source: target and capture system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8DB7B88C-5EE0-5A4F-9DD6-07AE526EA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332" y="905409"/>
            <a:ext cx="2324674" cy="9722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9F79D3-99B1-7DA3-BEAD-8D111E7C9A6D}"/>
              </a:ext>
            </a:extLst>
          </p:cNvPr>
          <p:cNvSpPr txBox="1"/>
          <p:nvPr/>
        </p:nvSpPr>
        <p:spPr>
          <a:xfrm>
            <a:off x="777875" y="3749824"/>
            <a:ext cx="47431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u="sng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I. Chaikovska on behalf of the WP3 team</a:t>
            </a:r>
          </a:p>
        </p:txBody>
      </p:sp>
    </p:spTree>
    <p:extLst>
      <p:ext uri="{BB962C8B-B14F-4D97-AF65-F5344CB8AC3E}">
        <p14:creationId xmlns:p14="http://schemas.microsoft.com/office/powerpoint/2010/main" val="2958135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5">
            <a:extLst>
              <a:ext uri="{FF2B5EF4-FFF2-40B4-BE49-F238E27FC236}">
                <a16:creationId xmlns:a16="http://schemas.microsoft.com/office/drawing/2014/main" id="{E765D0E6-E237-97A5-BE70-81135C4BEAAD}"/>
              </a:ext>
            </a:extLst>
          </p:cNvPr>
          <p:cNvCxnSpPr/>
          <p:nvPr/>
        </p:nvCxnSpPr>
        <p:spPr>
          <a:xfrm>
            <a:off x="1665124" y="1805608"/>
            <a:ext cx="7490200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4">
            <a:extLst>
              <a:ext uri="{FF2B5EF4-FFF2-40B4-BE49-F238E27FC236}">
                <a16:creationId xmlns:a16="http://schemas.microsoft.com/office/drawing/2014/main" id="{3A91EEC4-C2D1-41FB-3C9C-9D2C5D598666}"/>
              </a:ext>
            </a:extLst>
          </p:cNvPr>
          <p:cNvSpPr/>
          <p:nvPr/>
        </p:nvSpPr>
        <p:spPr>
          <a:xfrm>
            <a:off x="1660791" y="1055709"/>
            <a:ext cx="513204" cy="392050"/>
          </a:xfrm>
          <a:prstGeom prst="rect">
            <a:avLst/>
          </a:prstGeom>
          <a:ln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37" dirty="0">
                <a:solidFill>
                  <a:schemeClr val="bg1"/>
                </a:solidFill>
              </a:rPr>
              <a:t>HTS</a:t>
            </a:r>
            <a:endParaRPr lang="it-IT" sz="1060" dirty="0">
              <a:solidFill>
                <a:schemeClr val="bg1"/>
              </a:solidFill>
            </a:endParaRP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D192EFA6-1C0E-3410-7804-771366026708}"/>
              </a:ext>
            </a:extLst>
          </p:cNvPr>
          <p:cNvSpPr/>
          <p:nvPr/>
        </p:nvSpPr>
        <p:spPr>
          <a:xfrm>
            <a:off x="1660791" y="2177499"/>
            <a:ext cx="513204" cy="420197"/>
          </a:xfrm>
          <a:prstGeom prst="rect">
            <a:avLst/>
          </a:prstGeom>
          <a:ln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67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25D60A4C-CC7D-D50D-2BEB-7063EB163BFD}"/>
              </a:ext>
            </a:extLst>
          </p:cNvPr>
          <p:cNvSpPr/>
          <p:nvPr/>
        </p:nvSpPr>
        <p:spPr>
          <a:xfrm>
            <a:off x="2211748" y="1263910"/>
            <a:ext cx="239413" cy="183849"/>
          </a:xfrm>
          <a:prstGeom prst="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  <a:alpha val="60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  <a:alpha val="6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  <a:alpha val="60000"/>
                </a:schemeClr>
              </a:gs>
            </a:gsLst>
            <a:lin ang="5400000" scaled="0"/>
          </a:gradFill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sz="1060" dirty="0">
              <a:solidFill>
                <a:schemeClr val="bg1"/>
              </a:solidFill>
            </a:endParaRP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18019CB9-86F2-15E9-7110-C945B874C0AB}"/>
              </a:ext>
            </a:extLst>
          </p:cNvPr>
          <p:cNvSpPr/>
          <p:nvPr/>
        </p:nvSpPr>
        <p:spPr>
          <a:xfrm>
            <a:off x="2501864" y="1219699"/>
            <a:ext cx="2933285" cy="228061"/>
          </a:xfrm>
          <a:prstGeom prst="rect">
            <a:avLst/>
          </a:prstGeom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14" dirty="0"/>
              <a:t>Helmholtz coils</a:t>
            </a: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E90FAA70-D71D-37B7-4225-BCEA5B96C73B}"/>
              </a:ext>
            </a:extLst>
          </p:cNvPr>
          <p:cNvSpPr/>
          <p:nvPr/>
        </p:nvSpPr>
        <p:spPr>
          <a:xfrm>
            <a:off x="2501865" y="2171144"/>
            <a:ext cx="2933284" cy="228061"/>
          </a:xfrm>
          <a:prstGeom prst="rect">
            <a:avLst/>
          </a:prstGeom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67"/>
          </a:p>
        </p:txBody>
      </p:sp>
      <p:sp>
        <p:nvSpPr>
          <p:cNvPr id="12" name="Rectangle 48">
            <a:extLst>
              <a:ext uri="{FF2B5EF4-FFF2-40B4-BE49-F238E27FC236}">
                <a16:creationId xmlns:a16="http://schemas.microsoft.com/office/drawing/2014/main" id="{A8B14E9A-4E5B-315C-17DF-41DB34A6FD77}"/>
              </a:ext>
            </a:extLst>
          </p:cNvPr>
          <p:cNvSpPr/>
          <p:nvPr/>
        </p:nvSpPr>
        <p:spPr>
          <a:xfrm>
            <a:off x="2485947" y="1616250"/>
            <a:ext cx="2977830" cy="4263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67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0BF72987-CAFA-07E2-9794-EFE392CB2EA4}"/>
              </a:ext>
            </a:extLst>
          </p:cNvPr>
          <p:cNvSpPr/>
          <p:nvPr/>
        </p:nvSpPr>
        <p:spPr>
          <a:xfrm>
            <a:off x="1964723" y="1546786"/>
            <a:ext cx="63617" cy="4951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7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B3E4941-483D-D88C-BD5C-F79B05845916}"/>
              </a:ext>
            </a:extLst>
          </p:cNvPr>
          <p:cNvSpPr/>
          <p:nvPr/>
        </p:nvSpPr>
        <p:spPr>
          <a:xfrm>
            <a:off x="2211747" y="2063778"/>
            <a:ext cx="239413" cy="183849"/>
          </a:xfrm>
          <a:prstGeom prst="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  <a:alpha val="60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  <a:alpha val="6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  <a:alpha val="60000"/>
                </a:schemeClr>
              </a:gs>
            </a:gsLst>
            <a:lin ang="5400000" scaled="0"/>
          </a:gradFill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sz="1060" dirty="0">
              <a:solidFill>
                <a:schemeClr val="bg1"/>
              </a:solidFill>
            </a:endParaRP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83BFF21B-1A80-3C7E-B837-11178796E937}"/>
              </a:ext>
            </a:extLst>
          </p:cNvPr>
          <p:cNvGrpSpPr/>
          <p:nvPr/>
        </p:nvGrpSpPr>
        <p:grpSpPr>
          <a:xfrm>
            <a:off x="1660791" y="2783593"/>
            <a:ext cx="7561860" cy="336034"/>
            <a:chOff x="1459461" y="5833939"/>
            <a:chExt cx="8558354" cy="380316"/>
          </a:xfrm>
        </p:grpSpPr>
        <p:cxnSp>
          <p:nvCxnSpPr>
            <p:cNvPr id="16" name="Straight Arrow Connector 36">
              <a:extLst>
                <a:ext uri="{FF2B5EF4-FFF2-40B4-BE49-F238E27FC236}">
                  <a16:creationId xmlns:a16="http://schemas.microsoft.com/office/drawing/2014/main" id="{DF2E5CD0-8662-B35B-B6BF-2580211E9EEA}"/>
                </a:ext>
              </a:extLst>
            </p:cNvPr>
            <p:cNvCxnSpPr/>
            <p:nvPr/>
          </p:nvCxnSpPr>
          <p:spPr>
            <a:xfrm>
              <a:off x="1459461" y="5837539"/>
              <a:ext cx="855835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56">
              <a:extLst>
                <a:ext uri="{FF2B5EF4-FFF2-40B4-BE49-F238E27FC236}">
                  <a16:creationId xmlns:a16="http://schemas.microsoft.com/office/drawing/2014/main" id="{1324C9CF-8B09-D0CE-8FF1-55B19AD2F92D}"/>
                </a:ext>
              </a:extLst>
            </p:cNvPr>
            <p:cNvCxnSpPr/>
            <p:nvPr/>
          </p:nvCxnSpPr>
          <p:spPr>
            <a:xfrm>
              <a:off x="6338644" y="5847064"/>
              <a:ext cx="0" cy="1714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57">
              <a:extLst>
                <a:ext uri="{FF2B5EF4-FFF2-40B4-BE49-F238E27FC236}">
                  <a16:creationId xmlns:a16="http://schemas.microsoft.com/office/drawing/2014/main" id="{3C5215A4-53AF-D79D-649E-6CF437EAD383}"/>
                </a:ext>
              </a:extLst>
            </p:cNvPr>
            <p:cNvCxnSpPr/>
            <p:nvPr/>
          </p:nvCxnSpPr>
          <p:spPr>
            <a:xfrm>
              <a:off x="7453744" y="5833939"/>
              <a:ext cx="0" cy="1714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9">
              <a:extLst>
                <a:ext uri="{FF2B5EF4-FFF2-40B4-BE49-F238E27FC236}">
                  <a16:creationId xmlns:a16="http://schemas.microsoft.com/office/drawing/2014/main" id="{75200F92-5BF2-559B-262D-5A5FCEDE5AB9}"/>
                </a:ext>
              </a:extLst>
            </p:cNvPr>
            <p:cNvCxnSpPr/>
            <p:nvPr/>
          </p:nvCxnSpPr>
          <p:spPr>
            <a:xfrm>
              <a:off x="5221219" y="5837539"/>
              <a:ext cx="0" cy="1714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69">
              <a:extLst>
                <a:ext uri="{FF2B5EF4-FFF2-40B4-BE49-F238E27FC236}">
                  <a16:creationId xmlns:a16="http://schemas.microsoft.com/office/drawing/2014/main" id="{0C92B79D-F253-E040-836A-FF7F51A9BF72}"/>
                </a:ext>
              </a:extLst>
            </p:cNvPr>
            <p:cNvCxnSpPr/>
            <p:nvPr/>
          </p:nvCxnSpPr>
          <p:spPr>
            <a:xfrm>
              <a:off x="2967094" y="5847064"/>
              <a:ext cx="0" cy="1714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70">
              <a:extLst>
                <a:ext uri="{FF2B5EF4-FFF2-40B4-BE49-F238E27FC236}">
                  <a16:creationId xmlns:a16="http://schemas.microsoft.com/office/drawing/2014/main" id="{FDD1E099-0886-7425-95D0-331BF774E885}"/>
                </a:ext>
              </a:extLst>
            </p:cNvPr>
            <p:cNvCxnSpPr/>
            <p:nvPr/>
          </p:nvCxnSpPr>
          <p:spPr>
            <a:xfrm>
              <a:off x="4089394" y="5837539"/>
              <a:ext cx="0" cy="1714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71">
              <a:extLst>
                <a:ext uri="{FF2B5EF4-FFF2-40B4-BE49-F238E27FC236}">
                  <a16:creationId xmlns:a16="http://schemas.microsoft.com/office/drawing/2014/main" id="{84A15E39-7F5E-4000-CF69-ACC25F1F0575}"/>
                </a:ext>
              </a:extLst>
            </p:cNvPr>
            <p:cNvCxnSpPr/>
            <p:nvPr/>
          </p:nvCxnSpPr>
          <p:spPr>
            <a:xfrm>
              <a:off x="5221219" y="5847064"/>
              <a:ext cx="0" cy="1714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72">
              <a:extLst>
                <a:ext uri="{FF2B5EF4-FFF2-40B4-BE49-F238E27FC236}">
                  <a16:creationId xmlns:a16="http://schemas.microsoft.com/office/drawing/2014/main" id="{42AB9434-37C9-ED3C-A5E9-6DEBC7EA3A2C}"/>
                </a:ext>
              </a:extLst>
            </p:cNvPr>
            <p:cNvCxnSpPr/>
            <p:nvPr/>
          </p:nvCxnSpPr>
          <p:spPr>
            <a:xfrm>
              <a:off x="1856869" y="5837539"/>
              <a:ext cx="0" cy="1714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73">
              <a:extLst>
                <a:ext uri="{FF2B5EF4-FFF2-40B4-BE49-F238E27FC236}">
                  <a16:creationId xmlns:a16="http://schemas.microsoft.com/office/drawing/2014/main" id="{F46C24E9-D112-37F2-4B33-1AEF844CC477}"/>
                </a:ext>
              </a:extLst>
            </p:cNvPr>
            <p:cNvSpPr/>
            <p:nvPr/>
          </p:nvSpPr>
          <p:spPr>
            <a:xfrm>
              <a:off x="1802402" y="5862254"/>
              <a:ext cx="379540" cy="3508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14" dirty="0"/>
                <a:t>0.</a:t>
              </a:r>
            </a:p>
          </p:txBody>
        </p:sp>
        <p:sp>
          <p:nvSpPr>
            <p:cNvPr id="25" name="Rectangle 74">
              <a:extLst>
                <a:ext uri="{FF2B5EF4-FFF2-40B4-BE49-F238E27FC236}">
                  <a16:creationId xmlns:a16="http://schemas.microsoft.com/office/drawing/2014/main" id="{88198FCC-8AC3-8042-9886-00BEA7594F2D}"/>
                </a:ext>
              </a:extLst>
            </p:cNvPr>
            <p:cNvSpPr/>
            <p:nvPr/>
          </p:nvSpPr>
          <p:spPr>
            <a:xfrm>
              <a:off x="2918195" y="5862254"/>
              <a:ext cx="323299" cy="3508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14" dirty="0"/>
                <a:t>1</a:t>
              </a:r>
            </a:p>
          </p:txBody>
        </p:sp>
        <p:sp>
          <p:nvSpPr>
            <p:cNvPr id="26" name="Rectangle 75">
              <a:extLst>
                <a:ext uri="{FF2B5EF4-FFF2-40B4-BE49-F238E27FC236}">
                  <a16:creationId xmlns:a16="http://schemas.microsoft.com/office/drawing/2014/main" id="{C79FC057-73A6-DCA7-C2BA-712C83FA6738}"/>
                </a:ext>
              </a:extLst>
            </p:cNvPr>
            <p:cNvSpPr/>
            <p:nvPr/>
          </p:nvSpPr>
          <p:spPr>
            <a:xfrm>
              <a:off x="4055588" y="5862254"/>
              <a:ext cx="323299" cy="3508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14" dirty="0"/>
                <a:t>2</a:t>
              </a:r>
            </a:p>
          </p:txBody>
        </p:sp>
        <p:sp>
          <p:nvSpPr>
            <p:cNvPr id="27" name="Rectangle 76">
              <a:extLst>
                <a:ext uri="{FF2B5EF4-FFF2-40B4-BE49-F238E27FC236}">
                  <a16:creationId xmlns:a16="http://schemas.microsoft.com/office/drawing/2014/main" id="{36919738-0596-2DC4-8671-DEA79BAB08B9}"/>
                </a:ext>
              </a:extLst>
            </p:cNvPr>
            <p:cNvSpPr/>
            <p:nvPr/>
          </p:nvSpPr>
          <p:spPr>
            <a:xfrm>
              <a:off x="5204316" y="5862254"/>
              <a:ext cx="323299" cy="3508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14" dirty="0"/>
                <a:t>3</a:t>
              </a:r>
            </a:p>
          </p:txBody>
        </p:sp>
        <p:sp>
          <p:nvSpPr>
            <p:cNvPr id="28" name="Rectangle 78">
              <a:extLst>
                <a:ext uri="{FF2B5EF4-FFF2-40B4-BE49-F238E27FC236}">
                  <a16:creationId xmlns:a16="http://schemas.microsoft.com/office/drawing/2014/main" id="{7F9D786E-370D-68A1-31D4-78A9F1A592F4}"/>
                </a:ext>
              </a:extLst>
            </p:cNvPr>
            <p:cNvSpPr/>
            <p:nvPr/>
          </p:nvSpPr>
          <p:spPr>
            <a:xfrm>
              <a:off x="6337864" y="5862254"/>
              <a:ext cx="323299" cy="3508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14" dirty="0"/>
                <a:t>4</a:t>
              </a:r>
            </a:p>
          </p:txBody>
        </p:sp>
        <p:sp>
          <p:nvSpPr>
            <p:cNvPr id="29" name="Rectangle 79">
              <a:extLst>
                <a:ext uri="{FF2B5EF4-FFF2-40B4-BE49-F238E27FC236}">
                  <a16:creationId xmlns:a16="http://schemas.microsoft.com/office/drawing/2014/main" id="{0B1E055F-B4B3-1FE9-F302-7E232222067E}"/>
                </a:ext>
              </a:extLst>
            </p:cNvPr>
            <p:cNvSpPr/>
            <p:nvPr/>
          </p:nvSpPr>
          <p:spPr>
            <a:xfrm>
              <a:off x="7453074" y="5858654"/>
              <a:ext cx="323299" cy="3508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14" dirty="0"/>
                <a:t>5</a:t>
              </a:r>
            </a:p>
          </p:txBody>
        </p:sp>
        <p:cxnSp>
          <p:nvCxnSpPr>
            <p:cNvPr id="30" name="Straight Connector 57">
              <a:extLst>
                <a:ext uri="{FF2B5EF4-FFF2-40B4-BE49-F238E27FC236}">
                  <a16:creationId xmlns:a16="http://schemas.microsoft.com/office/drawing/2014/main" id="{0B498722-5D29-5B21-5509-BA857AE6B365}"/>
                </a:ext>
              </a:extLst>
            </p:cNvPr>
            <p:cNvCxnSpPr/>
            <p:nvPr/>
          </p:nvCxnSpPr>
          <p:spPr>
            <a:xfrm>
              <a:off x="8567344" y="5838739"/>
              <a:ext cx="0" cy="1714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79">
              <a:extLst>
                <a:ext uri="{FF2B5EF4-FFF2-40B4-BE49-F238E27FC236}">
                  <a16:creationId xmlns:a16="http://schemas.microsoft.com/office/drawing/2014/main" id="{986D0647-F9BD-2632-B68D-1264676A11EA}"/>
                </a:ext>
              </a:extLst>
            </p:cNvPr>
            <p:cNvSpPr/>
            <p:nvPr/>
          </p:nvSpPr>
          <p:spPr>
            <a:xfrm>
              <a:off x="8566674" y="5863453"/>
              <a:ext cx="323299" cy="3508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14" dirty="0"/>
                <a:t>6</a:t>
              </a:r>
            </a:p>
          </p:txBody>
        </p:sp>
        <p:cxnSp>
          <p:nvCxnSpPr>
            <p:cNvPr id="32" name="Straight Connector 57">
              <a:extLst>
                <a:ext uri="{FF2B5EF4-FFF2-40B4-BE49-F238E27FC236}">
                  <a16:creationId xmlns:a16="http://schemas.microsoft.com/office/drawing/2014/main" id="{ED49C00A-AB6D-7CF6-3839-AA820F90B5F6}"/>
                </a:ext>
              </a:extLst>
            </p:cNvPr>
            <p:cNvCxnSpPr/>
            <p:nvPr/>
          </p:nvCxnSpPr>
          <p:spPr>
            <a:xfrm>
              <a:off x="9683344" y="5835139"/>
              <a:ext cx="0" cy="1714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79">
              <a:extLst>
                <a:ext uri="{FF2B5EF4-FFF2-40B4-BE49-F238E27FC236}">
                  <a16:creationId xmlns:a16="http://schemas.microsoft.com/office/drawing/2014/main" id="{2C9DDAE0-06F7-CBDA-B70C-BEC87AF27BF3}"/>
                </a:ext>
              </a:extLst>
            </p:cNvPr>
            <p:cNvSpPr/>
            <p:nvPr/>
          </p:nvSpPr>
          <p:spPr>
            <a:xfrm>
              <a:off x="9682674" y="5859854"/>
              <a:ext cx="323299" cy="3508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14" dirty="0"/>
                <a:t>7</a:t>
              </a:r>
            </a:p>
          </p:txBody>
        </p:sp>
      </p:grpSp>
      <p:sp>
        <p:nvSpPr>
          <p:cNvPr id="34" name="Rectangle 18">
            <a:extLst>
              <a:ext uri="{FF2B5EF4-FFF2-40B4-BE49-F238E27FC236}">
                <a16:creationId xmlns:a16="http://schemas.microsoft.com/office/drawing/2014/main" id="{33316119-6EAD-E1BE-E449-7150743CA2CB}"/>
              </a:ext>
            </a:extLst>
          </p:cNvPr>
          <p:cNvSpPr/>
          <p:nvPr/>
        </p:nvSpPr>
        <p:spPr>
          <a:xfrm>
            <a:off x="5762136" y="1211124"/>
            <a:ext cx="2933285" cy="228061"/>
          </a:xfrm>
          <a:prstGeom prst="rect">
            <a:avLst/>
          </a:prstGeom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14" dirty="0"/>
              <a:t>Helmholtz coils</a:t>
            </a:r>
          </a:p>
        </p:txBody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31AD1789-AE08-8988-16EF-677FD10345B8}"/>
              </a:ext>
            </a:extLst>
          </p:cNvPr>
          <p:cNvSpPr/>
          <p:nvPr/>
        </p:nvSpPr>
        <p:spPr>
          <a:xfrm>
            <a:off x="5762137" y="2162569"/>
            <a:ext cx="2933284" cy="228061"/>
          </a:xfrm>
          <a:prstGeom prst="rect">
            <a:avLst/>
          </a:prstGeom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67"/>
          </a:p>
        </p:txBody>
      </p:sp>
      <p:sp>
        <p:nvSpPr>
          <p:cNvPr id="37" name="Rectangle 48">
            <a:extLst>
              <a:ext uri="{FF2B5EF4-FFF2-40B4-BE49-F238E27FC236}">
                <a16:creationId xmlns:a16="http://schemas.microsoft.com/office/drawing/2014/main" id="{000B8FB6-CA2B-09C1-C4B1-0C4429CB3D29}"/>
              </a:ext>
            </a:extLst>
          </p:cNvPr>
          <p:cNvSpPr/>
          <p:nvPr/>
        </p:nvSpPr>
        <p:spPr>
          <a:xfrm>
            <a:off x="5746219" y="1607675"/>
            <a:ext cx="2977830" cy="4263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67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9AA1A3D1-6C1D-DD79-6A7C-C4D795847CF7}"/>
              </a:ext>
            </a:extLst>
          </p:cNvPr>
          <p:cNvSpPr/>
          <p:nvPr/>
        </p:nvSpPr>
        <p:spPr>
          <a:xfrm>
            <a:off x="5473596" y="1258374"/>
            <a:ext cx="239413" cy="183849"/>
          </a:xfrm>
          <a:prstGeom prst="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  <a:alpha val="60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  <a:alpha val="6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  <a:alpha val="60000"/>
                </a:schemeClr>
              </a:gs>
            </a:gsLst>
            <a:lin ang="5400000" scaled="0"/>
          </a:gradFill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sz="1060" dirty="0">
              <a:solidFill>
                <a:schemeClr val="bg1"/>
              </a:solidFill>
            </a:endParaRPr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65CC6B38-6998-F0E6-5740-0B4675B6DC1A}"/>
              </a:ext>
            </a:extLst>
          </p:cNvPr>
          <p:cNvSpPr/>
          <p:nvPr/>
        </p:nvSpPr>
        <p:spPr>
          <a:xfrm>
            <a:off x="5473595" y="2058241"/>
            <a:ext cx="239413" cy="183849"/>
          </a:xfrm>
          <a:prstGeom prst="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  <a:alpha val="60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  <a:alpha val="6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  <a:alpha val="60000"/>
                </a:schemeClr>
              </a:gs>
            </a:gsLst>
            <a:lin ang="5400000" scaled="0"/>
          </a:gradFill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sz="1060" dirty="0">
              <a:solidFill>
                <a:schemeClr val="bg1"/>
              </a:solidFill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2DC495CB-DACE-E8C9-1348-C555526F943E}"/>
              </a:ext>
            </a:extLst>
          </p:cNvPr>
          <p:cNvSpPr txBox="1"/>
          <p:nvPr/>
        </p:nvSpPr>
        <p:spPr>
          <a:xfrm>
            <a:off x="4935711" y="725488"/>
            <a:ext cx="1310540" cy="30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14" dirty="0"/>
              <a:t>Bridge coils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7160E388-AF3C-DD5D-B958-68346CDCCB8B}"/>
              </a:ext>
            </a:extLst>
          </p:cNvPr>
          <p:cNvSpPr txBox="1"/>
          <p:nvPr/>
        </p:nvSpPr>
        <p:spPr>
          <a:xfrm>
            <a:off x="1992367" y="936262"/>
            <a:ext cx="1310540" cy="30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14" dirty="0"/>
              <a:t>Bridge coils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74DC4CF4-2333-81A4-FC71-C455ABF7228B}"/>
              </a:ext>
            </a:extLst>
          </p:cNvPr>
          <p:cNvSpPr txBox="1"/>
          <p:nvPr/>
        </p:nvSpPr>
        <p:spPr>
          <a:xfrm>
            <a:off x="7897566" y="2910924"/>
            <a:ext cx="1248997" cy="418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21" dirty="0"/>
              <a:t>z [m]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AE497423-624E-BA7E-514F-ADF2FA84F094}"/>
              </a:ext>
            </a:extLst>
          </p:cNvPr>
          <p:cNvSpPr txBox="1"/>
          <p:nvPr/>
        </p:nvSpPr>
        <p:spPr>
          <a:xfrm>
            <a:off x="1189937" y="1512290"/>
            <a:ext cx="756904" cy="30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14" dirty="0"/>
              <a:t>Target</a:t>
            </a:r>
          </a:p>
        </p:txBody>
      </p:sp>
      <p:sp>
        <p:nvSpPr>
          <p:cNvPr id="11" name="TextBox 33">
            <a:extLst>
              <a:ext uri="{FF2B5EF4-FFF2-40B4-BE49-F238E27FC236}">
                <a16:creationId xmlns:a16="http://schemas.microsoft.com/office/drawing/2014/main" id="{93F1B5F1-E890-3D79-8943-24FB938EF490}"/>
              </a:ext>
            </a:extLst>
          </p:cNvPr>
          <p:cNvSpPr txBox="1"/>
          <p:nvPr/>
        </p:nvSpPr>
        <p:spPr>
          <a:xfrm>
            <a:off x="2794661" y="1681597"/>
            <a:ext cx="2379692" cy="30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14" dirty="0"/>
              <a:t>L-band TW CERN Study</a:t>
            </a:r>
          </a:p>
        </p:txBody>
      </p:sp>
      <p:sp>
        <p:nvSpPr>
          <p:cNvPr id="36" name="TextBox 33">
            <a:extLst>
              <a:ext uri="{FF2B5EF4-FFF2-40B4-BE49-F238E27FC236}">
                <a16:creationId xmlns:a16="http://schemas.microsoft.com/office/drawing/2014/main" id="{A082BC4F-C391-CFCD-37D8-B2F8EF2F51AF}"/>
              </a:ext>
            </a:extLst>
          </p:cNvPr>
          <p:cNvSpPr txBox="1"/>
          <p:nvPr/>
        </p:nvSpPr>
        <p:spPr>
          <a:xfrm>
            <a:off x="6021919" y="1671295"/>
            <a:ext cx="2379692" cy="30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14" dirty="0"/>
              <a:t>L-band TW CERN Study</a:t>
            </a:r>
          </a:p>
        </p:txBody>
      </p:sp>
      <p:pic>
        <p:nvPicPr>
          <p:cNvPr id="52" name="Immagine 51">
            <a:extLst>
              <a:ext uri="{FF2B5EF4-FFF2-40B4-BE49-F238E27FC236}">
                <a16:creationId xmlns:a16="http://schemas.microsoft.com/office/drawing/2014/main" id="{DDD6E52D-D0E8-DCFE-FC57-2121460E5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203" y="3687803"/>
            <a:ext cx="3323346" cy="2232248"/>
          </a:xfrm>
          <a:prstGeom prst="rect">
            <a:avLst/>
          </a:prstGeom>
        </p:spPr>
      </p:pic>
      <p:pic>
        <p:nvPicPr>
          <p:cNvPr id="53" name="Immagine 52">
            <a:extLst>
              <a:ext uri="{FF2B5EF4-FFF2-40B4-BE49-F238E27FC236}">
                <a16:creationId xmlns:a16="http://schemas.microsoft.com/office/drawing/2014/main" id="{D6869859-726B-B357-B76F-3415466D8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5037"/>
            <a:ext cx="3369896" cy="2357884"/>
          </a:xfrm>
          <a:prstGeom prst="rect">
            <a:avLst/>
          </a:prstGeom>
        </p:spPr>
      </p:pic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02864A72-8129-96D0-8900-3FDEDFB56849}"/>
              </a:ext>
            </a:extLst>
          </p:cNvPr>
          <p:cNvSpPr txBox="1"/>
          <p:nvPr/>
        </p:nvSpPr>
        <p:spPr>
          <a:xfrm>
            <a:off x="291621" y="3719053"/>
            <a:ext cx="30782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/>
              <a:t>40.7</a:t>
            </a:r>
            <a:r>
              <a:rPr lang="en-US" sz="1100" b="1" dirty="0"/>
              <a:t>% of extracted e</a:t>
            </a:r>
            <a:r>
              <a:rPr lang="en-US" sz="1100" b="1" baseline="30000" dirty="0"/>
              <a:t>+</a:t>
            </a:r>
            <a:r>
              <a:rPr lang="en-US" sz="1100" b="1" dirty="0"/>
              <a:t> in 1</a:t>
            </a:r>
            <a:r>
              <a:rPr lang="en-US" sz="1100" b="1" baseline="30000" dirty="0"/>
              <a:t>st</a:t>
            </a:r>
            <a:r>
              <a:rPr lang="en-US" sz="1100" b="1" dirty="0"/>
              <a:t> RF bucket</a:t>
            </a:r>
            <a:br>
              <a:rPr lang="en-US" sz="1100" dirty="0"/>
            </a:br>
            <a:r>
              <a:rPr lang="en-US" sz="1100" dirty="0"/>
              <a:t>E = 45 MeV</a:t>
            </a:r>
            <a:br>
              <a:rPr lang="en-US" sz="1100" dirty="0"/>
            </a:br>
            <a:r>
              <a:rPr lang="el-GR" sz="1100" dirty="0"/>
              <a:t>Δ</a:t>
            </a:r>
            <a:r>
              <a:rPr lang="en-US" sz="1100" dirty="0"/>
              <a:t>E = 29 MeV (64% </a:t>
            </a:r>
            <a:r>
              <a:rPr lang="el-GR" sz="1100" dirty="0"/>
              <a:t>Δ</a:t>
            </a:r>
            <a:r>
              <a:rPr lang="en-US" sz="1100" dirty="0"/>
              <a:t>E/E)</a:t>
            </a:r>
          </a:p>
          <a:p>
            <a:r>
              <a:rPr lang="el-GR" sz="1100" dirty="0"/>
              <a:t>ε</a:t>
            </a:r>
            <a:r>
              <a:rPr lang="it-IT" sz="1100" baseline="-25000" dirty="0"/>
              <a:t>n,x</a:t>
            </a:r>
            <a:r>
              <a:rPr lang="it-IT" sz="1100" dirty="0"/>
              <a:t> = </a:t>
            </a:r>
            <a:r>
              <a:rPr lang="en-US" sz="1100" dirty="0"/>
              <a:t>1.0 10</a:t>
            </a:r>
            <a:r>
              <a:rPr lang="en-US" sz="1100" baseline="30000" dirty="0"/>
              <a:t>4</a:t>
            </a:r>
            <a:r>
              <a:rPr lang="en-US" sz="1100" dirty="0"/>
              <a:t> mm-</a:t>
            </a:r>
            <a:r>
              <a:rPr lang="en-US" sz="1100" dirty="0" err="1"/>
              <a:t>mrad</a:t>
            </a:r>
            <a:endParaRPr lang="en-US" sz="1100" dirty="0"/>
          </a:p>
          <a:p>
            <a:r>
              <a:rPr lang="el-GR" sz="1100" dirty="0"/>
              <a:t>σ</a:t>
            </a:r>
            <a:r>
              <a:rPr lang="en-US" sz="1100" baseline="-25000" dirty="0"/>
              <a:t>x  </a:t>
            </a:r>
            <a:r>
              <a:rPr lang="en-US" sz="1100" dirty="0"/>
              <a:t>= 7.8 mm</a:t>
            </a:r>
            <a:br>
              <a:rPr lang="en-US" sz="1100" dirty="0"/>
            </a:br>
            <a:r>
              <a:rPr lang="el-GR" sz="1100" dirty="0"/>
              <a:t>σ</a:t>
            </a:r>
            <a:r>
              <a:rPr lang="en-US" sz="1100" baseline="-25000" dirty="0"/>
              <a:t>z </a:t>
            </a:r>
            <a:r>
              <a:rPr lang="en-US" sz="1100" dirty="0"/>
              <a:t>= 9.7 mm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9B9ED752-2421-B965-8640-5C86CE914993}"/>
              </a:ext>
            </a:extLst>
          </p:cNvPr>
          <p:cNvSpPr txBox="1"/>
          <p:nvPr/>
        </p:nvSpPr>
        <p:spPr>
          <a:xfrm>
            <a:off x="11277" y="3237333"/>
            <a:ext cx="3391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Starting Point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2A5F0DF6-C19D-7EAA-8195-2C03BCE41D2E}"/>
              </a:ext>
            </a:extLst>
          </p:cNvPr>
          <p:cNvSpPr txBox="1"/>
          <p:nvPr/>
        </p:nvSpPr>
        <p:spPr>
          <a:xfrm>
            <a:off x="3850284" y="3327763"/>
            <a:ext cx="3391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First </a:t>
            </a:r>
            <a:r>
              <a:rPr lang="it-IT" dirty="0" err="1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Ooptimized</a:t>
            </a:r>
            <a:r>
              <a:rPr lang="it-IT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Working Point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5F1947-9903-6CE1-2EF9-6347D6FC4AF9}"/>
              </a:ext>
            </a:extLst>
          </p:cNvPr>
          <p:cNvSpPr txBox="1"/>
          <p:nvPr/>
        </p:nvSpPr>
        <p:spPr>
          <a:xfrm>
            <a:off x="6818172" y="746972"/>
            <a:ext cx="3924472" cy="338554"/>
          </a:xfrm>
          <a:prstGeom prst="rect">
            <a:avLst/>
          </a:prstGeom>
          <a:solidFill>
            <a:srgbClr val="FFE5E5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Bacci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M. Rossetti-Conti (INFN/Milano)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26BD93-7B6D-C899-CC70-80C75E245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353" y="171310"/>
            <a:ext cx="7576213" cy="432048"/>
          </a:xfrm>
        </p:spPr>
        <p:txBody>
          <a:bodyPr>
            <a:normAutofit/>
          </a:bodyPr>
          <a:lstStyle/>
          <a:p>
            <a:r>
              <a:rPr lang="en-GB" dirty="0"/>
              <a:t>AI-driven performance boost (</a:t>
            </a:r>
            <a:r>
              <a:rPr lang="en-US" sz="2400" b="1" dirty="0">
                <a:solidFill>
                  <a:srgbClr val="C600C6"/>
                </a:solidFill>
              </a:rPr>
              <a:t>GIOTTO Application</a:t>
            </a:r>
            <a:r>
              <a:rPr lang="en-GB" dirty="0"/>
              <a:t>)</a:t>
            </a:r>
          </a:p>
        </p:txBody>
      </p:sp>
      <p:cxnSp>
        <p:nvCxnSpPr>
          <p:cNvPr id="47" name="Connettore 2 212">
            <a:extLst>
              <a:ext uri="{FF2B5EF4-FFF2-40B4-BE49-F238E27FC236}">
                <a16:creationId xmlns:a16="http://schemas.microsoft.com/office/drawing/2014/main" id="{EF9BEEC8-0456-4AE3-A02F-05C24B2419D2}"/>
              </a:ext>
            </a:extLst>
          </p:cNvPr>
          <p:cNvCxnSpPr>
            <a:cxnSpLocks/>
          </p:cNvCxnSpPr>
          <p:nvPr/>
        </p:nvCxnSpPr>
        <p:spPr>
          <a:xfrm>
            <a:off x="3298155" y="4679983"/>
            <a:ext cx="438007" cy="0"/>
          </a:xfrm>
          <a:prstGeom prst="straightConnector1">
            <a:avLst/>
          </a:prstGeom>
          <a:ln w="47625" cmpd="dbl">
            <a:gradFill flip="none" rotWithShape="1">
              <a:gsLst>
                <a:gs pos="9000">
                  <a:schemeClr val="accent4">
                    <a:lumMod val="20000"/>
                    <a:lumOff val="80000"/>
                  </a:schemeClr>
                </a:gs>
                <a:gs pos="0">
                  <a:schemeClr val="bg1"/>
                </a:gs>
                <a:gs pos="98851">
                  <a:srgbClr val="FFC30F"/>
                </a:gs>
              </a:gsLst>
              <a:lin ang="0" scaled="1"/>
              <a:tileRect/>
            </a:gradFill>
            <a:headEnd type="none" w="lg" len="lg"/>
            <a:tailEnd type="stealth" w="lg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9" name="Connettore 2 212">
            <a:extLst>
              <a:ext uri="{FF2B5EF4-FFF2-40B4-BE49-F238E27FC236}">
                <a16:creationId xmlns:a16="http://schemas.microsoft.com/office/drawing/2014/main" id="{FE689AA5-C9C7-14B2-DF47-C62130EB60E8}"/>
              </a:ext>
            </a:extLst>
          </p:cNvPr>
          <p:cNvCxnSpPr>
            <a:cxnSpLocks/>
          </p:cNvCxnSpPr>
          <p:nvPr/>
        </p:nvCxnSpPr>
        <p:spPr>
          <a:xfrm>
            <a:off x="6970563" y="4679983"/>
            <a:ext cx="438007" cy="0"/>
          </a:xfrm>
          <a:prstGeom prst="straightConnector1">
            <a:avLst/>
          </a:prstGeom>
          <a:ln w="47625" cmpd="dbl">
            <a:gradFill flip="none" rotWithShape="1">
              <a:gsLst>
                <a:gs pos="9000">
                  <a:schemeClr val="accent4">
                    <a:lumMod val="20000"/>
                    <a:lumOff val="80000"/>
                  </a:schemeClr>
                </a:gs>
                <a:gs pos="0">
                  <a:schemeClr val="bg1"/>
                </a:gs>
                <a:gs pos="98851">
                  <a:srgbClr val="FFC30F"/>
                </a:gs>
              </a:gsLst>
              <a:lin ang="0" scaled="1"/>
              <a:tileRect/>
            </a:gradFill>
            <a:headEnd type="none" w="lg" len="lg"/>
            <a:tailEnd type="stealth" w="lg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51" name="Immagine 52">
            <a:extLst>
              <a:ext uri="{FF2B5EF4-FFF2-40B4-BE49-F238E27FC236}">
                <a16:creationId xmlns:a16="http://schemas.microsoft.com/office/drawing/2014/main" id="{6D9708B3-5ECB-4B55-8643-9A1B07C2C3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9835" y="3659126"/>
            <a:ext cx="3251940" cy="2151618"/>
          </a:xfrm>
          <a:prstGeom prst="rect">
            <a:avLst/>
          </a:prstGeom>
        </p:spPr>
      </p:pic>
      <p:sp>
        <p:nvSpPr>
          <p:cNvPr id="56" name="CasellaDiTesto 49">
            <a:extLst>
              <a:ext uri="{FF2B5EF4-FFF2-40B4-BE49-F238E27FC236}">
                <a16:creationId xmlns:a16="http://schemas.microsoft.com/office/drawing/2014/main" id="{47482C3A-33B8-C18D-F2E1-A62AA4546C08}"/>
              </a:ext>
            </a:extLst>
          </p:cNvPr>
          <p:cNvSpPr txBox="1"/>
          <p:nvPr/>
        </p:nvSpPr>
        <p:spPr>
          <a:xfrm>
            <a:off x="7833232" y="3868418"/>
            <a:ext cx="28391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i="0" dirty="0">
                <a:effectLst/>
                <a:highlight>
                  <a:srgbClr val="FFC30F"/>
                </a:highlight>
              </a:rPr>
              <a:t>6</a:t>
            </a:r>
            <a:r>
              <a:rPr lang="it-IT" sz="1100" b="1" dirty="0">
                <a:highlight>
                  <a:srgbClr val="FFC30F"/>
                </a:highlight>
              </a:rPr>
              <a:t>5</a:t>
            </a:r>
            <a:r>
              <a:rPr lang="it-IT" sz="1100" b="1" i="0" dirty="0">
                <a:effectLst/>
                <a:highlight>
                  <a:srgbClr val="FFC30F"/>
                </a:highlight>
              </a:rPr>
              <a:t>.0</a:t>
            </a:r>
            <a:r>
              <a:rPr lang="en-US" sz="1100" b="1" dirty="0">
                <a:highlight>
                  <a:srgbClr val="FFC30F"/>
                </a:highlight>
              </a:rPr>
              <a:t>%</a:t>
            </a:r>
            <a:r>
              <a:rPr lang="en-US" sz="1100" b="1" dirty="0"/>
              <a:t> of extracted e</a:t>
            </a:r>
            <a:r>
              <a:rPr lang="en-US" sz="1100" b="1" baseline="30000" dirty="0"/>
              <a:t>+</a:t>
            </a:r>
            <a:r>
              <a:rPr lang="en-US" sz="1100" b="1" dirty="0"/>
              <a:t> in 1</a:t>
            </a:r>
            <a:r>
              <a:rPr lang="en-US" sz="1100" b="1" baseline="30000" dirty="0"/>
              <a:t>st</a:t>
            </a:r>
            <a:r>
              <a:rPr lang="en-US" sz="1100" b="1" dirty="0"/>
              <a:t> RF bucket</a:t>
            </a:r>
            <a:br>
              <a:rPr lang="en-US" sz="1100" dirty="0"/>
            </a:br>
            <a:r>
              <a:rPr lang="en-US" sz="1100" dirty="0"/>
              <a:t>E = 82.14 MeV</a:t>
            </a:r>
            <a:br>
              <a:rPr lang="en-US" sz="1100" dirty="0"/>
            </a:br>
            <a:r>
              <a:rPr lang="el-GR" sz="1100" dirty="0"/>
              <a:t>Δ</a:t>
            </a:r>
            <a:r>
              <a:rPr lang="en-US" sz="1100" dirty="0"/>
              <a:t>E = 21.1 MeV (26% </a:t>
            </a:r>
            <a:r>
              <a:rPr lang="el-GR" sz="1100" dirty="0"/>
              <a:t>Δ</a:t>
            </a:r>
            <a:r>
              <a:rPr lang="en-US" sz="1100" dirty="0"/>
              <a:t>E/E)</a:t>
            </a:r>
          </a:p>
          <a:p>
            <a:r>
              <a:rPr lang="el-GR" sz="1100" dirty="0"/>
              <a:t>ε</a:t>
            </a:r>
            <a:r>
              <a:rPr lang="it-IT" sz="1100" baseline="-25000" dirty="0"/>
              <a:t>n,x</a:t>
            </a:r>
            <a:r>
              <a:rPr lang="it-IT" sz="1100" dirty="0"/>
              <a:t> = </a:t>
            </a:r>
            <a:r>
              <a:rPr lang="en-US" sz="1100" dirty="0"/>
              <a:t>1.1 10</a:t>
            </a:r>
            <a:r>
              <a:rPr lang="en-US" sz="1100" baseline="30000" dirty="0"/>
              <a:t>4</a:t>
            </a:r>
            <a:r>
              <a:rPr lang="en-US" sz="1100" dirty="0"/>
              <a:t> mm-</a:t>
            </a:r>
            <a:r>
              <a:rPr lang="en-US" sz="1100" dirty="0" err="1"/>
              <a:t>mrad</a:t>
            </a:r>
            <a:endParaRPr lang="en-US" sz="1100" dirty="0"/>
          </a:p>
          <a:p>
            <a:r>
              <a:rPr lang="el-GR" sz="1100" dirty="0"/>
              <a:t>σ</a:t>
            </a:r>
            <a:r>
              <a:rPr lang="en-US" sz="1100" baseline="-25000" dirty="0"/>
              <a:t>x  </a:t>
            </a:r>
            <a:r>
              <a:rPr lang="en-US" sz="1100" dirty="0"/>
              <a:t>= 8.63 mm</a:t>
            </a:r>
            <a:br>
              <a:rPr lang="en-US" sz="1100" dirty="0"/>
            </a:br>
            <a:r>
              <a:rPr lang="el-GR" sz="1100" dirty="0"/>
              <a:t>σ</a:t>
            </a:r>
            <a:r>
              <a:rPr lang="en-US" sz="1100" baseline="-25000" dirty="0"/>
              <a:t>z </a:t>
            </a:r>
            <a:r>
              <a:rPr lang="en-US" sz="1100" dirty="0"/>
              <a:t>= 14 mm</a:t>
            </a:r>
          </a:p>
        </p:txBody>
      </p:sp>
      <p:sp>
        <p:nvSpPr>
          <p:cNvPr id="57" name="CasellaDiTesto 53">
            <a:extLst>
              <a:ext uri="{FF2B5EF4-FFF2-40B4-BE49-F238E27FC236}">
                <a16:creationId xmlns:a16="http://schemas.microsoft.com/office/drawing/2014/main" id="{04BC1B37-7B87-F19B-2CFF-A901A3677503}"/>
              </a:ext>
            </a:extLst>
          </p:cNvPr>
          <p:cNvSpPr txBox="1"/>
          <p:nvPr/>
        </p:nvSpPr>
        <p:spPr>
          <a:xfrm>
            <a:off x="7506736" y="3363662"/>
            <a:ext cx="3198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Opt. with bridge coils</a:t>
            </a:r>
          </a:p>
        </p:txBody>
      </p:sp>
      <p:sp>
        <p:nvSpPr>
          <p:cNvPr id="58" name="Footer Placeholder 6">
            <a:extLst>
              <a:ext uri="{FF2B5EF4-FFF2-40B4-BE49-F238E27FC236}">
                <a16:creationId xmlns:a16="http://schemas.microsoft.com/office/drawing/2014/main" id="{569B163F-C6F9-33D6-DFC1-BF2257CE0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4059" y="5699400"/>
            <a:ext cx="5904655" cy="322263"/>
          </a:xfrm>
        </p:spPr>
        <p:txBody>
          <a:bodyPr/>
          <a:lstStyle/>
          <a:p>
            <a:r>
              <a:rPr lang="en-GB" dirty="0"/>
              <a:t>Mini Workshop on the FCC-</a:t>
            </a:r>
            <a:r>
              <a:rPr lang="en-GB" dirty="0" err="1"/>
              <a:t>ee</a:t>
            </a:r>
            <a:r>
              <a:rPr lang="en-GB" dirty="0"/>
              <a:t> Injector Studies, 24 – 25 November  (</a:t>
            </a:r>
            <a:r>
              <a:rPr lang="en-GB" dirty="0" err="1"/>
              <a:t>IJCLab</a:t>
            </a:r>
            <a:r>
              <a:rPr lang="en-GB" dirty="0"/>
              <a:t> Orsay)</a:t>
            </a:r>
          </a:p>
        </p:txBody>
      </p:sp>
    </p:spTree>
    <p:extLst>
      <p:ext uri="{BB962C8B-B14F-4D97-AF65-F5344CB8AC3E}">
        <p14:creationId xmlns:p14="http://schemas.microsoft.com/office/powerpoint/2010/main" val="422938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1EADD-F357-29F0-EE7F-D2656EC44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EC155A-5000-3414-F670-33D5AA74E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List of current open points</a:t>
            </a: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EDBEE3AB-8E09-F2A9-B9F6-0197C40470EC}"/>
              </a:ext>
            </a:extLst>
          </p:cNvPr>
          <p:cNvSpPr txBox="1">
            <a:spLocks/>
          </p:cNvSpPr>
          <p:nvPr/>
        </p:nvSpPr>
        <p:spPr>
          <a:xfrm>
            <a:off x="941942" y="1157536"/>
            <a:ext cx="9649073" cy="43631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indent="-225425" algn="just" fontAlgn="auto">
              <a:spcAft>
                <a:spcPts val="600"/>
              </a:spcAft>
              <a:buSzPct val="80000"/>
              <a:buFont typeface=".PingFang SC Regular"/>
              <a:buChar char="－"/>
            </a:pPr>
            <a:r>
              <a:rPr lang="en-US" sz="18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Mechanical design/target reliability. Moving target? Comparison of conventional vs. hybrid schemes.</a:t>
            </a:r>
          </a:p>
          <a:p>
            <a:pPr marL="682625" lvl="1" indent="-225425" algn="just" fontAlgn="auto">
              <a:spcAft>
                <a:spcPts val="600"/>
              </a:spcAft>
              <a:buSzPct val="80000"/>
              <a:buFont typeface=".PingFang SC Regular"/>
              <a:buChar char="－"/>
            </a:pPr>
            <a:r>
              <a:rPr lang="en-US" sz="1400" b="1" u="sng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Positron source operating conditions for different modes (incident beam power, how many years per mode) ➜ radiation load studies.</a:t>
            </a:r>
          </a:p>
          <a:p>
            <a:pPr marL="225425" indent="-225425" algn="just" fontAlgn="auto">
              <a:spcAft>
                <a:spcPts val="600"/>
              </a:spcAft>
              <a:buSzPct val="80000"/>
              <a:buFont typeface=".PingFang SC Regular"/>
              <a:buChar char="－"/>
            </a:pPr>
            <a:r>
              <a:rPr lang="en-US" sz="18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Effect of high magnetic field on the positron production in target. </a:t>
            </a:r>
          </a:p>
          <a:p>
            <a:pPr marL="225425" indent="-225425" algn="just" fontAlgn="auto">
              <a:spcAft>
                <a:spcPts val="600"/>
              </a:spcAft>
              <a:buSzPct val="80000"/>
              <a:buFont typeface=".PingFang SC Regular"/>
              <a:buChar char="－"/>
            </a:pPr>
            <a:r>
              <a:rPr lang="en-US" sz="18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FC-based capture system? Simulations with large aperture acc. structures. FC design (</a:t>
            </a:r>
            <a:r>
              <a:rPr lang="en-US" sz="1800" dirty="0" err="1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SuperKEKB</a:t>
            </a:r>
            <a:r>
              <a:rPr lang="en-US" sz="18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CLIC)? Radiation load studies/mechanical integration ?</a:t>
            </a:r>
          </a:p>
          <a:p>
            <a:pPr marL="225425" indent="-225425" algn="just" fontAlgn="auto">
              <a:spcAft>
                <a:spcPts val="600"/>
              </a:spcAft>
              <a:buSzPct val="80000"/>
              <a:buFont typeface=".PingFang SC Regular"/>
              <a:buChar char="－"/>
            </a:pPr>
            <a:r>
              <a:rPr lang="en-US" sz="18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HTS design ( P3) ➜ shielding layout and impact on e+ capture efficiency. Field profile.</a:t>
            </a:r>
          </a:p>
          <a:p>
            <a:pPr marL="225425" indent="-225425" algn="just" fontAlgn="auto">
              <a:spcAft>
                <a:spcPts val="600"/>
              </a:spcAft>
              <a:buSzPct val="80000"/>
              <a:buFont typeface=".PingFang SC Regular"/>
              <a:buChar char="－"/>
            </a:pPr>
            <a:r>
              <a:rPr lang="en-US" sz="18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NC vs. SC solenoid for the capture section.</a:t>
            </a:r>
          </a:p>
          <a:p>
            <a:pPr marL="225425" indent="-225425" algn="just" fontAlgn="auto">
              <a:spcAft>
                <a:spcPts val="600"/>
              </a:spcAft>
              <a:buSzPct val="80000"/>
              <a:buFont typeface=".PingFang SC Regular"/>
              <a:buChar char="－"/>
            </a:pPr>
            <a:r>
              <a:rPr lang="en-US" sz="18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Electron and positron separation (where and how)</a:t>
            </a:r>
          </a:p>
          <a:p>
            <a:pPr marL="225425" indent="-225425" algn="just" fontAlgn="auto">
              <a:spcAft>
                <a:spcPts val="600"/>
              </a:spcAft>
              <a:buSzPct val="80000"/>
              <a:buFont typeface=".PingFang SC Regular"/>
              <a:buChar char="－"/>
            </a:pPr>
            <a:r>
              <a:rPr lang="en-US" sz="18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Mechanical layout (distances between the target/acc. structures) ➜ impact on acc. e+ yield</a:t>
            </a:r>
          </a:p>
          <a:p>
            <a:pPr marL="225425" indent="-225425" algn="just" fontAlgn="auto">
              <a:spcAft>
                <a:spcPts val="600"/>
              </a:spcAft>
              <a:buSzPct val="80000"/>
              <a:buFont typeface=".PingFang SC Regular"/>
              <a:buChar char="－"/>
            </a:pPr>
            <a:r>
              <a:rPr lang="en-US" sz="18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6D DR acceptance (how to apply at capture system)</a:t>
            </a:r>
          </a:p>
        </p:txBody>
      </p:sp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62BDA8D3-ADA1-1504-C8FC-70330383A1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/>
              <a:t>25/11/2022</a:t>
            </a: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6FDCE5ED-07F3-8B18-CA84-C2F121FBC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4059" y="5699400"/>
            <a:ext cx="5904655" cy="322263"/>
          </a:xfrm>
        </p:spPr>
        <p:txBody>
          <a:bodyPr/>
          <a:lstStyle/>
          <a:p>
            <a:r>
              <a:rPr lang="en-GB" dirty="0"/>
              <a:t>Mini Workshop on the FCC-</a:t>
            </a:r>
            <a:r>
              <a:rPr lang="en-GB" dirty="0" err="1"/>
              <a:t>ee</a:t>
            </a:r>
            <a:r>
              <a:rPr lang="en-GB" dirty="0"/>
              <a:t> Injector Studies, 24 – 25 November  (</a:t>
            </a:r>
            <a:r>
              <a:rPr lang="en-GB" dirty="0" err="1"/>
              <a:t>IJCLab</a:t>
            </a:r>
            <a:r>
              <a:rPr lang="en-GB" dirty="0"/>
              <a:t> Orsay)</a:t>
            </a:r>
          </a:p>
        </p:txBody>
      </p:sp>
    </p:spTree>
    <p:extLst>
      <p:ext uri="{BB962C8B-B14F-4D97-AF65-F5344CB8AC3E}">
        <p14:creationId xmlns:p14="http://schemas.microsoft.com/office/powerpoint/2010/main" val="2801172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1EADD-F357-29F0-EE7F-D2656EC44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EC155A-5000-3414-F670-33D5AA74E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Before mid 2023</a:t>
            </a: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EDBEE3AB-8E09-F2A9-B9F6-0197C40470EC}"/>
              </a:ext>
            </a:extLst>
          </p:cNvPr>
          <p:cNvSpPr txBox="1">
            <a:spLocks/>
          </p:cNvSpPr>
          <p:nvPr/>
        </p:nvSpPr>
        <p:spPr>
          <a:xfrm>
            <a:off x="777875" y="1460242"/>
            <a:ext cx="9649073" cy="31390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600"/>
              </a:spcAft>
              <a:buSzPct val="80000"/>
              <a:buNone/>
            </a:pPr>
            <a:r>
              <a:rPr lang="en-US" sz="20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Baseline design of the positron source + capture system</a:t>
            </a:r>
          </a:p>
          <a:p>
            <a:pPr marL="682625" lvl="1" indent="-225425" algn="just" fontAlgn="auto">
              <a:spcAft>
                <a:spcPts val="600"/>
              </a:spcAft>
              <a:buSzPct val="80000"/>
              <a:buFont typeface=".PingFang SC Regular"/>
              <a:buChar char="－"/>
            </a:pPr>
            <a:r>
              <a:rPr lang="en-US" sz="20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Comparison of FC-based CS vs. HTS-based CS</a:t>
            </a:r>
          </a:p>
          <a:p>
            <a:pPr marL="682625" lvl="1" indent="-225425" algn="just" fontAlgn="auto">
              <a:spcAft>
                <a:spcPts val="600"/>
              </a:spcAft>
              <a:buSzPct val="80000"/>
              <a:buFont typeface=".PingFang SC Regular"/>
              <a:buChar char="－"/>
            </a:pPr>
            <a:r>
              <a:rPr lang="en-US" sz="20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Comparison of the e+ production schemes ?</a:t>
            </a:r>
          </a:p>
          <a:p>
            <a:pPr marL="682625" lvl="1" indent="-225425" algn="just" fontAlgn="auto">
              <a:spcAft>
                <a:spcPts val="600"/>
              </a:spcAft>
              <a:buSzPct val="80000"/>
              <a:buFont typeface=".PingFang SC Regular"/>
              <a:buChar char="－"/>
            </a:pPr>
            <a:r>
              <a:rPr lang="en-US" sz="20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Comparison of the NC vs. SC solenoid around the acc. structures ?</a:t>
            </a:r>
          </a:p>
          <a:p>
            <a:pPr marL="682625" lvl="1" indent="-225425" algn="just" fontAlgn="auto">
              <a:spcAft>
                <a:spcPts val="600"/>
              </a:spcAft>
              <a:buSzPct val="80000"/>
              <a:buFont typeface=".PingFang SC Regular"/>
              <a:buChar char="－"/>
            </a:pPr>
            <a:r>
              <a:rPr lang="en-US" sz="20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</a:p>
        </p:txBody>
      </p:sp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62BDA8D3-ADA1-1504-C8FC-70330383A1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/>
              <a:t>25/11/2022</a:t>
            </a: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6FDCE5ED-07F3-8B18-CA84-C2F121FBC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4059" y="5699400"/>
            <a:ext cx="5904655" cy="322263"/>
          </a:xfrm>
        </p:spPr>
        <p:txBody>
          <a:bodyPr/>
          <a:lstStyle/>
          <a:p>
            <a:r>
              <a:rPr lang="en-GB" dirty="0"/>
              <a:t>Mini Workshop on the FCC-</a:t>
            </a:r>
            <a:r>
              <a:rPr lang="en-GB" dirty="0" err="1"/>
              <a:t>ee</a:t>
            </a:r>
            <a:r>
              <a:rPr lang="en-GB" dirty="0"/>
              <a:t> Injector Studies, 24 – 25 November  (</a:t>
            </a:r>
            <a:r>
              <a:rPr lang="en-GB" dirty="0" err="1"/>
              <a:t>IJCLab</a:t>
            </a:r>
            <a:r>
              <a:rPr lang="en-GB" dirty="0"/>
              <a:t> Orsay)</a:t>
            </a:r>
          </a:p>
        </p:txBody>
      </p:sp>
    </p:spTree>
    <p:extLst>
      <p:ext uri="{BB962C8B-B14F-4D97-AF65-F5344CB8AC3E}">
        <p14:creationId xmlns:p14="http://schemas.microsoft.com/office/powerpoint/2010/main" val="2977855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910FB-05F5-4D86-1F02-C02A63E8C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95792D2-0A61-3252-1BE4-E4BAD71CA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WP3 contributions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3991D6-E158-2FA8-0B14-8C262013C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43" y="1949624"/>
            <a:ext cx="4364035" cy="1977789"/>
          </a:xfrm>
          <a:prstGeom prst="rect">
            <a:avLst/>
          </a:prstGeom>
        </p:spPr>
      </p:pic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BC9962D0-7086-960D-7BD6-A6040F644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4059" y="5699400"/>
            <a:ext cx="5904655" cy="322263"/>
          </a:xfrm>
        </p:spPr>
        <p:txBody>
          <a:bodyPr/>
          <a:lstStyle/>
          <a:p>
            <a:r>
              <a:rPr lang="en-GB" dirty="0"/>
              <a:t>Mini Workshop on the FCC-</a:t>
            </a:r>
            <a:r>
              <a:rPr lang="en-GB" dirty="0" err="1"/>
              <a:t>ee</a:t>
            </a:r>
            <a:r>
              <a:rPr lang="en-GB" dirty="0"/>
              <a:t> Injector Studies, 24 – 25 November  (</a:t>
            </a:r>
            <a:r>
              <a:rPr lang="en-GB" dirty="0" err="1"/>
              <a:t>IJCLab</a:t>
            </a:r>
            <a:r>
              <a:rPr lang="en-GB" dirty="0"/>
              <a:t> Orsay)</a:t>
            </a:r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F7C7F956-7319-06D2-7AC3-2683778045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/>
              <a:t>25/11/2022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BED279-DAC4-6D08-A991-1227E1F3F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403" y="1401849"/>
            <a:ext cx="4220048" cy="325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1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40714-A4CF-CA45-8C00-2DEB69A5F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FCC-</a:t>
            </a:r>
            <a:r>
              <a:rPr lang="en-GB" dirty="0" err="1"/>
              <a:t>ee</a:t>
            </a:r>
            <a:r>
              <a:rPr lang="en-GB" dirty="0"/>
              <a:t> positron source: requirements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E09B87-984A-E308-CD18-022ACC166786}"/>
              </a:ext>
            </a:extLst>
          </p:cNvPr>
          <p:cNvSpPr/>
          <p:nvPr/>
        </p:nvSpPr>
        <p:spPr>
          <a:xfrm>
            <a:off x="2804671" y="2675343"/>
            <a:ext cx="5123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</a:t>
            </a:r>
            <a:r>
              <a:rPr lang="en-GB" sz="2400" b="1" baseline="-25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e-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/bunch ⨯ </a:t>
            </a:r>
            <a:r>
              <a:rPr lang="en-GB" sz="2400" b="1" i="1" dirty="0" err="1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η</a:t>
            </a:r>
            <a:r>
              <a:rPr lang="en-GB" sz="2400" b="1" i="1" baseline="30000" dirty="0" err="1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e+</a:t>
            </a:r>
            <a:r>
              <a:rPr lang="en-GB" sz="2400" b="1" i="1" baseline="-25000" dirty="0" err="1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Accepted</a:t>
            </a:r>
            <a:r>
              <a:rPr lang="en-GB" sz="2400" b="1" i="1" baseline="-25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≥ 4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nC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/bunch </a:t>
            </a:r>
            <a:r>
              <a:rPr lang="en-GB" sz="2400" b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⨯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36E306-00ED-D1B0-6942-09CCE25B7018}"/>
              </a:ext>
            </a:extLst>
          </p:cNvPr>
          <p:cNvSpPr txBox="1"/>
          <p:nvPr/>
        </p:nvSpPr>
        <p:spPr>
          <a:xfrm>
            <a:off x="1187063" y="1936722"/>
            <a:ext cx="8206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707"/>
              </a:spcBef>
            </a:pPr>
            <a:r>
              <a:rPr lang="en-GB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complete filling for Z running =&gt; Requirement ~2.4 ⨯ 10</a:t>
            </a:r>
            <a:r>
              <a:rPr lang="en-GB" baseline="300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</a:t>
            </a:r>
            <a:r>
              <a:rPr lang="en-GB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</a:t>
            </a:r>
            <a:r>
              <a:rPr lang="en-GB" baseline="300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</a:t>
            </a:r>
            <a:r>
              <a:rPr lang="en-GB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/bunch (4 </a:t>
            </a:r>
            <a:r>
              <a:rPr lang="en-GB" dirty="0" err="1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nC</a:t>
            </a:r>
            <a:r>
              <a:rPr lang="en-GB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EDA8FF-9F43-688E-9BD0-4336785F34E2}"/>
              </a:ext>
            </a:extLst>
          </p:cNvPr>
          <p:cNvSpPr/>
          <p:nvPr/>
        </p:nvSpPr>
        <p:spPr>
          <a:xfrm>
            <a:off x="375289" y="3259000"/>
            <a:ext cx="55837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7"/>
              </a:spcBef>
            </a:pPr>
            <a:r>
              <a:rPr lang="en-GB" sz="14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</a:t>
            </a:r>
            <a:r>
              <a:rPr lang="en-GB" sz="1400" i="1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safety margin of 2 is currently applied for the whole studies.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ACC277-F743-703B-C08F-1F3A04F898A9}"/>
              </a:ext>
            </a:extLst>
          </p:cNvPr>
          <p:cNvSpPr/>
          <p:nvPr/>
        </p:nvSpPr>
        <p:spPr>
          <a:xfrm>
            <a:off x="201812" y="4286855"/>
            <a:ext cx="10288018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  <a:buSzPct val="80000"/>
            </a:pPr>
            <a:r>
              <a:rPr lang="en-US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the studies are focused on the operation scheme: 6 GeV, 2 bunches/pulse, 200 Hz rep. rate, the max e- bunch charge is 4 </a:t>
            </a:r>
            <a:r>
              <a:rPr lang="en-US" dirty="0" err="1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nC</a:t>
            </a:r>
            <a:r>
              <a:rPr lang="en-US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➜ </a:t>
            </a:r>
            <a:r>
              <a:rPr lang="en-US" b="1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~ </a:t>
            </a:r>
            <a:r>
              <a:rPr lang="en-GB" b="1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9.6 ⨯ 10</a:t>
            </a:r>
            <a:r>
              <a:rPr lang="en-GB" b="1" baseline="300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</a:t>
            </a:r>
            <a:r>
              <a:rPr lang="en-GB" b="1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</a:t>
            </a:r>
            <a:r>
              <a:rPr lang="en-GB" b="1" baseline="300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</a:t>
            </a:r>
            <a:r>
              <a:rPr lang="en-GB" b="1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/s </a:t>
            </a:r>
            <a:endParaRPr lang="en-US" b="1" dirty="0">
              <a:solidFill>
                <a:srgbClr val="3F3F3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AD63615-22CB-E68A-5E1A-11FDF7A49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4748" y="2526440"/>
            <a:ext cx="2145648" cy="6738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B6085C-647D-AADF-633E-3F2DF935B4D9}"/>
              </a:ext>
            </a:extLst>
          </p:cNvPr>
          <p:cNvSpPr txBox="1"/>
          <p:nvPr/>
        </p:nvSpPr>
        <p:spPr>
          <a:xfrm>
            <a:off x="375289" y="1319678"/>
            <a:ext cx="10264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0" u="sng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Accepted e</a:t>
            </a:r>
            <a:r>
              <a:rPr lang="en-GB" sz="1800" b="1" i="0" u="sng" strike="noStrike" baseline="3000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+</a:t>
            </a:r>
            <a:r>
              <a:rPr lang="en-GB" sz="1800" b="1" i="0" u="sng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yield</a:t>
            </a:r>
            <a:r>
              <a:rPr lang="en-GB" sz="1800" b="1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is a function of </a:t>
            </a:r>
            <a:r>
              <a:rPr lang="en-GB" sz="18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</a:rPr>
              <a:t>primary beam characteristics </a:t>
            </a:r>
            <a:r>
              <a:rPr lang="en-GB" sz="1800" b="1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+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1" i="0" u="none" strike="noStrike" dirty="0">
                <a:solidFill>
                  <a:srgbClr val="2F5597"/>
                </a:solidFill>
                <a:effectLst/>
                <a:latin typeface="Calibri" panose="020F0502020204030204" pitchFamily="34" charset="0"/>
              </a:rPr>
              <a:t>target +</a:t>
            </a:r>
            <a:r>
              <a:rPr lang="en-GB" sz="1800" b="1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1" i="0" u="none" strike="noStrike" dirty="0">
                <a:solidFill>
                  <a:srgbClr val="92D050"/>
                </a:solidFill>
                <a:effectLst/>
                <a:latin typeface="Calibri" panose="020F0502020204030204" pitchFamily="34" charset="0"/>
              </a:rPr>
              <a:t>capture system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 </a:t>
            </a:r>
            <a:r>
              <a:rPr lang="en-GB" sz="1800" b="1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+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DR acceptance</a:t>
            </a:r>
            <a:endParaRPr lang="en-FR" sz="1800" dirty="0">
              <a:solidFill>
                <a:srgbClr val="FF0000"/>
              </a:solidFill>
            </a:endParaRP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0C6D8253-57D4-2272-9DBB-73C886D31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4059" y="5699400"/>
            <a:ext cx="5904655" cy="322263"/>
          </a:xfrm>
        </p:spPr>
        <p:txBody>
          <a:bodyPr/>
          <a:lstStyle/>
          <a:p>
            <a:r>
              <a:rPr lang="en-GB" dirty="0"/>
              <a:t>Mini Workshop on the FCC-</a:t>
            </a:r>
            <a:r>
              <a:rPr lang="en-GB" dirty="0" err="1"/>
              <a:t>ee</a:t>
            </a:r>
            <a:r>
              <a:rPr lang="en-GB" dirty="0"/>
              <a:t> Injector Studies, 24 – 25 November  (</a:t>
            </a:r>
            <a:r>
              <a:rPr lang="en-GB" dirty="0" err="1"/>
              <a:t>IJCLab</a:t>
            </a:r>
            <a:r>
              <a:rPr lang="en-GB" dirty="0"/>
              <a:t> Orsay)</a:t>
            </a:r>
          </a:p>
        </p:txBody>
      </p:sp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B527201A-FBD4-C08A-89C3-77DA32A5E6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/>
              <a:t>25/11/2022</a:t>
            </a:r>
          </a:p>
        </p:txBody>
      </p:sp>
    </p:spTree>
    <p:extLst>
      <p:ext uri="{BB962C8B-B14F-4D97-AF65-F5344CB8AC3E}">
        <p14:creationId xmlns:p14="http://schemas.microsoft.com/office/powerpoint/2010/main" val="2374939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AAA15-C867-A742-BD9D-A9478D513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3" y="149425"/>
            <a:ext cx="6912767" cy="432048"/>
          </a:xfrm>
        </p:spPr>
        <p:txBody>
          <a:bodyPr>
            <a:normAutofit/>
          </a:bodyPr>
          <a:lstStyle/>
          <a:p>
            <a:r>
              <a:rPr lang="en-GB" dirty="0"/>
              <a:t>Benchmark with the </a:t>
            </a:r>
            <a:r>
              <a:rPr lang="en-GB" dirty="0" err="1"/>
              <a:t>SuperKEKB</a:t>
            </a:r>
            <a:r>
              <a:rPr lang="en-GB" dirty="0"/>
              <a:t> positron source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BD15679D-F635-F641-80C9-DCB1D9E09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B83DA87B-34AC-49F0-AF81-4218428DFDEE}"/>
              </a:ext>
            </a:extLst>
          </p:cNvPr>
          <p:cNvCxnSpPr>
            <a:cxnSpLocks/>
          </p:cNvCxnSpPr>
          <p:nvPr/>
        </p:nvCxnSpPr>
        <p:spPr>
          <a:xfrm>
            <a:off x="1035849" y="1950105"/>
            <a:ext cx="1336337" cy="200618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5C0EBB3A-BA09-4835-BA7D-1CC9A10D8EFF}"/>
              </a:ext>
            </a:extLst>
          </p:cNvPr>
          <p:cNvCxnSpPr>
            <a:cxnSpLocks/>
          </p:cNvCxnSpPr>
          <p:nvPr/>
        </p:nvCxnSpPr>
        <p:spPr>
          <a:xfrm flipH="1">
            <a:off x="2596327" y="1961278"/>
            <a:ext cx="704500" cy="176566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83D005F9-884E-4863-AE54-859BEF50C378}"/>
              </a:ext>
            </a:extLst>
          </p:cNvPr>
          <p:cNvCxnSpPr>
            <a:cxnSpLocks/>
          </p:cNvCxnSpPr>
          <p:nvPr/>
        </p:nvCxnSpPr>
        <p:spPr>
          <a:xfrm flipH="1">
            <a:off x="4025061" y="1328902"/>
            <a:ext cx="706010" cy="222919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59C5CCCE-E40D-44FE-B70C-504331D46F6F}"/>
              </a:ext>
            </a:extLst>
          </p:cNvPr>
          <p:cNvCxnSpPr>
            <a:cxnSpLocks/>
          </p:cNvCxnSpPr>
          <p:nvPr/>
        </p:nvCxnSpPr>
        <p:spPr>
          <a:xfrm flipH="1">
            <a:off x="5387669" y="1950105"/>
            <a:ext cx="631750" cy="89967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1411E9D5-EDED-405D-B22E-D43C31AE2C93}"/>
              </a:ext>
            </a:extLst>
          </p:cNvPr>
          <p:cNvCxnSpPr>
            <a:cxnSpLocks/>
          </p:cNvCxnSpPr>
          <p:nvPr/>
        </p:nvCxnSpPr>
        <p:spPr>
          <a:xfrm>
            <a:off x="1824237" y="1702535"/>
            <a:ext cx="230983" cy="1228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ED97FCD3-C54B-594D-A0F8-7EA63A596A7C}"/>
              </a:ext>
            </a:extLst>
          </p:cNvPr>
          <p:cNvSpPr/>
          <p:nvPr/>
        </p:nvSpPr>
        <p:spPr>
          <a:xfrm>
            <a:off x="1007106" y="716196"/>
            <a:ext cx="5772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7"/>
              </a:spcBef>
            </a:pPr>
            <a:r>
              <a:rPr lang="en-GB" sz="1800" dirty="0">
                <a:solidFill>
                  <a:srgbClr val="FF6700"/>
                </a:solidFill>
                <a:latin typeface="+mn-lt"/>
                <a:cs typeface="+mn-cs"/>
              </a:rPr>
              <a:t>e- drive beam: 3.5 GeV, 2 bunches/pulse, 10 </a:t>
            </a:r>
            <a:r>
              <a:rPr lang="en-GB" sz="1800" dirty="0" err="1">
                <a:solidFill>
                  <a:srgbClr val="FF6700"/>
                </a:solidFill>
                <a:latin typeface="+mn-lt"/>
                <a:cs typeface="+mn-cs"/>
              </a:rPr>
              <a:t>nC</a:t>
            </a:r>
            <a:r>
              <a:rPr lang="en-GB" sz="1800" dirty="0">
                <a:solidFill>
                  <a:srgbClr val="FF6700"/>
                </a:solidFill>
                <a:latin typeface="+mn-lt"/>
                <a:cs typeface="+mn-cs"/>
              </a:rPr>
              <a:t>, 50 (25) Hz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1245C3-B569-DAAB-6A28-0FCF93D18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90" y="1189035"/>
            <a:ext cx="4583281" cy="28806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F7661F-F708-10F1-6A72-2C7B19FC2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823" y="4150968"/>
            <a:ext cx="7537765" cy="15638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F4EC7FC-A5FE-9217-E858-A0C5912B92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926" y="4510476"/>
            <a:ext cx="2797044" cy="10692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1D87CA4-941D-1492-D0A3-071150FC8B00}"/>
              </a:ext>
            </a:extLst>
          </p:cNvPr>
          <p:cNvSpPr txBox="1"/>
          <p:nvPr/>
        </p:nvSpPr>
        <p:spPr>
          <a:xfrm>
            <a:off x="8698755" y="716196"/>
            <a:ext cx="1731564" cy="338554"/>
          </a:xfrm>
          <a:prstGeom prst="rect">
            <a:avLst/>
          </a:prstGeom>
          <a:solidFill>
            <a:srgbClr val="FFE5E5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Alharthi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IJCLab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9E9A47-1552-FA4E-3733-4ADFD5E660DD}"/>
              </a:ext>
            </a:extLst>
          </p:cNvPr>
          <p:cNvSpPr/>
          <p:nvPr/>
        </p:nvSpPr>
        <p:spPr>
          <a:xfrm>
            <a:off x="5100877" y="1129456"/>
            <a:ext cx="5471340" cy="2644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6642" indent="-336642">
              <a:spcBef>
                <a:spcPts val="707"/>
              </a:spcBef>
              <a:buFont typeface=".PingFang SC Regular"/>
              <a:buChar char="－"/>
            </a:pPr>
            <a:r>
              <a:rPr lang="en-GB" b="1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positron source of </a:t>
            </a:r>
            <a:r>
              <a:rPr lang="en-GB" b="1" dirty="0" err="1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SuperKEKB</a:t>
            </a:r>
            <a:r>
              <a:rPr lang="en-GB" b="1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is the world’s highest intensity positron source currently in operation. </a:t>
            </a:r>
          </a:p>
          <a:p>
            <a:pPr marL="336642" indent="-336642">
              <a:spcBef>
                <a:spcPts val="707"/>
              </a:spcBef>
              <a:buFont typeface=".PingFang SC Regular"/>
              <a:buChar char="－"/>
            </a:pPr>
            <a:r>
              <a:rPr lang="en-GB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KEK has long operation experiences, test facility and the real positron source in operation (simulation results, experimental data) →  </a:t>
            </a:r>
            <a:r>
              <a:rPr lang="en-GB" u="sng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ideal for a benchmark for the FCC-</a:t>
            </a:r>
            <a:r>
              <a:rPr lang="en-GB" u="sng" dirty="0" err="1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ee</a:t>
            </a:r>
            <a:r>
              <a:rPr lang="en-GB" u="sng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simulation software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388299-73BC-922C-7751-2E5981C57BEF}"/>
              </a:ext>
            </a:extLst>
          </p:cNvPr>
          <p:cNvSpPr txBox="1"/>
          <p:nvPr/>
        </p:nvSpPr>
        <p:spPr>
          <a:xfrm>
            <a:off x="8384316" y="3606554"/>
            <a:ext cx="1636987" cy="338554"/>
          </a:xfrm>
          <a:prstGeom prst="rect">
            <a:avLst/>
          </a:prstGeom>
          <a:solidFill>
            <a:srgbClr val="FFE5E5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Y.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Enomoto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(KEK)</a:t>
            </a: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0B2F4C56-2C41-4C15-EF00-899B3E4CE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4059" y="5699400"/>
            <a:ext cx="5904655" cy="322263"/>
          </a:xfrm>
        </p:spPr>
        <p:txBody>
          <a:bodyPr/>
          <a:lstStyle/>
          <a:p>
            <a:r>
              <a:rPr lang="en-GB" dirty="0"/>
              <a:t>Mini Workshop on the FCC-</a:t>
            </a:r>
            <a:r>
              <a:rPr lang="en-GB" dirty="0" err="1"/>
              <a:t>ee</a:t>
            </a:r>
            <a:r>
              <a:rPr lang="en-GB" dirty="0"/>
              <a:t> Injector Studies, 24 – 25 November  (</a:t>
            </a:r>
            <a:r>
              <a:rPr lang="en-GB" dirty="0" err="1"/>
              <a:t>IJCLab</a:t>
            </a:r>
            <a:r>
              <a:rPr lang="en-GB" dirty="0"/>
              <a:t> Orsay)</a:t>
            </a:r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15B8E3C3-4D57-B548-6C93-EE3FB3B393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/>
              <a:t>25/11/2022</a:t>
            </a:r>
          </a:p>
        </p:txBody>
      </p:sp>
      <p:sp>
        <p:nvSpPr>
          <p:cNvPr id="6" name="Curved Right Arrow 5">
            <a:extLst>
              <a:ext uri="{FF2B5EF4-FFF2-40B4-BE49-F238E27FC236}">
                <a16:creationId xmlns:a16="http://schemas.microsoft.com/office/drawing/2014/main" id="{9A009E28-6AB2-0B78-B9D6-57A8F6726E07}"/>
              </a:ext>
            </a:extLst>
          </p:cNvPr>
          <p:cNvSpPr/>
          <p:nvPr/>
        </p:nvSpPr>
        <p:spPr>
          <a:xfrm>
            <a:off x="10279559" y="4510475"/>
            <a:ext cx="147388" cy="322263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urved Right Arrow 7">
            <a:extLst>
              <a:ext uri="{FF2B5EF4-FFF2-40B4-BE49-F238E27FC236}">
                <a16:creationId xmlns:a16="http://schemas.microsoft.com/office/drawing/2014/main" id="{DF2F4603-34A0-90D0-EBBB-128724351BA0}"/>
              </a:ext>
            </a:extLst>
          </p:cNvPr>
          <p:cNvSpPr/>
          <p:nvPr/>
        </p:nvSpPr>
        <p:spPr>
          <a:xfrm>
            <a:off x="10126144" y="4525895"/>
            <a:ext cx="147388" cy="512703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urved Right Arrow 8">
            <a:extLst>
              <a:ext uri="{FF2B5EF4-FFF2-40B4-BE49-F238E27FC236}">
                <a16:creationId xmlns:a16="http://schemas.microsoft.com/office/drawing/2014/main" id="{ED0E0AAE-11D2-AD12-BDCA-1F32D04A9CB7}"/>
              </a:ext>
            </a:extLst>
          </p:cNvPr>
          <p:cNvSpPr/>
          <p:nvPr/>
        </p:nvSpPr>
        <p:spPr>
          <a:xfrm>
            <a:off x="9917843" y="4505965"/>
            <a:ext cx="300802" cy="886592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3D1BEC-7FD1-FF58-9597-E61C0C628710}"/>
              </a:ext>
            </a:extLst>
          </p:cNvPr>
          <p:cNvSpPr txBox="1"/>
          <p:nvPr/>
        </p:nvSpPr>
        <p:spPr>
          <a:xfrm>
            <a:off x="9702601" y="5405123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</a:rPr>
              <a:t>0.3 e+/e-</a:t>
            </a:r>
          </a:p>
        </p:txBody>
      </p:sp>
    </p:spTree>
    <p:extLst>
      <p:ext uri="{BB962C8B-B14F-4D97-AF65-F5344CB8AC3E}">
        <p14:creationId xmlns:p14="http://schemas.microsoft.com/office/powerpoint/2010/main" val="3425837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69ED0-6C6F-7C92-8082-B1CB7F412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FCC-ee: positron production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94E534-4024-DD0C-FD5B-8E93EB6B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653000-AC18-478B-DE74-53F8EEF89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739" y="686844"/>
            <a:ext cx="2398596" cy="21461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F86D505-559F-D058-6307-F6A9FFBBE4F4}"/>
              </a:ext>
            </a:extLst>
          </p:cNvPr>
          <p:cNvSpPr/>
          <p:nvPr/>
        </p:nvSpPr>
        <p:spPr>
          <a:xfrm>
            <a:off x="318913" y="1450770"/>
            <a:ext cx="5238406" cy="1704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6642" indent="-336642" algn="just">
              <a:spcBef>
                <a:spcPts val="707"/>
              </a:spcBef>
              <a:buFont typeface=".PingFang SC Regular"/>
              <a:buChar char="－"/>
            </a:pPr>
            <a:r>
              <a:rPr lang="en-GB" sz="1649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Conventional scheme: bremsstrahlung and pair conversion (mainly studied until now) </a:t>
            </a:r>
          </a:p>
          <a:p>
            <a:pPr marL="336642" indent="-336642" algn="just">
              <a:spcBef>
                <a:spcPts val="707"/>
              </a:spcBef>
              <a:buFont typeface=".PingFang SC Regular"/>
              <a:buChar char="－"/>
            </a:pPr>
            <a:r>
              <a:rPr lang="en-GB" sz="1649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Hybrid scheme (crystal-based positron source) use the intense radiation emitted by high energy (some GeV) electrons </a:t>
            </a:r>
            <a:r>
              <a:rPr lang="en-GB" sz="1649" dirty="0" err="1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channeled</a:t>
            </a:r>
            <a:r>
              <a:rPr lang="en-GB" sz="1649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along a crystal axis =&gt; </a:t>
            </a:r>
            <a:r>
              <a:rPr lang="en-GB" sz="1649" dirty="0" err="1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channeling</a:t>
            </a:r>
            <a:r>
              <a:rPr lang="en-GB" sz="1649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radiation.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E7AB75-21A5-A9D3-9959-B33A8D1297B7}"/>
              </a:ext>
            </a:extLst>
          </p:cNvPr>
          <p:cNvSpPr txBox="1"/>
          <p:nvPr/>
        </p:nvSpPr>
        <p:spPr>
          <a:xfrm>
            <a:off x="347011" y="877266"/>
            <a:ext cx="44541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SzPct val="80000"/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Schemes under consideration now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C5C741C-60F9-2AE9-B118-9985CA34A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1460" y="1326198"/>
            <a:ext cx="1573612" cy="5965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F0830A-26BE-63D7-0DE6-FA3CCF99D4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305" y="3617666"/>
            <a:ext cx="3739478" cy="19072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25AB3A-2D22-0934-DD92-51B7F6FD1D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4705" y="3513729"/>
            <a:ext cx="4396755" cy="20580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FFDEDC-ACF1-3DF5-D6A1-D7F71D1A8D1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0775"/>
          <a:stretch/>
        </p:blipFill>
        <p:spPr>
          <a:xfrm>
            <a:off x="7210977" y="2196677"/>
            <a:ext cx="3402318" cy="1423261"/>
          </a:xfrm>
          <a:prstGeom prst="rect">
            <a:avLst/>
          </a:prstGeom>
        </p:spPr>
      </p:pic>
      <p:sp>
        <p:nvSpPr>
          <p:cNvPr id="19" name="Footer Placeholder 6">
            <a:extLst>
              <a:ext uri="{FF2B5EF4-FFF2-40B4-BE49-F238E27FC236}">
                <a16:creationId xmlns:a16="http://schemas.microsoft.com/office/drawing/2014/main" id="{C69819B4-FB99-6191-C96D-4264AE216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4059" y="5699400"/>
            <a:ext cx="5904655" cy="322263"/>
          </a:xfrm>
        </p:spPr>
        <p:txBody>
          <a:bodyPr/>
          <a:lstStyle/>
          <a:p>
            <a:r>
              <a:rPr lang="en-GB" dirty="0"/>
              <a:t>Mini Workshop on the FCC-</a:t>
            </a:r>
            <a:r>
              <a:rPr lang="en-GB" dirty="0" err="1"/>
              <a:t>ee</a:t>
            </a:r>
            <a:r>
              <a:rPr lang="en-GB" dirty="0"/>
              <a:t> Injector Studies, 24 – 25 November  (</a:t>
            </a:r>
            <a:r>
              <a:rPr lang="en-GB" dirty="0" err="1"/>
              <a:t>IJCLab</a:t>
            </a:r>
            <a:r>
              <a:rPr lang="en-GB" dirty="0"/>
              <a:t> Orsay)</a:t>
            </a:r>
          </a:p>
        </p:txBody>
      </p:sp>
      <p:sp>
        <p:nvSpPr>
          <p:cNvPr id="20" name="Date Placeholder 5">
            <a:extLst>
              <a:ext uri="{FF2B5EF4-FFF2-40B4-BE49-F238E27FC236}">
                <a16:creationId xmlns:a16="http://schemas.microsoft.com/office/drawing/2014/main" id="{785053E0-BBBC-F7F6-B9F0-75771BBE8E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/>
              <a:t>25/11/2022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0F3A09-89C6-2E6F-0C72-9BEE7D610799}"/>
              </a:ext>
            </a:extLst>
          </p:cNvPr>
          <p:cNvSpPr txBox="1"/>
          <p:nvPr/>
        </p:nvSpPr>
        <p:spPr>
          <a:xfrm>
            <a:off x="8338714" y="5324311"/>
            <a:ext cx="2383986" cy="338554"/>
          </a:xfrm>
          <a:prstGeom prst="rect">
            <a:avLst/>
          </a:prstGeom>
          <a:solidFill>
            <a:srgbClr val="FFE5E5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L. </a:t>
            </a: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Bandiera</a:t>
            </a:r>
            <a:r>
              <a:rPr lang="en-US" sz="1600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 (INFN/Ferrara)</a:t>
            </a:r>
          </a:p>
        </p:txBody>
      </p:sp>
    </p:spTree>
    <p:extLst>
      <p:ext uri="{BB962C8B-B14F-4D97-AF65-F5344CB8AC3E}">
        <p14:creationId xmlns:p14="http://schemas.microsoft.com/office/powerpoint/2010/main" val="3354660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8833270-A0C3-2477-D58B-8B9E8E0EE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GB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0C43BB3-251D-FC65-2DC5-EAFDEEB43B57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10137775" y="36513"/>
            <a:ext cx="635000" cy="20478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GB"/>
          </a:p>
        </p:txBody>
      </p:sp>
      <p:sp>
        <p:nvSpPr>
          <p:cNvPr id="6" name="Google Shape;301;p34">
            <a:extLst>
              <a:ext uri="{FF2B5EF4-FFF2-40B4-BE49-F238E27FC236}">
                <a16:creationId xmlns:a16="http://schemas.microsoft.com/office/drawing/2014/main" id="{66D4D3C4-D8BB-6B24-DE87-49ADEC523E7A}"/>
              </a:ext>
            </a:extLst>
          </p:cNvPr>
          <p:cNvSpPr txBox="1">
            <a:spLocks/>
          </p:cNvSpPr>
          <p:nvPr/>
        </p:nvSpPr>
        <p:spPr>
          <a:xfrm>
            <a:off x="10137845" y="36046"/>
            <a:ext cx="634753" cy="2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707" tIns="107707" rIns="107707" bIns="10770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z="1178"/>
              <a:pPr/>
              <a:t>6</a:t>
            </a:fld>
            <a:endParaRPr lang="en-GB" sz="1178"/>
          </a:p>
        </p:txBody>
      </p:sp>
      <p:sp>
        <p:nvSpPr>
          <p:cNvPr id="10" name="Google Shape;306;p34">
            <a:extLst>
              <a:ext uri="{FF2B5EF4-FFF2-40B4-BE49-F238E27FC236}">
                <a16:creationId xmlns:a16="http://schemas.microsoft.com/office/drawing/2014/main" id="{F45B1C3E-4DA2-4E54-5BD0-5A4D5C4E6D93}"/>
              </a:ext>
            </a:extLst>
          </p:cNvPr>
          <p:cNvSpPr txBox="1"/>
          <p:nvPr/>
        </p:nvSpPr>
        <p:spPr>
          <a:xfrm>
            <a:off x="62547" y="668346"/>
            <a:ext cx="8181720" cy="617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707" tIns="107707" rIns="107707" bIns="107707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3F3F3F"/>
                </a:solidFill>
                <a:latin typeface="Calibri Light" panose="020F0302020204030204" pitchFamily="34" charset="0"/>
                <a:ea typeface="Palatino"/>
                <a:cs typeface="Calibri Light" panose="020F0302020204030204" pitchFamily="34" charset="0"/>
              </a:rPr>
              <a:t>A 2 mm thick crystal has been selected to be used as a radiator for the hybrid positron source. </a:t>
            </a:r>
            <a:endParaRPr sz="1600" dirty="0">
              <a:solidFill>
                <a:srgbClr val="3F3F3F"/>
              </a:solidFill>
              <a:latin typeface="Calibri Light" panose="020F0302020204030204" pitchFamily="34" charset="0"/>
              <a:ea typeface="Palatino"/>
              <a:cs typeface="Calibri Light" panose="020F030202020403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3F3F3F"/>
                </a:solidFill>
                <a:latin typeface="Calibri Light" panose="020F0302020204030204" pitchFamily="34" charset="0"/>
                <a:ea typeface="Palatino"/>
                <a:cs typeface="Calibri Light" panose="020F0302020204030204" pitchFamily="34" charset="0"/>
              </a:rPr>
              <a:t>→ good photon yield, moderate values of photon divergence and energy deposition in the crystal. </a:t>
            </a:r>
            <a:endParaRPr sz="1600" dirty="0">
              <a:solidFill>
                <a:srgbClr val="3F3F3F"/>
              </a:solidFill>
              <a:latin typeface="Calibri Light" panose="020F0302020204030204" pitchFamily="34" charset="0"/>
              <a:ea typeface="Palatino"/>
              <a:cs typeface="Calibri Light" panose="020F03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7CEC97-4B18-FC22-EEAA-F41660179561}"/>
              </a:ext>
            </a:extLst>
          </p:cNvPr>
          <p:cNvSpPr txBox="1"/>
          <p:nvPr/>
        </p:nvSpPr>
        <p:spPr>
          <a:xfrm>
            <a:off x="8308542" y="767709"/>
            <a:ext cx="2337499" cy="338554"/>
          </a:xfrm>
          <a:prstGeom prst="rect">
            <a:avLst/>
          </a:prstGeom>
          <a:solidFill>
            <a:srgbClr val="FFE5E5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M. </a:t>
            </a: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Soldani</a:t>
            </a:r>
            <a:r>
              <a:rPr lang="en-US" sz="1600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 (INFN/Ferrara)</a:t>
            </a:r>
          </a:p>
        </p:txBody>
      </p:sp>
      <p:sp>
        <p:nvSpPr>
          <p:cNvPr id="23" name="Titolo 1">
            <a:extLst>
              <a:ext uri="{FF2B5EF4-FFF2-40B4-BE49-F238E27FC236}">
                <a16:creationId xmlns:a16="http://schemas.microsoft.com/office/drawing/2014/main" id="{0A54E559-251B-7B7F-7C2F-1AB58C497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931" y="173132"/>
            <a:ext cx="8640960" cy="432048"/>
          </a:xfrm>
        </p:spPr>
        <p:txBody>
          <a:bodyPr>
            <a:normAutofit/>
          </a:bodyPr>
          <a:lstStyle/>
          <a:p>
            <a:r>
              <a:rPr lang="en-US" dirty="0"/>
              <a:t>Hybrid source: preliminary positron production optimization</a:t>
            </a:r>
          </a:p>
        </p:txBody>
      </p:sp>
      <p:sp>
        <p:nvSpPr>
          <p:cNvPr id="24" name="Inhaltsplatzhalter 1">
            <a:extLst>
              <a:ext uri="{FF2B5EF4-FFF2-40B4-BE49-F238E27FC236}">
                <a16:creationId xmlns:a16="http://schemas.microsoft.com/office/drawing/2014/main" id="{5A1EC883-478F-B266-CE52-025FF5A54F3D}"/>
              </a:ext>
            </a:extLst>
          </p:cNvPr>
          <p:cNvSpPr txBox="1">
            <a:spLocks/>
          </p:cNvSpPr>
          <p:nvPr/>
        </p:nvSpPr>
        <p:spPr>
          <a:xfrm>
            <a:off x="62547" y="3821832"/>
            <a:ext cx="3019584" cy="10801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None/>
            </a:pPr>
            <a:r>
              <a:rPr lang="en-US" sz="1800" dirty="0">
                <a:solidFill>
                  <a:schemeClr val="accent2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→ Comparable e+ production rate but lower thermal load.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  <a:buNone/>
            </a:pPr>
            <a:r>
              <a:rPr lang="en-US" sz="1800" dirty="0">
                <a:solidFill>
                  <a:schemeClr val="accent2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→ Next: capture simulations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EC7049-80A4-654D-1D91-53825DCE3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828" y="1288882"/>
            <a:ext cx="7772400" cy="4271318"/>
          </a:xfrm>
          <a:prstGeom prst="rect">
            <a:avLst/>
          </a:prstGeom>
        </p:spPr>
      </p:pic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E2195F08-C0CB-6572-6670-38B3E64A2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4059" y="5699400"/>
            <a:ext cx="5904655" cy="322263"/>
          </a:xfrm>
        </p:spPr>
        <p:txBody>
          <a:bodyPr/>
          <a:lstStyle/>
          <a:p>
            <a:r>
              <a:rPr lang="en-GB" dirty="0"/>
              <a:t>Mini Workshop on the FCC-</a:t>
            </a:r>
            <a:r>
              <a:rPr lang="en-GB" dirty="0" err="1"/>
              <a:t>ee</a:t>
            </a:r>
            <a:r>
              <a:rPr lang="en-GB" dirty="0"/>
              <a:t> Injector Studies, 24 – 25 November  (</a:t>
            </a:r>
            <a:r>
              <a:rPr lang="en-GB" dirty="0" err="1"/>
              <a:t>IJCLab</a:t>
            </a:r>
            <a:r>
              <a:rPr lang="en-GB" dirty="0"/>
              <a:t> Orsay)</a:t>
            </a:r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22CCA4B2-89B0-CDC9-3C32-EED04DBE3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/>
              <a:t>25/11/2022</a:t>
            </a:r>
          </a:p>
        </p:txBody>
      </p:sp>
    </p:spTree>
    <p:extLst>
      <p:ext uri="{BB962C8B-B14F-4D97-AF65-F5344CB8AC3E}">
        <p14:creationId xmlns:p14="http://schemas.microsoft.com/office/powerpoint/2010/main" val="3648705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F106A-9ED3-97BB-D710-C3574E646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599114-3FD6-32E2-5D38-D68072ABC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48" y="1202177"/>
            <a:ext cx="4677275" cy="3835183"/>
          </a:xfrm>
          <a:prstGeom prst="rect">
            <a:avLst/>
          </a:prstGeom>
        </p:spPr>
      </p:pic>
      <p:pic>
        <p:nvPicPr>
          <p:cNvPr id="12" name="Рисунок 4">
            <a:extLst>
              <a:ext uri="{FF2B5EF4-FFF2-40B4-BE49-F238E27FC236}">
                <a16:creationId xmlns:a16="http://schemas.microsoft.com/office/drawing/2014/main" id="{50595EF4-AFF6-DA18-1DDA-EAEAE39C7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352" y="1213719"/>
            <a:ext cx="4821875" cy="361640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971C22C-756B-FB84-7921-D0E0F95EFBF6}"/>
              </a:ext>
            </a:extLst>
          </p:cNvPr>
          <p:cNvSpPr/>
          <p:nvPr/>
        </p:nvSpPr>
        <p:spPr>
          <a:xfrm>
            <a:off x="5878460" y="5047459"/>
            <a:ext cx="4703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5431">
              <a:spcBef>
                <a:spcPts val="700"/>
              </a:spcBef>
              <a:buClr>
                <a:srgbClr val="484848"/>
              </a:buClr>
              <a:buSzPct val="100000"/>
              <a:defRPr sz="28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 lang="en-GB" sz="1800" i="1" dirty="0">
                <a:solidFill>
                  <a:srgbClr val="3F3F3F"/>
                </a:solidFill>
                <a:latin typeface="Calibri Light" panose="020F0302020204030204" pitchFamily="34" charset="0"/>
                <a:ea typeface="Palatino"/>
                <a:cs typeface="Calibri Light" panose="020F0302020204030204" pitchFamily="34" charset="0"/>
              </a:rPr>
              <a:t>HTS solenoid field, with optimised target position</a:t>
            </a:r>
            <a:endParaRPr lang="en-GB" sz="1800" i="1" dirty="0">
              <a:solidFill>
                <a:srgbClr val="3F3F3F"/>
              </a:solidFill>
              <a:latin typeface="Calibri Light" panose="020F0302020204030204" pitchFamily="34" charset="0"/>
              <a:ea typeface="Palatino"/>
              <a:cs typeface="Calibri Light" panose="020F0302020204030204" pitchFamily="34" charset="0"/>
              <a:sym typeface="Palatino"/>
            </a:endParaRPr>
          </a:p>
        </p:txBody>
      </p:sp>
      <p:grpSp>
        <p:nvGrpSpPr>
          <p:cNvPr id="19" name="Группа 11">
            <a:extLst>
              <a:ext uri="{FF2B5EF4-FFF2-40B4-BE49-F238E27FC236}">
                <a16:creationId xmlns:a16="http://schemas.microsoft.com/office/drawing/2014/main" id="{5E3D5588-4929-1432-D26B-FDB84DCBDDAC}"/>
              </a:ext>
            </a:extLst>
          </p:cNvPr>
          <p:cNvGrpSpPr/>
          <p:nvPr/>
        </p:nvGrpSpPr>
        <p:grpSpPr>
          <a:xfrm>
            <a:off x="2613368" y="2621047"/>
            <a:ext cx="1980931" cy="1128777"/>
            <a:chOff x="430823" y="167054"/>
            <a:chExt cx="7150567" cy="4457700"/>
          </a:xfrm>
        </p:grpSpPr>
        <p:pic>
          <p:nvPicPr>
            <p:cNvPr id="20" name="Рисунок 1">
              <a:extLst>
                <a:ext uri="{FF2B5EF4-FFF2-40B4-BE49-F238E27FC236}">
                  <a16:creationId xmlns:a16="http://schemas.microsoft.com/office/drawing/2014/main" id="{6FC3A2C8-4A40-BEF1-3FBB-ACC34F4F01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8" r="4585"/>
            <a:stretch/>
          </p:blipFill>
          <p:spPr>
            <a:xfrm>
              <a:off x="430823" y="167054"/>
              <a:ext cx="3912578" cy="4457700"/>
            </a:xfrm>
            <a:prstGeom prst="rect">
              <a:avLst/>
            </a:prstGeom>
          </p:spPr>
        </p:pic>
        <p:pic>
          <p:nvPicPr>
            <p:cNvPr id="21" name="Рисунок 2">
              <a:extLst>
                <a:ext uri="{FF2B5EF4-FFF2-40B4-BE49-F238E27FC236}">
                  <a16:creationId xmlns:a16="http://schemas.microsoft.com/office/drawing/2014/main" id="{199C1D53-1560-4177-DC94-84F15EF3C4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2" r="6823"/>
            <a:stretch/>
          </p:blipFill>
          <p:spPr>
            <a:xfrm>
              <a:off x="4451328" y="167054"/>
              <a:ext cx="3130062" cy="4457700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8D1A2BB6-998A-7341-7DB9-A9B8314DA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8740" y="2525688"/>
            <a:ext cx="1644370" cy="152856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600D3F8-CC74-F451-5FBC-7EC51E2BD18D}"/>
              </a:ext>
            </a:extLst>
          </p:cNvPr>
          <p:cNvSpPr/>
          <p:nvPr/>
        </p:nvSpPr>
        <p:spPr>
          <a:xfrm>
            <a:off x="705868" y="5087807"/>
            <a:ext cx="44644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5431">
              <a:spcBef>
                <a:spcPts val="700"/>
              </a:spcBef>
              <a:buClr>
                <a:srgbClr val="484848"/>
              </a:buClr>
              <a:buSzPct val="100000"/>
              <a:defRPr sz="28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 lang="en-GB" sz="1800" i="1" dirty="0">
                <a:solidFill>
                  <a:srgbClr val="3F3F3F"/>
                </a:solidFill>
                <a:latin typeface="Calibri Light" panose="020F0302020204030204" pitchFamily="34" charset="0"/>
                <a:ea typeface="Palatino"/>
                <a:cs typeface="Calibri Light" panose="020F0302020204030204" pitchFamily="34" charset="0"/>
              </a:rPr>
              <a:t>FC on-axis field, with fixed target position</a:t>
            </a:r>
            <a:endParaRPr lang="en-GB" sz="1800" i="1" dirty="0">
              <a:solidFill>
                <a:srgbClr val="3F3F3F"/>
              </a:solidFill>
              <a:latin typeface="Calibri Light" panose="020F0302020204030204" pitchFamily="34" charset="0"/>
              <a:ea typeface="Palatino"/>
              <a:cs typeface="Calibri Light" panose="020F0302020204030204" pitchFamily="34" charset="0"/>
              <a:sym typeface="Palatino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2E8EE79-1E4A-DA06-92E3-1F8C3BF18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923" y="149425"/>
            <a:ext cx="9217024" cy="432048"/>
          </a:xfrm>
        </p:spPr>
        <p:txBody>
          <a:bodyPr>
            <a:normAutofit/>
          </a:bodyPr>
          <a:lstStyle/>
          <a:p>
            <a:r>
              <a:rPr lang="en-GB" dirty="0"/>
              <a:t>FCC-</a:t>
            </a:r>
            <a:r>
              <a:rPr lang="en-GB" dirty="0" err="1"/>
              <a:t>ee</a:t>
            </a:r>
            <a:r>
              <a:rPr lang="en-GB" dirty="0"/>
              <a:t>: positron capture system (matching device)</a:t>
            </a:r>
            <a:endParaRPr lang="en-FR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E2D257-1C21-6E42-23CC-69FC0930B12C}"/>
              </a:ext>
            </a:extLst>
          </p:cNvPr>
          <p:cNvSpPr txBox="1"/>
          <p:nvPr/>
        </p:nvSpPr>
        <p:spPr>
          <a:xfrm>
            <a:off x="1423597" y="843953"/>
            <a:ext cx="30290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GB" sz="1600" b="1" kern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Flux Concentrator (FC)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5982A2-5ED5-84BD-78A0-3D617A81304D}"/>
              </a:ext>
            </a:extLst>
          </p:cNvPr>
          <p:cNvSpPr txBox="1"/>
          <p:nvPr/>
        </p:nvSpPr>
        <p:spPr>
          <a:xfrm>
            <a:off x="5466030" y="875165"/>
            <a:ext cx="53867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High-Temperature Superconducting (HTS) solenoid </a:t>
            </a:r>
            <a:endParaRPr lang="en-FR" sz="1600" dirty="0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2ACD36DB-04FD-0CAA-5E34-604DD33CD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4059" y="5699400"/>
            <a:ext cx="5904655" cy="322263"/>
          </a:xfrm>
        </p:spPr>
        <p:txBody>
          <a:bodyPr/>
          <a:lstStyle/>
          <a:p>
            <a:r>
              <a:rPr lang="en-GB" dirty="0"/>
              <a:t>Mini Workshop on the FCC-</a:t>
            </a:r>
            <a:r>
              <a:rPr lang="en-GB" dirty="0" err="1"/>
              <a:t>ee</a:t>
            </a:r>
            <a:r>
              <a:rPr lang="en-GB" dirty="0"/>
              <a:t> Injector Studies, 24 – 25 November  (</a:t>
            </a:r>
            <a:r>
              <a:rPr lang="en-GB" dirty="0" err="1"/>
              <a:t>IJCLab</a:t>
            </a:r>
            <a:r>
              <a:rPr lang="en-GB" dirty="0"/>
              <a:t> Orsay)</a:t>
            </a:r>
          </a:p>
        </p:txBody>
      </p:sp>
      <p:sp>
        <p:nvSpPr>
          <p:cNvPr id="4" name="Date Placeholder 5">
            <a:extLst>
              <a:ext uri="{FF2B5EF4-FFF2-40B4-BE49-F238E27FC236}">
                <a16:creationId xmlns:a16="http://schemas.microsoft.com/office/drawing/2014/main" id="{5DCCC1D8-C851-25D5-C5FC-739A3A9D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/>
              <a:t>25/11/2022</a:t>
            </a:r>
          </a:p>
        </p:txBody>
      </p:sp>
    </p:spTree>
    <p:extLst>
      <p:ext uri="{BB962C8B-B14F-4D97-AF65-F5344CB8AC3E}">
        <p14:creationId xmlns:p14="http://schemas.microsoft.com/office/powerpoint/2010/main" val="4246885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B00A67-5032-ED4A-A15D-7DC18F8CC953}"/>
              </a:ext>
            </a:extLst>
          </p:cNvPr>
          <p:cNvSpPr/>
          <p:nvPr/>
        </p:nvSpPr>
        <p:spPr>
          <a:xfrm>
            <a:off x="4830333" y="4471332"/>
            <a:ext cx="55175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Perform radiation load studies, the first estimation for the target design. First mechanical integration. </a:t>
            </a:r>
          </a:p>
          <a:p>
            <a:pPr algn="just"/>
            <a:endParaRPr lang="en-GB" sz="1600" dirty="0">
              <a:solidFill>
                <a:srgbClr val="3F3F3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n-GB" sz="16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Optimize the FC design if needed (rep. rate ?)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5A8A34-288E-BCB3-4AF8-6CD988924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98" y="4378391"/>
            <a:ext cx="4010237" cy="14596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C35735-5E07-BF16-7781-E5762132E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298" y="668920"/>
            <a:ext cx="4010237" cy="380241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C9D2E88-05A1-D90B-147C-7CCA6DB9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035" y="161520"/>
            <a:ext cx="6408712" cy="432048"/>
          </a:xfrm>
        </p:spPr>
        <p:txBody>
          <a:bodyPr>
            <a:normAutofit fontScale="90000"/>
          </a:bodyPr>
          <a:lstStyle/>
          <a:p>
            <a:r>
              <a:rPr lang="en-GB" dirty="0"/>
              <a:t>Flux Concentrator-based capture system (CDR baseline)</a:t>
            </a:r>
            <a:endParaRPr lang="en-FR" dirty="0"/>
          </a:p>
        </p:txBody>
      </p:sp>
      <p:grpSp>
        <p:nvGrpSpPr>
          <p:cNvPr id="6" name="Группа 11">
            <a:extLst>
              <a:ext uri="{FF2B5EF4-FFF2-40B4-BE49-F238E27FC236}">
                <a16:creationId xmlns:a16="http://schemas.microsoft.com/office/drawing/2014/main" id="{DC3B3CD4-51FF-6BFC-D184-A8BA6EE5DFA8}"/>
              </a:ext>
            </a:extLst>
          </p:cNvPr>
          <p:cNvGrpSpPr/>
          <p:nvPr/>
        </p:nvGrpSpPr>
        <p:grpSpPr>
          <a:xfrm>
            <a:off x="4378275" y="912878"/>
            <a:ext cx="2621444" cy="1485866"/>
            <a:chOff x="430823" y="167054"/>
            <a:chExt cx="7150567" cy="4457700"/>
          </a:xfrm>
        </p:grpSpPr>
        <p:pic>
          <p:nvPicPr>
            <p:cNvPr id="7" name="Рисунок 1">
              <a:extLst>
                <a:ext uri="{FF2B5EF4-FFF2-40B4-BE49-F238E27FC236}">
                  <a16:creationId xmlns:a16="http://schemas.microsoft.com/office/drawing/2014/main" id="{3B821293-4F3A-1CE4-31ED-AB238FE07D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8" r="4585"/>
            <a:stretch/>
          </p:blipFill>
          <p:spPr>
            <a:xfrm>
              <a:off x="430823" y="167054"/>
              <a:ext cx="3912578" cy="4457700"/>
            </a:xfrm>
            <a:prstGeom prst="rect">
              <a:avLst/>
            </a:prstGeom>
          </p:spPr>
        </p:pic>
        <p:pic>
          <p:nvPicPr>
            <p:cNvPr id="8" name="Рисунок 2">
              <a:extLst>
                <a:ext uri="{FF2B5EF4-FFF2-40B4-BE49-F238E27FC236}">
                  <a16:creationId xmlns:a16="http://schemas.microsoft.com/office/drawing/2014/main" id="{D64D8799-D10F-E984-C2B0-DE83F3455B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2" r="6823"/>
            <a:stretch/>
          </p:blipFill>
          <p:spPr>
            <a:xfrm>
              <a:off x="4451328" y="167054"/>
              <a:ext cx="3130062" cy="4457700"/>
            </a:xfrm>
            <a:prstGeom prst="rect">
              <a:avLst/>
            </a:prstGeom>
          </p:spPr>
        </p:pic>
      </p:grpSp>
      <p:pic>
        <p:nvPicPr>
          <p:cNvPr id="10" name="Screen Shot 2019-02-05 at 16.50.55.png" descr="Screen Shot 2019-02-05 at 16.50.55.png">
            <a:extLst>
              <a:ext uri="{FF2B5EF4-FFF2-40B4-BE49-F238E27FC236}">
                <a16:creationId xmlns:a16="http://schemas.microsoft.com/office/drawing/2014/main" id="{840EA144-CA01-5E84-D62D-2263BA275D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8555" y="1176457"/>
            <a:ext cx="3787203" cy="2974208"/>
          </a:xfrm>
          <a:prstGeom prst="rect">
            <a:avLst/>
          </a:prstGeom>
          <a:ln w="3175">
            <a:miter lim="400000"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1D8DD9-4A76-1B91-F35C-5622A0B4D6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7126" y="2569309"/>
            <a:ext cx="2206303" cy="180908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75D36A6-1AAB-6B39-718E-A064373E1741}"/>
              </a:ext>
            </a:extLst>
          </p:cNvPr>
          <p:cNvSpPr/>
          <p:nvPr/>
        </p:nvSpPr>
        <p:spPr>
          <a:xfrm>
            <a:off x="7906667" y="714488"/>
            <a:ext cx="28661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>
                <a:solidFill>
                  <a:schemeClr val="accent6">
                    <a:lumMod val="75000"/>
                  </a:schemeClr>
                </a:solidFill>
              </a:rPr>
              <a:t>P. </a:t>
            </a:r>
            <a:r>
              <a:rPr lang="en-GB" sz="1200" i="1" dirty="0" err="1">
                <a:solidFill>
                  <a:schemeClr val="accent6">
                    <a:lumMod val="75000"/>
                  </a:schemeClr>
                </a:solidFill>
              </a:rPr>
              <a:t>Martyshkin</a:t>
            </a:r>
            <a:r>
              <a:rPr lang="en-GB" sz="1200" i="1" dirty="0">
                <a:solidFill>
                  <a:schemeClr val="accent6">
                    <a:lumMod val="75000"/>
                  </a:schemeClr>
                </a:solidFill>
              </a:rPr>
              <a:t>, Y. Zhao (CERN)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9D245B41-762D-7948-4D35-1D59F5A6C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/>
          <a:p>
            <a:fld id="{77E71596-5F9D-49C5-9701-16B3CA54319D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5DEBB6B6-BA76-A206-7090-364B3B918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4059" y="5699400"/>
            <a:ext cx="5904655" cy="322263"/>
          </a:xfrm>
        </p:spPr>
        <p:txBody>
          <a:bodyPr/>
          <a:lstStyle/>
          <a:p>
            <a:r>
              <a:rPr lang="en-GB" dirty="0"/>
              <a:t>Mini Workshop on the FCC-</a:t>
            </a:r>
            <a:r>
              <a:rPr lang="en-GB" dirty="0" err="1"/>
              <a:t>ee</a:t>
            </a:r>
            <a:r>
              <a:rPr lang="en-GB" dirty="0"/>
              <a:t> Injector Studies, 24 – 25 November  (</a:t>
            </a:r>
            <a:r>
              <a:rPr lang="en-GB" dirty="0" err="1"/>
              <a:t>IJCLab</a:t>
            </a:r>
            <a:r>
              <a:rPr lang="en-GB" dirty="0"/>
              <a:t> Orsay)</a:t>
            </a:r>
          </a:p>
        </p:txBody>
      </p:sp>
      <p:sp>
        <p:nvSpPr>
          <p:cNvPr id="16" name="Date Placeholder 5">
            <a:extLst>
              <a:ext uri="{FF2B5EF4-FFF2-40B4-BE49-F238E27FC236}">
                <a16:creationId xmlns:a16="http://schemas.microsoft.com/office/drawing/2014/main" id="{5B260A98-E2EA-113D-636E-4CBEEDCC70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/>
              <a:t>25/11/2022</a:t>
            </a:r>
          </a:p>
        </p:txBody>
      </p:sp>
    </p:spTree>
    <p:extLst>
      <p:ext uri="{BB962C8B-B14F-4D97-AF65-F5344CB8AC3E}">
        <p14:creationId xmlns:p14="http://schemas.microsoft.com/office/powerpoint/2010/main" val="3473306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02E4255-8303-7D89-3625-FFDD6F6C3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353" y="171310"/>
            <a:ext cx="7576213" cy="432048"/>
          </a:xfrm>
        </p:spPr>
        <p:txBody>
          <a:bodyPr>
            <a:normAutofit/>
          </a:bodyPr>
          <a:lstStyle/>
          <a:p>
            <a:r>
              <a:rPr lang="en-GB" dirty="0"/>
              <a:t>SC solenoid –based capture system for FCC-</a:t>
            </a:r>
            <a:r>
              <a:rPr lang="en-GB" dirty="0" err="1"/>
              <a:t>ee</a:t>
            </a:r>
            <a:r>
              <a:rPr lang="en-GB" dirty="0"/>
              <a:t>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8891E2-4A25-59F4-36E6-1FC292E174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FA8FDFD-D92D-2AF6-227A-B55CAEC935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033F4B-AA21-58A1-543B-D0EEFEA98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C57B21-E575-49F5-4DD9-50F965842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027" y="837792"/>
            <a:ext cx="3803466" cy="2276991"/>
          </a:xfrm>
          <a:prstGeom prst="rect">
            <a:avLst/>
          </a:prstGeom>
        </p:spPr>
      </p:pic>
      <p:cxnSp>
        <p:nvCxnSpPr>
          <p:cNvPr id="19" name="Пряма зі стрілкою 8">
            <a:extLst>
              <a:ext uri="{FF2B5EF4-FFF2-40B4-BE49-F238E27FC236}">
                <a16:creationId xmlns:a16="http://schemas.microsoft.com/office/drawing/2014/main" id="{D9C051C9-4258-367A-E8C2-B7B61E7FEAF2}"/>
              </a:ext>
            </a:extLst>
          </p:cNvPr>
          <p:cNvCxnSpPr>
            <a:cxnSpLocks/>
          </p:cNvCxnSpPr>
          <p:nvPr/>
        </p:nvCxnSpPr>
        <p:spPr>
          <a:xfrm flipH="1">
            <a:off x="6538515" y="3821832"/>
            <a:ext cx="2391637" cy="6088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09265FF-C2FD-A4E8-CD27-16F03DF77422}"/>
              </a:ext>
            </a:extLst>
          </p:cNvPr>
          <p:cNvSpPr/>
          <p:nvPr/>
        </p:nvSpPr>
        <p:spPr>
          <a:xfrm>
            <a:off x="32032" y="3927072"/>
            <a:ext cx="2945645" cy="1223412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707"/>
              </a:spcBef>
            </a:pPr>
            <a:r>
              <a:rPr lang="en-GB" sz="1400" b="1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first results (preliminary)</a:t>
            </a:r>
          </a:p>
          <a:p>
            <a:pPr marL="336642" indent="-336642">
              <a:spcBef>
                <a:spcPts val="707"/>
              </a:spcBef>
              <a:buFont typeface=".PingFang SC Regular"/>
              <a:buChar char="－"/>
            </a:pPr>
            <a:r>
              <a:rPr lang="en-GB" sz="1400" b="1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Capture eff. @ 200 MeV: ~0.4</a:t>
            </a:r>
          </a:p>
          <a:p>
            <a:pPr marL="336642" indent="-336642">
              <a:spcBef>
                <a:spcPts val="707"/>
              </a:spcBef>
              <a:buFont typeface=".PingFang SC Regular"/>
              <a:buChar char="－"/>
            </a:pPr>
            <a:r>
              <a:rPr lang="en-GB" sz="1400" b="1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e+ yield : ~ 6 Ne+/Ne-</a:t>
            </a:r>
          </a:p>
          <a:p>
            <a:pPr marL="336642" indent="-336642">
              <a:spcBef>
                <a:spcPts val="707"/>
              </a:spcBef>
              <a:buFont typeface=".PingFang SC Regular"/>
              <a:buChar char="－"/>
            </a:pPr>
            <a:r>
              <a:rPr lang="en-GB" sz="1400" b="1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e+ norm. emittance: ~11 </a:t>
            </a:r>
            <a:r>
              <a:rPr lang="en-GB" sz="1400" b="1" dirty="0" err="1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mm.rad</a:t>
            </a:r>
            <a:endParaRPr lang="en-GB" sz="1400" b="1" dirty="0">
              <a:solidFill>
                <a:srgbClr val="3F3F3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he final choice of the e+ target will be made based on the estimated performances.">
            <a:extLst>
              <a:ext uri="{FF2B5EF4-FFF2-40B4-BE49-F238E27FC236}">
                <a16:creationId xmlns:a16="http://schemas.microsoft.com/office/drawing/2014/main" id="{835D6403-6FBE-A4A9-D3D8-EB0B953E8B22}"/>
              </a:ext>
            </a:extLst>
          </p:cNvPr>
          <p:cNvSpPr txBox="1"/>
          <p:nvPr/>
        </p:nvSpPr>
        <p:spPr>
          <a:xfrm>
            <a:off x="5888483" y="3093023"/>
            <a:ext cx="2723434" cy="309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1560" tIns="31560" rIns="31560" bIns="31560" anchor="ctr">
            <a:spAutoFit/>
          </a:bodyPr>
          <a:lstStyle>
            <a:lvl1pPr algn="just" defTabSz="584200">
              <a:spcBef>
                <a:spcPts val="1500"/>
              </a:spcBef>
              <a:defRPr sz="32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algn="l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Positron capture section –v0</a:t>
            </a:r>
            <a:endParaRPr sz="16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05F15F68-6687-F91E-DC83-D1A45DA0B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239" y="3433409"/>
            <a:ext cx="3030129" cy="2279267"/>
          </a:xfrm>
          <a:prstGeom prst="rect">
            <a:avLst/>
          </a:prstGeom>
        </p:spPr>
      </p:pic>
      <p:pic>
        <p:nvPicPr>
          <p:cNvPr id="17" name="Рисунок 4">
            <a:extLst>
              <a:ext uri="{FF2B5EF4-FFF2-40B4-BE49-F238E27FC236}">
                <a16:creationId xmlns:a16="http://schemas.microsoft.com/office/drawing/2014/main" id="{64FFEAD7-A97B-5240-7791-B8502B0A69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718" y="3609318"/>
            <a:ext cx="4668080" cy="2072930"/>
          </a:xfrm>
          <a:prstGeom prst="rect">
            <a:avLst/>
          </a:prstGeom>
        </p:spPr>
      </p:pic>
      <p:pic>
        <p:nvPicPr>
          <p:cNvPr id="18" name="Рисунок 6">
            <a:extLst>
              <a:ext uri="{FF2B5EF4-FFF2-40B4-BE49-F238E27FC236}">
                <a16:creationId xmlns:a16="http://schemas.microsoft.com/office/drawing/2014/main" id="{B15770AB-24B8-19DB-728C-B3EF93B1E5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6341" y="3029744"/>
            <a:ext cx="1920646" cy="12797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E55B82-60CB-5479-4390-ECAA2976C565}"/>
              </a:ext>
            </a:extLst>
          </p:cNvPr>
          <p:cNvSpPr/>
          <p:nvPr/>
        </p:nvSpPr>
        <p:spPr>
          <a:xfrm>
            <a:off x="167375" y="1117279"/>
            <a:ext cx="4259440" cy="2421176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707"/>
              </a:spcBef>
            </a:pPr>
            <a:r>
              <a:rPr lang="en-GB" sz="1600" b="1" u="sng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Capture system “-version 0”</a:t>
            </a:r>
          </a:p>
          <a:p>
            <a:pPr marL="336642" indent="-336642">
              <a:spcBef>
                <a:spcPts val="707"/>
              </a:spcBef>
              <a:buFont typeface=".PingFang SC Regular"/>
              <a:buChar char="－"/>
            </a:pPr>
            <a:r>
              <a:rPr lang="en-GB" sz="16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Positron production: conventional scheme</a:t>
            </a:r>
          </a:p>
          <a:p>
            <a:pPr marL="336642" indent="-336642">
              <a:spcBef>
                <a:spcPts val="707"/>
              </a:spcBef>
              <a:buFont typeface=".PingFang SC Regular"/>
              <a:buChar char="－"/>
            </a:pPr>
            <a:r>
              <a:rPr lang="en-GB" sz="16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Matching Device is based on the SC solenoid (5 HTS coils, 72 mm bore including shielding)</a:t>
            </a:r>
          </a:p>
          <a:p>
            <a:pPr marL="336642" indent="-336642">
              <a:spcBef>
                <a:spcPts val="707"/>
              </a:spcBef>
              <a:buFont typeface=".PingFang SC Regular"/>
              <a:buChar char="－"/>
            </a:pPr>
            <a:r>
              <a:rPr lang="en-GB" sz="16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Capture </a:t>
            </a:r>
            <a:r>
              <a:rPr lang="en-GB" sz="1600" dirty="0" err="1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Linac</a:t>
            </a:r>
            <a:r>
              <a:rPr lang="en-GB" sz="16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is based on the L-band TW RF structures ( 2 GHz, 3-m long,</a:t>
            </a:r>
            <a:r>
              <a:rPr lang="ru-RU" sz="16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Ф = 60 </a:t>
            </a:r>
            <a:r>
              <a:rPr lang="en-GB" sz="16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mm)</a:t>
            </a:r>
          </a:p>
          <a:p>
            <a:pPr marL="336642" indent="-336642">
              <a:spcBef>
                <a:spcPts val="707"/>
              </a:spcBef>
              <a:buFont typeface=".PingFang SC Regular"/>
              <a:buChar char="－"/>
            </a:pPr>
            <a:r>
              <a:rPr lang="en-GB" sz="16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NC long solenoid B = 0.5 T (realistic design conf. 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93F726-EB87-47AE-FA3F-E2587FC5C692}"/>
              </a:ext>
            </a:extLst>
          </p:cNvPr>
          <p:cNvSpPr txBox="1"/>
          <p:nvPr/>
        </p:nvSpPr>
        <p:spPr>
          <a:xfrm>
            <a:off x="8434333" y="761874"/>
            <a:ext cx="2212465" cy="584775"/>
          </a:xfrm>
          <a:prstGeom prst="rect">
            <a:avLst/>
          </a:prstGeom>
          <a:solidFill>
            <a:srgbClr val="FFE5E5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V. </a:t>
            </a: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Mytrochenko</a:t>
            </a:r>
            <a:r>
              <a:rPr lang="en-US" sz="1600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 (</a:t>
            </a: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IJCLab</a:t>
            </a:r>
            <a:r>
              <a:rPr lang="en-US" sz="1600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Y. Zhao (CERN)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1D5C78F-BC39-8D7A-DA31-8D001CC4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4059" y="5699400"/>
            <a:ext cx="5904655" cy="322263"/>
          </a:xfrm>
        </p:spPr>
        <p:txBody>
          <a:bodyPr/>
          <a:lstStyle/>
          <a:p>
            <a:r>
              <a:rPr lang="en-GB" dirty="0"/>
              <a:t>Mini Workshop on the FCC-</a:t>
            </a:r>
            <a:r>
              <a:rPr lang="en-GB" dirty="0" err="1"/>
              <a:t>ee</a:t>
            </a:r>
            <a:r>
              <a:rPr lang="en-GB" dirty="0"/>
              <a:t> Injector Studies, 24 – 25 November  (</a:t>
            </a:r>
            <a:r>
              <a:rPr lang="en-GB" dirty="0" err="1"/>
              <a:t>IJCLab</a:t>
            </a:r>
            <a:r>
              <a:rPr lang="en-GB" dirty="0"/>
              <a:t> Orsay)</a:t>
            </a:r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E2CD7B6D-8621-B980-36D0-70D0326A16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/>
              <a:t>25/11/2022</a:t>
            </a:r>
          </a:p>
        </p:txBody>
      </p:sp>
    </p:spTree>
    <p:extLst>
      <p:ext uri="{BB962C8B-B14F-4D97-AF65-F5344CB8AC3E}">
        <p14:creationId xmlns:p14="http://schemas.microsoft.com/office/powerpoint/2010/main" val="431091907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36785</TotalTime>
  <Words>1133</Words>
  <Application>Microsoft Macintosh PowerPoint</Application>
  <PresentationFormat>Custom</PresentationFormat>
  <Paragraphs>140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.PingFang SC Regular</vt:lpstr>
      <vt:lpstr>Arial</vt:lpstr>
      <vt:lpstr>ArialMT</vt:lpstr>
      <vt:lpstr>Calibri</vt:lpstr>
      <vt:lpstr>Calibri Light</vt:lpstr>
      <vt:lpstr>1_modele-IJCLAb-powerpoint</vt:lpstr>
      <vt:lpstr>PowerPoint Presentation</vt:lpstr>
      <vt:lpstr>WP3 contributions</vt:lpstr>
      <vt:lpstr>FCC-ee positron source: requirements </vt:lpstr>
      <vt:lpstr>Benchmark with the SuperKEKB positron source</vt:lpstr>
      <vt:lpstr>FCC-ee: positron production</vt:lpstr>
      <vt:lpstr>Hybrid source: preliminary positron production optimization</vt:lpstr>
      <vt:lpstr>FCC-ee: positron capture system (matching device)</vt:lpstr>
      <vt:lpstr>Flux Concentrator-based capture system (CDR baseline)</vt:lpstr>
      <vt:lpstr>SC solenoid –based capture system for FCC-ee </vt:lpstr>
      <vt:lpstr>AI-driven performance boost (GIOTTO Application)</vt:lpstr>
      <vt:lpstr>List of current open points</vt:lpstr>
      <vt:lpstr>Before mid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Iryna Chaikovska</cp:lastModifiedBy>
  <cp:revision>2714</cp:revision>
  <cp:lastPrinted>2021-06-30T10:28:27Z</cp:lastPrinted>
  <dcterms:created xsi:type="dcterms:W3CDTF">2011-03-09T16:37:49Z</dcterms:created>
  <dcterms:modified xsi:type="dcterms:W3CDTF">2022-11-25T09:35:21Z</dcterms:modified>
</cp:coreProperties>
</file>