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7"/>
  </p:notesMasterIdLst>
  <p:sldIdLst>
    <p:sldId id="322" r:id="rId2"/>
    <p:sldId id="346" r:id="rId3"/>
    <p:sldId id="298" r:id="rId4"/>
    <p:sldId id="309" r:id="rId5"/>
    <p:sldId id="328" r:id="rId6"/>
    <p:sldId id="331" r:id="rId7"/>
    <p:sldId id="330" r:id="rId8"/>
    <p:sldId id="347" r:id="rId9"/>
    <p:sldId id="348" r:id="rId10"/>
    <p:sldId id="350" r:id="rId11"/>
    <p:sldId id="349" r:id="rId12"/>
    <p:sldId id="313" r:id="rId13"/>
    <p:sldId id="352" r:id="rId14"/>
    <p:sldId id="357" r:id="rId15"/>
    <p:sldId id="356" r:id="rId16"/>
    <p:sldId id="359" r:id="rId17"/>
    <p:sldId id="257" r:id="rId18"/>
    <p:sldId id="354" r:id="rId19"/>
    <p:sldId id="358" r:id="rId20"/>
    <p:sldId id="351" r:id="rId21"/>
    <p:sldId id="340" r:id="rId22"/>
    <p:sldId id="341" r:id="rId23"/>
    <p:sldId id="333" r:id="rId24"/>
    <p:sldId id="335" r:id="rId25"/>
    <p:sldId id="310" r:id="rId2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FF6700"/>
    <a:srgbClr val="456487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552" autoAdjust="0"/>
  </p:normalViewPr>
  <p:slideViewPr>
    <p:cSldViewPr>
      <p:cViewPr varScale="1">
        <p:scale>
          <a:sx n="98" d="100"/>
          <a:sy n="98" d="100"/>
        </p:scale>
        <p:origin x="547" y="67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54A33-C107-48BF-848B-24756DB7F4CB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FB6B63-EE92-4475-B70F-4F4FFDBBCE4F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6EF2B8F-D28D-13E7-8CCF-8264F329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2C113-0CD8-4B1C-B3C8-74F7EF027BC5}" type="datetime1">
              <a:rPr kumimoji="1" lang="en-US" altLang="ja-JP" smtClean="0"/>
              <a:t>11/24/2022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C0247BC-1512-41B4-4C95-B4310900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FCC-ee Injector Studies Mini-Workshop | F. ALHARTHI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FBF76F-A26C-DA55-3B21-3C9FDB763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8614-6E4D-48E0-9FFD-8C7780F68C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22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47D2FB-EF15-4384-8099-3398C3EBC0A9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47D1C-0403-42F3-A325-5346EED88E81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171C6-63AC-4948-9AAB-3C6A2F4DA7FB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E47F18-E4D9-474E-BDEA-50C725A2364B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1AD1FF-01BE-4FAB-9429-2F9601921255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DAAAF9-05E3-4CDE-9AC6-B143EC2DF3B1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9264A-630C-434F-9A07-79E95AF3FD26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B74EF1-CD16-49E1-9695-CB9D60E3B307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1036-781B-4645-ADEA-8F811C442595}" type="datetime1">
              <a:rPr lang="en-US" smtClean="0"/>
              <a:t>11/24/2022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ahad.alharthi@ijclab.in2p3.fr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emf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9F4ED0-CA6A-4ED8-ADF7-01381BF87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5907" y="1058220"/>
            <a:ext cx="9073008" cy="129614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Benchmark of the simulation tools for the FCC-</a:t>
            </a:r>
            <a:r>
              <a:rPr lang="en-US" sz="3200" dirty="0" err="1"/>
              <a:t>ee</a:t>
            </a:r>
            <a:r>
              <a:rPr lang="en-US" sz="3200" dirty="0"/>
              <a:t> positron source with SuperKEKB</a:t>
            </a:r>
            <a:endParaRPr lang="en-US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633E4C-C565-4B4A-B8F9-584F3898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23F-B6E8-4EBC-A630-D7BD58A12F69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6D020CA1-6C1D-425E-8065-690699C53681}"/>
              </a:ext>
            </a:extLst>
          </p:cNvPr>
          <p:cNvSpPr txBox="1">
            <a:spLocks/>
          </p:cNvSpPr>
          <p:nvPr/>
        </p:nvSpPr>
        <p:spPr>
          <a:xfrm>
            <a:off x="2722089" y="2597696"/>
            <a:ext cx="5040559" cy="20952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FR" dirty="0">
                <a:solidFill>
                  <a:srgbClr val="FF6700"/>
                </a:solidFill>
              </a:rPr>
              <a:t>Fahad A. ALHARTHI</a:t>
            </a:r>
          </a:p>
          <a:p>
            <a:pPr algn="ctr" fontAlgn="auto">
              <a:spcAft>
                <a:spcPts val="0"/>
              </a:spcAft>
            </a:pPr>
            <a:endParaRPr lang="fr-FR" dirty="0">
              <a:solidFill>
                <a:srgbClr val="456487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r-FR" u="sng" dirty="0">
              <a:solidFill>
                <a:srgbClr val="456487"/>
              </a:solidFill>
              <a:hlinkClick r:id="rId2"/>
            </a:endParaRPr>
          </a:p>
          <a:p>
            <a:pPr algn="ctr" fontAlgn="auto">
              <a:spcAft>
                <a:spcPts val="0"/>
              </a:spcAft>
            </a:pPr>
            <a:r>
              <a:rPr lang="fr-FR" sz="1800" u="sng" dirty="0">
                <a:solidFill>
                  <a:srgbClr val="456487"/>
                </a:solidFill>
                <a:hlinkClick r:id="rId2"/>
              </a:rPr>
              <a:t>fahad.alharthi@ijclab.in2p3.fr</a:t>
            </a:r>
            <a:endParaRPr lang="fr-FR" sz="1800" u="sng" dirty="0">
              <a:solidFill>
                <a:srgbClr val="456487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r-FR" u="sng" dirty="0">
              <a:solidFill>
                <a:srgbClr val="45648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AC2562-1263-491E-9C7E-8874669A66DE}"/>
              </a:ext>
            </a:extLst>
          </p:cNvPr>
          <p:cNvSpPr/>
          <p:nvPr/>
        </p:nvSpPr>
        <p:spPr>
          <a:xfrm>
            <a:off x="1699926" y="2957736"/>
            <a:ext cx="7084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Laboratoire de Physique des 2 Infinis Irène Joliot-Curie (</a:t>
            </a:r>
            <a:r>
              <a:rPr lang="fr-FR" b="1" dirty="0" err="1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IJCLab</a:t>
            </a:r>
            <a:r>
              <a:rPr lang="fr-FR" b="1" dirty="0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)</a:t>
            </a:r>
          </a:p>
          <a:p>
            <a:pPr algn="ctr"/>
            <a:r>
              <a:rPr lang="fr-FR" b="1" dirty="0">
                <a:solidFill>
                  <a:srgbClr val="456487"/>
                </a:solidFill>
                <a:latin typeface="Calibri "/>
                <a:cs typeface="Calibri Light" panose="020F0302020204030204" pitchFamily="34" charset="0"/>
              </a:rPr>
              <a:t>CNRS, Université Paris-Saclay</a:t>
            </a:r>
            <a:endParaRPr lang="en-GB" b="1" dirty="0">
              <a:solidFill>
                <a:srgbClr val="456487"/>
              </a:solidFill>
              <a:latin typeface="Calibri "/>
              <a:cs typeface="Calibri Light" panose="020F03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79A3FB-424A-47B8-ACFE-322C2EDE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66CAA-379C-475C-B179-0A75016BFC6D}"/>
              </a:ext>
            </a:extLst>
          </p:cNvPr>
          <p:cNvSpPr/>
          <p:nvPr/>
        </p:nvSpPr>
        <p:spPr>
          <a:xfrm>
            <a:off x="104580" y="4751589"/>
            <a:ext cx="10034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thanks to: I. </a:t>
            </a:r>
            <a:r>
              <a:rPr lang="en-GB" sz="1800" b="1" dirty="0" err="1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Chaikovska</a:t>
            </a:r>
            <a:r>
              <a:rPr lang="en-GB" sz="1800" b="1" dirty="0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R. Chehab, V. </a:t>
            </a:r>
            <a:r>
              <a:rPr lang="en-GB" sz="1800" b="1" dirty="0" err="1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Mytrochenko</a:t>
            </a:r>
            <a:r>
              <a:rPr lang="en-GB" sz="1800" b="1" dirty="0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</a:t>
            </a:r>
            <a:r>
              <a:rPr lang="en-GB" sz="1800" b="1" dirty="0" err="1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IJCLab</a:t>
            </a:r>
            <a:r>
              <a:rPr lang="en-GB" sz="1800" b="1" dirty="0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), A. Latina, Y.  Zhao (CERN), M. </a:t>
            </a:r>
            <a:r>
              <a:rPr lang="en-GB" sz="1800" b="1" dirty="0" err="1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Schaer</a:t>
            </a:r>
            <a:r>
              <a:rPr lang="en-GB" sz="1800" b="1" dirty="0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(PSI), Y. </a:t>
            </a:r>
            <a:r>
              <a:rPr lang="en-GB" sz="1800" b="1" dirty="0" err="1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Enomoto</a:t>
            </a:r>
            <a:r>
              <a:rPr lang="en-GB" sz="1800" b="1" dirty="0">
                <a:solidFill>
                  <a:srgbClr val="00294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F. Miyahara (KEK).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6DF6B-6E8E-43A7-B15A-8D5B4AAF4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83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271B-BA73-4861-A10F-566FF207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4"/>
            <a:ext cx="5688632" cy="432048"/>
          </a:xfrm>
        </p:spPr>
        <p:txBody>
          <a:bodyPr/>
          <a:lstStyle/>
          <a:p>
            <a:r>
              <a:rPr lang="en-US" dirty="0"/>
              <a:t>SuperKEKB tracking in RF-track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65BCC-A247-40FA-ABE5-31296611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694040"/>
            <a:ext cx="2411556" cy="322263"/>
          </a:xfrm>
        </p:spPr>
        <p:txBody>
          <a:bodyPr/>
          <a:lstStyle/>
          <a:p>
            <a:fld id="{6883E51C-CDD4-429D-BCBC-D29CD2A88D68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C1D552-16AE-4295-91FD-FE179E77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" y="1662395"/>
            <a:ext cx="10687214" cy="33835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3CE4DF-AD17-4289-B30E-5C45A95EA992}"/>
              </a:ext>
            </a:extLst>
          </p:cNvPr>
          <p:cNvSpPr/>
          <p:nvPr/>
        </p:nvSpPr>
        <p:spPr>
          <a:xfrm>
            <a:off x="31662" y="2489682"/>
            <a:ext cx="170149" cy="133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4517E-F55C-456A-B946-DEFD2C94CF42}"/>
              </a:ext>
            </a:extLst>
          </p:cNvPr>
          <p:cNvSpPr txBox="1"/>
          <p:nvPr/>
        </p:nvSpPr>
        <p:spPr>
          <a:xfrm>
            <a:off x="-16828" y="203266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 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BFE8FA-ECF7-46FA-B3C4-1DB4037B5BAA}"/>
              </a:ext>
            </a:extLst>
          </p:cNvPr>
          <p:cNvCxnSpPr>
            <a:cxnSpLocks/>
          </p:cNvCxnSpPr>
          <p:nvPr/>
        </p:nvCxnSpPr>
        <p:spPr>
          <a:xfrm flipH="1">
            <a:off x="129803" y="3865250"/>
            <a:ext cx="1" cy="12637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EBBA55-EBD1-421A-9531-AA861FF39A08}"/>
              </a:ext>
            </a:extLst>
          </p:cNvPr>
          <p:cNvCxnSpPr>
            <a:cxnSpLocks/>
          </p:cNvCxnSpPr>
          <p:nvPr/>
        </p:nvCxnSpPr>
        <p:spPr>
          <a:xfrm>
            <a:off x="827286" y="4403412"/>
            <a:ext cx="0" cy="412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AE34A0-AD50-43FC-A8DC-BA0DEBBF73BF}"/>
              </a:ext>
            </a:extLst>
          </p:cNvPr>
          <p:cNvCxnSpPr>
            <a:cxnSpLocks/>
          </p:cNvCxnSpPr>
          <p:nvPr/>
        </p:nvCxnSpPr>
        <p:spPr>
          <a:xfrm>
            <a:off x="2146027" y="4186361"/>
            <a:ext cx="0" cy="7329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480FB2-0026-4273-9FDA-52EC0219A037}"/>
              </a:ext>
            </a:extLst>
          </p:cNvPr>
          <p:cNvCxnSpPr>
            <a:cxnSpLocks/>
          </p:cNvCxnSpPr>
          <p:nvPr/>
        </p:nvCxnSpPr>
        <p:spPr>
          <a:xfrm>
            <a:off x="1569963" y="4226431"/>
            <a:ext cx="0" cy="11241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66E057-A1D4-4E65-8295-E4498AB483FC}"/>
              </a:ext>
            </a:extLst>
          </p:cNvPr>
          <p:cNvSpPr txBox="1"/>
          <p:nvPr/>
        </p:nvSpPr>
        <p:spPr>
          <a:xfrm>
            <a:off x="-69563" y="5077906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5F4FD-0114-409C-8CBD-382010F5065D}"/>
              </a:ext>
            </a:extLst>
          </p:cNvPr>
          <p:cNvSpPr txBox="1"/>
          <p:nvPr/>
        </p:nvSpPr>
        <p:spPr>
          <a:xfrm>
            <a:off x="586029" y="4789874"/>
            <a:ext cx="527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7C57A-9903-4A9D-B147-0DF50B3B2DAD}"/>
              </a:ext>
            </a:extLst>
          </p:cNvPr>
          <p:cNvSpPr txBox="1"/>
          <p:nvPr/>
        </p:nvSpPr>
        <p:spPr>
          <a:xfrm>
            <a:off x="1175488" y="5365997"/>
            <a:ext cx="95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Duct1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651A7E-93F4-4CAD-B394-CA9E910EDC6A}"/>
              </a:ext>
            </a:extLst>
          </p:cNvPr>
          <p:cNvSpPr txBox="1"/>
          <p:nvPr/>
        </p:nvSpPr>
        <p:spPr>
          <a:xfrm>
            <a:off x="1713979" y="4891513"/>
            <a:ext cx="95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Duct2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C96466-12A4-4D2C-82AB-85F98BED8ADB}"/>
              </a:ext>
            </a:extLst>
          </p:cNvPr>
          <p:cNvCxnSpPr>
            <a:cxnSpLocks/>
          </p:cNvCxnSpPr>
          <p:nvPr/>
        </p:nvCxnSpPr>
        <p:spPr>
          <a:xfrm>
            <a:off x="8986787" y="3865250"/>
            <a:ext cx="0" cy="8526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47B68-963B-4E00-BF78-1210C49A8E0A}"/>
              </a:ext>
            </a:extLst>
          </p:cNvPr>
          <p:cNvCxnSpPr>
            <a:cxnSpLocks/>
          </p:cNvCxnSpPr>
          <p:nvPr/>
        </p:nvCxnSpPr>
        <p:spPr>
          <a:xfrm>
            <a:off x="4306267" y="3865250"/>
            <a:ext cx="0" cy="8526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1B438CB-60E0-4F34-9BE9-3BD2911E3F00}"/>
              </a:ext>
            </a:extLst>
          </p:cNvPr>
          <p:cNvSpPr txBox="1"/>
          <p:nvPr/>
        </p:nvSpPr>
        <p:spPr>
          <a:xfrm>
            <a:off x="3730203" y="4717866"/>
            <a:ext cx="115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AC_151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58AD9D-F6FC-4832-8096-BF0A7BD83670}"/>
              </a:ext>
            </a:extLst>
          </p:cNvPr>
          <p:cNvSpPr txBox="1"/>
          <p:nvPr/>
        </p:nvSpPr>
        <p:spPr>
          <a:xfrm>
            <a:off x="8410734" y="4677796"/>
            <a:ext cx="115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AC_152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55DB55-A000-4AF3-B0A7-26130D25CC69}"/>
              </a:ext>
            </a:extLst>
          </p:cNvPr>
          <p:cNvSpPr/>
          <p:nvPr/>
        </p:nvSpPr>
        <p:spPr>
          <a:xfrm>
            <a:off x="31662" y="1589584"/>
            <a:ext cx="2581703" cy="410445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2FDF0-8063-4C75-9DA8-47E22536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D9845C-BEB5-4104-91E1-CD826F51C6F5}"/>
              </a:ext>
            </a:extLst>
          </p:cNvPr>
          <p:cNvSpPr/>
          <p:nvPr/>
        </p:nvSpPr>
        <p:spPr>
          <a:xfrm>
            <a:off x="2866107" y="799684"/>
            <a:ext cx="7564239" cy="101566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RF-Track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is a new tracking code developed at CERN for the optimization of particle accelerators, which offers outstanding flexibility and rapid simulation speed.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18491E-DB8C-4135-9E1E-E0BBDA623ED9}"/>
              </a:ext>
            </a:extLst>
          </p:cNvPr>
          <p:cNvSpPr/>
          <p:nvPr/>
        </p:nvSpPr>
        <p:spPr>
          <a:xfrm>
            <a:off x="2661753" y="5219920"/>
            <a:ext cx="80532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*A. Latina, “RF-Track: Beam tracking in field maps including space-charge effects, features and benchmarks,” p. MOPRC016. 4 p, 2017. 28th Linear Accelerator Conference, East Lansing, Michigan, 25 - 30 Sep 2016.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8E865-5563-4319-AE8E-B6E3428CE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717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E80A8C-35A0-45B9-8F3A-6F9B41A11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979" y="1013520"/>
            <a:ext cx="5688633" cy="30466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CA513C-DB80-4CC7-AC96-5A17622C1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5688632" cy="432048"/>
          </a:xfrm>
        </p:spPr>
        <p:txBody>
          <a:bodyPr/>
          <a:lstStyle/>
          <a:p>
            <a:r>
              <a:rPr lang="en-US" dirty="0"/>
              <a:t>SuperKEKB Adiabatic Matching Devise (AMD)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6BE94-6C85-4E93-902F-7A49A9E23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112" y="581472"/>
            <a:ext cx="6373419" cy="432048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AMD consists of : Flux concentrator (FC) + Bridge coil (</a:t>
            </a:r>
            <a:r>
              <a:rPr lang="en-US" sz="2000" dirty="0" err="1"/>
              <a:t>Bc</a:t>
            </a:r>
            <a:r>
              <a:rPr lang="en-US" sz="2000" dirty="0"/>
              <a:t>)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1248BF1-C4B3-4214-97F4-8B11473FCB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798" r="7606"/>
          <a:stretch/>
        </p:blipFill>
        <p:spPr>
          <a:xfrm>
            <a:off x="7374528" y="653480"/>
            <a:ext cx="3089135" cy="2615054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16A88-B80E-45DF-B38C-4192055D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E5B6B-E630-412B-80D1-E156FF8C8431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0EC6E0-8689-4BC9-8F1F-7150AE46C0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43" t="5268" r="4954" b="321"/>
          <a:stretch/>
        </p:blipFill>
        <p:spPr>
          <a:xfrm>
            <a:off x="6738566" y="3238887"/>
            <a:ext cx="3904405" cy="24169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05A23B-39F5-494B-9D97-32B4C035B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38" y="2938754"/>
            <a:ext cx="3620877" cy="26150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F25F5D-7A66-4F6B-A05A-0DC480548CDC}"/>
              </a:ext>
            </a:extLst>
          </p:cNvPr>
          <p:cNvSpPr txBox="1"/>
          <p:nvPr/>
        </p:nvSpPr>
        <p:spPr>
          <a:xfrm>
            <a:off x="70426" y="1229544"/>
            <a:ext cx="3575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FC is placed with 2mm offset in the x-axis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8F8F30-A0D5-4889-99E6-DC53F27006D6}"/>
              </a:ext>
            </a:extLst>
          </p:cNvPr>
          <p:cNvSpPr/>
          <p:nvPr/>
        </p:nvSpPr>
        <p:spPr>
          <a:xfrm>
            <a:off x="3645562" y="3677816"/>
            <a:ext cx="444681" cy="382336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B5CA92-7926-4DF3-AF46-C120FAC34CA6}"/>
              </a:ext>
            </a:extLst>
          </p:cNvPr>
          <p:cNvSpPr txBox="1"/>
          <p:nvPr/>
        </p:nvSpPr>
        <p:spPr>
          <a:xfrm>
            <a:off x="3738203" y="4473326"/>
            <a:ext cx="287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2mm gap between the target and the FC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99548A-3300-476B-B8E1-48DBE7427478}"/>
              </a:ext>
            </a:extLst>
          </p:cNvPr>
          <p:cNvCxnSpPr>
            <a:stCxn id="19" idx="4"/>
          </p:cNvCxnSpPr>
          <p:nvPr/>
        </p:nvCxnSpPr>
        <p:spPr>
          <a:xfrm>
            <a:off x="3867903" y="4060152"/>
            <a:ext cx="294348" cy="443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AB22E4-BE24-4D28-B326-C63897147931}"/>
              </a:ext>
            </a:extLst>
          </p:cNvPr>
          <p:cNvCxnSpPr/>
          <p:nvPr/>
        </p:nvCxnSpPr>
        <p:spPr>
          <a:xfrm>
            <a:off x="1883392" y="4293500"/>
            <a:ext cx="216024" cy="72008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7647D0-3C52-4CC7-BCD6-8BE4563F0325}"/>
              </a:ext>
            </a:extLst>
          </p:cNvPr>
          <p:cNvCxnSpPr>
            <a:cxnSpLocks/>
          </p:cNvCxnSpPr>
          <p:nvPr/>
        </p:nvCxnSpPr>
        <p:spPr>
          <a:xfrm flipH="1" flipV="1">
            <a:off x="849883" y="3619022"/>
            <a:ext cx="886836" cy="60214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83E4377-E330-4AEF-A410-FDD884ED29CB}"/>
              </a:ext>
            </a:extLst>
          </p:cNvPr>
          <p:cNvSpPr txBox="1"/>
          <p:nvPr/>
        </p:nvSpPr>
        <p:spPr>
          <a:xfrm>
            <a:off x="733209" y="4989927"/>
            <a:ext cx="28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Target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3DF8D4-B86B-4EF4-90B5-850800744DC7}"/>
              </a:ext>
            </a:extLst>
          </p:cNvPr>
          <p:cNvSpPr txBox="1"/>
          <p:nvPr/>
        </p:nvSpPr>
        <p:spPr>
          <a:xfrm>
            <a:off x="-518269" y="3308484"/>
            <a:ext cx="28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 hole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473A99-BCAB-491F-9241-0D74B7049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D0773-F79B-4281-AFC4-AD7E4D54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20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169A-FB6A-4D79-AC3D-F9B6F1DE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58502"/>
            <a:ext cx="5688632" cy="432048"/>
          </a:xfrm>
        </p:spPr>
        <p:txBody>
          <a:bodyPr/>
          <a:lstStyle/>
          <a:p>
            <a:r>
              <a:rPr lang="en-US" dirty="0" err="1"/>
              <a:t>SuperKEKB</a:t>
            </a:r>
            <a:r>
              <a:rPr lang="en-US" dirty="0"/>
              <a:t> AMD + BC &amp; Solenoid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E6C6CF-8B17-48FF-ADEA-1D521D9F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E20FE-9210-4391-B48D-386EA4125222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89D36B-5902-4B4C-B3FF-3BBCC5D4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1" y="664435"/>
            <a:ext cx="3705806" cy="2509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17EE42-9C9E-4B84-9254-B73550D4E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299" y="2885728"/>
            <a:ext cx="6040078" cy="27519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FDB16B-6863-415A-A8E1-F523CF9F2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315" y="710607"/>
            <a:ext cx="5256584" cy="23191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D24D59-CD30-4C52-B774-DC72071F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54E57-9CDD-4B07-9FC5-01D0919996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43" t="5268" r="4954" b="321"/>
          <a:stretch/>
        </p:blipFill>
        <p:spPr>
          <a:xfrm>
            <a:off x="255083" y="3196306"/>
            <a:ext cx="3904405" cy="24169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E1FDD-AC19-4B3D-A29A-CEE870E2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041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691D-D807-4A59-904C-6E91D2D0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91" y="149425"/>
            <a:ext cx="7776864" cy="432048"/>
          </a:xfrm>
        </p:spPr>
        <p:txBody>
          <a:bodyPr>
            <a:normAutofit/>
          </a:bodyPr>
          <a:lstStyle/>
          <a:p>
            <a:r>
              <a:rPr lang="en-US" dirty="0"/>
              <a:t>Positron tracking in the Adiabatic matching devise (RF-Track)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432A0-DA7A-4E4F-AAD2-A12FAF5D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F661-202E-4901-9E6F-B61ACA0872FE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8225A-7698-4884-AB46-2894D7A9B68C}"/>
              </a:ext>
            </a:extLst>
          </p:cNvPr>
          <p:cNvSpPr/>
          <p:nvPr/>
        </p:nvSpPr>
        <p:spPr>
          <a:xfrm>
            <a:off x="201811" y="4595917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r>
              <a:rPr kumimoji="1" lang="en-US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~3.2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~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(9.98, 9.95) [mm]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~ 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(20) [</a:t>
            </a:r>
            <a:r>
              <a:rPr lang="en-US" altLang="ja-JP" sz="14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352ABD-5A1F-436F-BCC0-CB732A137C8B}"/>
              </a:ext>
            </a:extLst>
          </p:cNvPr>
          <p:cNvSpPr txBox="1"/>
          <p:nvPr/>
        </p:nvSpPr>
        <p:spPr>
          <a:xfrm>
            <a:off x="2362051" y="4623322"/>
            <a:ext cx="3186608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SuperKEKB </a:t>
            </a:r>
            <a:r>
              <a:rPr kumimoji="1" lang="en-US" sz="1400" i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(e+)/N(e-) =~3.1 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E8EA382-F46D-4421-AE6F-A4EE8BA58035}"/>
              </a:ext>
            </a:extLst>
          </p:cNvPr>
          <p:cNvSpPr txBox="1">
            <a:spLocks/>
          </p:cNvSpPr>
          <p:nvPr/>
        </p:nvSpPr>
        <p:spPr>
          <a:xfrm>
            <a:off x="226793" y="653480"/>
            <a:ext cx="5807665" cy="702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800" u="sng" dirty="0">
                <a:solidFill>
                  <a:srgbClr val="FF0000"/>
                </a:solidFill>
              </a:rPr>
              <a:t>Tracking is performed with the actual 3D magnetic field map in volume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675E07-3A52-4C9D-BE24-94EDDAA2A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443" y="702761"/>
            <a:ext cx="3632802" cy="2632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34E6F8-6CA8-4339-9718-DCB850FB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3" y="1229544"/>
            <a:ext cx="4013273" cy="298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28CB03-5130-4E72-A662-2704A4283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703" y="3323173"/>
            <a:ext cx="3343132" cy="240380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F461F-7666-4889-ADCF-E077809D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941E-D730-4E44-BCA6-FD73FEE2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767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271B-BA73-4861-A10F-566FF2072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4"/>
            <a:ext cx="5688632" cy="432048"/>
          </a:xfrm>
        </p:spPr>
        <p:txBody>
          <a:bodyPr/>
          <a:lstStyle/>
          <a:p>
            <a:r>
              <a:rPr lang="en-US" dirty="0"/>
              <a:t>SuperKEKB tracking in RF-track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65BCC-A247-40FA-ABE5-31296611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694040"/>
            <a:ext cx="2411556" cy="322263"/>
          </a:xfrm>
        </p:spPr>
        <p:txBody>
          <a:bodyPr/>
          <a:lstStyle/>
          <a:p>
            <a:fld id="{6D7101E6-51AD-422C-8C42-0D1AAE96DEEA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C1D552-16AE-4295-91FD-FE179E77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0" y="598469"/>
            <a:ext cx="10687214" cy="338357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3CE4DF-AD17-4289-B30E-5C45A95EA992}"/>
              </a:ext>
            </a:extLst>
          </p:cNvPr>
          <p:cNvSpPr/>
          <p:nvPr/>
        </p:nvSpPr>
        <p:spPr>
          <a:xfrm>
            <a:off x="31662" y="1487534"/>
            <a:ext cx="170149" cy="1332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84517E-F55C-456A-B946-DEFD2C94CF42}"/>
              </a:ext>
            </a:extLst>
          </p:cNvPr>
          <p:cNvSpPr txBox="1"/>
          <p:nvPr/>
        </p:nvSpPr>
        <p:spPr>
          <a:xfrm>
            <a:off x="-16828" y="103051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2 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BFE8FA-ECF7-46FA-B3C4-1DB4037B5BAA}"/>
              </a:ext>
            </a:extLst>
          </p:cNvPr>
          <p:cNvCxnSpPr>
            <a:cxnSpLocks/>
          </p:cNvCxnSpPr>
          <p:nvPr/>
        </p:nvCxnSpPr>
        <p:spPr>
          <a:xfrm>
            <a:off x="129803" y="2819684"/>
            <a:ext cx="0" cy="1451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EEBBA55-EBD1-421A-9531-AA861FF39A08}"/>
              </a:ext>
            </a:extLst>
          </p:cNvPr>
          <p:cNvCxnSpPr>
            <a:cxnSpLocks/>
          </p:cNvCxnSpPr>
          <p:nvPr/>
        </p:nvCxnSpPr>
        <p:spPr>
          <a:xfrm>
            <a:off x="827286" y="3321611"/>
            <a:ext cx="0" cy="5892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AE34A0-AD50-43FC-A8DC-BA0DEBBF73BF}"/>
              </a:ext>
            </a:extLst>
          </p:cNvPr>
          <p:cNvCxnSpPr>
            <a:cxnSpLocks/>
          </p:cNvCxnSpPr>
          <p:nvPr/>
        </p:nvCxnSpPr>
        <p:spPr>
          <a:xfrm>
            <a:off x="2146027" y="3047540"/>
            <a:ext cx="0" cy="1451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480FB2-0026-4273-9FDA-52EC0219A037}"/>
              </a:ext>
            </a:extLst>
          </p:cNvPr>
          <p:cNvCxnSpPr>
            <a:cxnSpLocks/>
          </p:cNvCxnSpPr>
          <p:nvPr/>
        </p:nvCxnSpPr>
        <p:spPr>
          <a:xfrm>
            <a:off x="1569963" y="3478789"/>
            <a:ext cx="0" cy="1451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66E057-A1D4-4E65-8295-E4498AB483FC}"/>
              </a:ext>
            </a:extLst>
          </p:cNvPr>
          <p:cNvSpPr txBox="1"/>
          <p:nvPr/>
        </p:nvSpPr>
        <p:spPr>
          <a:xfrm>
            <a:off x="-69563" y="4298678"/>
            <a:ext cx="896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65F4FD-0114-409C-8CBD-382010F5065D}"/>
              </a:ext>
            </a:extLst>
          </p:cNvPr>
          <p:cNvSpPr txBox="1"/>
          <p:nvPr/>
        </p:nvSpPr>
        <p:spPr>
          <a:xfrm>
            <a:off x="586029" y="3884943"/>
            <a:ext cx="52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87C57A-9903-4A9D-B147-0DF50B3B2DAD}"/>
              </a:ext>
            </a:extLst>
          </p:cNvPr>
          <p:cNvSpPr txBox="1"/>
          <p:nvPr/>
        </p:nvSpPr>
        <p:spPr>
          <a:xfrm>
            <a:off x="1175488" y="4945429"/>
            <a:ext cx="95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Duct1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651A7E-93F4-4CAD-B394-CA9E910EDC6A}"/>
              </a:ext>
            </a:extLst>
          </p:cNvPr>
          <p:cNvSpPr txBox="1"/>
          <p:nvPr/>
        </p:nvSpPr>
        <p:spPr>
          <a:xfrm>
            <a:off x="1713979" y="4470945"/>
            <a:ext cx="952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Duct2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C96466-12A4-4D2C-82AB-85F98BED8ADB}"/>
              </a:ext>
            </a:extLst>
          </p:cNvPr>
          <p:cNvCxnSpPr>
            <a:cxnSpLocks/>
          </p:cNvCxnSpPr>
          <p:nvPr/>
        </p:nvCxnSpPr>
        <p:spPr>
          <a:xfrm>
            <a:off x="8986787" y="2753192"/>
            <a:ext cx="0" cy="8526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B747B68-963B-4E00-BF78-1210C49A8E0A}"/>
              </a:ext>
            </a:extLst>
          </p:cNvPr>
          <p:cNvCxnSpPr>
            <a:cxnSpLocks/>
          </p:cNvCxnSpPr>
          <p:nvPr/>
        </p:nvCxnSpPr>
        <p:spPr>
          <a:xfrm>
            <a:off x="4306267" y="2753192"/>
            <a:ext cx="0" cy="8526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1B438CB-60E0-4F34-9BE9-3BD2911E3F00}"/>
              </a:ext>
            </a:extLst>
          </p:cNvPr>
          <p:cNvSpPr txBox="1"/>
          <p:nvPr/>
        </p:nvSpPr>
        <p:spPr>
          <a:xfrm>
            <a:off x="3730203" y="3605808"/>
            <a:ext cx="115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AC_151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58AD9D-F6FC-4832-8096-BF0A7BD83670}"/>
              </a:ext>
            </a:extLst>
          </p:cNvPr>
          <p:cNvSpPr txBox="1"/>
          <p:nvPr/>
        </p:nvSpPr>
        <p:spPr>
          <a:xfrm>
            <a:off x="8410734" y="3565738"/>
            <a:ext cx="1152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AC_152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55DB55-A000-4AF3-B0A7-26130D25CC69}"/>
              </a:ext>
            </a:extLst>
          </p:cNvPr>
          <p:cNvSpPr/>
          <p:nvPr/>
        </p:nvSpPr>
        <p:spPr>
          <a:xfrm>
            <a:off x="2613368" y="908097"/>
            <a:ext cx="8116622" cy="3151356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F5090E5-A052-48E6-8B31-B3826A7B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339" y="3173761"/>
            <a:ext cx="3387963" cy="25202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2AB5B6E-3848-49E7-A9DF-0162C5A32E3A}"/>
              </a:ext>
            </a:extLst>
          </p:cNvPr>
          <p:cNvSpPr txBox="1"/>
          <p:nvPr/>
        </p:nvSpPr>
        <p:spPr>
          <a:xfrm>
            <a:off x="8447042" y="4535022"/>
            <a:ext cx="2195929" cy="70788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AC_15_1, AC_15_2 :  12.56MV/m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399B1-DE64-472A-97F3-288C7AA6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F91BF-6993-4DD4-95FE-BCB09328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7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54B38-10AD-4EF4-8C7E-B2D572141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151" y="653480"/>
            <a:ext cx="4557712" cy="431800"/>
          </a:xfrm>
        </p:spPr>
        <p:txBody>
          <a:bodyPr/>
          <a:lstStyle/>
          <a:p>
            <a:r>
              <a:rPr lang="en-US" dirty="0"/>
              <a:t>Field maps: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83A-4516-4811-A183-F3A2C8AC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504" y="1805608"/>
            <a:ext cx="6445224" cy="2389739"/>
          </a:xfrm>
        </p:spPr>
        <p:txBody>
          <a:bodyPr>
            <a:normAutofit/>
          </a:bodyPr>
          <a:lstStyle/>
          <a:p>
            <a:r>
              <a:rPr lang="en-US" sz="1800" dirty="0"/>
              <a:t>3 cell cavity under Dirichlet and Neumann boundary condition.</a:t>
            </a:r>
          </a:p>
          <a:p>
            <a:r>
              <a:rPr lang="en-US" sz="1800" dirty="0"/>
              <a:t> Making 57 cells field map by arranging 19 of the 3-cell field map</a:t>
            </a:r>
          </a:p>
          <a:p>
            <a:r>
              <a:rPr lang="en-US" sz="1800" dirty="0"/>
              <a:t>2 cells as couplers, total cells/structure = 57+2 = 59</a:t>
            </a:r>
          </a:p>
          <a:p>
            <a:r>
              <a:rPr lang="en-US" sz="1800" dirty="0"/>
              <a:t>Two fields map provided : open &amp; short :</a:t>
            </a:r>
          </a:p>
          <a:p>
            <a:pPr marL="0" indent="0" algn="ctr">
              <a:buNone/>
            </a:pPr>
            <a:r>
              <a:rPr lang="en-US" sz="1900" b="1" u="sng" dirty="0">
                <a:solidFill>
                  <a:schemeClr val="accent1">
                    <a:lumMod val="50000"/>
                  </a:schemeClr>
                </a:solidFill>
              </a:rPr>
              <a:t>Open = Neumann condition, Short = Dirichlet condition</a:t>
            </a:r>
            <a:endParaRPr lang="en-US" sz="1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445B3-CDBC-4B92-8E2D-CD95EC1B0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2DE1F-6299-4AB6-811B-2AFE641D6435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C9F5B0-4549-4B98-BFB3-66F13475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58750"/>
            <a:ext cx="5688012" cy="431800"/>
          </a:xfrm>
        </p:spPr>
        <p:txBody>
          <a:bodyPr>
            <a:normAutofit/>
          </a:bodyPr>
          <a:lstStyle/>
          <a:p>
            <a:r>
              <a:rPr lang="en-US" dirty="0"/>
              <a:t>SuperKEKB Accelerating structure – Field map 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461A86D-1923-48D0-B59B-6F659550FA15}"/>
              </a:ext>
            </a:extLst>
          </p:cNvPr>
          <p:cNvSpPr txBox="1">
            <a:spLocks/>
          </p:cNvSpPr>
          <p:nvPr/>
        </p:nvSpPr>
        <p:spPr>
          <a:xfrm>
            <a:off x="129803" y="1013520"/>
            <a:ext cx="4557712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1) GPT – analytical field: (</a:t>
            </a:r>
            <a:r>
              <a:rPr lang="en-US" dirty="0" err="1"/>
              <a:t>trwlinac</a:t>
            </a:r>
            <a:r>
              <a:rPr lang="en-US" dirty="0"/>
              <a:t> or </a:t>
            </a:r>
            <a:r>
              <a:rPr lang="en-US" dirty="0" err="1"/>
              <a:t>trwlinbm</a:t>
            </a:r>
            <a:r>
              <a:rPr lang="en-US" dirty="0"/>
              <a:t>)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CD1E531-65EB-499E-A2E6-64FDF80CFBFE}"/>
              </a:ext>
            </a:extLst>
          </p:cNvPr>
          <p:cNvSpPr txBox="1">
            <a:spLocks/>
          </p:cNvSpPr>
          <p:nvPr/>
        </p:nvSpPr>
        <p:spPr>
          <a:xfrm>
            <a:off x="129803" y="1373560"/>
            <a:ext cx="4557712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2) </a:t>
            </a:r>
            <a:r>
              <a:rPr lang="en-US" dirty="0" err="1"/>
              <a:t>Superfish</a:t>
            </a:r>
            <a:r>
              <a:rPr lang="en-US" dirty="0"/>
              <a:t> – cylindrical symmetric field : </a:t>
            </a:r>
          </a:p>
        </p:txBody>
      </p:sp>
      <p:pic>
        <p:nvPicPr>
          <p:cNvPr id="1026" name="Picture 2" descr="https://lh3.googleusercontent.com/byOHLJdo2WblZd5NCdYLWFrakx8dAB8VrWroZf-FwjEIlz_5Rt3ELT6Uav9RBt1dUdV5-hSpUxtUzYAZAnVPuYCns0D4_1TD4y92qULJ1l6keUoOFWyAxNFSniB_jNNBL6dhBXMattk">
            <a:extLst>
              <a:ext uri="{FF2B5EF4-FFF2-40B4-BE49-F238E27FC236}">
                <a16:creationId xmlns:a16="http://schemas.microsoft.com/office/drawing/2014/main" id="{16D00928-20E9-4D5C-9199-064E40F6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295" y="2782397"/>
            <a:ext cx="3862660" cy="21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4.googleusercontent.com/BuAc-6WAXG_c0NED-LUvp-kxhJdq_7wtayeLc6qvKYuPYmkUKt8UF-cXw6RL-UUzZrOiV_EcNQlS0FeEE43Mpy9CyU7X4wC1liDnpnjLDzaEfXKn_zGSpNiW7uy76r_vTn6oHYVRMaY">
            <a:extLst>
              <a:ext uri="{FF2B5EF4-FFF2-40B4-BE49-F238E27FC236}">
                <a16:creationId xmlns:a16="http://schemas.microsoft.com/office/drawing/2014/main" id="{21CA12C7-71B2-48C0-8C40-A574F290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3" y="653480"/>
            <a:ext cx="3862660" cy="197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3D4D26-EAC4-4118-ABF2-035AE63A87E7}"/>
              </a:ext>
            </a:extLst>
          </p:cNvPr>
          <p:cNvSpPr/>
          <p:nvPr/>
        </p:nvSpPr>
        <p:spPr>
          <a:xfrm>
            <a:off x="6841139" y="2927051"/>
            <a:ext cx="2433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hangingPunct="0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Dirichlet condition</a:t>
            </a:r>
            <a:endParaRPr lang="en-US" altLang="en-US" sz="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54DE4-8385-4B81-97A5-F9EA3983B273}"/>
              </a:ext>
            </a:extLst>
          </p:cNvPr>
          <p:cNvSpPr/>
          <p:nvPr/>
        </p:nvSpPr>
        <p:spPr>
          <a:xfrm>
            <a:off x="6826547" y="723106"/>
            <a:ext cx="2579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hangingPunct="0"/>
            <a:r>
              <a:rPr lang="en-US" alt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Neumann condition</a:t>
            </a:r>
            <a:endParaRPr lang="en-US" altLang="en-US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C71C5A-FA3B-44BC-9D8D-1C6CAB756363}"/>
              </a:ext>
            </a:extLst>
          </p:cNvPr>
          <p:cNvSpPr/>
          <p:nvPr/>
        </p:nvSpPr>
        <p:spPr>
          <a:xfrm>
            <a:off x="5361653" y="5024557"/>
            <a:ext cx="5281318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defTabSz="914400" eaLnBrk="0" hangingPunct="0"/>
            <a:r>
              <a:rPr lang="en-US" altLang="en-US" sz="1600" b="1" dirty="0">
                <a:solidFill>
                  <a:srgbClr val="FF0000"/>
                </a:solidFill>
                <a:latin typeface="Calibri "/>
                <a:cs typeface="Arial" panose="020B0604020202020204" pitchFamily="34" charset="0"/>
              </a:rPr>
              <a:t>Neumann condition : Tangential electric field is zero (E</a:t>
            </a:r>
            <a:r>
              <a:rPr lang="en-US" altLang="en-US" sz="1600" b="1" baseline="-25000" dirty="0">
                <a:solidFill>
                  <a:srgbClr val="FF0000"/>
                </a:solidFill>
                <a:latin typeface="Calibri "/>
                <a:cs typeface="Arial" panose="020B0604020202020204" pitchFamily="34" charset="0"/>
              </a:rPr>
              <a:t>T </a:t>
            </a:r>
            <a:r>
              <a:rPr lang="en-US" altLang="en-US" sz="1600" b="1" dirty="0">
                <a:solidFill>
                  <a:srgbClr val="FF0000"/>
                </a:solidFill>
                <a:latin typeface="Calibri "/>
                <a:cs typeface="Arial" panose="020B0604020202020204" pitchFamily="34" charset="0"/>
              </a:rPr>
              <a:t>= 0)</a:t>
            </a:r>
          </a:p>
          <a:p>
            <a:pPr lvl="0" defTabSz="914400" eaLnBrk="0" hangingPunct="0"/>
            <a:r>
              <a:rPr lang="en-US" altLang="en-US" sz="1600" b="1" dirty="0">
                <a:solidFill>
                  <a:srgbClr val="FF0000"/>
                </a:solidFill>
                <a:latin typeface="Calibri "/>
              </a:rPr>
              <a:t>Dirichlet condition </a:t>
            </a:r>
            <a:r>
              <a:rPr lang="en-US" altLang="en-US" sz="1600" dirty="0">
                <a:solidFill>
                  <a:srgbClr val="FF0000"/>
                </a:solidFill>
                <a:latin typeface="Calibri "/>
              </a:rPr>
              <a:t>: </a:t>
            </a:r>
            <a:r>
              <a:rPr lang="en-US" altLang="en-US" sz="1600" b="1" dirty="0">
                <a:solidFill>
                  <a:srgbClr val="FF0000"/>
                </a:solidFill>
                <a:latin typeface="Calibri "/>
                <a:cs typeface="Arial" panose="020B0604020202020204" pitchFamily="34" charset="0"/>
              </a:rPr>
              <a:t>Tangential magnetic field is zero (H</a:t>
            </a:r>
            <a:r>
              <a:rPr lang="en-US" altLang="en-US" sz="1600" b="1" baseline="-25000" dirty="0">
                <a:solidFill>
                  <a:srgbClr val="FF0000"/>
                </a:solidFill>
                <a:latin typeface="Calibri "/>
                <a:cs typeface="Arial" panose="020B0604020202020204" pitchFamily="34" charset="0"/>
              </a:rPr>
              <a:t>T </a:t>
            </a:r>
            <a:r>
              <a:rPr lang="en-US" altLang="en-US" sz="1600" b="1" dirty="0">
                <a:solidFill>
                  <a:srgbClr val="FF0000"/>
                </a:solidFill>
                <a:latin typeface="Calibri "/>
                <a:cs typeface="Arial" panose="020B0604020202020204" pitchFamily="34" charset="0"/>
              </a:rPr>
              <a:t>= 0)</a:t>
            </a:r>
            <a:endParaRPr lang="en-US" altLang="en-US" sz="1600" dirty="0">
              <a:solidFill>
                <a:srgbClr val="FF0000"/>
              </a:solidFill>
              <a:latin typeface="Calibri 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49B14B4-DB3A-446E-B26F-3421DE14A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01" y="3723356"/>
            <a:ext cx="2627578" cy="19706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6AB600-1B5E-4580-A3F6-396159F9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11" y="3723356"/>
            <a:ext cx="2627579" cy="19706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1CEDF7D-628E-4AF9-913A-5D8C46F557D1}"/>
              </a:ext>
            </a:extLst>
          </p:cNvPr>
          <p:cNvSpPr/>
          <p:nvPr/>
        </p:nvSpPr>
        <p:spPr>
          <a:xfrm>
            <a:off x="9277791" y="685418"/>
            <a:ext cx="1509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/>
              <a:t>F. Miyahara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7E80D7-85EE-4921-B243-7AB4A6B9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F285F0-47F6-4A73-B50D-9F906323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816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7C243-A7E7-4EBE-B429-C8C344E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5688632" cy="432048"/>
          </a:xfrm>
        </p:spPr>
        <p:txBody>
          <a:bodyPr>
            <a:normAutofit/>
          </a:bodyPr>
          <a:lstStyle/>
          <a:p>
            <a:r>
              <a:rPr lang="en-US" dirty="0"/>
              <a:t>SuperKEKB </a:t>
            </a:r>
            <a:r>
              <a:rPr lang="en-US" dirty="0" err="1"/>
              <a:t>Ez</a:t>
            </a:r>
            <a:r>
              <a:rPr lang="en-US" dirty="0"/>
              <a:t> field along the structure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2E689A-42AB-4A3D-A3CF-26A18EC3BA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6" t="5536" r="7117" b="6178"/>
          <a:stretch/>
        </p:blipFill>
        <p:spPr>
          <a:xfrm>
            <a:off x="201811" y="700620"/>
            <a:ext cx="4752528" cy="3660730"/>
          </a:xfrm>
          <a:prstGeom prst="rect">
            <a:avLst/>
          </a:prstGeom>
        </p:spPr>
      </p:pic>
      <p:sp>
        <p:nvSpPr>
          <p:cNvPr id="12" name="テキスト ボックス 1">
            <a:extLst>
              <a:ext uri="{FF2B5EF4-FFF2-40B4-BE49-F238E27FC236}">
                <a16:creationId xmlns:a16="http://schemas.microsoft.com/office/drawing/2014/main" id="{6503BDEB-62F6-434D-B12D-A6D752C1E287}"/>
              </a:ext>
            </a:extLst>
          </p:cNvPr>
          <p:cNvSpPr txBox="1"/>
          <p:nvPr/>
        </p:nvSpPr>
        <p:spPr>
          <a:xfrm>
            <a:off x="57795" y="4620726"/>
            <a:ext cx="5044188" cy="6412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767" dirty="0">
                <a:solidFill>
                  <a:schemeClr val="accent1">
                    <a:lumMod val="50000"/>
                  </a:schemeClr>
                </a:solidFill>
              </a:rPr>
              <a:t>The two field map combined using this formula : 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E = </a:t>
            </a:r>
            <a:r>
              <a:rPr lang="en-US" sz="1800" dirty="0" err="1">
                <a:solidFill>
                  <a:srgbClr val="FF0000"/>
                </a:solidFill>
              </a:rPr>
              <a:t>Ez_open</a:t>
            </a:r>
            <a:r>
              <a:rPr lang="en-US" sz="1800" dirty="0">
                <a:solidFill>
                  <a:srgbClr val="FF0000"/>
                </a:solidFill>
              </a:rPr>
              <a:t> - </a:t>
            </a:r>
            <a:r>
              <a:rPr lang="en-US" sz="1800" dirty="0" err="1">
                <a:solidFill>
                  <a:srgbClr val="FF0000"/>
                </a:solidFill>
              </a:rPr>
              <a:t>i</a:t>
            </a:r>
            <a:r>
              <a:rPr lang="en-US" sz="1800" dirty="0">
                <a:solidFill>
                  <a:srgbClr val="FF0000"/>
                </a:solidFill>
              </a:rPr>
              <a:t>*</a:t>
            </a:r>
            <a:r>
              <a:rPr lang="en-US" sz="1800" dirty="0" err="1">
                <a:solidFill>
                  <a:srgbClr val="FF0000"/>
                </a:solidFill>
              </a:rPr>
              <a:t>Ez_short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id="{DD3F4EEB-DFF1-4902-A532-C0D951418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061" t="4690" r="2024" b="2126"/>
          <a:stretch/>
        </p:blipFill>
        <p:spPr>
          <a:xfrm>
            <a:off x="5150242" y="941511"/>
            <a:ext cx="5492729" cy="4176465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2FA18-0F6B-4F52-A68B-D93CF70C1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EAA1-D8FC-488E-8C57-6C8BB8E3BE89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78D4F-D856-4967-8E44-834914F2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11B6B46-C49E-4221-B085-1DEE8ED8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060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02D3E59-F6F2-15BA-444E-294538263A27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817671" y="1123371"/>
            <a:ext cx="40986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76461C21-A76D-C77A-B2B5-EEAED61B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1" y="3245768"/>
            <a:ext cx="4314026" cy="228905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8730AC-BFA9-29DF-18AF-4040DDA47530}"/>
              </a:ext>
            </a:extLst>
          </p:cNvPr>
          <p:cNvSpPr txBox="1"/>
          <p:nvPr/>
        </p:nvSpPr>
        <p:spPr>
          <a:xfrm>
            <a:off x="2451984" y="973804"/>
            <a:ext cx="1591156" cy="3099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14" dirty="0"/>
              <a:t>AC_15_1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BCBCF10-D688-2D3A-E41F-60DE00B8805B}"/>
              </a:ext>
            </a:extLst>
          </p:cNvPr>
          <p:cNvSpPr/>
          <p:nvPr/>
        </p:nvSpPr>
        <p:spPr>
          <a:xfrm>
            <a:off x="579676" y="1034123"/>
            <a:ext cx="237995" cy="1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FB9665-CC8B-EB38-13A2-C12D0CED2E6C}"/>
              </a:ext>
            </a:extLst>
          </p:cNvPr>
          <p:cNvCxnSpPr>
            <a:cxnSpLocks/>
          </p:cNvCxnSpPr>
          <p:nvPr/>
        </p:nvCxnSpPr>
        <p:spPr>
          <a:xfrm flipH="1" flipV="1">
            <a:off x="817841" y="1212619"/>
            <a:ext cx="274512" cy="328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65D3FB6-C654-3A80-9316-EE397C7E799F}"/>
              </a:ext>
            </a:extLst>
          </p:cNvPr>
          <p:cNvSpPr txBox="1"/>
          <p:nvPr/>
        </p:nvSpPr>
        <p:spPr>
          <a:xfrm>
            <a:off x="997779" y="1495651"/>
            <a:ext cx="1125244" cy="309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Target exit</a:t>
            </a:r>
            <a:endParaRPr kumimoji="1" lang="ja-JP" altLang="en-US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C051D27-0221-695F-861F-B3AF7540C96F}"/>
              </a:ext>
            </a:extLst>
          </p:cNvPr>
          <p:cNvSpPr txBox="1"/>
          <p:nvPr/>
        </p:nvSpPr>
        <p:spPr>
          <a:xfrm>
            <a:off x="235921" y="2021632"/>
            <a:ext cx="5438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800" b="1" dirty="0">
                <a:solidFill>
                  <a:srgbClr val="FF6700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Send a single </a:t>
            </a:r>
            <a:r>
              <a:rPr lang="en-US" altLang="ja-JP" sz="1800" b="1" dirty="0">
                <a:solidFill>
                  <a:srgbClr val="FF6700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electron </a:t>
            </a:r>
            <a:r>
              <a:rPr kumimoji="1" lang="en-US" altLang="ja-JP" sz="1800" b="1" dirty="0">
                <a:solidFill>
                  <a:srgbClr val="FF6700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with energy 100 MeV at t=0 from the target. (</a:t>
            </a:r>
            <a:r>
              <a:rPr kumimoji="1" lang="en-US" altLang="ja-JP" sz="1800" b="1" dirty="0" err="1">
                <a:solidFill>
                  <a:srgbClr val="FF6700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px,py</a:t>
            </a:r>
            <a:r>
              <a:rPr kumimoji="1" lang="en-US" altLang="ja-JP" sz="1800" b="1" dirty="0">
                <a:solidFill>
                  <a:srgbClr val="FF6700"/>
                </a:solidFill>
                <a:latin typeface="+mn-lt"/>
                <a:ea typeface="Meiryo UI" panose="020B0604030504040204" pitchFamily="50" charset="-128"/>
                <a:cs typeface="Calibri" panose="020F0502020204030204" pitchFamily="34" charset="0"/>
              </a:rPr>
              <a:t>)=(0,0)</a:t>
            </a:r>
          </a:p>
          <a:p>
            <a:endParaRPr kumimoji="1" lang="en-US" altLang="ja-JP" sz="1800" b="1" dirty="0">
              <a:solidFill>
                <a:srgbClr val="FF6700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6700"/>
                </a:solidFill>
                <a:latin typeface="Calibri" panose="020F0502020204030204"/>
              </a:rPr>
              <a:t>A = [0 0 0 0 0 100] =&gt;  [x px y </a:t>
            </a:r>
            <a:r>
              <a:rPr lang="en-US" sz="1800" b="1" dirty="0" err="1">
                <a:solidFill>
                  <a:srgbClr val="FF6700"/>
                </a:solidFill>
                <a:latin typeface="Calibri" panose="020F0502020204030204"/>
              </a:rPr>
              <a:t>py</a:t>
            </a:r>
            <a:r>
              <a:rPr lang="en-US" sz="1800" b="1" dirty="0">
                <a:solidFill>
                  <a:srgbClr val="FF6700"/>
                </a:solidFill>
                <a:latin typeface="Calibri" panose="020F0502020204030204"/>
              </a:rPr>
              <a:t> s E]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800" b="1" dirty="0">
              <a:solidFill>
                <a:srgbClr val="FF6700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800" b="1" dirty="0">
              <a:solidFill>
                <a:srgbClr val="FF6700"/>
              </a:solidFill>
              <a:latin typeface="+mn-lt"/>
              <a:ea typeface="Meiryo UI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B0E316-D992-4807-B0C1-7F933E57BDB9}"/>
              </a:ext>
            </a:extLst>
          </p:cNvPr>
          <p:cNvSpPr/>
          <p:nvPr/>
        </p:nvSpPr>
        <p:spPr>
          <a:xfrm>
            <a:off x="57795" y="5274206"/>
            <a:ext cx="1356975" cy="364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67" i="1" u="sng" dirty="0"/>
              <a:t>F. Miyahara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9FB77FB-6AC1-4515-AAFB-0A63E6A6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5688632" cy="432048"/>
          </a:xfrm>
        </p:spPr>
        <p:txBody>
          <a:bodyPr>
            <a:normAutofit/>
          </a:bodyPr>
          <a:lstStyle/>
          <a:p>
            <a:r>
              <a:rPr lang="en-US" dirty="0"/>
              <a:t>Initial phase scan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65CEDBF-E04E-420C-9B01-A706AA7E8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" t="3974" r="6001" b="3197"/>
          <a:stretch/>
        </p:blipFill>
        <p:spPr>
          <a:xfrm>
            <a:off x="5473455" y="869504"/>
            <a:ext cx="5334273" cy="4081088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4D8B86-F472-4544-BEA3-AFD4C11DBC35}"/>
              </a:ext>
            </a:extLst>
          </p:cNvPr>
          <p:cNvCxnSpPr>
            <a:cxnSpLocks/>
          </p:cNvCxnSpPr>
          <p:nvPr/>
        </p:nvCxnSpPr>
        <p:spPr>
          <a:xfrm>
            <a:off x="6034459" y="2813720"/>
            <a:ext cx="4570656" cy="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DE4792-F4F5-416D-BBC6-95C0D3FB98E4}"/>
              </a:ext>
            </a:extLst>
          </p:cNvPr>
          <p:cNvCxnSpPr>
            <a:cxnSpLocks/>
          </p:cNvCxnSpPr>
          <p:nvPr/>
        </p:nvCxnSpPr>
        <p:spPr>
          <a:xfrm>
            <a:off x="6394499" y="1034123"/>
            <a:ext cx="0" cy="357979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EC716C7-BB0F-4CC1-A61D-4D3DAB41FAA8}"/>
              </a:ext>
            </a:extLst>
          </p:cNvPr>
          <p:cNvSpPr txBox="1"/>
          <p:nvPr/>
        </p:nvSpPr>
        <p:spPr>
          <a:xfrm>
            <a:off x="6764934" y="2165648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24.21 deg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7FEFBB-4BB0-4B29-A767-682389B36A10}"/>
              </a:ext>
            </a:extLst>
          </p:cNvPr>
          <p:cNvSpPr txBox="1"/>
          <p:nvPr/>
        </p:nvSpPr>
        <p:spPr>
          <a:xfrm>
            <a:off x="3874219" y="4950592"/>
            <a:ext cx="6480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00294B"/>
                </a:solidFill>
              </a:rPr>
              <a:t>There is ~ 90 deg difference which could be due to the definition of the field map ! </a:t>
            </a:r>
          </a:p>
        </p:txBody>
      </p:sp>
      <p:cxnSp>
        <p:nvCxnSpPr>
          <p:cNvPr id="40" name="直線コネクタ 13">
            <a:extLst>
              <a:ext uri="{FF2B5EF4-FFF2-40B4-BE49-F238E27FC236}">
                <a16:creationId xmlns:a16="http://schemas.microsoft.com/office/drawing/2014/main" id="{945D1EFC-4513-4376-9767-CEA92463E975}"/>
              </a:ext>
            </a:extLst>
          </p:cNvPr>
          <p:cNvCxnSpPr/>
          <p:nvPr/>
        </p:nvCxnSpPr>
        <p:spPr>
          <a:xfrm>
            <a:off x="4907598" y="719038"/>
            <a:ext cx="0" cy="7985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00239B0F-D366-4CF5-8E77-46157C76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EBE7-10A8-4867-853F-D27D5C39C6D0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A3A45D01-3713-4071-B1AF-FAAEABF5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167E7028-A51C-4A2F-9987-E4A51648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40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31B5-E5A0-401E-9604-17773995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7992888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Phase scans for the first Accelerating structure(AC_151)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DCAAA-8F4E-44D2-BA4F-1AD3C49C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839C-5BE1-40FD-AC24-EDB9BEE7550A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0C6D27-97BD-414B-9C57-EBFD0E82E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" t="4628" r="5109" b="1"/>
          <a:stretch/>
        </p:blipFill>
        <p:spPr>
          <a:xfrm>
            <a:off x="3825116" y="662332"/>
            <a:ext cx="3240360" cy="2506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6A7AE2-11EF-4E1F-A74B-85AD2F42E0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2" t="6413" r="6188"/>
          <a:stretch/>
        </p:blipFill>
        <p:spPr>
          <a:xfrm>
            <a:off x="3836537" y="3161831"/>
            <a:ext cx="3240360" cy="25322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AB684C-A878-46BE-A9A2-DF63279291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7" t="6865" r="8647" b="3507"/>
          <a:stretch/>
        </p:blipFill>
        <p:spPr>
          <a:xfrm>
            <a:off x="7076897" y="701992"/>
            <a:ext cx="3240360" cy="2477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A8E4C3-CA12-4EC1-8FA3-732CCE3F0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923" y="3155671"/>
            <a:ext cx="3294016" cy="2575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D5DF9A-C6EF-4D5F-98B2-2765B69460BC}"/>
              </a:ext>
            </a:extLst>
          </p:cNvPr>
          <p:cNvSpPr txBox="1"/>
          <p:nvPr/>
        </p:nvSpPr>
        <p:spPr>
          <a:xfrm>
            <a:off x="175550" y="2060248"/>
            <a:ext cx="36233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94B"/>
                </a:solidFill>
              </a:rPr>
              <a:t>Scan the phase [0:10:350]</a:t>
            </a:r>
          </a:p>
          <a:p>
            <a:endParaRPr lang="en-US" dirty="0">
              <a:solidFill>
                <a:srgbClr val="00294B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94B"/>
                </a:solidFill>
              </a:rPr>
              <a:t>Good agreement in terms of the yield (Ne-/Ne+) and energy 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5C1D0-6EAF-40B5-9C73-DE3E0D388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44F77-13BC-4149-9682-FF5788FC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6162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12434FE-AAE0-4766-A30C-49EDE3BC0E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350" t="7392" r="8081" b="4144"/>
          <a:stretch/>
        </p:blipFill>
        <p:spPr>
          <a:xfrm>
            <a:off x="6754539" y="655591"/>
            <a:ext cx="3420055" cy="2533374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9D84B-8DEC-4BBA-ACE7-037B4254B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10AC-B5AF-45E6-8D41-D4D1510044F3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B1BA96-E35A-4370-BC0D-6B63EDBE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225"/>
            <a:ext cx="7992888" cy="431800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Phase scans for the second Accelerating structure(AC_152)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2F75DA7-AA9A-4BCC-AFFD-95EE56732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55" y="3180418"/>
            <a:ext cx="3240360" cy="25333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91AF07-A7B9-4104-B141-1E0087E93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39" t="5528" r="5321"/>
          <a:stretch/>
        </p:blipFill>
        <p:spPr>
          <a:xfrm>
            <a:off x="3693874" y="3245768"/>
            <a:ext cx="3060665" cy="24383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5C232D-65D9-47DF-A754-321C1B72EF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32" t="5080" r="5037" b="2114"/>
          <a:stretch/>
        </p:blipFill>
        <p:spPr>
          <a:xfrm>
            <a:off x="3600677" y="757400"/>
            <a:ext cx="3153862" cy="23905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064A992-12E5-4240-89B8-CF30484A7C8D}"/>
              </a:ext>
            </a:extLst>
          </p:cNvPr>
          <p:cNvSpPr txBox="1"/>
          <p:nvPr/>
        </p:nvSpPr>
        <p:spPr>
          <a:xfrm>
            <a:off x="158652" y="2615694"/>
            <a:ext cx="3420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94B"/>
                </a:solidFill>
              </a:rPr>
              <a:t>Since the particle is relativistic the phase of the second cavity is : 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Meiryo UI" panose="020B0604030504040204" pitchFamily="50" charset="-128"/>
              </a:rPr>
              <a:t>f</a:t>
            </a:r>
            <a:r>
              <a:rPr kumimoji="1" lang="en-US" altLang="ja-JP" baseline="-25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AC152</a:t>
            </a:r>
            <a: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Meiryo UI" panose="020B0604030504040204" pitchFamily="50" charset="-128"/>
              </a:rPr>
              <a:t>f</a:t>
            </a:r>
            <a:r>
              <a:rPr kumimoji="1" lang="en-US" altLang="ja-JP" baseline="-25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AC151</a:t>
            </a:r>
            <a: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kumimoji="1" lang="en-US" altLang="ja-JP" dirty="0">
                <a:solidFill>
                  <a:srgbClr val="FF0000"/>
                </a:solidFill>
                <a:latin typeface="Symbol" panose="05050102010706020507" pitchFamily="18" charset="2"/>
                <a:ea typeface="Meiryo UI" panose="020B0604030504040204" pitchFamily="50" charset="-128"/>
                <a:sym typeface="Symbol" panose="05050102010706020507" pitchFamily="18" charset="2"/>
              </a:rPr>
              <a:t></a:t>
            </a:r>
            <a:r>
              <a:rPr kumimoji="1" lang="en-US" altLang="ja-JP" dirty="0">
                <a:solidFill>
                  <a:srgbClr val="FF0000"/>
                </a:solidFill>
                <a:latin typeface="+mn-lt"/>
                <a:ea typeface="Meiryo UI" panose="020B0604030504040204" pitchFamily="50" charset="-128"/>
                <a:sym typeface="Symbol" panose="05050102010706020507" pitchFamily="18" charset="2"/>
              </a:rPr>
              <a:t>Z</a:t>
            </a:r>
            <a:r>
              <a:rPr kumimoji="1"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dirty="0">
              <a:solidFill>
                <a:srgbClr val="00294B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94B"/>
                </a:solidFill>
              </a:rPr>
              <a:t>Good agreement in terms of the yield (Ne-/Ne+) and energy gain.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5EC019-8F26-4F54-9E68-9912556B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E4E475-A1DC-4CAC-AE02-387F1CAC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FEDB4-A5A6-40CD-BA1C-58754688C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717" y="869504"/>
            <a:ext cx="1993565" cy="957155"/>
          </a:xfrm>
          <a:prstGeom prst="rect">
            <a:avLst/>
          </a:prstGeom>
        </p:spPr>
      </p:pic>
      <p:cxnSp>
        <p:nvCxnSpPr>
          <p:cNvPr id="25" name="直線コネクタ 27">
            <a:extLst>
              <a:ext uri="{FF2B5EF4-FFF2-40B4-BE49-F238E27FC236}">
                <a16:creationId xmlns:a16="http://schemas.microsoft.com/office/drawing/2014/main" id="{290F28B4-B951-4A3E-9278-6E69B76FB2FF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39806" y="1613998"/>
            <a:ext cx="2714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3">
            <a:extLst>
              <a:ext uri="{FF2B5EF4-FFF2-40B4-BE49-F238E27FC236}">
                <a16:creationId xmlns:a16="http://schemas.microsoft.com/office/drawing/2014/main" id="{0171E4B6-BFA8-4E6C-A744-D6F3E79FCCC5}"/>
              </a:ext>
            </a:extLst>
          </p:cNvPr>
          <p:cNvSpPr/>
          <p:nvPr/>
        </p:nvSpPr>
        <p:spPr>
          <a:xfrm>
            <a:off x="201811" y="1524750"/>
            <a:ext cx="237995" cy="178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/>
          </a:p>
        </p:txBody>
      </p:sp>
      <p:cxnSp>
        <p:nvCxnSpPr>
          <p:cNvPr id="27" name="直線矢印コネクタ 18">
            <a:extLst>
              <a:ext uri="{FF2B5EF4-FFF2-40B4-BE49-F238E27FC236}">
                <a16:creationId xmlns:a16="http://schemas.microsoft.com/office/drawing/2014/main" id="{02B596ED-7D9D-44B9-BB41-EEC4CC2DC872}"/>
              </a:ext>
            </a:extLst>
          </p:cNvPr>
          <p:cNvCxnSpPr>
            <a:cxnSpLocks/>
          </p:cNvCxnSpPr>
          <p:nvPr/>
        </p:nvCxnSpPr>
        <p:spPr>
          <a:xfrm flipH="1" flipV="1">
            <a:off x="417835" y="1686321"/>
            <a:ext cx="274512" cy="328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1">
            <a:extLst>
              <a:ext uri="{FF2B5EF4-FFF2-40B4-BE49-F238E27FC236}">
                <a16:creationId xmlns:a16="http://schemas.microsoft.com/office/drawing/2014/main" id="{F939419F-FC43-478B-B372-5DC70D11AF3C}"/>
              </a:ext>
            </a:extLst>
          </p:cNvPr>
          <p:cNvSpPr txBox="1"/>
          <p:nvPr/>
        </p:nvSpPr>
        <p:spPr>
          <a:xfrm>
            <a:off x="597773" y="1969353"/>
            <a:ext cx="1125244" cy="309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Target exit</a:t>
            </a:r>
            <a:endParaRPr kumimoji="1" lang="ja-JP" altLang="en-US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67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01FF-69E0-485C-B613-A6D3B1057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5688632" cy="432048"/>
          </a:xfrm>
        </p:spPr>
        <p:txBody>
          <a:bodyPr/>
          <a:lstStyle/>
          <a:p>
            <a:r>
              <a:rPr lang="en-US" dirty="0"/>
              <a:t>Outline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305A2-E826-46DA-A8BA-B467965C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AB81-DCA9-4412-85A3-9A3FBEF2E58C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BB721-41F0-4521-81A0-9DB43AE5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1E3C6-E01C-4FCF-8BA7-EDAA9544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BABFF05-272E-441F-83C5-DF214A632856}"/>
              </a:ext>
            </a:extLst>
          </p:cNvPr>
          <p:cNvSpPr txBox="1">
            <a:spLocks/>
          </p:cNvSpPr>
          <p:nvPr/>
        </p:nvSpPr>
        <p:spPr>
          <a:xfrm>
            <a:off x="633859" y="1347402"/>
            <a:ext cx="846576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SuperKEKB positron source.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Primary electron beam and Target design 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Tracking with RF-Track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Positron beam and matching devise 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Initial phase scans </a:t>
            </a:r>
          </a:p>
          <a:p>
            <a:pPr fontAlgn="auto">
              <a:spcAft>
                <a:spcPts val="0"/>
              </a:spcAft>
            </a:pPr>
            <a:r>
              <a:rPr lang="en-US" sz="3600" dirty="0"/>
              <a:t>Summary </a:t>
            </a:r>
          </a:p>
        </p:txBody>
      </p:sp>
    </p:spTree>
    <p:extLst>
      <p:ext uri="{BB962C8B-B14F-4D97-AF65-F5344CB8AC3E}">
        <p14:creationId xmlns:p14="http://schemas.microsoft.com/office/powerpoint/2010/main" val="3199116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4EF9A-0114-4D30-A232-6B2ED56D7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99" y="158502"/>
            <a:ext cx="5688632" cy="432048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39B4B6-2CAD-4B62-BDF1-4409E93D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0DC7-D971-447C-8BB1-DD3DEA9FB4C2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FEF369-58CE-4E8C-A520-6247BDE3E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5" y="1403981"/>
            <a:ext cx="5648898" cy="299391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A91B2B-6722-47EC-82F3-8F7EFBE87377}"/>
              </a:ext>
            </a:extLst>
          </p:cNvPr>
          <p:cNvSpPr txBox="1"/>
          <p:nvPr/>
        </p:nvSpPr>
        <p:spPr>
          <a:xfrm>
            <a:off x="273819" y="4340404"/>
            <a:ext cx="10308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94B"/>
                </a:solidFill>
              </a:rPr>
              <a:t>Flexible Geant4 model (source , target , particle distribution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94B"/>
                </a:solidFill>
              </a:rPr>
              <a:t>Good agreement between our model and SuperKEKB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Next step : perform the tracking until the end of capture section (~150 MeV).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94B"/>
                </a:solidFill>
              </a:rPr>
              <a:t>Benchmark with the real experimental data.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By using the developed and validated simulation tools, start/continue the FCC-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ee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positron source design</a:t>
            </a:r>
            <a:r>
              <a:rPr lang="en-US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94B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DDAAC-F6C3-4650-A25E-AC71FE82F380}"/>
              </a:ext>
            </a:extLst>
          </p:cNvPr>
          <p:cNvSpPr/>
          <p:nvPr/>
        </p:nvSpPr>
        <p:spPr>
          <a:xfrm>
            <a:off x="201812" y="735272"/>
            <a:ext cx="1012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6700"/>
                </a:solidFill>
              </a:rPr>
              <a:t>Positron yield is the main optimization parameter as for now (emittance , bunch length , energy spread 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C6905-8E4B-4627-A7ED-47FD268D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BFD689-24FB-4F69-A021-22D19D8A5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35" y="1324060"/>
            <a:ext cx="4454197" cy="35058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0FF8D-782A-44B2-808A-5368BA11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47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A96F-9E7B-40B8-B1C0-282FA4D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1847" y="2237656"/>
            <a:ext cx="4645025" cy="1224136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Thank you 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479D5-6E64-4930-9139-08304886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8672F-F7FA-4AA4-81A0-ECCD21F375CB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F2198-95E5-49A8-9332-5652852F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9712B-ABC2-42E5-8EA4-C2F5431A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984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F478-1407-40A7-B114-8853B87F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FA96F-9E7B-40B8-B1C0-282FA4D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1847" y="2237656"/>
            <a:ext cx="4645025" cy="1224136"/>
          </a:xfrm>
        </p:spPr>
        <p:txBody>
          <a:bodyPr>
            <a:normAutofit/>
          </a:bodyPr>
          <a:lstStyle/>
          <a:p>
            <a:pPr algn="ctr"/>
            <a:r>
              <a:rPr lang="en-US" sz="7000" dirty="0"/>
              <a:t>Backup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479D5-6E64-4930-9139-08304886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333F-5EE8-4809-A432-3FF796CBAE8E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0992F-83ED-4717-8D37-8610180F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70BB1-0367-4A50-9EC2-C247A6F9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708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D3A2C9-42B6-4B9E-B8D2-0350CA00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E100-3D4A-468B-A44D-5E6E56F5FC8F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7FD157-F80E-4C67-A2DA-7C4AAED7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225"/>
            <a:ext cx="5688012" cy="431800"/>
          </a:xfrm>
        </p:spPr>
        <p:txBody>
          <a:bodyPr/>
          <a:lstStyle/>
          <a:p>
            <a:r>
              <a:rPr lang="en-US" dirty="0"/>
              <a:t>Geant4 model for SuperKEKB 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58F5955-51AF-4A4C-93B6-6AA4A8FD3945}"/>
              </a:ext>
            </a:extLst>
          </p:cNvPr>
          <p:cNvSpPr txBox="1">
            <a:spLocks/>
          </p:cNvSpPr>
          <p:nvPr/>
        </p:nvSpPr>
        <p:spPr>
          <a:xfrm>
            <a:off x="201812" y="718275"/>
            <a:ext cx="4557712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Positron beam: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D43D72-9499-457E-ADA1-06D3BAC0C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" y="1150075"/>
            <a:ext cx="3965000" cy="29597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801FA6-237D-4A67-A4CD-86F80ECC5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12" y="632652"/>
            <a:ext cx="3163791" cy="25166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19F179-EA5D-46A9-AA24-3B114D2AB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172" y="631183"/>
            <a:ext cx="3163791" cy="25166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BA9BE0-538A-4F92-BA7F-D3FE8CCBE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267" y="3128697"/>
            <a:ext cx="3070942" cy="2179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77E17E-02CE-4579-9F2A-863EA8682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3271" y="3154622"/>
            <a:ext cx="3070942" cy="21793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B956FE-21BB-45C8-9C92-2D08EA803E74}"/>
              </a:ext>
            </a:extLst>
          </p:cNvPr>
          <p:cNvSpPr/>
          <p:nvPr/>
        </p:nvSpPr>
        <p:spPr>
          <a:xfrm>
            <a:off x="129803" y="4109863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r>
              <a:rPr kumimoji="1" lang="en-US" sz="14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=~6.2 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(1.591, 1.63) [mm]</a:t>
            </a:r>
          </a:p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(6.72) [</a:t>
            </a:r>
            <a:r>
              <a:rPr lang="en-US" altLang="ja-JP" sz="14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ADBB02-26A9-40AC-BBFC-6168DA2E6964}"/>
              </a:ext>
            </a:extLst>
          </p:cNvPr>
          <p:cNvSpPr txBox="1"/>
          <p:nvPr/>
        </p:nvSpPr>
        <p:spPr>
          <a:xfrm>
            <a:off x="201812" y="5315526"/>
            <a:ext cx="8357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As you can see there is a long tail in the time distribution which will affect the bunch length.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70D765-B3B1-40DE-BA45-7F727B08F501}"/>
              </a:ext>
            </a:extLst>
          </p:cNvPr>
          <p:cNvSpPr/>
          <p:nvPr/>
        </p:nvSpPr>
        <p:spPr>
          <a:xfrm>
            <a:off x="7042571" y="4901952"/>
            <a:ext cx="288032" cy="22597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1B6D8B-F17B-419B-9189-26641C07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56C57B-0F6F-4871-89CA-DD6F304C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7202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9219-D7F2-4D96-96B9-74EC3C89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891" y="158502"/>
            <a:ext cx="5688632" cy="432048"/>
          </a:xfrm>
        </p:spPr>
        <p:txBody>
          <a:bodyPr/>
          <a:lstStyle/>
          <a:p>
            <a:r>
              <a:rPr lang="en-US" dirty="0"/>
              <a:t>Positrons summary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8C152-2E92-4050-8B6F-71FF60C7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843" y="2885728"/>
            <a:ext cx="4557712" cy="538178"/>
          </a:xfrm>
        </p:spPr>
        <p:txBody>
          <a:bodyPr>
            <a:normAutofit/>
          </a:bodyPr>
          <a:lstStyle/>
          <a:p>
            <a:r>
              <a:rPr lang="en-US" dirty="0"/>
              <a:t>Main reason for the difference 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C26BA5-5C7C-45F9-AC73-20B849D6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196F-B031-4B1F-8195-6D8490387620}" type="datetime1">
              <a:rPr lang="en-US" smtClean="0"/>
              <a:t>11/24/2022</a:t>
            </a:fld>
            <a:endParaRPr lang="fr-FR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705526-9E29-4E0A-8CB6-821C36F4A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75405"/>
              </p:ext>
            </p:extLst>
          </p:nvPr>
        </p:nvGraphicFramePr>
        <p:xfrm>
          <a:off x="705867" y="732696"/>
          <a:ext cx="908913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48">
                  <a:extLst>
                    <a:ext uri="{9D8B030D-6E8A-4147-A177-3AD203B41FA5}">
                      <a16:colId xmlns:a16="http://schemas.microsoft.com/office/drawing/2014/main" val="1803946184"/>
                    </a:ext>
                  </a:extLst>
                </a:gridCol>
                <a:gridCol w="1795463">
                  <a:extLst>
                    <a:ext uri="{9D8B030D-6E8A-4147-A177-3AD203B41FA5}">
                      <a16:colId xmlns:a16="http://schemas.microsoft.com/office/drawing/2014/main" val="738197951"/>
                    </a:ext>
                  </a:extLst>
                </a:gridCol>
                <a:gridCol w="1795463">
                  <a:extLst>
                    <a:ext uri="{9D8B030D-6E8A-4147-A177-3AD203B41FA5}">
                      <a16:colId xmlns:a16="http://schemas.microsoft.com/office/drawing/2014/main" val="3892565989"/>
                    </a:ext>
                  </a:extLst>
                </a:gridCol>
                <a:gridCol w="1795463">
                  <a:extLst>
                    <a:ext uri="{9D8B030D-6E8A-4147-A177-3AD203B41FA5}">
                      <a16:colId xmlns:a16="http://schemas.microsoft.com/office/drawing/2014/main" val="249686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SKEKB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G4 (no cut)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G4 (with cut)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77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Primary electrons bunch 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1mm = 3.3 </a:t>
                      </a:r>
                      <a:r>
                        <a:rPr lang="en-US" dirty="0" err="1"/>
                        <a:t>ps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23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Positron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 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~6.1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06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Beam size  (</a:t>
                      </a:r>
                      <a:r>
                        <a:rPr lang="en-US" altLang="ja-JP" sz="1800" dirty="0" err="1">
                          <a:latin typeface="+mn-lt"/>
                          <a:ea typeface="Meiryo UI" panose="020B0604030504040204" pitchFamily="50" charset="-128"/>
                        </a:rPr>
                        <a:t>s</a:t>
                      </a:r>
                      <a:r>
                        <a:rPr lang="en-US" altLang="ja-JP" sz="1800" baseline="-25000" dirty="0" err="1">
                          <a:latin typeface="+mn-lt"/>
                          <a:ea typeface="Meiryo UI" panose="020B0604030504040204" pitchFamily="50" charset="-128"/>
                        </a:rPr>
                        <a:t>x</a:t>
                      </a:r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, </a:t>
                      </a:r>
                      <a:r>
                        <a:rPr lang="en-US" altLang="ja-JP" sz="1800" dirty="0" err="1">
                          <a:latin typeface="+mn-lt"/>
                          <a:ea typeface="Meiryo UI" panose="020B0604030504040204" pitchFamily="50" charset="-128"/>
                        </a:rPr>
                        <a:t>s</a:t>
                      </a:r>
                      <a:r>
                        <a:rPr lang="en-US" altLang="ja-JP" sz="1800" baseline="-25000" dirty="0" err="1">
                          <a:latin typeface="+mn-lt"/>
                          <a:ea typeface="Meiryo UI" panose="020B0604030504040204" pitchFamily="50" charset="-128"/>
                        </a:rPr>
                        <a:t>y</a:t>
                      </a:r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) [mm]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1.681, 1.724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1.591, 1.63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1.35, 1.42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374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Bunch length (</a:t>
                      </a:r>
                      <a:r>
                        <a:rPr lang="en-US" altLang="ja-JP" sz="1800" dirty="0" err="1">
                          <a:latin typeface="+mn-lt"/>
                          <a:ea typeface="Meiryo UI" panose="020B0604030504040204" pitchFamily="50" charset="-128"/>
                        </a:rPr>
                        <a:t>s</a:t>
                      </a:r>
                      <a:r>
                        <a:rPr lang="en-US" altLang="ja-JP" sz="1800" baseline="-25000" dirty="0" err="1">
                          <a:latin typeface="+mn-lt"/>
                          <a:ea typeface="Meiryo UI" panose="020B0604030504040204" pitchFamily="50" charset="-128"/>
                        </a:rPr>
                        <a:t>z</a:t>
                      </a:r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) [</a:t>
                      </a:r>
                      <a:r>
                        <a:rPr lang="en-US" altLang="ja-JP" sz="1800" dirty="0" err="1">
                          <a:latin typeface="+mn-lt"/>
                          <a:ea typeface="Meiryo UI" panose="020B0604030504040204" pitchFamily="50" charset="-128"/>
                        </a:rPr>
                        <a:t>ps</a:t>
                      </a:r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]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4.25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82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Bunch length (</a:t>
                      </a:r>
                      <a:r>
                        <a:rPr lang="en-US" altLang="ja-JP" sz="1800" dirty="0" err="1">
                          <a:latin typeface="+mn-lt"/>
                          <a:ea typeface="Meiryo UI" panose="020B0604030504040204" pitchFamily="50" charset="-128"/>
                        </a:rPr>
                        <a:t>s</a:t>
                      </a:r>
                      <a:r>
                        <a:rPr lang="en-US" altLang="ja-JP" sz="1800" baseline="-25000" dirty="0" err="1">
                          <a:latin typeface="+mn-lt"/>
                          <a:ea typeface="Meiryo UI" panose="020B0604030504040204" pitchFamily="50" charset="-128"/>
                        </a:rPr>
                        <a:t>z</a:t>
                      </a:r>
                      <a:r>
                        <a:rPr lang="en-US" altLang="ja-JP" sz="1800" dirty="0">
                          <a:latin typeface="+mn-lt"/>
                          <a:ea typeface="Meiryo UI" panose="020B0604030504040204" pitchFamily="50" charset="-128"/>
                        </a:rPr>
                        <a:t>) [mm]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14902"/>
                  </a:ext>
                </a:extLst>
              </a:tr>
            </a:tbl>
          </a:graphicData>
        </a:graphic>
      </p:graphicFrame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B47300-D38B-485E-8DD3-751381904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530" y="3389784"/>
            <a:ext cx="9649072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They are using zero value for the production cut which will lead to generate more positrons with   </a:t>
            </a:r>
            <a:r>
              <a:rPr lang="en-US" sz="2000" u="sng" dirty="0"/>
              <a:t>Very low energy and high scatter angle</a:t>
            </a:r>
            <a:r>
              <a:rPr lang="en-US" sz="2000" dirty="0"/>
              <a:t>, in my case I am using the default (gamma = e- = e+ = 700um = 990eV) 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224BD-FDC7-409B-A2D9-0B355B17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BA9A2F-481B-4159-9AB9-9C3D5100E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163" y="4096416"/>
            <a:ext cx="6738951" cy="15083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9C2F9-E1D3-46A0-81A7-98B136A0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96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A8C187-41BA-4C5A-A495-8384D2763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955" y="1479875"/>
            <a:ext cx="9073008" cy="41421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EE9CFFB-9E57-46CE-B887-7E0585884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07" y="3746627"/>
            <a:ext cx="2815501" cy="1921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E3993D-07EE-430D-8697-632D1E77F8DE}"/>
              </a:ext>
            </a:extLst>
          </p:cNvPr>
          <p:cNvSpPr txBox="1"/>
          <p:nvPr/>
        </p:nvSpPr>
        <p:spPr>
          <a:xfrm>
            <a:off x="2218035" y="4962072"/>
            <a:ext cx="2016223" cy="738664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u="sng" dirty="0"/>
              <a:t>Results after the target:</a:t>
            </a:r>
          </a:p>
          <a:p>
            <a:pPr algn="ctr"/>
            <a:r>
              <a:rPr lang="en-US" sz="1400" b="1" i="1" u="sng" dirty="0"/>
              <a:t>Ne+/Ne- = 6.3</a:t>
            </a:r>
          </a:p>
          <a:p>
            <a:pPr algn="ctr"/>
            <a:r>
              <a:rPr lang="en-US" sz="1400" b="1" i="1" u="sng" dirty="0">
                <a:solidFill>
                  <a:srgbClr val="FF0000"/>
                </a:solidFill>
              </a:rPr>
              <a:t>PEDD 27.5 J/g (3.5GeV)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721FC-23BD-4D08-939D-2732F342CB51}"/>
              </a:ext>
            </a:extLst>
          </p:cNvPr>
          <p:cNvSpPr txBox="1"/>
          <p:nvPr/>
        </p:nvSpPr>
        <p:spPr>
          <a:xfrm>
            <a:off x="345820" y="759397"/>
            <a:ext cx="2592288" cy="18158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rgbClr val="FF6700"/>
                </a:solidFill>
              </a:rPr>
              <a:t>Primary beam:</a:t>
            </a:r>
          </a:p>
          <a:p>
            <a:r>
              <a:rPr lang="en-US" sz="1400" dirty="0">
                <a:solidFill>
                  <a:srgbClr val="FF6700"/>
                </a:solidFill>
              </a:rPr>
              <a:t>Ne-=10000</a:t>
            </a:r>
          </a:p>
          <a:p>
            <a:r>
              <a:rPr lang="en-US" sz="1400" dirty="0">
                <a:solidFill>
                  <a:srgbClr val="FF6700"/>
                </a:solidFill>
              </a:rPr>
              <a:t>E = 2.9 GeV</a:t>
            </a:r>
          </a:p>
          <a:p>
            <a:r>
              <a:rPr lang="en-US" sz="1400" dirty="0" err="1">
                <a:solidFill>
                  <a:srgbClr val="FF6700"/>
                </a:solidFill>
              </a:rPr>
              <a:t>Px,Py</a:t>
            </a:r>
            <a:r>
              <a:rPr lang="en-US" sz="1400" dirty="0">
                <a:solidFill>
                  <a:srgbClr val="FF6700"/>
                </a:solidFill>
              </a:rPr>
              <a:t> = 0</a:t>
            </a:r>
          </a:p>
          <a:p>
            <a:r>
              <a:rPr lang="en-US" sz="1400" dirty="0" err="1">
                <a:solidFill>
                  <a:srgbClr val="FF6700"/>
                </a:solidFill>
              </a:rPr>
              <a:t>Sx</a:t>
            </a:r>
            <a:r>
              <a:rPr lang="en-US" sz="1400" dirty="0">
                <a:solidFill>
                  <a:srgbClr val="FF6700"/>
                </a:solidFill>
              </a:rPr>
              <a:t>=0.5mm ,Sy = 0.8mm </a:t>
            </a:r>
          </a:p>
          <a:p>
            <a:r>
              <a:rPr lang="en-US" sz="1400" dirty="0">
                <a:solidFill>
                  <a:srgbClr val="FF6700"/>
                </a:solidFill>
              </a:rPr>
              <a:t>Beam center =(2 ,0</a:t>
            </a:r>
            <a:r>
              <a:rPr lang="en-US" sz="1400">
                <a:solidFill>
                  <a:srgbClr val="FF6700"/>
                </a:solidFill>
              </a:rPr>
              <a:t>,-15</a:t>
            </a:r>
            <a:r>
              <a:rPr lang="en-US" sz="1400" dirty="0">
                <a:solidFill>
                  <a:srgbClr val="FF6700"/>
                </a:solidFill>
              </a:rPr>
              <a:t>)mm</a:t>
            </a:r>
          </a:p>
          <a:p>
            <a:r>
              <a:rPr lang="en-US" sz="1400" dirty="0">
                <a:solidFill>
                  <a:srgbClr val="FF6700"/>
                </a:solidFill>
              </a:rPr>
              <a:t>Gaussian Time distribution at z=0 with FWHM =10 </a:t>
            </a:r>
            <a:r>
              <a:rPr lang="en-US" sz="1400" dirty="0" err="1">
                <a:solidFill>
                  <a:srgbClr val="FF6700"/>
                </a:solidFill>
              </a:rPr>
              <a:t>ps</a:t>
            </a:r>
            <a:endParaRPr lang="en-US" sz="1400" dirty="0">
              <a:solidFill>
                <a:srgbClr val="FF67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69182-1376-45B2-927C-C346CB235750}"/>
              </a:ext>
            </a:extLst>
          </p:cNvPr>
          <p:cNvSpPr txBox="1"/>
          <p:nvPr/>
        </p:nvSpPr>
        <p:spPr>
          <a:xfrm>
            <a:off x="3658202" y="656075"/>
            <a:ext cx="2680144" cy="73866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1400" b="1" i="1" u="sng" dirty="0">
                <a:solidFill>
                  <a:schemeClr val="accent1">
                    <a:lumMod val="50000"/>
                  </a:schemeClr>
                </a:solidFill>
              </a:rPr>
              <a:t>Magnetic Fields:</a:t>
            </a:r>
          </a:p>
          <a:p>
            <a:r>
              <a:rPr lang="en-US" sz="1400" u="sng" dirty="0">
                <a:solidFill>
                  <a:srgbClr val="FF0000"/>
                </a:solidFill>
              </a:rPr>
              <a:t>FC =3.5T ,BC = 1.25T, DCS = 0.4T</a:t>
            </a:r>
          </a:p>
          <a:p>
            <a:r>
              <a:rPr lang="en-US" sz="1400" u="sng" dirty="0">
                <a:solidFill>
                  <a:srgbClr val="FF0000"/>
                </a:solidFill>
              </a:rPr>
              <a:t>Front gap = 2mm End gap = 40mm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F52AB36-D9E0-4151-AEA0-3BE69724C839}"/>
              </a:ext>
            </a:extLst>
          </p:cNvPr>
          <p:cNvCxnSpPr>
            <a:cxnSpLocks/>
          </p:cNvCxnSpPr>
          <p:nvPr/>
        </p:nvCxnSpPr>
        <p:spPr>
          <a:xfrm>
            <a:off x="4162251" y="1301552"/>
            <a:ext cx="0" cy="22322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2DFFEC-9B95-43EC-A405-7B5E1D113CC5}"/>
              </a:ext>
            </a:extLst>
          </p:cNvPr>
          <p:cNvCxnSpPr>
            <a:cxnSpLocks/>
          </p:cNvCxnSpPr>
          <p:nvPr/>
        </p:nvCxnSpPr>
        <p:spPr>
          <a:xfrm>
            <a:off x="5530403" y="1301552"/>
            <a:ext cx="0" cy="17281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D3C12733-3EF8-4B05-8CB5-0C87736DE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595" y="656075"/>
            <a:ext cx="3094078" cy="230166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215139D-48FB-4DAD-B465-A96EB67A6E25}"/>
              </a:ext>
            </a:extLst>
          </p:cNvPr>
          <p:cNvSpPr txBox="1">
            <a:spLocks/>
          </p:cNvSpPr>
          <p:nvPr/>
        </p:nvSpPr>
        <p:spPr>
          <a:xfrm>
            <a:off x="721729" y="145323"/>
            <a:ext cx="56886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SuperKEKB</a:t>
            </a:r>
            <a:r>
              <a:rPr lang="en-US" dirty="0"/>
              <a:t> positron source 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C13CDF-B2AE-4809-84DA-D306771D5FC4}"/>
              </a:ext>
            </a:extLst>
          </p:cNvPr>
          <p:cNvSpPr txBox="1"/>
          <p:nvPr/>
        </p:nvSpPr>
        <p:spPr>
          <a:xfrm>
            <a:off x="5445260" y="4929762"/>
            <a:ext cx="1607236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u="sng" dirty="0">
                <a:solidFill>
                  <a:srgbClr val="FF0000"/>
                </a:solidFill>
              </a:rPr>
              <a:t>Results after AMD:</a:t>
            </a:r>
          </a:p>
          <a:p>
            <a:pPr algn="ctr"/>
            <a:r>
              <a:rPr lang="en-US" sz="1400" b="1" i="1" u="sng" dirty="0">
                <a:solidFill>
                  <a:srgbClr val="FF0000"/>
                </a:solidFill>
              </a:rPr>
              <a:t>Ne+/Ne- = 3.1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8094FA-443F-48E6-89BE-3EC52B3F835E}"/>
              </a:ext>
            </a:extLst>
          </p:cNvPr>
          <p:cNvSpPr txBox="1"/>
          <p:nvPr/>
        </p:nvSpPr>
        <p:spPr>
          <a:xfrm>
            <a:off x="7330603" y="4992685"/>
            <a:ext cx="2797316" cy="307777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AC_16 _1 - AC_16_4 :  14.292MV/m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7072FA-83AA-4B4A-9788-906CD33495E9}"/>
              </a:ext>
            </a:extLst>
          </p:cNvPr>
          <p:cNvSpPr txBox="1"/>
          <p:nvPr/>
        </p:nvSpPr>
        <p:spPr>
          <a:xfrm>
            <a:off x="5611845" y="1795604"/>
            <a:ext cx="1597032" cy="523220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AC_15_1, AC_15_2 :  12.56MV/m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4FD621F-C66E-4C0C-9D2A-36AA6AC499F7}"/>
              </a:ext>
            </a:extLst>
          </p:cNvPr>
          <p:cNvSpPr/>
          <p:nvPr/>
        </p:nvSpPr>
        <p:spPr>
          <a:xfrm>
            <a:off x="5530403" y="2924600"/>
            <a:ext cx="1678473" cy="129652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7CB5E35-6D79-46C3-96FA-CF6E41CA2AAD}"/>
              </a:ext>
            </a:extLst>
          </p:cNvPr>
          <p:cNvCxnSpPr>
            <a:cxnSpLocks/>
          </p:cNvCxnSpPr>
          <p:nvPr/>
        </p:nvCxnSpPr>
        <p:spPr>
          <a:xfrm>
            <a:off x="6178475" y="2318824"/>
            <a:ext cx="0" cy="6057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7B08E44-51D3-4FE2-B147-AEBA6666E495}"/>
              </a:ext>
            </a:extLst>
          </p:cNvPr>
          <p:cNvSpPr/>
          <p:nvPr/>
        </p:nvSpPr>
        <p:spPr>
          <a:xfrm>
            <a:off x="7216534" y="2924600"/>
            <a:ext cx="3128482" cy="129652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B1114BC-BA11-4959-8754-B72E02CC6E8D}"/>
              </a:ext>
            </a:extLst>
          </p:cNvPr>
          <p:cNvCxnSpPr>
            <a:cxnSpLocks/>
          </p:cNvCxnSpPr>
          <p:nvPr/>
        </p:nvCxnSpPr>
        <p:spPr>
          <a:xfrm flipV="1">
            <a:off x="8770763" y="4221121"/>
            <a:ext cx="0" cy="7715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Date Placeholder 6">
            <a:extLst>
              <a:ext uri="{FF2B5EF4-FFF2-40B4-BE49-F238E27FC236}">
                <a16:creationId xmlns:a16="http://schemas.microsoft.com/office/drawing/2014/main" id="{1CEC7735-768A-4D11-9B97-D4CC8B9B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fld id="{C85559A0-428D-4275-B9CC-159B36C811B9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C5E4B8-57A1-48B0-8625-205A0686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39DE57-070D-4A7A-ABA9-6EA0F800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75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AA15-C867-A742-BD9D-A9478D5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78412"/>
            <a:ext cx="8083390" cy="432048"/>
          </a:xfrm>
        </p:spPr>
        <p:txBody>
          <a:bodyPr>
            <a:normAutofit/>
          </a:bodyPr>
          <a:lstStyle/>
          <a:p>
            <a:r>
              <a:rPr lang="en-GB" dirty="0"/>
              <a:t>SuperKEKB positron source (currently in operation) </a:t>
            </a:r>
            <a:endParaRPr lang="en-GB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868238A6-9B66-4A85-97F1-EB9BB5A6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812" y="2165648"/>
            <a:ext cx="6482901" cy="319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83DA87B-34AC-49F0-AF81-4218428DFDEE}"/>
              </a:ext>
            </a:extLst>
          </p:cNvPr>
          <p:cNvCxnSpPr>
            <a:cxnSpLocks/>
          </p:cNvCxnSpPr>
          <p:nvPr/>
        </p:nvCxnSpPr>
        <p:spPr>
          <a:xfrm>
            <a:off x="1008822" y="2175691"/>
            <a:ext cx="1293445" cy="18621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C0EBB3A-BA09-4835-BA7D-1CC9A10D8EFF}"/>
              </a:ext>
            </a:extLst>
          </p:cNvPr>
          <p:cNvCxnSpPr>
            <a:cxnSpLocks/>
          </p:cNvCxnSpPr>
          <p:nvPr/>
        </p:nvCxnSpPr>
        <p:spPr>
          <a:xfrm flipH="1">
            <a:off x="2596039" y="2175691"/>
            <a:ext cx="678225" cy="17817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3D005F9-884E-4863-AE54-859BEF50C378}"/>
              </a:ext>
            </a:extLst>
          </p:cNvPr>
          <p:cNvCxnSpPr>
            <a:cxnSpLocks/>
          </p:cNvCxnSpPr>
          <p:nvPr/>
        </p:nvCxnSpPr>
        <p:spPr>
          <a:xfrm flipH="1">
            <a:off x="4025061" y="1501526"/>
            <a:ext cx="706010" cy="222919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9C5CCCE-E40D-44FE-B70C-504331D46F6F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5580615" y="2164918"/>
            <a:ext cx="704850" cy="8574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1411E9D5-EDED-405D-B22E-D43C31AE2C93}"/>
              </a:ext>
            </a:extLst>
          </p:cNvPr>
          <p:cNvCxnSpPr>
            <a:cxnSpLocks/>
          </p:cNvCxnSpPr>
          <p:nvPr/>
        </p:nvCxnSpPr>
        <p:spPr>
          <a:xfrm>
            <a:off x="1824237" y="1875159"/>
            <a:ext cx="230983" cy="1228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D13B8E-0509-42A5-9530-AA3AE1FE9154}"/>
              </a:ext>
            </a:extLst>
          </p:cNvPr>
          <p:cNvSpPr txBox="1"/>
          <p:nvPr/>
        </p:nvSpPr>
        <p:spPr>
          <a:xfrm>
            <a:off x="417835" y="1875159"/>
            <a:ext cx="792088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W target</a:t>
            </a:r>
            <a:endParaRPr kumimoji="1" lang="ja-JP" altLang="en-US" sz="1283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10773F-BE95-46B3-BFD5-49D477EDCE26}"/>
              </a:ext>
            </a:extLst>
          </p:cNvPr>
          <p:cNvSpPr txBox="1"/>
          <p:nvPr/>
        </p:nvSpPr>
        <p:spPr>
          <a:xfrm>
            <a:off x="1065907" y="1490673"/>
            <a:ext cx="1236360" cy="300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BC (bridge coil)</a:t>
            </a:r>
            <a:endParaRPr kumimoji="1" lang="ja-JP" altLang="en-US" sz="1283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683883-D21D-4CD7-B00C-EA1ECD028EDC}"/>
              </a:ext>
            </a:extLst>
          </p:cNvPr>
          <p:cNvSpPr txBox="1"/>
          <p:nvPr/>
        </p:nvSpPr>
        <p:spPr>
          <a:xfrm>
            <a:off x="2146027" y="1844143"/>
            <a:ext cx="2099114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FC (flux concentrator)</a:t>
            </a:r>
            <a:r>
              <a:rPr lang="ja-JP" altLang="en-US" sz="1283" dirty="0"/>
              <a:t> </a:t>
            </a:r>
            <a:r>
              <a:rPr lang="en-US" altLang="ja-JP" sz="1283" dirty="0"/>
              <a:t>head</a:t>
            </a:r>
            <a:endParaRPr kumimoji="1" lang="ja-JP" altLang="en-US" sz="1283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0EF2641-3A25-4B4B-9667-F984355A7410}"/>
              </a:ext>
            </a:extLst>
          </p:cNvPr>
          <p:cNvSpPr txBox="1"/>
          <p:nvPr/>
        </p:nvSpPr>
        <p:spPr>
          <a:xfrm>
            <a:off x="3861525" y="1501526"/>
            <a:ext cx="2095919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LAS (large aperture S-band)</a:t>
            </a:r>
            <a:endParaRPr kumimoji="1" lang="ja-JP" altLang="en-US" sz="1283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B2DE8A6-22C8-439D-BB7E-CAFA206C6D24}"/>
              </a:ext>
            </a:extLst>
          </p:cNvPr>
          <p:cNvSpPr txBox="1"/>
          <p:nvPr/>
        </p:nvSpPr>
        <p:spPr>
          <a:xfrm>
            <a:off x="5886216" y="1875159"/>
            <a:ext cx="798497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283" dirty="0"/>
              <a:t>solenoid</a:t>
            </a:r>
            <a:endParaRPr kumimoji="1" lang="ja-JP" altLang="en-US" sz="1283" dirty="0"/>
          </a:p>
        </p:txBody>
      </p:sp>
      <p:pic>
        <p:nvPicPr>
          <p:cNvPr id="22" name="コンテンツ プレースホルダー 6">
            <a:extLst>
              <a:ext uri="{FF2B5EF4-FFF2-40B4-BE49-F238E27FC236}">
                <a16:creationId xmlns:a16="http://schemas.microsoft.com/office/drawing/2014/main" id="{28920844-990A-4B37-9523-A25FA6856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362" y="3604311"/>
            <a:ext cx="1637085" cy="201595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0B80C2A-47AA-400C-9343-F502D5650A42}"/>
              </a:ext>
            </a:extLst>
          </p:cNvPr>
          <p:cNvSpPr txBox="1"/>
          <p:nvPr/>
        </p:nvSpPr>
        <p:spPr>
          <a:xfrm>
            <a:off x="8482731" y="3564889"/>
            <a:ext cx="2193068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1400" dirty="0"/>
              <a:t>Target material : W</a:t>
            </a:r>
          </a:p>
          <a:p>
            <a:r>
              <a:rPr lang="en-US" altLang="ja-JP" sz="1400" dirty="0"/>
              <a:t>Target size : Φ4 x 14</a:t>
            </a:r>
            <a:endParaRPr kumimoji="1" lang="en-US" altLang="ja-JP" sz="1400" dirty="0"/>
          </a:p>
          <a:p>
            <a:r>
              <a:rPr lang="en-US" altLang="ja-JP" sz="1400" dirty="0"/>
              <a:t>Inserted in the Cu block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5C4FB72-6CDA-45D0-AAEE-83034D0F7113}"/>
              </a:ext>
            </a:extLst>
          </p:cNvPr>
          <p:cNvSpPr txBox="1"/>
          <p:nvPr/>
        </p:nvSpPr>
        <p:spPr>
          <a:xfrm>
            <a:off x="8101956" y="5359230"/>
            <a:ext cx="32092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/>
              <a:t>W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5D4C399-BB3E-432E-9AC2-D9EDD105D351}"/>
              </a:ext>
            </a:extLst>
          </p:cNvPr>
          <p:cNvSpPr txBox="1"/>
          <p:nvPr/>
        </p:nvSpPr>
        <p:spPr>
          <a:xfrm>
            <a:off x="6856842" y="5309347"/>
            <a:ext cx="45878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00" dirty="0"/>
              <a:t>hole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E9D3D-B804-7349-BEBD-D38EDC5C9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539" y="653480"/>
            <a:ext cx="3913041" cy="28173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5F9BD3-8C06-744B-AFD9-9CA7A39BA4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988" y="4350831"/>
            <a:ext cx="1906968" cy="1272901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6E00166-991C-4CD6-A78D-88783029DD0D}"/>
              </a:ext>
            </a:extLst>
          </p:cNvPr>
          <p:cNvSpPr txBox="1"/>
          <p:nvPr/>
        </p:nvSpPr>
        <p:spPr>
          <a:xfrm>
            <a:off x="8618826" y="5405932"/>
            <a:ext cx="2056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looking from downstream side</a:t>
            </a:r>
            <a:endParaRPr kumimoji="1" lang="ja-JP" altLang="en-US" sz="11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97FCD3-C54B-594D-A0F8-7EA63A596A7C}"/>
              </a:ext>
            </a:extLst>
          </p:cNvPr>
          <p:cNvSpPr/>
          <p:nvPr/>
        </p:nvSpPr>
        <p:spPr>
          <a:xfrm>
            <a:off x="117452" y="709469"/>
            <a:ext cx="6349055" cy="736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07"/>
              </a:spcBef>
            </a:pP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Electron drive beam: 3.5 GeV, 2 bunches/pulse, 10 </a:t>
            </a:r>
            <a:r>
              <a:rPr lang="en-GB" sz="1800" dirty="0" err="1">
                <a:solidFill>
                  <a:srgbClr val="FF6700"/>
                </a:solidFill>
                <a:latin typeface="+mn-lt"/>
                <a:cs typeface="+mn-cs"/>
              </a:rPr>
              <a:t>nC</a:t>
            </a:r>
            <a:r>
              <a:rPr lang="en-GB" sz="1800" dirty="0">
                <a:solidFill>
                  <a:srgbClr val="FF6700"/>
                </a:solidFill>
                <a:latin typeface="+mn-lt"/>
                <a:cs typeface="+mn-cs"/>
              </a:rPr>
              <a:t>, 50 (25) Hz</a:t>
            </a:r>
          </a:p>
          <a:p>
            <a:pPr algn="ctr">
              <a:spcBef>
                <a:spcPts val="707"/>
              </a:spcBef>
            </a:pPr>
            <a:r>
              <a:rPr lang="en-GB" sz="1800" b="1" u="sng" dirty="0">
                <a:solidFill>
                  <a:srgbClr val="FF6700"/>
                </a:solidFill>
                <a:latin typeface="+mn-lt"/>
                <a:cs typeface="+mn-cs"/>
              </a:rPr>
              <a:t>The highest intensity positron source </a:t>
            </a:r>
          </a:p>
        </p:txBody>
      </p:sp>
      <p:sp>
        <p:nvSpPr>
          <p:cNvPr id="45" name="テキスト ボックス 20">
            <a:extLst>
              <a:ext uri="{FF2B5EF4-FFF2-40B4-BE49-F238E27FC236}">
                <a16:creationId xmlns:a16="http://schemas.microsoft.com/office/drawing/2014/main" id="{9CC1DF30-9117-924C-9786-84EA4368ECD8}"/>
              </a:ext>
            </a:extLst>
          </p:cNvPr>
          <p:cNvSpPr txBox="1"/>
          <p:nvPr/>
        </p:nvSpPr>
        <p:spPr>
          <a:xfrm>
            <a:off x="9568705" y="2165648"/>
            <a:ext cx="1218282" cy="28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283" dirty="0">
                <a:solidFill>
                  <a:schemeClr val="accent2"/>
                </a:solidFill>
              </a:rPr>
              <a:t>Positron source</a:t>
            </a:r>
            <a:endParaRPr kumimoji="1" lang="ja-JP" altLang="en-US" sz="1283" dirty="0">
              <a:solidFill>
                <a:schemeClr val="accent2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DE7F7B-D3D5-754B-B482-8F711271AFC1}"/>
              </a:ext>
            </a:extLst>
          </p:cNvPr>
          <p:cNvSpPr txBox="1"/>
          <p:nvPr/>
        </p:nvSpPr>
        <p:spPr>
          <a:xfrm>
            <a:off x="7836505" y="2730843"/>
            <a:ext cx="670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+mj-lt"/>
              </a:rPr>
              <a:t>1.1 GeV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EE457-8A79-4D63-89E0-3E746C05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AA89-188B-430D-BB86-C94C6CEE3DC4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26F63B-32D0-4884-A814-97346BF60492}"/>
              </a:ext>
            </a:extLst>
          </p:cNvPr>
          <p:cNvSpPr/>
          <p:nvPr/>
        </p:nvSpPr>
        <p:spPr>
          <a:xfrm>
            <a:off x="1978396" y="5350019"/>
            <a:ext cx="25917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Courtesy of Y. </a:t>
            </a:r>
            <a:r>
              <a:rPr lang="en-GB" sz="1600" i="1" u="sng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Enomoto</a:t>
            </a:r>
            <a:r>
              <a:rPr lang="en-GB" sz="1600" i="1" u="sng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(KEK) </a:t>
            </a:r>
            <a:endParaRPr lang="en-GB" sz="1600" i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CB517-A3E6-44EF-B80C-8B47D1E0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A1C8D-4AAC-4AC3-A7AD-CF6EEF94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019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D3D888-864D-4A47-9761-FB32F288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5" y="795755"/>
            <a:ext cx="10098033" cy="4713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2EEE2-4971-4D1D-A0B2-E4E152127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44209"/>
            <a:ext cx="7920880" cy="432048"/>
          </a:xfrm>
        </p:spPr>
        <p:txBody>
          <a:bodyPr>
            <a:normAutofit/>
          </a:bodyPr>
          <a:lstStyle/>
          <a:p>
            <a:r>
              <a:rPr lang="en-US" dirty="0"/>
              <a:t>Benchmark of the FCC-</a:t>
            </a:r>
            <a:r>
              <a:rPr lang="en-US" dirty="0" err="1"/>
              <a:t>ee</a:t>
            </a:r>
            <a:r>
              <a:rPr lang="en-US" dirty="0"/>
              <a:t> code with SuperKEKB positron source</a:t>
            </a:r>
            <a:r>
              <a:rPr lang="en-GB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92425A-CB9A-46DD-AAD9-80DFDCDAD922}"/>
              </a:ext>
            </a:extLst>
          </p:cNvPr>
          <p:cNvSpPr/>
          <p:nvPr/>
        </p:nvSpPr>
        <p:spPr>
          <a:xfrm>
            <a:off x="417835" y="725488"/>
            <a:ext cx="2952328" cy="48965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47523D-1DDA-4571-BD2F-58C537B110A3}"/>
              </a:ext>
            </a:extLst>
          </p:cNvPr>
          <p:cNvSpPr/>
          <p:nvPr/>
        </p:nvSpPr>
        <p:spPr>
          <a:xfrm>
            <a:off x="3442171" y="818276"/>
            <a:ext cx="6912768" cy="4896544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3C05D3-4505-4930-8533-938ADBF338FB}"/>
              </a:ext>
            </a:extLst>
          </p:cNvPr>
          <p:cNvSpPr/>
          <p:nvPr/>
        </p:nvSpPr>
        <p:spPr>
          <a:xfrm>
            <a:off x="4882331" y="2381672"/>
            <a:ext cx="5472607" cy="1584176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687EF-5DF3-4A50-9F92-7579C6203AD5}"/>
              </a:ext>
            </a:extLst>
          </p:cNvPr>
          <p:cNvSpPr txBox="1"/>
          <p:nvPr/>
        </p:nvSpPr>
        <p:spPr>
          <a:xfrm>
            <a:off x="827178" y="946221"/>
            <a:ext cx="191761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Initial particles GEANT4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53627F-CE7D-4CCC-B87A-F4DBFC6D872B}"/>
              </a:ext>
            </a:extLst>
          </p:cNvPr>
          <p:cNvSpPr txBox="1"/>
          <p:nvPr/>
        </p:nvSpPr>
        <p:spPr>
          <a:xfrm>
            <a:off x="6682531" y="836635"/>
            <a:ext cx="2016224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Magnetic field</a:t>
            </a:r>
          </a:p>
          <a:p>
            <a:pPr algn="ctr"/>
            <a:r>
              <a:rPr lang="en-US" sz="1800" dirty="0"/>
              <a:t>(FC,BC,DCSs) CST(provided*)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1BB86-B0D9-4800-95E0-0BA3B3917E9D}"/>
              </a:ext>
            </a:extLst>
          </p:cNvPr>
          <p:cNvSpPr txBox="1"/>
          <p:nvPr/>
        </p:nvSpPr>
        <p:spPr>
          <a:xfrm>
            <a:off x="5746427" y="3288740"/>
            <a:ext cx="270329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Accelerating structure </a:t>
            </a:r>
            <a:r>
              <a:rPr lang="en-US" sz="1800" dirty="0" err="1"/>
              <a:t>Superfish</a:t>
            </a:r>
            <a:r>
              <a:rPr lang="en-US" sz="1800" dirty="0"/>
              <a:t> (provided*)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48927F-37F0-4F22-8F20-A95C05FA6448}"/>
              </a:ext>
            </a:extLst>
          </p:cNvPr>
          <p:cNvCxnSpPr>
            <a:cxnSpLocks/>
          </p:cNvCxnSpPr>
          <p:nvPr/>
        </p:nvCxnSpPr>
        <p:spPr>
          <a:xfrm flipV="1">
            <a:off x="3298155" y="3226199"/>
            <a:ext cx="7145705" cy="195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B9DFECC-B1D7-4EDF-989C-274F3926DBD9}"/>
              </a:ext>
            </a:extLst>
          </p:cNvPr>
          <p:cNvSpPr txBox="1"/>
          <p:nvPr/>
        </p:nvSpPr>
        <p:spPr>
          <a:xfrm>
            <a:off x="9058795" y="2506119"/>
            <a:ext cx="12410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Tracking </a:t>
            </a:r>
          </a:p>
          <a:p>
            <a:pPr algn="ctr"/>
            <a:r>
              <a:rPr lang="en-US" sz="1800" dirty="0"/>
              <a:t>RF-Track</a:t>
            </a:r>
          </a:p>
        </p:txBody>
      </p:sp>
      <p:sp>
        <p:nvSpPr>
          <p:cNvPr id="23" name="Date Placeholder 6">
            <a:extLst>
              <a:ext uri="{FF2B5EF4-FFF2-40B4-BE49-F238E27FC236}">
                <a16:creationId xmlns:a16="http://schemas.microsoft.com/office/drawing/2014/main" id="{12546BCC-0CAC-4592-BE5D-65852973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fld id="{6BA7C6F9-1F72-4BB1-B166-BC89C28FDB2C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E9AB2-FAFB-4ACA-9350-1A42665DA2FA}"/>
              </a:ext>
            </a:extLst>
          </p:cNvPr>
          <p:cNvSpPr txBox="1"/>
          <p:nvPr/>
        </p:nvSpPr>
        <p:spPr>
          <a:xfrm>
            <a:off x="5897352" y="4836893"/>
            <a:ext cx="316835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*Field maps are provided by SuperKEKB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114867-AC3E-4900-9D3A-0A915A03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A38C7-ACBF-4821-BF92-FDC1DC3E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658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9F25-B185-42B1-9E11-8B06CBA10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49424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SuperKEKB primary electron parameters and positron beam distribution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3E1A1-B211-4C99-A980-3EC11D8D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31817"/>
            <a:ext cx="2411556" cy="322263"/>
          </a:xfrm>
        </p:spPr>
        <p:txBody>
          <a:bodyPr/>
          <a:lstStyle/>
          <a:p>
            <a:fld id="{D31F1611-605B-49CF-A218-724A25F3E06D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DA796356-B5C1-4264-B80E-8F76477F5EB7}"/>
              </a:ext>
            </a:extLst>
          </p:cNvPr>
          <p:cNvSpPr txBox="1"/>
          <p:nvPr/>
        </p:nvSpPr>
        <p:spPr>
          <a:xfrm>
            <a:off x="429764" y="1137950"/>
            <a:ext cx="4139723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767" dirty="0">
                <a:latin typeface="Meiryo UI" panose="020B0604030504040204" pitchFamily="50" charset="-128"/>
                <a:ea typeface="Meiryo UI" panose="020B0604030504040204" pitchFamily="50" charset="-128"/>
              </a:rPr>
              <a:t>1) Incident electrons (</a:t>
            </a:r>
            <a:r>
              <a:rPr kumimoji="1" lang="en-US" altLang="ja-JP" sz="1767" i="1" dirty="0">
                <a:latin typeface="Meiryo UI" panose="020B0604030504040204" pitchFamily="50" charset="-128"/>
                <a:ea typeface="Meiryo UI" panose="020B0604030504040204" pitchFamily="50" charset="-128"/>
              </a:rPr>
              <a:t>x, y, </a:t>
            </a:r>
            <a:r>
              <a:rPr kumimoji="1" lang="en-US" altLang="ja-JP" sz="1767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kumimoji="1" lang="en-US" altLang="ja-JP" sz="1767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kumimoji="1" lang="en-US" altLang="ja-JP" sz="1767" i="1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kumimoji="1" lang="en-US" altLang="ja-JP" sz="1767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kumimoji="1" lang="en-US" altLang="ja-JP" sz="1767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kumimoji="1" lang="en-US" altLang="ja-JP" sz="1767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kumimoji="1" lang="en-US" altLang="ja-JP" sz="1767" i="1" dirty="0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kumimoji="1" lang="en-US" altLang="ja-JP" sz="1767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1767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7">
            <a:extLst>
              <a:ext uri="{FF2B5EF4-FFF2-40B4-BE49-F238E27FC236}">
                <a16:creationId xmlns:a16="http://schemas.microsoft.com/office/drawing/2014/main" id="{60A70B48-9D5A-4B35-B6C4-5D34CCE651E2}"/>
              </a:ext>
            </a:extLst>
          </p:cNvPr>
          <p:cNvSpPr txBox="1"/>
          <p:nvPr/>
        </p:nvSpPr>
        <p:spPr>
          <a:xfrm>
            <a:off x="716261" y="1595035"/>
            <a:ext cx="5185081" cy="1833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489" indent="-252489">
              <a:buFont typeface="Arial" panose="020B0604020202020204" pitchFamily="34" charset="0"/>
              <a:buChar char="•"/>
            </a:pP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N = 20000 ( 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  <a:sym typeface="Wingdings" panose="05000000000000000000" pitchFamily="2" charset="2"/>
              </a:rPr>
              <a:t> Num. of loops )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kumimoji="1" lang="en-US" altLang="ja-JP" sz="1414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kumimoji="1" lang="en-US" altLang="ja-JP" sz="1414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kinetic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= </a:t>
            </a:r>
            <a:r>
              <a:rPr kumimoji="1" lang="en-US" altLang="ja-JP" sz="1414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2900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MeV  (3.5 GeV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was</a:t>
            </a: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initial design)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sz="1414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en-US" altLang="ja-JP" sz="1414" i="1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14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sz="1414" i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p</a:t>
            </a:r>
            <a:r>
              <a:rPr lang="en-US" altLang="ja-JP" sz="1414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)=(0,0)</a:t>
            </a:r>
            <a:endParaRPr kumimoji="1" lang="en-US" altLang="ja-JP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x and y position are given by gaussian distribution</a:t>
            </a:r>
            <a:b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Beam center:  </a:t>
            </a:r>
            <a:r>
              <a:rPr lang="en-US" altLang="ja-JP" sz="1414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(x, y)=(0.2, 0) [cm]</a:t>
            </a:r>
            <a:b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Beam size  (</a:t>
            </a:r>
            <a:r>
              <a:rPr lang="en-US" altLang="ja-JP" sz="1414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14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414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414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414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(0.05, 0.08) 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[cm]  </a:t>
            </a:r>
            <a:b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(sqrt(x</a:t>
            </a:r>
            <a:r>
              <a:rPr lang="en-US" altLang="ja-JP" sz="1414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+y</a:t>
            </a:r>
            <a:r>
              <a:rPr lang="en-US" altLang="ja-JP" sz="1414" baseline="30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) &lt; 1.0)</a:t>
            </a:r>
            <a:endParaRPr kumimoji="1" lang="ja-JP" altLang="en-US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kumimoji="1"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ja-JP" altLang="en-US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=</a:t>
            </a:r>
            <a:r>
              <a:rPr lang="ja-JP" altLang="en-US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-1.5</a:t>
            </a:r>
            <a:r>
              <a:rPr lang="ja-JP" altLang="en-US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14" dirty="0">
                <a:latin typeface="Meiryo UI" panose="020B0604030504040204" pitchFamily="50" charset="-128"/>
                <a:ea typeface="Meiryo UI" panose="020B0604030504040204" pitchFamily="50" charset="-128"/>
              </a:rPr>
              <a:t>[cm]</a:t>
            </a:r>
            <a:endParaRPr kumimoji="1" lang="ja-JP" altLang="en-US" sz="1414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矢印: 下 10">
            <a:extLst>
              <a:ext uri="{FF2B5EF4-FFF2-40B4-BE49-F238E27FC236}">
                <a16:creationId xmlns:a16="http://schemas.microsoft.com/office/drawing/2014/main" id="{1FCCA95B-1977-47D9-9040-5685EED17D63}"/>
              </a:ext>
            </a:extLst>
          </p:cNvPr>
          <p:cNvSpPr/>
          <p:nvPr/>
        </p:nvSpPr>
        <p:spPr>
          <a:xfrm>
            <a:off x="1272217" y="3411002"/>
            <a:ext cx="287028" cy="30829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 dirty="0"/>
          </a:p>
        </p:txBody>
      </p:sp>
      <p:sp>
        <p:nvSpPr>
          <p:cNvPr id="16" name="テキスト ボックス 11">
            <a:extLst>
              <a:ext uri="{FF2B5EF4-FFF2-40B4-BE49-F238E27FC236}">
                <a16:creationId xmlns:a16="http://schemas.microsoft.com/office/drawing/2014/main" id="{F8E2026A-56ED-42E7-829F-B4C4CFE5F420}"/>
              </a:ext>
            </a:extLst>
          </p:cNvPr>
          <p:cNvSpPr txBox="1"/>
          <p:nvPr/>
        </p:nvSpPr>
        <p:spPr>
          <a:xfrm>
            <a:off x="839518" y="3799263"/>
            <a:ext cx="4474861" cy="3642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767" b="1" dirty="0">
                <a:latin typeface="Meiryo UI" panose="020B0604030504040204" pitchFamily="50" charset="-128"/>
                <a:ea typeface="Meiryo UI" panose="020B0604030504040204" pitchFamily="50" charset="-128"/>
              </a:rPr>
              <a:t>e+ and e- data at target exit (z=0)</a:t>
            </a:r>
            <a:endParaRPr kumimoji="1" lang="ja-JP" altLang="en-US" sz="176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2">
            <a:extLst>
              <a:ext uri="{FF2B5EF4-FFF2-40B4-BE49-F238E27FC236}">
                <a16:creationId xmlns:a16="http://schemas.microsoft.com/office/drawing/2014/main" id="{EFFE993C-305D-4816-A86E-77D57900B839}"/>
              </a:ext>
            </a:extLst>
          </p:cNvPr>
          <p:cNvSpPr txBox="1"/>
          <p:nvPr/>
        </p:nvSpPr>
        <p:spPr>
          <a:xfrm>
            <a:off x="439255" y="4425737"/>
            <a:ext cx="2786660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767" dirty="0"/>
              <a:t>2) Time distribution </a:t>
            </a:r>
            <a:r>
              <a:rPr lang="en-US" altLang="ja-JP" sz="1767" dirty="0"/>
              <a:t>at z=0</a:t>
            </a:r>
            <a:endParaRPr kumimoji="1" lang="ja-JP" altLang="en-US" sz="1767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4">
                <a:extLst>
                  <a:ext uri="{FF2B5EF4-FFF2-40B4-BE49-F238E27FC236}">
                    <a16:creationId xmlns:a16="http://schemas.microsoft.com/office/drawing/2014/main" id="{128D2E9D-A2FF-468B-875B-54667739D719}"/>
                  </a:ext>
                </a:extLst>
              </p:cNvPr>
              <p:cNvSpPr txBox="1"/>
              <p:nvPr/>
            </p:nvSpPr>
            <p:spPr>
              <a:xfrm>
                <a:off x="561851" y="4788562"/>
                <a:ext cx="5342103" cy="636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767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Gaussian distribution with FWHM=10 </a:t>
                </a:r>
                <a:r>
                  <a:rPr kumimoji="1" lang="en-US" altLang="ja-JP" sz="1767" dirty="0" err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ps</a:t>
                </a:r>
                <a:endParaRPr kumimoji="1" lang="en-US" altLang="ja-JP" sz="1767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r>
                  <a:rPr kumimoji="1" lang="en-US" altLang="ja-JP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FWHM = 2.355</a:t>
                </a:r>
                <a14:m>
                  <m:oMath xmlns:m="http://schemas.openxmlformats.org/officeDocument/2006/math">
                    <m:r>
                      <a:rPr kumimoji="1" lang="ja-JP" altLang="en-US" sz="1767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𝜎</m:t>
                    </m:r>
                    <m:r>
                      <a:rPr kumimoji="1" lang="en-US" altLang="ja-JP" sz="1767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 == &gt;</m:t>
                    </m:r>
                    <m:r>
                      <a:rPr kumimoji="1" lang="ja-JP" altLang="en-US" sz="1767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Meiryo UI" panose="020B0604030504040204" pitchFamily="50" charset="-128"/>
                      </a:rPr>
                      <m:t>𝜎</m:t>
                    </m:r>
                  </m:oMath>
                </a14:m>
                <a:r>
                  <a:rPr kumimoji="1" lang="ja-JP" altLang="en-US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 </a:t>
                </a:r>
                <a:r>
                  <a:rPr kumimoji="1" lang="en-US" altLang="ja-JP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= 4.2 </a:t>
                </a:r>
                <a:r>
                  <a:rPr kumimoji="1" lang="en-US" altLang="ja-JP" sz="1767" dirty="0" err="1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ps</a:t>
                </a:r>
                <a:r>
                  <a:rPr kumimoji="1" lang="en-US" altLang="ja-JP" sz="1767" dirty="0">
                    <a:highlight>
                      <a:srgbClr val="FFFF00"/>
                    </a:highlight>
                    <a:latin typeface="Meiryo UI" panose="020B0604030504040204" pitchFamily="50" charset="-128"/>
                    <a:ea typeface="Meiryo UI" panose="020B0604030504040204" pitchFamily="50" charset="-128"/>
                  </a:rPr>
                  <a:t> = 1.26 mm </a:t>
                </a:r>
                <a:endParaRPr kumimoji="1" lang="ja-JP" altLang="en-US" sz="1767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18" name="テキスト ボックス 14">
                <a:extLst>
                  <a:ext uri="{FF2B5EF4-FFF2-40B4-BE49-F238E27FC236}">
                    <a16:creationId xmlns:a16="http://schemas.microsoft.com/office/drawing/2014/main" id="{128D2E9D-A2FF-468B-875B-54667739D7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51" y="4788562"/>
                <a:ext cx="5342103" cy="636200"/>
              </a:xfrm>
              <a:prstGeom prst="rect">
                <a:avLst/>
              </a:prstGeom>
              <a:blipFill>
                <a:blip r:embed="rId2"/>
                <a:stretch>
                  <a:fillRect l="-799" t="-384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四角形: 角を丸くする 16">
            <a:extLst>
              <a:ext uri="{FF2B5EF4-FFF2-40B4-BE49-F238E27FC236}">
                <a16:creationId xmlns:a16="http://schemas.microsoft.com/office/drawing/2014/main" id="{6C9060C4-70AE-456A-9770-B03A79C00B47}"/>
              </a:ext>
            </a:extLst>
          </p:cNvPr>
          <p:cNvSpPr/>
          <p:nvPr/>
        </p:nvSpPr>
        <p:spPr>
          <a:xfrm>
            <a:off x="320236" y="1075057"/>
            <a:ext cx="5581106" cy="3124088"/>
          </a:xfrm>
          <a:prstGeom prst="roundRect">
            <a:avLst>
              <a:gd name="adj" fmla="val 99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/>
          </a:p>
        </p:txBody>
      </p:sp>
      <p:sp>
        <p:nvSpPr>
          <p:cNvPr id="20" name="テキスト ボックス 17">
            <a:extLst>
              <a:ext uri="{FF2B5EF4-FFF2-40B4-BE49-F238E27FC236}">
                <a16:creationId xmlns:a16="http://schemas.microsoft.com/office/drawing/2014/main" id="{A51A2F3A-0000-4AD4-88A4-4DA1D6499836}"/>
              </a:ext>
            </a:extLst>
          </p:cNvPr>
          <p:cNvSpPr txBox="1"/>
          <p:nvPr/>
        </p:nvSpPr>
        <p:spPr>
          <a:xfrm>
            <a:off x="338388" y="721428"/>
            <a:ext cx="5118709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767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EGS5 : Electromagnetic reaction in the targe</a:t>
            </a:r>
            <a:endParaRPr kumimoji="1" lang="ja-JP" altLang="en-US" sz="1767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四角形: 角を丸くする 18">
            <a:extLst>
              <a:ext uri="{FF2B5EF4-FFF2-40B4-BE49-F238E27FC236}">
                <a16:creationId xmlns:a16="http://schemas.microsoft.com/office/drawing/2014/main" id="{3D4CB9C2-9840-43B1-9ED9-20DB2B422580}"/>
              </a:ext>
            </a:extLst>
          </p:cNvPr>
          <p:cNvSpPr/>
          <p:nvPr/>
        </p:nvSpPr>
        <p:spPr>
          <a:xfrm>
            <a:off x="273819" y="4359087"/>
            <a:ext cx="5581106" cy="1176172"/>
          </a:xfrm>
          <a:prstGeom prst="roundRect">
            <a:avLst>
              <a:gd name="adj" fmla="val 9978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7">
              <a:solidFill>
                <a:srgbClr val="00B0F0"/>
              </a:solidFill>
            </a:endParaRPr>
          </a:p>
        </p:txBody>
      </p:sp>
      <p:sp>
        <p:nvSpPr>
          <p:cNvPr id="22" name="テキスト ボックス 19">
            <a:extLst>
              <a:ext uri="{FF2B5EF4-FFF2-40B4-BE49-F238E27FC236}">
                <a16:creationId xmlns:a16="http://schemas.microsoft.com/office/drawing/2014/main" id="{1E37A531-3F20-407F-8158-80E048F34562}"/>
              </a:ext>
            </a:extLst>
          </p:cNvPr>
          <p:cNvSpPr txBox="1"/>
          <p:nvPr/>
        </p:nvSpPr>
        <p:spPr>
          <a:xfrm>
            <a:off x="5008139" y="4406831"/>
            <a:ext cx="753732" cy="309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1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Script </a:t>
            </a:r>
            <a:endParaRPr kumimoji="1" lang="ja-JP" altLang="en-US" sz="1414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">
            <a:extLst>
              <a:ext uri="{FF2B5EF4-FFF2-40B4-BE49-F238E27FC236}">
                <a16:creationId xmlns:a16="http://schemas.microsoft.com/office/drawing/2014/main" id="{00835D08-CF97-44DB-8249-E8DE60A06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83" y="996770"/>
            <a:ext cx="3688553" cy="3545142"/>
          </a:xfrm>
          <a:prstGeom prst="rect">
            <a:avLst/>
          </a:prstGeom>
        </p:spPr>
      </p:pic>
      <p:sp>
        <p:nvSpPr>
          <p:cNvPr id="25" name="テキスト ボックス 4">
            <a:extLst>
              <a:ext uri="{FF2B5EF4-FFF2-40B4-BE49-F238E27FC236}">
                <a16:creationId xmlns:a16="http://schemas.microsoft.com/office/drawing/2014/main" id="{63CC8738-0CA7-4EDE-8154-04E9349E3B67}"/>
              </a:ext>
            </a:extLst>
          </p:cNvPr>
          <p:cNvSpPr txBox="1"/>
          <p:nvPr/>
        </p:nvSpPr>
        <p:spPr>
          <a:xfrm>
            <a:off x="5919494" y="4541912"/>
            <a:ext cx="4795485" cy="10983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37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pPr algn="l"/>
            <a:r>
              <a:rPr kumimoji="1" lang="en-US" sz="13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=~6.3 </a:t>
            </a:r>
          </a:p>
          <a:p>
            <a:pPr algn="l"/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3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3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3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(1.681, 1.724) [mm]</a:t>
            </a:r>
          </a:p>
          <a:p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3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3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3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3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(4.2) [</a:t>
            </a:r>
            <a:r>
              <a:rPr lang="en-US" altLang="ja-JP" sz="13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4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  <a:p>
            <a:r>
              <a:rPr kumimoji="1" lang="en-US" sz="13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Gaussian distribution of the beam </a:t>
            </a:r>
            <a:r>
              <a:rPr kumimoji="1" lang="en-US" sz="1300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6 </a:t>
            </a:r>
            <a:r>
              <a:rPr kumimoji="1" lang="en-US" sz="1300" dirty="0" err="1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sigmas</a:t>
            </a:r>
            <a:r>
              <a:rPr kumimoji="1" lang="en-US" sz="1300" dirty="0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 (0 - 26) </a:t>
            </a:r>
            <a:r>
              <a:rPr kumimoji="1" lang="en-US" sz="1300" dirty="0" err="1">
                <a:solidFill>
                  <a:srgbClr val="FF0000"/>
                </a:solidFill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endParaRPr kumimoji="1" lang="en-US" sz="1300" dirty="0">
              <a:solidFill>
                <a:srgbClr val="FF0000"/>
              </a:solidFill>
              <a:highlight>
                <a:srgbClr val="FFFF00"/>
              </a:highligh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E3C941-6AB1-440A-B1E6-C095E034BE55}"/>
              </a:ext>
            </a:extLst>
          </p:cNvPr>
          <p:cNvSpPr/>
          <p:nvPr/>
        </p:nvSpPr>
        <p:spPr>
          <a:xfrm>
            <a:off x="9061767" y="589066"/>
            <a:ext cx="1509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u="sng" dirty="0"/>
              <a:t>F. Miyahara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2E37C-536B-46D0-8F52-3A3BD503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FCC-</a:t>
            </a:r>
            <a:r>
              <a:rPr lang="en-US" dirty="0" err="1"/>
              <a:t>ee</a:t>
            </a:r>
            <a:r>
              <a:rPr lang="en-US" dirty="0"/>
              <a:t> Injector Studies Mini-Workshop | F. ALHARTHI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3E3F8-1DD6-4624-9294-E6C09099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24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9898F-C04E-4102-B5DB-7890CA7AE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12" y="653480"/>
            <a:ext cx="4557712" cy="431800"/>
          </a:xfrm>
        </p:spPr>
        <p:txBody>
          <a:bodyPr/>
          <a:lstStyle/>
          <a:p>
            <a:r>
              <a:rPr lang="en-US" dirty="0"/>
              <a:t>Target geometry :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0CA4C3-6082-452B-8E06-6B7219336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31817"/>
            <a:ext cx="2411556" cy="322263"/>
          </a:xfrm>
        </p:spPr>
        <p:txBody>
          <a:bodyPr/>
          <a:lstStyle/>
          <a:p>
            <a:fld id="{25FD5586-AE03-4E23-9FB6-E3BDBF64B9C6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5F7A71-D2F4-4C57-A0F2-6077CF83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51866"/>
            <a:ext cx="5688012" cy="431800"/>
          </a:xfrm>
        </p:spPr>
        <p:txBody>
          <a:bodyPr/>
          <a:lstStyle/>
          <a:p>
            <a:r>
              <a:rPr lang="en-US" dirty="0"/>
              <a:t>Geant4 simulation for SuperKEKB 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56FC0C-B462-46BA-907C-69AFF863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91" y="1182420"/>
            <a:ext cx="5405937" cy="4241748"/>
          </a:xfrm>
          <a:prstGeom prst="rect">
            <a:avLst/>
          </a:prstGeom>
        </p:spPr>
      </p:pic>
      <p:pic>
        <p:nvPicPr>
          <p:cNvPr id="12" name="図 5">
            <a:extLst>
              <a:ext uri="{FF2B5EF4-FFF2-40B4-BE49-F238E27FC236}">
                <a16:creationId xmlns:a16="http://schemas.microsoft.com/office/drawing/2014/main" id="{85066B3C-D083-4B35-8D64-B0634D1BF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" y="1031361"/>
            <a:ext cx="3222359" cy="2286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2C61E6-BD22-46CF-B4B0-5EC3F87AE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1" y="3317776"/>
            <a:ext cx="4635520" cy="22864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81701-2256-4E1E-8A84-EAE63FA00D8A}"/>
              </a:ext>
            </a:extLst>
          </p:cNvPr>
          <p:cNvSpPr/>
          <p:nvPr/>
        </p:nvSpPr>
        <p:spPr>
          <a:xfrm>
            <a:off x="5131691" y="4685928"/>
            <a:ext cx="3567064" cy="7382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8BDAC9-34DE-4F00-B702-B0BF86DC9875}"/>
              </a:ext>
            </a:extLst>
          </p:cNvPr>
          <p:cNvCxnSpPr/>
          <p:nvPr/>
        </p:nvCxnSpPr>
        <p:spPr>
          <a:xfrm flipH="1">
            <a:off x="4738315" y="2237656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EB3B0E-3437-466A-BFBB-4CD1129D4D79}"/>
              </a:ext>
            </a:extLst>
          </p:cNvPr>
          <p:cNvCxnSpPr>
            <a:cxnSpLocks/>
          </p:cNvCxnSpPr>
          <p:nvPr/>
        </p:nvCxnSpPr>
        <p:spPr>
          <a:xfrm flipH="1">
            <a:off x="4738315" y="2885728"/>
            <a:ext cx="237626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541BAF-0A02-4935-A18C-A29E904F5195}"/>
              </a:ext>
            </a:extLst>
          </p:cNvPr>
          <p:cNvCxnSpPr>
            <a:cxnSpLocks/>
          </p:cNvCxnSpPr>
          <p:nvPr/>
        </p:nvCxnSpPr>
        <p:spPr>
          <a:xfrm>
            <a:off x="7546627" y="2915538"/>
            <a:ext cx="1224136" cy="7622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1FD8D6-7F8D-4F6A-9162-64A1C80B3912}"/>
              </a:ext>
            </a:extLst>
          </p:cNvPr>
          <p:cNvSpPr txBox="1"/>
          <p:nvPr/>
        </p:nvSpPr>
        <p:spPr>
          <a:xfrm>
            <a:off x="3298155" y="2021632"/>
            <a:ext cx="144016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Cu_Holder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340BB9-82B6-4AFE-9B39-1F2F464D01A9}"/>
              </a:ext>
            </a:extLst>
          </p:cNvPr>
          <p:cNvSpPr txBox="1"/>
          <p:nvPr/>
        </p:nvSpPr>
        <p:spPr>
          <a:xfrm>
            <a:off x="3298155" y="2629634"/>
            <a:ext cx="144016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W_Target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466CC1-372C-486A-925B-117ACA748CDA}"/>
              </a:ext>
            </a:extLst>
          </p:cNvPr>
          <p:cNvSpPr txBox="1"/>
          <p:nvPr/>
        </p:nvSpPr>
        <p:spPr>
          <a:xfrm>
            <a:off x="8265294" y="3698638"/>
            <a:ext cx="1081533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e-_Hole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E30A97-4EFE-4F9E-84F2-7CABF52C5667}"/>
              </a:ext>
            </a:extLst>
          </p:cNvPr>
          <p:cNvSpPr txBox="1"/>
          <p:nvPr/>
        </p:nvSpPr>
        <p:spPr>
          <a:xfrm>
            <a:off x="9125449" y="4716282"/>
            <a:ext cx="122949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Overlap checking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C8FEF30-BDA3-4C90-B043-9574BBD994D4}"/>
              </a:ext>
            </a:extLst>
          </p:cNvPr>
          <p:cNvCxnSpPr>
            <a:cxnSpLocks/>
          </p:cNvCxnSpPr>
          <p:nvPr/>
        </p:nvCxnSpPr>
        <p:spPr>
          <a:xfrm flipH="1">
            <a:off x="8338715" y="5070225"/>
            <a:ext cx="8396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D04B58-2A19-4105-9E59-F0DC1CB06548}"/>
              </a:ext>
            </a:extLst>
          </p:cNvPr>
          <p:cNvCxnSpPr>
            <a:cxnSpLocks/>
          </p:cNvCxnSpPr>
          <p:nvPr/>
        </p:nvCxnSpPr>
        <p:spPr>
          <a:xfrm flipH="1" flipV="1">
            <a:off x="9281427" y="1031361"/>
            <a:ext cx="917534" cy="8302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6E87615-5671-437D-B2AB-A3A29FE7FEC8}"/>
              </a:ext>
            </a:extLst>
          </p:cNvPr>
          <p:cNvSpPr txBox="1"/>
          <p:nvPr/>
        </p:nvSpPr>
        <p:spPr>
          <a:xfrm>
            <a:off x="8194699" y="658960"/>
            <a:ext cx="115212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Detector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06DE6F-6A54-4D3A-BC6F-F74BF1A2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4C17-CFB0-4436-AFA1-C4F3D7E3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89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EF51-55F2-4F89-85D3-E8E579FAB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159434"/>
            <a:ext cx="5688632" cy="432048"/>
          </a:xfrm>
        </p:spPr>
        <p:txBody>
          <a:bodyPr/>
          <a:lstStyle/>
          <a:p>
            <a:r>
              <a:rPr lang="en-US" dirty="0"/>
              <a:t>Geant4  simulation for SuperKEKB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D1C89-42A3-4CEF-8E11-1BF5D2F5E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812" y="745116"/>
            <a:ext cx="4557712" cy="432048"/>
          </a:xfrm>
        </p:spPr>
        <p:txBody>
          <a:bodyPr/>
          <a:lstStyle/>
          <a:p>
            <a:r>
              <a:rPr lang="en-US"/>
              <a:t>Primary electron </a:t>
            </a:r>
            <a:r>
              <a:rPr lang="en-US" dirty="0"/>
              <a:t>beam :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E3487-5A0B-4CE4-8F7F-D92AAD6F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BDDC-4432-4E21-85A7-820244AD116E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3FEDB-788B-4FC4-B009-FF04FA6A41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"/>
          <a:stretch/>
        </p:blipFill>
        <p:spPr>
          <a:xfrm>
            <a:off x="88352" y="1085528"/>
            <a:ext cx="5175631" cy="37444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6D009D-5EDE-4D68-935B-107514710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79" y="672185"/>
            <a:ext cx="4964547" cy="286161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70B60D27-0945-4AC2-8C2F-F095DC210D8D}"/>
              </a:ext>
            </a:extLst>
          </p:cNvPr>
          <p:cNvSpPr/>
          <p:nvPr/>
        </p:nvSpPr>
        <p:spPr>
          <a:xfrm>
            <a:off x="7186587" y="1373560"/>
            <a:ext cx="1512168" cy="1554233"/>
          </a:xfrm>
          <a:prstGeom prst="ellipse">
            <a:avLst/>
          </a:pr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396CAD-D020-4FDA-B443-6AE1B1458092}"/>
              </a:ext>
            </a:extLst>
          </p:cNvPr>
          <p:cNvSpPr/>
          <p:nvPr/>
        </p:nvSpPr>
        <p:spPr>
          <a:xfrm>
            <a:off x="8914779" y="1805608"/>
            <a:ext cx="648072" cy="648072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07B621-D543-4F94-85EE-8D2B384FE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323" y="3028019"/>
            <a:ext cx="4732047" cy="259228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0AF926-47CD-45AA-AB4E-14E03B95A5A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821562" y="2208173"/>
            <a:ext cx="1006191" cy="1973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8A234C0F-05D6-4B3A-BBE6-67F43F279A6D}"/>
              </a:ext>
            </a:extLst>
          </p:cNvPr>
          <p:cNvSpPr txBox="1"/>
          <p:nvPr/>
        </p:nvSpPr>
        <p:spPr>
          <a:xfrm>
            <a:off x="8940526" y="4181872"/>
            <a:ext cx="1774453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As expected part of the beam will hit the </a:t>
            </a:r>
            <a:r>
              <a:rPr lang="en-US" sz="1400" dirty="0" err="1">
                <a:solidFill>
                  <a:srgbClr val="FF0000"/>
                </a:solidFill>
              </a:rPr>
              <a:t>Cu_holder</a:t>
            </a:r>
            <a:r>
              <a:rPr lang="en-US" sz="1400" dirty="0">
                <a:solidFill>
                  <a:srgbClr val="FF0000"/>
                </a:solidFill>
              </a:rPr>
              <a:t> 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21B0A-C3A4-4183-A0B5-D67A3935E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305" y="3488590"/>
            <a:ext cx="2213801" cy="220115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B3D2D-9965-4DE0-B882-1715AD50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0B33F-EAE5-422F-907B-D7655B144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1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92CC-A2B3-46F9-ACD5-48005D0D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149425"/>
            <a:ext cx="6984776" cy="432048"/>
          </a:xfrm>
        </p:spPr>
        <p:txBody>
          <a:bodyPr>
            <a:normAutofit/>
          </a:bodyPr>
          <a:lstStyle/>
          <a:p>
            <a:r>
              <a:rPr lang="en-US" dirty="0"/>
              <a:t>Positron beam production (after the target 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4F430-445A-45B3-A781-6FA489FC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AA6D-03F5-4B45-95B2-E5C617F62C23}" type="datetime1">
              <a:rPr lang="en-US" smtClean="0"/>
              <a:t>11/24/2022</a:t>
            </a:fld>
            <a:endParaRPr lang="fr-F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F2ACC28-E60C-4C57-B940-7B96A60DA87B}"/>
              </a:ext>
            </a:extLst>
          </p:cNvPr>
          <p:cNvSpPr txBox="1">
            <a:spLocks/>
          </p:cNvSpPr>
          <p:nvPr/>
        </p:nvSpPr>
        <p:spPr>
          <a:xfrm>
            <a:off x="201812" y="718275"/>
            <a:ext cx="4557712" cy="431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Positron beam 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8B96B6-3E8F-49EF-9656-9B5B555C5ED6}"/>
              </a:ext>
            </a:extLst>
          </p:cNvPr>
          <p:cNvSpPr/>
          <p:nvPr/>
        </p:nvSpPr>
        <p:spPr>
          <a:xfrm>
            <a:off x="201811" y="4397896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Positrons :</a:t>
            </a:r>
          </a:p>
          <a:p>
            <a:r>
              <a:rPr kumimoji="1" lang="en-US" sz="1800" i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(e+)/N(e-) =</a:t>
            </a:r>
            <a:r>
              <a:rPr kumimoji="1" lang="en-US" sz="1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~6.1 </a:t>
            </a:r>
          </a:p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Beam size  (</a:t>
            </a:r>
            <a:r>
              <a:rPr lang="en-US" altLang="ja-JP" sz="1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x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, </a:t>
            </a:r>
            <a:r>
              <a:rPr lang="en-US" altLang="ja-JP" sz="1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y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8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(1.35, 1.42) [mm]</a:t>
            </a:r>
          </a:p>
          <a:p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Bunch length (</a:t>
            </a:r>
            <a:r>
              <a:rPr lang="en-US" altLang="ja-JP" sz="18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</a:t>
            </a:r>
            <a:r>
              <a:rPr lang="en-US" altLang="ja-JP" sz="1800" baseline="-250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z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) = </a:t>
            </a:r>
            <a:r>
              <a:rPr lang="en-US" altLang="ja-JP" sz="18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(4.25) [</a:t>
            </a:r>
            <a:r>
              <a:rPr lang="en-US" altLang="ja-JP" sz="1800" dirty="0" err="1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ps</a:t>
            </a:r>
            <a:r>
              <a:rPr lang="en-US" altLang="ja-JP" sz="18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rPr>
              <a:t>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B5EE8-13AA-4A8F-B0D1-EF9025E10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" y="1085528"/>
            <a:ext cx="4373344" cy="34214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433F08-009C-47E6-BE91-575461CB8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579" y="690139"/>
            <a:ext cx="2754962" cy="19506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142DFE-FE6F-4385-BA06-EA36A76D8698}"/>
              </a:ext>
            </a:extLst>
          </p:cNvPr>
          <p:cNvSpPr txBox="1"/>
          <p:nvPr/>
        </p:nvSpPr>
        <p:spPr>
          <a:xfrm>
            <a:off x="522141" y="1328221"/>
            <a:ext cx="1330594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W =&gt;  61%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Cu =&gt; 39%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89C99B-725D-4B7F-B5A0-6219B5548FD7}"/>
              </a:ext>
            </a:extLst>
          </p:cNvPr>
          <p:cNvSpPr txBox="1"/>
          <p:nvPr/>
        </p:nvSpPr>
        <p:spPr>
          <a:xfrm>
            <a:off x="2858514" y="4560803"/>
            <a:ext cx="3186608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SuperKEKB </a:t>
            </a:r>
            <a:r>
              <a:rPr kumimoji="1" lang="en-US" sz="1400" i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kumimoji="1" lang="en-US" sz="1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(e+)/N(e-) =~6.3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41A3C6-6804-4CD2-8ACE-24AFD630C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276" y="653480"/>
            <a:ext cx="2411556" cy="1918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0B5517-5F19-4D2A-8697-96A0E8CC6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8275" y="2551620"/>
            <a:ext cx="2411557" cy="191828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63BB8EE-F594-48D7-AECC-911440F76E69}"/>
              </a:ext>
            </a:extLst>
          </p:cNvPr>
          <p:cNvSpPr/>
          <p:nvPr/>
        </p:nvSpPr>
        <p:spPr>
          <a:xfrm>
            <a:off x="2491635" y="2525688"/>
            <a:ext cx="590496" cy="36004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0638DD-A370-468C-BB40-E411EF6024CE}"/>
              </a:ext>
            </a:extLst>
          </p:cNvPr>
          <p:cNvSpPr/>
          <p:nvPr/>
        </p:nvSpPr>
        <p:spPr>
          <a:xfrm>
            <a:off x="2146027" y="2571763"/>
            <a:ext cx="240330" cy="241958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CA1AB33-2D8F-4A3E-B428-E9D302BB445E}"/>
              </a:ext>
            </a:extLst>
          </p:cNvPr>
          <p:cNvCxnSpPr/>
          <p:nvPr/>
        </p:nvCxnSpPr>
        <p:spPr>
          <a:xfrm>
            <a:off x="2943551" y="2832675"/>
            <a:ext cx="871689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24AFE4-F5EB-4E12-927A-E3233894886B}"/>
              </a:ext>
            </a:extLst>
          </p:cNvPr>
          <p:cNvCxnSpPr>
            <a:cxnSpLocks/>
          </p:cNvCxnSpPr>
          <p:nvPr/>
        </p:nvCxnSpPr>
        <p:spPr>
          <a:xfrm flipH="1">
            <a:off x="1065907" y="2783440"/>
            <a:ext cx="1200285" cy="851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DEA8770-3F4C-4CA0-8B3E-842308593859}"/>
              </a:ext>
            </a:extLst>
          </p:cNvPr>
          <p:cNvSpPr txBox="1"/>
          <p:nvPr/>
        </p:nvSpPr>
        <p:spPr>
          <a:xfrm>
            <a:off x="3481539" y="3795563"/>
            <a:ext cx="87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Target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E35520-2732-497A-8DF5-8F46F978D059}"/>
              </a:ext>
            </a:extLst>
          </p:cNvPr>
          <p:cNvSpPr txBox="1"/>
          <p:nvPr/>
        </p:nvSpPr>
        <p:spPr>
          <a:xfrm>
            <a:off x="633859" y="3605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e- hole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BADA6-DE72-4243-8AF9-E329A782E1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936" y="2750044"/>
            <a:ext cx="3779043" cy="29439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BFBC4-C132-47F8-A927-5830D57B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238322-075F-4203-BA63-97F57BA9D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422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2DA05-B343-4A6F-8371-B128F2D5F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67" y="149425"/>
            <a:ext cx="7200800" cy="432048"/>
          </a:xfrm>
        </p:spPr>
        <p:txBody>
          <a:bodyPr>
            <a:normAutofit fontScale="90000"/>
          </a:bodyPr>
          <a:lstStyle/>
          <a:p>
            <a:r>
              <a:rPr lang="en-US" dirty="0"/>
              <a:t>Incident position of primary electron beam and positron Yield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1FC54-BCD7-4A33-A489-B6386CEB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473" y="810500"/>
            <a:ext cx="2599658" cy="7653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Bunch length = 0</a:t>
            </a:r>
          </a:p>
          <a:p>
            <a:r>
              <a:rPr lang="en-US" dirty="0"/>
              <a:t>Ne- = 10k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A138B0-C7EA-4147-8B86-A28DBFD1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5DC9-A72F-4C57-A4FF-02EC3E1B9A04}" type="datetime1">
              <a:rPr lang="en-US" smtClean="0"/>
              <a:t>11/24/2022</a:t>
            </a:fld>
            <a:endParaRPr lang="fr-FR" dirty="0"/>
          </a:p>
        </p:txBody>
      </p:sp>
      <p:pic>
        <p:nvPicPr>
          <p:cNvPr id="15" name="図 2">
            <a:extLst>
              <a:ext uri="{FF2B5EF4-FFF2-40B4-BE49-F238E27FC236}">
                <a16:creationId xmlns:a16="http://schemas.microsoft.com/office/drawing/2014/main" id="{EE71B459-4088-4277-BCB5-82215B06C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29" y="942007"/>
            <a:ext cx="4897764" cy="47520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E5D26D-8435-4DA7-A858-3A5AE022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51" y="1664681"/>
            <a:ext cx="4701381" cy="390303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8B6C3C6-1652-4A50-87B0-D717667C6314}"/>
              </a:ext>
            </a:extLst>
          </p:cNvPr>
          <p:cNvSpPr/>
          <p:nvPr/>
        </p:nvSpPr>
        <p:spPr>
          <a:xfrm>
            <a:off x="4738315" y="1661592"/>
            <a:ext cx="504056" cy="504056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29650C-9704-4BC6-9D5D-AA3AAE48EEA2}"/>
              </a:ext>
            </a:extLst>
          </p:cNvPr>
          <p:cNvSpPr/>
          <p:nvPr/>
        </p:nvSpPr>
        <p:spPr>
          <a:xfrm>
            <a:off x="1930003" y="2777716"/>
            <a:ext cx="504056" cy="504056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EF579A-220E-4415-BB8F-C31459A1617C}"/>
              </a:ext>
            </a:extLst>
          </p:cNvPr>
          <p:cNvSpPr txBox="1"/>
          <p:nvPr/>
        </p:nvSpPr>
        <p:spPr>
          <a:xfrm>
            <a:off x="4052667" y="869504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Target center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1F7789-BF98-401F-8EF3-73D52ED9D54D}"/>
              </a:ext>
            </a:extLst>
          </p:cNvPr>
          <p:cNvSpPr txBox="1"/>
          <p:nvPr/>
        </p:nvSpPr>
        <p:spPr>
          <a:xfrm>
            <a:off x="1510410" y="1949624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FC center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FE84F55-FD14-445B-9F2C-5F8B91A63ABF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4892224" y="1211851"/>
            <a:ext cx="98119" cy="4497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1308F0C-AF32-4448-BA3A-9D504CFDBBC3}"/>
              </a:ext>
            </a:extLst>
          </p:cNvPr>
          <p:cNvCxnSpPr>
            <a:cxnSpLocks/>
          </p:cNvCxnSpPr>
          <p:nvPr/>
        </p:nvCxnSpPr>
        <p:spPr>
          <a:xfrm>
            <a:off x="2002011" y="2309664"/>
            <a:ext cx="98119" cy="4497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660F1D-AA5E-41D4-81F2-546E7D000CEE}"/>
              </a:ext>
            </a:extLst>
          </p:cNvPr>
          <p:cNvCxnSpPr>
            <a:cxnSpLocks/>
          </p:cNvCxnSpPr>
          <p:nvPr/>
        </p:nvCxnSpPr>
        <p:spPr>
          <a:xfrm>
            <a:off x="4892224" y="1208762"/>
            <a:ext cx="4396021" cy="206107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68CB63E-386D-43FC-914F-5A5E24D9C91A}"/>
              </a:ext>
            </a:extLst>
          </p:cNvPr>
          <p:cNvSpPr/>
          <p:nvPr/>
        </p:nvSpPr>
        <p:spPr>
          <a:xfrm>
            <a:off x="9243282" y="3228884"/>
            <a:ext cx="401479" cy="448932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FA72E2-513E-4ADF-884A-0C3B4996D7B3}"/>
              </a:ext>
            </a:extLst>
          </p:cNvPr>
          <p:cNvSpPr/>
          <p:nvPr/>
        </p:nvSpPr>
        <p:spPr>
          <a:xfrm>
            <a:off x="7330603" y="3732940"/>
            <a:ext cx="401479" cy="448932"/>
          </a:xfrm>
          <a:prstGeom prst="ellips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92F549-EE29-4154-95A8-C39EB02855A6}"/>
              </a:ext>
            </a:extLst>
          </p:cNvPr>
          <p:cNvCxnSpPr>
            <a:cxnSpLocks/>
          </p:cNvCxnSpPr>
          <p:nvPr/>
        </p:nvCxnSpPr>
        <p:spPr>
          <a:xfrm>
            <a:off x="2002011" y="2318956"/>
            <a:ext cx="5328592" cy="150145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915ED7E-F589-4BE9-8C1E-2E37473BA251}"/>
              </a:ext>
            </a:extLst>
          </p:cNvPr>
          <p:cNvSpPr txBox="1"/>
          <p:nvPr/>
        </p:nvSpPr>
        <p:spPr>
          <a:xfrm>
            <a:off x="7186587" y="788204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+mn-lt"/>
              </a:rPr>
              <a:t>SuperKEKB results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1E701-DB9C-42B3-A30F-D16C36A1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FCC-ee Injector Studies Mini-Workshop | F. ALHARTHI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61A3C-7A7A-4924-9F62-AA7D5731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7047149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83122</TotalTime>
  <Words>1771</Words>
  <Application>Microsoft Office PowerPoint</Application>
  <PresentationFormat>Custom</PresentationFormat>
  <Paragraphs>289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Meiryo UI</vt:lpstr>
      <vt:lpstr>ＭＳ Ｐゴシック</vt:lpstr>
      <vt:lpstr>Arial</vt:lpstr>
      <vt:lpstr>Calibri</vt:lpstr>
      <vt:lpstr>Calibri </vt:lpstr>
      <vt:lpstr>Calibri Light</vt:lpstr>
      <vt:lpstr>Cambria Math</vt:lpstr>
      <vt:lpstr>Symbol</vt:lpstr>
      <vt:lpstr>Wingdings</vt:lpstr>
      <vt:lpstr>1_modele-IJCLAb-powerpoint</vt:lpstr>
      <vt:lpstr>PowerPoint Presentation</vt:lpstr>
      <vt:lpstr>Outline </vt:lpstr>
      <vt:lpstr>SuperKEKB positron source (currently in operation) </vt:lpstr>
      <vt:lpstr>Benchmark of the FCC-ee code with SuperKEKB positron source </vt:lpstr>
      <vt:lpstr>SuperKEKB primary electron parameters and positron beam distribution </vt:lpstr>
      <vt:lpstr>Geant4 simulation for SuperKEKB I</vt:lpstr>
      <vt:lpstr>Geant4  simulation for SuperKEKB II</vt:lpstr>
      <vt:lpstr>Positron beam production (after the target )</vt:lpstr>
      <vt:lpstr>Incident position of primary electron beam and positron Yield </vt:lpstr>
      <vt:lpstr>SuperKEKB tracking in RF-track </vt:lpstr>
      <vt:lpstr>SuperKEKB Adiabatic Matching Devise (AMD) </vt:lpstr>
      <vt:lpstr>SuperKEKB AMD + BC &amp; Solenoid</vt:lpstr>
      <vt:lpstr>Positron tracking in the Adiabatic matching devise (RF-Track)</vt:lpstr>
      <vt:lpstr>SuperKEKB tracking in RF-track </vt:lpstr>
      <vt:lpstr>SuperKEKB Accelerating structure – Field map  </vt:lpstr>
      <vt:lpstr>SuperKEKB Ez field along the structure  </vt:lpstr>
      <vt:lpstr>Initial phase scan </vt:lpstr>
      <vt:lpstr>Preliminary Phase scans for the first Accelerating structure(AC_151) </vt:lpstr>
      <vt:lpstr>Preliminary Phase scans for the second Accelerating structure(AC_152) </vt:lpstr>
      <vt:lpstr>Summary </vt:lpstr>
      <vt:lpstr>PowerPoint Presentation</vt:lpstr>
      <vt:lpstr>PowerPoint Presentation</vt:lpstr>
      <vt:lpstr>Geant4 model for SuperKEKB  </vt:lpstr>
      <vt:lpstr>Positrons summary 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fahad alharthi</cp:lastModifiedBy>
  <cp:revision>1730</cp:revision>
  <dcterms:created xsi:type="dcterms:W3CDTF">2011-03-09T16:37:49Z</dcterms:created>
  <dcterms:modified xsi:type="dcterms:W3CDTF">2022-11-24T22:48:01Z</dcterms:modified>
</cp:coreProperties>
</file>