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322" r:id="rId7"/>
    <p:sldId id="338" r:id="rId8"/>
    <p:sldId id="339" r:id="rId9"/>
    <p:sldId id="345" r:id="rId10"/>
    <p:sldId id="334" r:id="rId11"/>
    <p:sldId id="340" r:id="rId12"/>
    <p:sldId id="348" r:id="rId13"/>
    <p:sldId id="349" r:id="rId14"/>
    <p:sldId id="335" r:id="rId15"/>
    <p:sldId id="305" r:id="rId16"/>
    <p:sldId id="341" r:id="rId17"/>
    <p:sldId id="347" r:id="rId18"/>
    <p:sldId id="342" r:id="rId19"/>
    <p:sldId id="346" r:id="rId20"/>
    <p:sldId id="343" r:id="rId21"/>
    <p:sldId id="344" r:id="rId22"/>
    <p:sldId id="337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 Humann" initials="BH" lastIdx="3" clrIdx="0">
    <p:extLst>
      <p:ext uri="{19B8F6BF-5375-455C-9EA6-DF929625EA0E}">
        <p15:presenceInfo xmlns:p15="http://schemas.microsoft.com/office/powerpoint/2012/main" userId="S::barbara.humann@cern.ch::a73aa2db-474c-45f3-a1db-5e0d7ff9a9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E8A3D"/>
    <a:srgbClr val="526923"/>
    <a:srgbClr val="6F8381"/>
    <a:srgbClr val="72CCD8"/>
    <a:srgbClr val="F8CBAD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92"/>
  </p:normalViewPr>
  <p:slideViewPr>
    <p:cSldViewPr>
      <p:cViewPr>
        <p:scale>
          <a:sx n="70" d="100"/>
          <a:sy n="70" d="100"/>
        </p:scale>
        <p:origin x="256" y="-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1836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1226-7769-4D26-8DC2-B7990C12D595}" type="datetimeFigureOut">
              <a:rPr lang="en-GB" smtClean="0"/>
              <a:t>21/11/2022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EF383-3625-44FB-9D44-468FFCA84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7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Fro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uilding, tower, bridge&#10;&#10;Description automatically generated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315416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575732" y="1741758"/>
            <a:ext cx="7450667" cy="1826363"/>
          </a:xfr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lang="en-US" sz="4000" b="1" i="0" cap="none" spc="0">
                <a:ln w="12700">
                  <a:noFill/>
                  <a:prstDash val="solid"/>
                </a:ln>
                <a:solidFill>
                  <a:srgbClr val="5AA3D9"/>
                </a:solidFill>
                <a:latin typeface="+mj-lt"/>
                <a:ea typeface="+mj-ea"/>
                <a:cs typeface="Ubuntu"/>
              </a:defRPr>
            </a:lvl1pPr>
          </a:lstStyle>
          <a:p>
            <a:pPr>
              <a:defRPr/>
            </a:pPr>
            <a:r>
              <a:rPr dirty="0"/>
              <a:t>Presentation Title</a:t>
            </a:r>
            <a:endParaRPr lang="en-US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575732" y="3810002"/>
            <a:ext cx="7450667" cy="1066688"/>
          </a:xfrm>
        </p:spPr>
        <p:txBody>
          <a:bodyPr lIns="45720" tIns="0" rIns="4572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rgbClr val="4D4D4D"/>
                </a:solidFill>
                <a:latin typeface="+mn-lt"/>
                <a:cs typeface="Ubuntu Ligh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dirty="0"/>
              <a:t>Author and Affiliation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24D0C-B055-C048-95C0-F170006F7400}"/>
              </a:ext>
            </a:extLst>
          </p:cNvPr>
          <p:cNvSpPr/>
          <p:nvPr userDrawn="1"/>
        </p:nvSpPr>
        <p:spPr>
          <a:xfrm>
            <a:off x="2179775" y="5444106"/>
            <a:ext cx="2032000" cy="1057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A089D1-2EAC-2C4C-A396-78AC683FE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844090" y="5523004"/>
            <a:ext cx="747991" cy="747991"/>
          </a:xfrm>
          <a:prstGeom prst="rect">
            <a:avLst/>
          </a:prstGeom>
        </p:spPr>
      </p:pic>
      <p:pic>
        <p:nvPicPr>
          <p:cNvPr id="16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D1C97F-38A6-2C49-B67D-FAE05B15B0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801340" y="5497964"/>
            <a:ext cx="1009504" cy="949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C7CE2-229E-C344-8E22-0336AB675E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756398" y="5475777"/>
            <a:ext cx="856258" cy="842447"/>
          </a:xfrm>
          <a:prstGeom prst="rect">
            <a:avLst/>
          </a:prstGeom>
        </p:spPr>
      </p:pic>
      <p:pic>
        <p:nvPicPr>
          <p:cNvPr id="9" name="Picture 2" descr="Bildergebnis für fluka cern logo">
            <a:extLst>
              <a:ext uri="{FF2B5EF4-FFF2-40B4-BE49-F238E27FC236}">
                <a16:creationId xmlns:a16="http://schemas.microsoft.com/office/drawing/2014/main" id="{95D9ED55-AA85-4CB3-B980-7694F87B61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03" y="5497964"/>
            <a:ext cx="109975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sign, plate, clipart&#10;&#10;Description automatically generated">
            <a:extLst>
              <a:ext uri="{FF2B5EF4-FFF2-40B4-BE49-F238E27FC236}">
                <a16:creationId xmlns:a16="http://schemas.microsoft.com/office/drawing/2014/main" id="{316A50FC-5EE6-43F3-81F7-D7A4E8DEAB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12024" y="5475777"/>
            <a:ext cx="900000" cy="900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EB934FD-81AD-40B0-AC8C-09FEAF2BD48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7069" y="226520"/>
            <a:ext cx="2129775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6C380F-326D-3C40-9EE7-7FBAB0953422}" type="slidenum">
              <a:rPr lang="en-US"/>
              <a:t>‹#›</a:t>
            </a:fld>
            <a:endParaRPr lang="en-US" dirty="0"/>
          </a:p>
        </p:txBody>
      </p:sp>
      <p:sp>
        <p:nvSpPr>
          <p:cNvPr id="7" name="Rectangle 5"/>
          <p:cNvSpPr/>
          <p:nvPr userDrawn="1"/>
        </p:nvSpPr>
        <p:spPr bwMode="auto">
          <a:xfrm>
            <a:off x="0" y="0"/>
            <a:ext cx="12192000" cy="62198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800" dirty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27384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888579" y="2743338"/>
            <a:ext cx="7303421" cy="715840"/>
          </a:xfrm>
        </p:spPr>
        <p:txBody>
          <a:bodyPr>
            <a:noAutofit/>
          </a:bodyPr>
          <a:lstStyle>
            <a:lvl1pPr>
              <a:defRPr sz="4400">
                <a:solidFill>
                  <a:srgbClr val="5AA3D9"/>
                </a:solidFill>
              </a:defRPr>
            </a:lvl1pPr>
          </a:lstStyle>
          <a:p>
            <a:pPr>
              <a:defRPr/>
            </a:pPr>
            <a:r>
              <a:t>Slide Title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fault 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Slide Title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FCC-</a:t>
            </a:r>
            <a:r>
              <a:rPr lang="en-GB" dirty="0" err="1"/>
              <a:t>ee</a:t>
            </a:r>
            <a:r>
              <a:rPr lang="en-GB" dirty="0"/>
              <a:t> Injector Studies Mini-Workshop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6C380F-326D-3C40-9EE7-7FBAB0953422}" type="slidenum">
              <a:rPr lang="en-US"/>
              <a:t>‹#›</a:t>
            </a:fld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609601" y="1245522"/>
            <a:ext cx="10968567" cy="4821904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>
              <a:defRPr/>
            </a:pPr>
            <a:r>
              <a:t>Slide text first level</a:t>
            </a:r>
          </a:p>
          <a:p>
            <a:pPr lvl="1">
              <a:defRPr/>
            </a:pPr>
            <a:r>
              <a:t>Slide text second level</a:t>
            </a:r>
          </a:p>
          <a:p>
            <a:pPr lvl="2">
              <a:defRPr/>
            </a:pPr>
            <a:r>
              <a:t>Slide text third level</a:t>
            </a:r>
          </a:p>
          <a:p>
            <a:pPr lvl="3">
              <a:defRPr/>
            </a:pPr>
            <a:r>
              <a:t>Slide text 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Just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t>Slide Title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6C380F-326D-3C40-9EE7-7FBAB0953422}" type="slidenum">
              <a:rPr lang="en-US"/>
              <a:t>‹#›</a:t>
            </a:fld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5" hasCustomPrompt="1"/>
          </p:nvPr>
        </p:nvSpPr>
        <p:spPr bwMode="auto">
          <a:xfrm>
            <a:off x="609601" y="1245522"/>
            <a:ext cx="5302249" cy="4821904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>
              <a:defRPr/>
            </a:pPr>
            <a:r>
              <a:t>Slide text first level</a:t>
            </a:r>
          </a:p>
          <a:p>
            <a:pPr lvl="1">
              <a:defRPr/>
            </a:pPr>
            <a:r>
              <a:t>Slide text second level</a:t>
            </a:r>
          </a:p>
          <a:p>
            <a:pPr lvl="2">
              <a:defRPr/>
            </a:pPr>
            <a:r>
              <a:t>Slide text third level</a:t>
            </a:r>
          </a:p>
          <a:p>
            <a:pPr lvl="3">
              <a:defRPr/>
            </a:pPr>
            <a:r>
              <a:t>Slide text fourth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6" hasCustomPrompt="1"/>
          </p:nvPr>
        </p:nvSpPr>
        <p:spPr bwMode="auto">
          <a:xfrm>
            <a:off x="6280150" y="1238257"/>
            <a:ext cx="5302249" cy="4821904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>
              <a:defRPr/>
            </a:pPr>
            <a:r>
              <a:t>Slide text first level</a:t>
            </a:r>
          </a:p>
          <a:p>
            <a:pPr lvl="1">
              <a:defRPr/>
            </a:pPr>
            <a:r>
              <a:t>Slide text second level</a:t>
            </a:r>
          </a:p>
          <a:p>
            <a:pPr lvl="2">
              <a:defRPr/>
            </a:pPr>
            <a:r>
              <a:t>Slide text third level</a:t>
            </a:r>
          </a:p>
          <a:p>
            <a:pPr lvl="3">
              <a:defRPr/>
            </a:pPr>
            <a:r>
              <a:t>Slide text 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Very 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30046" y="-22652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710282-3970-6443-B712-66AC751FD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065954" y="4482463"/>
            <a:ext cx="1070357" cy="1070357"/>
          </a:xfrm>
          <a:prstGeom prst="rect">
            <a:avLst/>
          </a:prstGeom>
        </p:spPr>
      </p:pic>
      <p:pic>
        <p:nvPicPr>
          <p:cNvPr id="14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E712BC5-FA49-F34C-BDC5-3C415B931E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511905" y="4482463"/>
            <a:ext cx="1324959" cy="1246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CC2E61-7C3C-3A40-A3EB-3D2F3E21C7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9192344" y="3092136"/>
            <a:ext cx="1267142" cy="124670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63C16C9-55F0-4C17-B3ED-1DB59A009CB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8339935" y="2201857"/>
            <a:ext cx="2129775" cy="720000"/>
          </a:xfrm>
          <a:prstGeom prst="rect">
            <a:avLst/>
          </a:prstGeom>
        </p:spPr>
      </p:pic>
      <p:pic>
        <p:nvPicPr>
          <p:cNvPr id="7" name="Picture 2" descr="Bildergebnis für fluka cern logo">
            <a:extLst>
              <a:ext uri="{FF2B5EF4-FFF2-40B4-BE49-F238E27FC236}">
                <a16:creationId xmlns:a16="http://schemas.microsoft.com/office/drawing/2014/main" id="{9B8F56F7-B97C-4E85-8A77-D1D9D0627C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27" y="4477109"/>
            <a:ext cx="109975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sign, plate, clipart&#10;&#10;Description automatically generated">
            <a:extLst>
              <a:ext uri="{FF2B5EF4-FFF2-40B4-BE49-F238E27FC236}">
                <a16:creationId xmlns:a16="http://schemas.microsoft.com/office/drawing/2014/main" id="{6522FA13-964F-43FD-ACA3-B45111AE57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7724385" y="3235807"/>
            <a:ext cx="900000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8BDC-5D81-4378-BBEC-1E2EDF88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2345-0DA5-4280-A499-C3EC7C2D1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E4AC0-D954-46BA-BC2B-F3CC6836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DBFD5-DA76-4173-B7A7-DCF14E5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8E3F3-7C7C-4C64-94DD-C7A24333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78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079776" y="6356351"/>
            <a:ext cx="1828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cs typeface="Ubuntu Light"/>
              </a:defRPr>
            </a:lvl1pPr>
          </a:lstStyle>
          <a:p>
            <a:pPr>
              <a:defRPr/>
            </a:pPr>
            <a:r>
              <a:rPr lang="en-US"/>
              <a:t>25/11/2022</a:t>
            </a:r>
            <a:endParaRPr lang="en-GB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456039" y="6356352"/>
            <a:ext cx="4153191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cs typeface="Ubuntu Light"/>
              </a:defRPr>
            </a:lvl1pPr>
          </a:lstStyle>
          <a:p>
            <a:pPr>
              <a:defRPr/>
            </a:pPr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 Injector Studies Mini-Workshop</a:t>
            </a:r>
            <a:endParaRPr lang="en-GB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609232" y="6356351"/>
            <a:ext cx="973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29FCF"/>
                </a:solidFill>
                <a:latin typeface="+mn-lt"/>
                <a:cs typeface="Ubuntu Light"/>
              </a:defRPr>
            </a:lvl1pPr>
          </a:lstStyle>
          <a:p>
            <a:pPr>
              <a:defRPr/>
            </a:pPr>
            <a:fld id="{8D6C380F-326D-3C40-9EE7-7FBAB095342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609600" y="1260001"/>
            <a:ext cx="10969139" cy="4864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en-GB" noProof="0" dirty="0"/>
              <a:t>Slide text first level</a:t>
            </a:r>
          </a:p>
          <a:p>
            <a:pPr lvl="1">
              <a:defRPr/>
            </a:pPr>
            <a:r>
              <a:rPr lang="en-GB" noProof="0" dirty="0"/>
              <a:t>Slide text second level</a:t>
            </a:r>
          </a:p>
          <a:p>
            <a:pPr lvl="2">
              <a:defRPr/>
            </a:pPr>
            <a:r>
              <a:rPr lang="en-GB" noProof="0" dirty="0"/>
              <a:t>Slide text third level</a:t>
            </a:r>
          </a:p>
          <a:p>
            <a:pPr lvl="3">
              <a:defRPr/>
            </a:pPr>
            <a:r>
              <a:rPr lang="en-GB" noProof="0" dirty="0"/>
              <a:t>Slide text fourth level</a:t>
            </a:r>
          </a:p>
          <a:p>
            <a:pPr lvl="4">
              <a:defRPr/>
            </a:pPr>
            <a:r>
              <a:rPr lang="en-GB" noProof="0" dirty="0"/>
              <a:t>Slide text fifth level</a:t>
            </a:r>
          </a:p>
        </p:txBody>
      </p:sp>
      <p:sp>
        <p:nvSpPr>
          <p:cNvPr id="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609600" y="233493"/>
            <a:ext cx="10969139" cy="71584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>
              <a:defRPr/>
            </a:pPr>
            <a:r>
              <a:rPr lang="en-GB" noProof="0"/>
              <a:t>Slide Title</a:t>
            </a:r>
          </a:p>
        </p:txBody>
      </p:sp>
      <p:cxnSp>
        <p:nvCxnSpPr>
          <p:cNvPr id="9" name="Straight Connector 7"/>
          <p:cNvCxnSpPr>
            <a:cxnSpLocks/>
          </p:cNvCxnSpPr>
          <p:nvPr/>
        </p:nvCxnSpPr>
        <p:spPr bwMode="auto">
          <a:xfrm>
            <a:off x="609600" y="6285763"/>
            <a:ext cx="10969139" cy="0"/>
          </a:xfrm>
          <a:prstGeom prst="line">
            <a:avLst/>
          </a:prstGeom>
          <a:ln w="6350" cmpd="sng">
            <a:solidFill>
              <a:srgbClr val="0C37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>
            <a:cxnSpLocks/>
          </p:cNvCxnSpPr>
          <p:nvPr userDrawn="1"/>
        </p:nvCxnSpPr>
        <p:spPr bwMode="auto">
          <a:xfrm>
            <a:off x="613261" y="1056538"/>
            <a:ext cx="10969139" cy="0"/>
          </a:xfrm>
          <a:prstGeom prst="line">
            <a:avLst/>
          </a:prstGeom>
          <a:ln w="6350" cmpd="sng">
            <a:solidFill>
              <a:srgbClr val="0C37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424D0C-B055-C048-95C0-F170006F7400}"/>
              </a:ext>
            </a:extLst>
          </p:cNvPr>
          <p:cNvSpPr/>
          <p:nvPr userDrawn="1"/>
        </p:nvSpPr>
        <p:spPr>
          <a:xfrm>
            <a:off x="1304033" y="6371419"/>
            <a:ext cx="914400" cy="475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800" noProof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6F3F69-A09B-FD42-8F6D-71A4CE539E6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2431492" y="6388611"/>
            <a:ext cx="336596" cy="33659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2860DAB8-6278-0F44-8EFA-D65A447B92B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2886883" y="6365677"/>
            <a:ext cx="454277" cy="4274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F2EFC7-F9DC-A948-89DD-2957C84B4B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 bwMode="auto">
          <a:xfrm>
            <a:off x="1847857" y="6361748"/>
            <a:ext cx="423482" cy="416651"/>
          </a:xfrm>
          <a:prstGeom prst="rect">
            <a:avLst/>
          </a:prstGeom>
        </p:spPr>
      </p:pic>
      <p:pic>
        <p:nvPicPr>
          <p:cNvPr id="13" name="Picture 2" descr="Bildergebnis für fluka cern logo">
            <a:extLst>
              <a:ext uri="{FF2B5EF4-FFF2-40B4-BE49-F238E27FC236}">
                <a16:creationId xmlns:a16="http://schemas.microsoft.com/office/drawing/2014/main" id="{9046B3D4-A983-4C9A-9F11-55FE272029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55" y="6356351"/>
            <a:ext cx="483894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565EB55-4C57-4B86-9AE6-968F3D9DD06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61093" y="6356351"/>
            <a:ext cx="1064888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</p:sldLayoutIdLst>
  <p:hf hdr="0"/>
  <p:txStyles>
    <p:titleStyle>
      <a:lvl1pPr algn="l">
        <a:spcBef>
          <a:spcPts val="0"/>
        </a:spcBef>
        <a:buNone/>
        <a:defRPr sz="3600" b="0" i="0">
          <a:solidFill>
            <a:srgbClr val="5AA3D9"/>
          </a:solidFill>
          <a:latin typeface="+mj-lt"/>
          <a:ea typeface="+mj-ea"/>
          <a:cs typeface="Ubuntu Light"/>
        </a:defRPr>
      </a:lvl1pPr>
    </p:titleStyle>
    <p:bodyStyle>
      <a:lvl1pPr marL="225425" indent="-225425" algn="l">
        <a:lnSpc>
          <a:spcPct val="100000"/>
        </a:lnSpc>
        <a:spcBef>
          <a:spcPts val="900"/>
        </a:spcBef>
        <a:buClr>
          <a:srgbClr val="5AA3D9"/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1pPr>
      <a:lvl2pPr marL="460375" indent="-228600" algn="l">
        <a:lnSpc>
          <a:spcPct val="100000"/>
        </a:lnSpc>
        <a:spcBef>
          <a:spcPts val="900"/>
        </a:spcBef>
        <a:buClr>
          <a:schemeClr val="bg1">
            <a:lumMod val="75000"/>
          </a:schemeClr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2pPr>
      <a:lvl3pPr marL="685800" indent="-225425" algn="l">
        <a:lnSpc>
          <a:spcPct val="100000"/>
        </a:lnSpc>
        <a:spcBef>
          <a:spcPts val="900"/>
        </a:spcBef>
        <a:buClr>
          <a:schemeClr val="bg1">
            <a:lumMod val="75000"/>
          </a:schemeClr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3pPr>
      <a:lvl4pPr marL="909638" indent="-223838" algn="l">
        <a:lnSpc>
          <a:spcPct val="100000"/>
        </a:lnSpc>
        <a:spcBef>
          <a:spcPts val="900"/>
        </a:spcBef>
        <a:buClr>
          <a:schemeClr val="bg1">
            <a:lumMod val="75000"/>
          </a:schemeClr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4pPr>
      <a:lvl5pPr marL="1146175" indent="-236538" algn="l">
        <a:lnSpc>
          <a:spcPct val="100000"/>
        </a:lnSpc>
        <a:spcBef>
          <a:spcPts val="900"/>
        </a:spcBef>
        <a:buClr>
          <a:schemeClr val="bg1">
            <a:lumMod val="75000"/>
          </a:schemeClr>
        </a:buClr>
        <a:buSzPct val="100000"/>
        <a:buFont typeface="Wingdings" panose="05000000000000000000" pitchFamily="2" charset="2"/>
        <a:buChar char="§"/>
        <a:defRPr sz="3000" b="0" i="0">
          <a:solidFill>
            <a:srgbClr val="4D4D4D"/>
          </a:solidFill>
          <a:latin typeface="+mn-lt"/>
          <a:ea typeface="+mn-ea"/>
          <a:cs typeface="Ubuntu Light"/>
        </a:defRPr>
      </a:lvl5pPr>
      <a:lvl6pPr marL="1700784" indent="-182880" algn="l">
        <a:spcBef>
          <a:spcPts val="0"/>
        </a:spcBef>
        <a:buClr>
          <a:schemeClr val="accent5"/>
        </a:buClr>
        <a:buFont typeface="Arial"/>
        <a:buChar char="-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>
        <a:spcBef>
          <a:spcPts val="0"/>
        </a:spcBef>
        <a:buClr>
          <a:schemeClr val="accent6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>
        <a:spcBef>
          <a:spcPts val="0"/>
        </a:spcBef>
        <a:buClr>
          <a:schemeClr val="accent6"/>
        </a:buClr>
        <a:buFont typeface="Arial"/>
        <a:buChar char="▪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>
        <a:spcBef>
          <a:spcPts val="0"/>
        </a:spcBef>
        <a:buClr>
          <a:schemeClr val="accent6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575732" y="1098581"/>
            <a:ext cx="8904644" cy="1826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Radiation Load Studies for the FCC-</a:t>
            </a:r>
            <a:r>
              <a:rPr lang="en-US" sz="3600" dirty="0" err="1"/>
              <a:t>ee</a:t>
            </a:r>
            <a:r>
              <a:rPr lang="en-US" sz="3600" dirty="0"/>
              <a:t> Positron Source: </a:t>
            </a:r>
            <a:br>
              <a:rPr lang="en-US" sz="3600" dirty="0"/>
            </a:br>
            <a:r>
              <a:rPr lang="en-US" sz="3600" dirty="0"/>
              <a:t>AMD and Positron </a:t>
            </a:r>
            <a:r>
              <a:rPr lang="en-US" sz="3600" dirty="0" err="1"/>
              <a:t>Linac</a:t>
            </a:r>
            <a:endParaRPr lang="en-GB" sz="360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0699" y="3140968"/>
            <a:ext cx="7896532" cy="244827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Barbara Humann (SY-STI-BMI)</a:t>
            </a:r>
          </a:p>
          <a:p>
            <a:r>
              <a:rPr lang="en-US" sz="2600" dirty="0"/>
              <a:t>Supervisor: Anton Lechner</a:t>
            </a:r>
          </a:p>
          <a:p>
            <a:r>
              <a:rPr lang="en-GB" sz="2600" b="0" i="0" dirty="0" err="1">
                <a:solidFill>
                  <a:srgbClr val="555555"/>
                </a:solidFill>
                <a:effectLst/>
              </a:rPr>
              <a:t>FCCee</a:t>
            </a:r>
            <a:r>
              <a:rPr lang="en-GB" sz="2600" b="0" i="0" dirty="0">
                <a:solidFill>
                  <a:srgbClr val="555555"/>
                </a:solidFill>
                <a:effectLst/>
              </a:rPr>
              <a:t> Injector Studies Mini-Workshop </a:t>
            </a:r>
          </a:p>
          <a:p>
            <a:r>
              <a:rPr lang="en-US" sz="2600" dirty="0"/>
              <a:t>(25/11/2022)</a:t>
            </a:r>
          </a:p>
          <a:p>
            <a:endParaRPr lang="en-US" dirty="0"/>
          </a:p>
          <a:p>
            <a:r>
              <a:rPr lang="en-US" sz="2400" dirty="0"/>
              <a:t>Acknowledgments to I. Chaikovska, P. Craievich, M. Schär, Y. Zhao,…</a:t>
            </a:r>
            <a:endParaRPr lang="en-GB" sz="24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506B-137E-4EC1-94E6-75293FDD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up on the target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41128-FC1F-49A5-8C16-AB1859A3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966C1-88A1-4F1C-ADBE-8BD8AEA8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10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5DB485-9000-48D7-8B35-09E885F00240}"/>
              </a:ext>
            </a:extLst>
          </p:cNvPr>
          <p:cNvSpPr/>
          <p:nvPr/>
        </p:nvSpPr>
        <p:spPr bwMode="auto">
          <a:xfrm>
            <a:off x="2497431" y="3668447"/>
            <a:ext cx="288032" cy="150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B1BC5-EBE5-4636-A32F-6E14DD52831D}"/>
              </a:ext>
            </a:extLst>
          </p:cNvPr>
          <p:cNvSpPr/>
          <p:nvPr/>
        </p:nvSpPr>
        <p:spPr bwMode="auto">
          <a:xfrm>
            <a:off x="6241847" y="3668448"/>
            <a:ext cx="288032" cy="150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1D751B3-4B74-445F-BB41-D0603A44E9BB}"/>
              </a:ext>
            </a:extLst>
          </p:cNvPr>
          <p:cNvSpPr/>
          <p:nvPr/>
        </p:nvSpPr>
        <p:spPr bwMode="auto">
          <a:xfrm>
            <a:off x="4439902" y="2175576"/>
            <a:ext cx="2163730" cy="353355"/>
          </a:xfrm>
          <a:prstGeom prst="rightArrow">
            <a:avLst>
              <a:gd name="adj1" fmla="val 38625"/>
              <a:gd name="adj2" fmla="val 50000"/>
            </a:avLst>
          </a:prstGeom>
          <a:gradFill>
            <a:gsLst>
              <a:gs pos="12500">
                <a:schemeClr val="accent2"/>
              </a:gs>
              <a:gs pos="0">
                <a:schemeClr val="accent2">
                  <a:lumMod val="75000"/>
                </a:schemeClr>
              </a:gs>
              <a:gs pos="25000">
                <a:schemeClr val="accent5"/>
              </a:gs>
              <a:gs pos="38000">
                <a:schemeClr val="accent5">
                  <a:lumMod val="60000"/>
                  <a:lumOff val="40000"/>
                </a:schemeClr>
              </a:gs>
              <a:gs pos="54000">
                <a:schemeClr val="accent6">
                  <a:lumMod val="60000"/>
                  <a:lumOff val="40000"/>
                </a:schemeClr>
              </a:gs>
              <a:gs pos="73000">
                <a:schemeClr val="accent6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0CF52E8-2DC4-4933-9618-E1552269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1B70BB8-E878-3389-3260-AD5AA5A2E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" t="3404"/>
          <a:stretch/>
        </p:blipFill>
        <p:spPr>
          <a:xfrm>
            <a:off x="3531656" y="3443580"/>
            <a:ext cx="4752528" cy="27450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7E3351-B33E-15D7-B0F8-0B4F9F634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69" t="37790" b="38208"/>
          <a:stretch/>
        </p:blipFill>
        <p:spPr>
          <a:xfrm>
            <a:off x="2102246" y="1693584"/>
            <a:ext cx="1783277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3E6CE4-94E5-035F-AE02-9A0247B746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21" t="38430" r="4149" b="38185"/>
          <a:stretch/>
        </p:blipFill>
        <p:spPr>
          <a:xfrm>
            <a:off x="7536160" y="1670575"/>
            <a:ext cx="1728000" cy="14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FF5EFD9-E3AC-805B-42CA-6943698138BF}"/>
              </a:ext>
            </a:extLst>
          </p:cNvPr>
          <p:cNvSpPr txBox="1"/>
          <p:nvPr/>
        </p:nvSpPr>
        <p:spPr>
          <a:xfrm>
            <a:off x="2237345" y="1133600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Old</a:t>
            </a:r>
            <a:r>
              <a:rPr lang="en-US" dirty="0"/>
              <a:t> </a:t>
            </a:r>
          </a:p>
          <a:p>
            <a:r>
              <a:rPr lang="en-US" sz="900" dirty="0"/>
              <a:t>(FCC-Week 2022)</a:t>
            </a:r>
            <a:endParaRPr lang="en-GB" sz="10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767EEA-5DA1-6D41-4E71-C0376901194D}"/>
              </a:ext>
            </a:extLst>
          </p:cNvPr>
          <p:cNvSpPr txBox="1"/>
          <p:nvPr/>
        </p:nvSpPr>
        <p:spPr>
          <a:xfrm>
            <a:off x="7373697" y="115819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New</a:t>
            </a:r>
            <a:endParaRPr lang="en-GB" sz="105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B6847-D434-1DDE-5428-016046B93A11}"/>
              </a:ext>
            </a:extLst>
          </p:cNvPr>
          <p:cNvSpPr txBox="1"/>
          <p:nvPr/>
        </p:nvSpPr>
        <p:spPr>
          <a:xfrm>
            <a:off x="3815000" y="1564498"/>
            <a:ext cx="35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Shielding and target in one piece</a:t>
            </a:r>
          </a:p>
          <a:p>
            <a:pPr algn="ctr"/>
            <a:r>
              <a:rPr lang="en-US" dirty="0"/>
              <a:t>Pure tungsten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244E2C-BCEB-9DCF-CAF9-69DC8CD669E5}"/>
              </a:ext>
            </a:extLst>
          </p:cNvPr>
          <p:cNvSpPr txBox="1"/>
          <p:nvPr/>
        </p:nvSpPr>
        <p:spPr>
          <a:xfrm>
            <a:off x="3744476" y="2496347"/>
            <a:ext cx="3554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Shielding: 1.5cm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2cm</a:t>
            </a:r>
          </a:p>
          <a:p>
            <a:pPr algn="ctr"/>
            <a:r>
              <a:rPr lang="en-US" dirty="0"/>
              <a:t>Aperture: 2cm </a:t>
            </a:r>
            <a:r>
              <a:rPr lang="en-US" dirty="0">
                <a:sym typeface="Wingdings" panose="05000000000000000000" pitchFamily="2" charset="2"/>
              </a:rPr>
              <a:t>1.5cm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57AD91-08E9-7FB8-FAA6-A7E45DEB5789}"/>
              </a:ext>
            </a:extLst>
          </p:cNvPr>
          <p:cNvSpPr txBox="1"/>
          <p:nvPr/>
        </p:nvSpPr>
        <p:spPr>
          <a:xfrm>
            <a:off x="3957644" y="3898101"/>
            <a:ext cx="118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Shielding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265DA-2BC7-0109-6729-02F0D1C22C95}"/>
              </a:ext>
            </a:extLst>
          </p:cNvPr>
          <p:cNvSpPr txBox="1"/>
          <p:nvPr/>
        </p:nvSpPr>
        <p:spPr>
          <a:xfrm>
            <a:off x="4082390" y="5241835"/>
            <a:ext cx="96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Target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DA88B-3A13-42F7-81E9-02762C4D7FB0}"/>
              </a:ext>
            </a:extLst>
          </p:cNvPr>
          <p:cNvSpPr txBox="1"/>
          <p:nvPr/>
        </p:nvSpPr>
        <p:spPr>
          <a:xfrm>
            <a:off x="5954156" y="5045672"/>
            <a:ext cx="142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80kW/cm3 </a:t>
            </a:r>
          </a:p>
          <a:p>
            <a:pPr algn="ctr"/>
            <a:r>
              <a:rPr lang="en-US" dirty="0"/>
              <a:t>8 DPA/year</a:t>
            </a:r>
            <a:endParaRPr lang="en-GB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C6AE3F8-7861-A70B-E4A1-477B1BCA964E}"/>
              </a:ext>
            </a:extLst>
          </p:cNvPr>
          <p:cNvCxnSpPr>
            <a:cxnSpLocks/>
          </p:cNvCxnSpPr>
          <p:nvPr/>
        </p:nvCxnSpPr>
        <p:spPr bwMode="auto">
          <a:xfrm flipH="1">
            <a:off x="5706109" y="5326937"/>
            <a:ext cx="347561" cy="5062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picture containing icon&#10;&#10;Description automatically generated">
            <a:extLst>
              <a:ext uri="{FF2B5EF4-FFF2-40B4-BE49-F238E27FC236}">
                <a16:creationId xmlns:a16="http://schemas.microsoft.com/office/drawing/2014/main" id="{18C49213-7A62-705B-568F-24A4DFA9A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109" y="5029157"/>
            <a:ext cx="449234" cy="3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9DA2FF8-9988-4156-CD36-CC92C4E6F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427" y="1290016"/>
            <a:ext cx="4061296" cy="32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A03FCE-03D5-4395-9456-850DC94D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density on coils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A06BD-212A-4FD0-9706-A7C6116B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B1D0E-193D-4D91-8EED-25727A98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06CCB78-19AB-4E69-BD9C-3E6481FA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2C698-2747-452B-99BD-07F1C0358368}"/>
              </a:ext>
            </a:extLst>
          </p:cNvPr>
          <p:cNvSpPr txBox="1"/>
          <p:nvPr/>
        </p:nvSpPr>
        <p:spPr>
          <a:xfrm>
            <a:off x="6240016" y="4346206"/>
            <a:ext cx="1402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sym typeface="Wingdings" panose="05000000000000000000" pitchFamily="2" charset="2"/>
              </a:rPr>
              <a:t>30mW/cm</a:t>
            </a:r>
            <a:r>
              <a:rPr lang="en-US" baseline="30000" dirty="0">
                <a:solidFill>
                  <a:schemeClr val="accent3"/>
                </a:solidFill>
                <a:sym typeface="Wingdings" panose="05000000000000000000" pitchFamily="2" charset="2"/>
              </a:rPr>
              <a:t>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D4BED4-8252-4EDD-9592-101B9B2613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91" t="6645" b="48815"/>
          <a:stretch/>
        </p:blipFill>
        <p:spPr>
          <a:xfrm>
            <a:off x="178237" y="1679941"/>
            <a:ext cx="3120889" cy="24601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437098F-8AE2-46B2-8940-03D8CE665F13}"/>
              </a:ext>
            </a:extLst>
          </p:cNvPr>
          <p:cNvSpPr/>
          <p:nvPr/>
        </p:nvSpPr>
        <p:spPr bwMode="auto">
          <a:xfrm>
            <a:off x="1738682" y="2809226"/>
            <a:ext cx="903701" cy="754695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72E54-441E-4AAE-8E87-A70C672D424E}"/>
              </a:ext>
            </a:extLst>
          </p:cNvPr>
          <p:cNvSpPr txBox="1"/>
          <p:nvPr/>
        </p:nvSpPr>
        <p:spPr>
          <a:xfrm>
            <a:off x="444323" y="2092722"/>
            <a:ext cx="78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Coils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EF65C6-B830-4FCD-B50A-DE6A169E4A0E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>
            <a:off x="883638" y="2435110"/>
            <a:ext cx="987388" cy="48463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D4D473-D5AA-B54F-7790-861A400EAC3A}"/>
              </a:ext>
            </a:extLst>
          </p:cNvPr>
          <p:cNvSpPr txBox="1"/>
          <p:nvPr/>
        </p:nvSpPr>
        <p:spPr>
          <a:xfrm>
            <a:off x="609599" y="5408990"/>
            <a:ext cx="1096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Values </a:t>
            </a:r>
            <a:r>
              <a:rPr lang="en-US" b="1" dirty="0">
                <a:sym typeface="Wingdings" panose="05000000000000000000" pitchFamily="2" charset="2"/>
              </a:rPr>
              <a:t>~3x higher </a:t>
            </a:r>
            <a:r>
              <a:rPr lang="en-US" dirty="0">
                <a:sym typeface="Wingdings" panose="05000000000000000000" pitchFamily="2" charset="2"/>
              </a:rPr>
              <a:t>than in old design due to 4x higher beam power. </a:t>
            </a:r>
          </a:p>
          <a:p>
            <a:r>
              <a:rPr lang="en-US" dirty="0">
                <a:sym typeface="Wingdings" panose="05000000000000000000" pitchFamily="2" charset="2"/>
              </a:rPr>
              <a:t>Power density does </a:t>
            </a:r>
            <a:r>
              <a:rPr lang="en-US" u="sng" dirty="0">
                <a:sym typeface="Wingdings" panose="05000000000000000000" pitchFamily="2" charset="2"/>
              </a:rPr>
              <a:t>not scale directly</a:t>
            </a:r>
            <a:r>
              <a:rPr lang="en-US" dirty="0">
                <a:sym typeface="Wingdings" panose="05000000000000000000" pitchFamily="2" charset="2"/>
              </a:rPr>
              <a:t>, due to </a:t>
            </a:r>
            <a:r>
              <a:rPr lang="en-US" b="1" dirty="0">
                <a:sym typeface="Wingdings" panose="05000000000000000000" pitchFamily="2" charset="2"/>
              </a:rPr>
              <a:t>thicker shielding</a:t>
            </a:r>
            <a:r>
              <a:rPr lang="en-US" dirty="0">
                <a:sym typeface="Wingdings" panose="05000000000000000000" pitchFamily="2" charset="2"/>
              </a:rPr>
              <a:t> protecting the coils better and a </a:t>
            </a:r>
            <a:r>
              <a:rPr lang="en-US" b="1" dirty="0">
                <a:sym typeface="Wingdings" panose="05000000000000000000" pitchFamily="2" charset="2"/>
              </a:rPr>
              <a:t>targe</a:t>
            </a:r>
            <a:r>
              <a:rPr lang="en-US" dirty="0">
                <a:sym typeface="Wingdings" panose="05000000000000000000" pitchFamily="2" charset="2"/>
              </a:rPr>
              <a:t>t position further </a:t>
            </a:r>
            <a:r>
              <a:rPr lang="en-US" b="1" dirty="0">
                <a:sym typeface="Wingdings" panose="05000000000000000000" pitchFamily="2" charset="2"/>
              </a:rPr>
              <a:t>downstream</a:t>
            </a:r>
            <a:r>
              <a:rPr lang="en-US" dirty="0"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D1EC0F-CF12-4B4E-ABB7-CC9CA4A30237}"/>
              </a:ext>
            </a:extLst>
          </p:cNvPr>
          <p:cNvSpPr txBox="1"/>
          <p:nvPr/>
        </p:nvSpPr>
        <p:spPr>
          <a:xfrm>
            <a:off x="2135560" y="45317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Should be safe considering HTS coils + strong gradient is </a:t>
            </a:r>
            <a:r>
              <a:rPr lang="en-GB" dirty="0">
                <a:sym typeface="Wingdings" panose="05000000000000000000" pitchFamily="2" charset="2"/>
              </a:rPr>
              <a:t>favourable</a:t>
            </a:r>
            <a:r>
              <a:rPr lang="en-US" dirty="0">
                <a:sym typeface="Wingdings" panose="05000000000000000000" pitchFamily="2" charset="2"/>
              </a:rPr>
              <a:t> as well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69D1523-57A8-C333-6D21-3DD75F2F8856}"/>
              </a:ext>
            </a:extLst>
          </p:cNvPr>
          <p:cNvSpPr/>
          <p:nvPr/>
        </p:nvSpPr>
        <p:spPr bwMode="auto">
          <a:xfrm>
            <a:off x="6384033" y="3717032"/>
            <a:ext cx="442838" cy="446695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52D446-26D7-7F6E-CB1D-8C452BA77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580" y="1290016"/>
            <a:ext cx="4056060" cy="324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4809B2-A19C-0004-0101-FAFEE12099F5}"/>
              </a:ext>
            </a:extLst>
          </p:cNvPr>
          <p:cNvSpPr/>
          <p:nvPr/>
        </p:nvSpPr>
        <p:spPr bwMode="auto">
          <a:xfrm>
            <a:off x="7943171" y="1265984"/>
            <a:ext cx="4057200" cy="3240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986B46-6684-41F3-258E-9E985A7F2350}"/>
              </a:ext>
            </a:extLst>
          </p:cNvPr>
          <p:cNvSpPr txBox="1"/>
          <p:nvPr/>
        </p:nvSpPr>
        <p:spPr>
          <a:xfrm>
            <a:off x="8760296" y="2417365"/>
            <a:ext cx="272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FCC Week 2022:</a:t>
            </a:r>
          </a:p>
          <a:p>
            <a:r>
              <a:rPr lang="en-US" dirty="0">
                <a:sym typeface="Wingdings" panose="05000000000000000000" pitchFamily="2" charset="2"/>
              </a:rPr>
              <a:t> up to 10mW/cm3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9E19C3-D0FC-3AEB-6554-B0DB25FD3B10}"/>
              </a:ext>
            </a:extLst>
          </p:cNvPr>
          <p:cNvSpPr txBox="1"/>
          <p:nvPr/>
        </p:nvSpPr>
        <p:spPr>
          <a:xfrm>
            <a:off x="4395195" y="1265984"/>
            <a:ext cx="22657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sym typeface="Wingdings" panose="05000000000000000000" pitchFamily="2" charset="2"/>
              </a:rPr>
              <a:t>Coils - 13.34kW Beam power</a:t>
            </a:r>
            <a:endParaRPr lang="en-US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4443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2CF74-5D1A-43D6-9906-08FBB618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5A3FB-819E-4F6C-BEF5-549A6D05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6FBD0-A60B-4543-A149-37A8F317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274F9-7D31-415B-A932-025CBABB4696}"/>
              </a:ext>
            </a:extLst>
          </p:cNvPr>
          <p:cNvSpPr txBox="1"/>
          <p:nvPr/>
        </p:nvSpPr>
        <p:spPr>
          <a:xfrm>
            <a:off x="1236891" y="5246424"/>
            <a:ext cx="971821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Remarks</a:t>
            </a:r>
            <a:r>
              <a:rPr lang="en-US" dirty="0"/>
              <a:t>: </a:t>
            </a:r>
          </a:p>
          <a:p>
            <a:pPr marL="285750" indent="-285750">
              <a:buFontTx/>
              <a:buChar char="-"/>
            </a:pPr>
            <a:r>
              <a:rPr lang="en-US" dirty="0"/>
              <a:t>long term radiation effects (dose, DPA) are given for one year of Z operation. 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Conservative assumption is that values will be ~10x higher for operational time of FCC-</a:t>
            </a:r>
            <a:r>
              <a:rPr lang="en-US" dirty="0" err="1"/>
              <a:t>ee</a:t>
            </a:r>
            <a:r>
              <a:rPr lang="en-US" dirty="0"/>
              <a:t>.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B9F63B7-5364-4436-81DF-2384DFD07D30}"/>
              </a:ext>
            </a:extLst>
          </p:cNvPr>
          <p:cNvSpPr txBox="1">
            <a:spLocks/>
          </p:cNvSpPr>
          <p:nvPr/>
        </p:nvSpPr>
        <p:spPr bwMode="auto">
          <a:xfrm>
            <a:off x="609600" y="233493"/>
            <a:ext cx="11175032" cy="715840"/>
          </a:xfrm>
          <a:prstGeom prst="rect">
            <a:avLst/>
          </a:prstGeom>
        </p:spPr>
        <p:txBody>
          <a:bodyPr vert="horz" lIns="45720" rIns="45720" anchor="ctr">
            <a:normAutofit fontScale="92500"/>
          </a:bodyPr>
          <a:lstStyle>
            <a:lvl1pPr algn="l">
              <a:spcBef>
                <a:spcPts val="0"/>
              </a:spcBef>
              <a:buNone/>
              <a:defRPr sz="3600" b="0" i="0">
                <a:solidFill>
                  <a:srgbClr val="5AA3D9"/>
                </a:solidFill>
                <a:latin typeface="+mj-lt"/>
                <a:ea typeface="+mj-ea"/>
                <a:cs typeface="Ubuntu Light"/>
              </a:defRPr>
            </a:lvl1pPr>
          </a:lstStyle>
          <a:p>
            <a:r>
              <a:rPr lang="en-US" dirty="0"/>
              <a:t>Long-term radiation effects per year of Z operation on coils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BFD8A-78F6-D8E3-48B4-514C7D3CFFB1}"/>
              </a:ext>
            </a:extLst>
          </p:cNvPr>
          <p:cNvSpPr txBox="1"/>
          <p:nvPr/>
        </p:nvSpPr>
        <p:spPr>
          <a:xfrm>
            <a:off x="1343472" y="4464866"/>
            <a:ext cx="210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 to </a:t>
            </a:r>
            <a:r>
              <a:rPr lang="en-US" b="1" dirty="0"/>
              <a:t>22MGy/year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126E29-A30F-AC73-386A-41E98FC30581}"/>
              </a:ext>
            </a:extLst>
          </p:cNvPr>
          <p:cNvSpPr txBox="1"/>
          <p:nvPr/>
        </p:nvSpPr>
        <p:spPr>
          <a:xfrm>
            <a:off x="8112224" y="446486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 to </a:t>
            </a:r>
            <a:r>
              <a:rPr lang="en-US" b="1" dirty="0"/>
              <a:t>2E-4 DPA/year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42F4B0-5855-B4D8-EF14-B70BD87E5218}"/>
              </a:ext>
            </a:extLst>
          </p:cNvPr>
          <p:cNvSpPr/>
          <p:nvPr/>
        </p:nvSpPr>
        <p:spPr bwMode="auto">
          <a:xfrm>
            <a:off x="4871864" y="2132856"/>
            <a:ext cx="2376263" cy="1368152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Dose and DPA values must be investigated if they can be considered as safe</a:t>
            </a: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C199A17-6C9E-62B2-0EC4-449369912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224866"/>
            <a:ext cx="4119231" cy="32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356DE6-49E1-5B69-2B0B-D730C191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84" y="1224866"/>
            <a:ext cx="418019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1B7CE-0F33-19C7-BDD3-189C30C9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753CF-8363-A4CD-C911-2F30D867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1C085-5F99-932F-8980-442796534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1755AE-3B1D-1BC9-8239-593C5005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</a:t>
            </a:r>
            <a:r>
              <a:rPr lang="en-US" dirty="0" err="1"/>
              <a:t>Linac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28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AEF8-F5ED-0B52-EC65-B5CFF997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reminder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59F37-9FE4-0BE9-7BBB-2AABC133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0C460-2D78-D085-E5BB-AC724671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31816-8114-AF0E-5FDD-0BD8ADF2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1050EA-60F1-7F76-A59C-E5A9694C1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" t="28623" r="15494" b="33141"/>
          <a:stretch/>
        </p:blipFill>
        <p:spPr>
          <a:xfrm>
            <a:off x="609600" y="1683132"/>
            <a:ext cx="10739323" cy="3687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FC27C5-EDD4-4E9F-DB82-0ECE348C87AE}"/>
              </a:ext>
            </a:extLst>
          </p:cNvPr>
          <p:cNvSpPr txBox="1"/>
          <p:nvPr/>
        </p:nvSpPr>
        <p:spPr>
          <a:xfrm>
            <a:off x="843077" y="214627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26923"/>
                </a:solidFill>
              </a:rPr>
              <a:t>AMD</a:t>
            </a:r>
            <a:endParaRPr lang="en-GB" dirty="0">
              <a:solidFill>
                <a:srgbClr val="52692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C9CBE-E956-0C1E-DBEC-8C6DF3088DC6}"/>
              </a:ext>
            </a:extLst>
          </p:cNvPr>
          <p:cNvSpPr txBox="1"/>
          <p:nvPr/>
        </p:nvSpPr>
        <p:spPr>
          <a:xfrm>
            <a:off x="2066078" y="5276764"/>
            <a:ext cx="158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F8381"/>
                </a:solidFill>
              </a:rPr>
              <a:t>RF Shielding (10.5cm)</a:t>
            </a:r>
            <a:endParaRPr lang="en-GB" dirty="0">
              <a:solidFill>
                <a:srgbClr val="6F838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4F5C6F-FBB9-7DDA-7F7B-4ED303431247}"/>
              </a:ext>
            </a:extLst>
          </p:cNvPr>
          <p:cNvSpPr txBox="1"/>
          <p:nvPr/>
        </p:nvSpPr>
        <p:spPr>
          <a:xfrm>
            <a:off x="3215680" y="14849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E8A3D"/>
                </a:solidFill>
              </a:rPr>
              <a:t>Waveguide</a:t>
            </a:r>
            <a:endParaRPr lang="en-GB" dirty="0">
              <a:solidFill>
                <a:srgbClr val="DE8A3D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E10A2-E2B1-C7CA-1D6C-DC4295C3CEF1}"/>
              </a:ext>
            </a:extLst>
          </p:cNvPr>
          <p:cNvSpPr txBox="1"/>
          <p:nvPr/>
        </p:nvSpPr>
        <p:spPr>
          <a:xfrm>
            <a:off x="4511685" y="224210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Solenoid long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F5DAB0-0655-D1CC-E0F3-A9DAD87CC85B}"/>
              </a:ext>
            </a:extLst>
          </p:cNvPr>
          <p:cNvSpPr txBox="1"/>
          <p:nvPr/>
        </p:nvSpPr>
        <p:spPr>
          <a:xfrm>
            <a:off x="6094169" y="181826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Solenoid short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F4AC0-62CF-5301-B6DE-085F10926495}"/>
              </a:ext>
            </a:extLst>
          </p:cNvPr>
          <p:cNvSpPr txBox="1"/>
          <p:nvPr/>
        </p:nvSpPr>
        <p:spPr>
          <a:xfrm>
            <a:off x="3382392" y="286926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E8A3D"/>
                </a:solidFill>
              </a:rPr>
              <a:t>Cavities</a:t>
            </a:r>
            <a:endParaRPr lang="en-GB" dirty="0">
              <a:solidFill>
                <a:srgbClr val="DE8A3D"/>
              </a:solidFill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82B6554-128A-FDA6-D246-7D6F92B8445D}"/>
              </a:ext>
            </a:extLst>
          </p:cNvPr>
          <p:cNvSpPr/>
          <p:nvPr/>
        </p:nvSpPr>
        <p:spPr bwMode="auto">
          <a:xfrm rot="15554653">
            <a:off x="5379663" y="2546803"/>
            <a:ext cx="653855" cy="4552510"/>
          </a:xfrm>
          <a:prstGeom prst="leftBrace">
            <a:avLst>
              <a:gd name="adj1" fmla="val 11184"/>
              <a:gd name="adj2" fmla="val 5113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5BC77-BCAF-CD17-0A05-3F75F265ECBB}"/>
              </a:ext>
            </a:extLst>
          </p:cNvPr>
          <p:cNvSpPr txBox="1"/>
          <p:nvPr/>
        </p:nvSpPr>
        <p:spPr>
          <a:xfrm>
            <a:off x="5303912" y="506338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Cell 1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2DB9D0-2E5C-0B32-2037-A1615DD331AD}"/>
              </a:ext>
            </a:extLst>
          </p:cNvPr>
          <p:cNvSpPr txBox="1"/>
          <p:nvPr/>
        </p:nvSpPr>
        <p:spPr>
          <a:xfrm>
            <a:off x="6532433" y="5494370"/>
            <a:ext cx="483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cells with each 44 cavities (324cm per cell)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6D9840-9261-6822-7B48-4BA642D7E5FF}"/>
              </a:ext>
            </a:extLst>
          </p:cNvPr>
          <p:cNvCxnSpPr>
            <a:cxnSpLocks/>
          </p:cNvCxnSpPr>
          <p:nvPr/>
        </p:nvCxnSpPr>
        <p:spPr bwMode="auto">
          <a:xfrm>
            <a:off x="7025273" y="2146275"/>
            <a:ext cx="294863" cy="465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301AC90-889D-E27D-C725-AE67696E99CB}"/>
              </a:ext>
            </a:extLst>
          </p:cNvPr>
          <p:cNvSpPr txBox="1"/>
          <p:nvPr/>
        </p:nvSpPr>
        <p:spPr>
          <a:xfrm>
            <a:off x="7808819" y="163486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Solenoid connector</a:t>
            </a:r>
            <a:endParaRPr lang="en-GB" dirty="0">
              <a:solidFill>
                <a:srgbClr val="C0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C31DAB-B97E-562F-9088-0D6FFCFF7DE9}"/>
              </a:ext>
            </a:extLst>
          </p:cNvPr>
          <p:cNvCxnSpPr>
            <a:cxnSpLocks/>
          </p:cNvCxnSpPr>
          <p:nvPr/>
        </p:nvCxnSpPr>
        <p:spPr bwMode="auto">
          <a:xfrm flipH="1">
            <a:off x="7781208" y="1968330"/>
            <a:ext cx="470032" cy="650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4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AEF8-F5ED-0B52-EC65-B5CFF997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b="1" dirty="0"/>
              <a:t>loss</a:t>
            </a:r>
            <a:r>
              <a:rPr lang="en-US" dirty="0"/>
              <a:t> on aperture in positron </a:t>
            </a:r>
            <a:r>
              <a:rPr lang="en-US" dirty="0" err="1"/>
              <a:t>linac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59F37-9FE4-0BE9-7BBB-2AABC133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0C460-2D78-D085-E5BB-AC724671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31816-8114-AF0E-5FDD-0BD8ADF2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16040-2FBD-6D81-60F1-993D10C05D3C}"/>
              </a:ext>
            </a:extLst>
          </p:cNvPr>
          <p:cNvSpPr txBox="1"/>
          <p:nvPr/>
        </p:nvSpPr>
        <p:spPr>
          <a:xfrm>
            <a:off x="9006313" y="303892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Thanks to </a:t>
            </a:r>
            <a:r>
              <a:rPr lang="en-US" sz="1600" b="1" dirty="0"/>
              <a:t>Y. Zhao </a:t>
            </a:r>
            <a:r>
              <a:rPr lang="en-US" sz="1600" dirty="0"/>
              <a:t>for the RF Track values</a:t>
            </a:r>
            <a:endParaRPr lang="en-GB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7B0558-7975-428B-B57F-C34E3BDE5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436" y="1700808"/>
            <a:ext cx="5269307" cy="360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32E72D-4461-D85E-84BE-49BA6AA9B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" t="1991" r="1471"/>
          <a:stretch/>
        </p:blipFill>
        <p:spPr>
          <a:xfrm>
            <a:off x="609600" y="1700808"/>
            <a:ext cx="5013741" cy="36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703594-20BB-46D1-7093-E190266CCD1D}"/>
              </a:ext>
            </a:extLst>
          </p:cNvPr>
          <p:cNvSpPr txBox="1"/>
          <p:nvPr/>
        </p:nvSpPr>
        <p:spPr>
          <a:xfrm>
            <a:off x="911424" y="1191056"/>
            <a:ext cx="105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soon as particle leaves vacuum and touches a cavity/VC it is dumped, and its properties are stored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46790-8FA3-7C7D-D435-47130924D6D5}"/>
              </a:ext>
            </a:extLst>
          </p:cNvPr>
          <p:cNvSpPr txBox="1"/>
          <p:nvPr/>
        </p:nvSpPr>
        <p:spPr>
          <a:xfrm>
            <a:off x="609599" y="5419540"/>
            <a:ext cx="1096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agreement in data means that FLUKA simulations should be sufficient for energy deposition studies, even with only a constant magnetic field of 0.5T and no electrical field.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5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AAEF8-F5ED-0B52-EC65-B5CFF997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b="1" dirty="0"/>
              <a:t>loss</a:t>
            </a:r>
            <a:r>
              <a:rPr lang="en-US" dirty="0"/>
              <a:t> on aperture in positron </a:t>
            </a:r>
            <a:r>
              <a:rPr lang="en-US" dirty="0" err="1"/>
              <a:t>linac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59F37-9FE4-0BE9-7BBB-2AABC133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0C460-2D78-D085-E5BB-AC724671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31816-8114-AF0E-5FDD-0BD8ADF2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FC2E8AFA-EC10-0B5F-3326-A8604DFED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403735"/>
              </p:ext>
            </p:extLst>
          </p:nvPr>
        </p:nvGraphicFramePr>
        <p:xfrm>
          <a:off x="1775520" y="1412776"/>
          <a:ext cx="789924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118">
                  <a:extLst>
                    <a:ext uri="{9D8B030D-6E8A-4147-A177-3AD203B41FA5}">
                      <a16:colId xmlns:a16="http://schemas.microsoft.com/office/drawing/2014/main" val="469731411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310190244"/>
                    </a:ext>
                  </a:extLst>
                </a:gridCol>
                <a:gridCol w="794067">
                  <a:extLst>
                    <a:ext uri="{9D8B030D-6E8A-4147-A177-3AD203B41FA5}">
                      <a16:colId xmlns:a16="http://schemas.microsoft.com/office/drawing/2014/main" val="2478594470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2991171152"/>
                    </a:ext>
                  </a:extLst>
                </a:gridCol>
                <a:gridCol w="794067">
                  <a:extLst>
                    <a:ext uri="{9D8B030D-6E8A-4147-A177-3AD203B41FA5}">
                      <a16:colId xmlns:a16="http://schemas.microsoft.com/office/drawing/2014/main" val="3853600420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2098318716"/>
                    </a:ext>
                  </a:extLst>
                </a:gridCol>
                <a:gridCol w="794067">
                  <a:extLst>
                    <a:ext uri="{9D8B030D-6E8A-4147-A177-3AD203B41FA5}">
                      <a16:colId xmlns:a16="http://schemas.microsoft.com/office/drawing/2014/main" val="3375065973"/>
                    </a:ext>
                  </a:extLst>
                </a:gridCol>
                <a:gridCol w="960755">
                  <a:extLst>
                    <a:ext uri="{9D8B030D-6E8A-4147-A177-3AD203B41FA5}">
                      <a16:colId xmlns:a16="http://schemas.microsoft.com/office/drawing/2014/main" val="4268956550"/>
                    </a:ext>
                  </a:extLst>
                </a:gridCol>
                <a:gridCol w="987910">
                  <a:extLst>
                    <a:ext uri="{9D8B030D-6E8A-4147-A177-3AD203B41FA5}">
                      <a16:colId xmlns:a16="http://schemas.microsoft.com/office/drawing/2014/main" val="3490391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Electrons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Positrons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Photons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2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RF Track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Fluka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RF Track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Fluka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RF Track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Fluka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RF Track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/>
                        <a:t>Fluka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2049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1154W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1126W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1037W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1061W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4830W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4822W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7021W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7015W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172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Cell 1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1015W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1026W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913W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967W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3722W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3721W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5650W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5721W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888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Cell 2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85W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79.5W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62.8W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631W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607W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796W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741W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0943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Cell 3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23.5W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19.7W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265W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313W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297W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5770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Cell 4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21.2W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12.8W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6.6W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148W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174W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163W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5236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Cell 5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8.8W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7.9W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71W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88W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90W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092976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016040-2FBD-6D81-60F1-993D10C05D3C}"/>
              </a:ext>
            </a:extLst>
          </p:cNvPr>
          <p:cNvSpPr txBox="1"/>
          <p:nvPr/>
        </p:nvSpPr>
        <p:spPr>
          <a:xfrm>
            <a:off x="1703512" y="4536926"/>
            <a:ext cx="797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</a:rPr>
              <a:t>Values are generally in good agreement</a:t>
            </a:r>
          </a:p>
          <a:p>
            <a:pPr algn="ctr"/>
            <a:r>
              <a:rPr lang="en-US" sz="1600" dirty="0"/>
              <a:t>Thanks to </a:t>
            </a:r>
            <a:r>
              <a:rPr lang="en-US" sz="1600" b="1" dirty="0"/>
              <a:t>Y. Zhao </a:t>
            </a:r>
            <a:r>
              <a:rPr lang="en-US" sz="1600" dirty="0"/>
              <a:t>for the RF Track values!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3EC80-2FA2-F974-1D16-602A7F4C3113}"/>
              </a:ext>
            </a:extLst>
          </p:cNvPr>
          <p:cNvSpPr txBox="1"/>
          <p:nvPr/>
        </p:nvSpPr>
        <p:spPr>
          <a:xfrm>
            <a:off x="911424" y="5803521"/>
            <a:ext cx="1058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on the aperture ≠ energy deposition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06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506B-137E-4EC1-94E6-75293FDD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Power </a:t>
            </a:r>
            <a:r>
              <a:rPr lang="en-US" b="1" dirty="0"/>
              <a:t>deposition</a:t>
            </a:r>
            <a:r>
              <a:rPr lang="en-US" dirty="0"/>
              <a:t> on different elements of the positron </a:t>
            </a:r>
            <a:r>
              <a:rPr lang="en-US" dirty="0" err="1"/>
              <a:t>linac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41128-FC1F-49A5-8C16-AB1859A3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966C1-88A1-4F1C-ADBE-8BD8AEA8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37822E22-9929-408A-99AA-1BF7751ED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2781"/>
              </p:ext>
            </p:extLst>
          </p:nvPr>
        </p:nvGraphicFramePr>
        <p:xfrm>
          <a:off x="7392143" y="1196752"/>
          <a:ext cx="378139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180">
                  <a:extLst>
                    <a:ext uri="{9D8B030D-6E8A-4147-A177-3AD203B41FA5}">
                      <a16:colId xmlns:a16="http://schemas.microsoft.com/office/drawing/2014/main" val="1774482557"/>
                    </a:ext>
                  </a:extLst>
                </a:gridCol>
                <a:gridCol w="1706212">
                  <a:extLst>
                    <a:ext uri="{9D8B030D-6E8A-4147-A177-3AD203B41FA5}">
                      <a16:colId xmlns:a16="http://schemas.microsoft.com/office/drawing/2014/main" val="2782887706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13.34kW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2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Shield RF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1049W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64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Flange AMD/RF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132W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22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Flanges cells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43W-3.6W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6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 short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68W*-3.6W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8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 long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607W-12.66W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27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 connect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53W-4.3W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87912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25DB485-9000-48D7-8B35-09E885F00240}"/>
              </a:ext>
            </a:extLst>
          </p:cNvPr>
          <p:cNvSpPr/>
          <p:nvPr/>
        </p:nvSpPr>
        <p:spPr bwMode="auto">
          <a:xfrm>
            <a:off x="1055440" y="3782074"/>
            <a:ext cx="288032" cy="150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B1BC5-EBE5-4636-A32F-6E14DD52831D}"/>
              </a:ext>
            </a:extLst>
          </p:cNvPr>
          <p:cNvSpPr/>
          <p:nvPr/>
        </p:nvSpPr>
        <p:spPr bwMode="auto">
          <a:xfrm>
            <a:off x="4799856" y="3782075"/>
            <a:ext cx="288032" cy="150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0CF52E8-2DC4-4933-9618-E1552269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CC645-231F-A059-65F1-473E2E240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9"/>
          <a:stretch/>
        </p:blipFill>
        <p:spPr>
          <a:xfrm>
            <a:off x="586741" y="1298821"/>
            <a:ext cx="6540554" cy="2109205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5AEC6F7-62F6-13BC-8807-7D3F71AFD501}"/>
              </a:ext>
            </a:extLst>
          </p:cNvPr>
          <p:cNvSpPr txBox="1">
            <a:spLocks/>
          </p:cNvSpPr>
          <p:nvPr/>
        </p:nvSpPr>
        <p:spPr>
          <a:xfrm>
            <a:off x="4152233" y="4199811"/>
            <a:ext cx="7056785" cy="1944216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>
              <a:lnSpc>
                <a:spcPct val="100000"/>
              </a:lnSpc>
              <a:spcBef>
                <a:spcPts val="900"/>
              </a:spcBef>
              <a:buClr>
                <a:srgbClr val="5AA3D9"/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1pPr>
            <a:lvl2pPr marL="460375" indent="-228600" algn="l">
              <a:lnSpc>
                <a:spcPct val="100000"/>
              </a:lnSpc>
              <a:spcBef>
                <a:spcPts val="9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2pPr>
            <a:lvl3pPr marL="685800" indent="-225425" algn="l">
              <a:lnSpc>
                <a:spcPct val="100000"/>
              </a:lnSpc>
              <a:spcBef>
                <a:spcPts val="9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3pPr>
            <a:lvl4pPr marL="909638" indent="-223838" algn="l">
              <a:lnSpc>
                <a:spcPct val="100000"/>
              </a:lnSpc>
              <a:spcBef>
                <a:spcPts val="9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4pPr>
            <a:lvl5pPr marL="1146175" indent="-236538" algn="l">
              <a:lnSpc>
                <a:spcPct val="100000"/>
              </a:lnSpc>
              <a:spcBef>
                <a:spcPts val="9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5pPr>
            <a:lvl6pPr marL="1700784" indent="-182880" algn="l">
              <a:spcBef>
                <a:spcPts val="0"/>
              </a:spcBef>
              <a:buClr>
                <a:schemeClr val="accent5"/>
              </a:buClr>
              <a:buFont typeface="Arial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>
              <a:spcBef>
                <a:spcPts val="0"/>
              </a:spcBef>
              <a:buClr>
                <a:schemeClr val="accent6"/>
              </a:buClr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>
              <a:spcBef>
                <a:spcPts val="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First cell most impacted: up to </a:t>
            </a:r>
            <a:r>
              <a:rPr lang="en-US" sz="1800" b="1" dirty="0">
                <a:solidFill>
                  <a:schemeClr val="accent5"/>
                </a:solidFill>
              </a:rPr>
              <a:t>170W(!) </a:t>
            </a:r>
            <a:r>
              <a:rPr lang="en-US" sz="1800" dirty="0"/>
              <a:t>absorbed by cavity</a:t>
            </a:r>
          </a:p>
          <a:p>
            <a:r>
              <a:rPr lang="en-US" sz="1800" dirty="0"/>
              <a:t>Cell 2 up to 20W per cavity</a:t>
            </a:r>
          </a:p>
          <a:p>
            <a:r>
              <a:rPr lang="en-US" sz="1800" dirty="0"/>
              <a:t>Shielding protects positron </a:t>
            </a:r>
            <a:r>
              <a:rPr lang="en-US" sz="1800" dirty="0" err="1"/>
              <a:t>linac</a:t>
            </a:r>
            <a:r>
              <a:rPr lang="en-US" sz="1800" dirty="0"/>
              <a:t> solenoids, but not the cavities</a:t>
            </a:r>
          </a:p>
          <a:p>
            <a:r>
              <a:rPr lang="en-US" sz="1800" dirty="0"/>
              <a:t>If cavities need more protection, elaborate shielding scheme must be elaborated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0B2593-CE72-380D-2A5C-1DAFEC148793}"/>
              </a:ext>
            </a:extLst>
          </p:cNvPr>
          <p:cNvSpPr txBox="1"/>
          <p:nvPr/>
        </p:nvSpPr>
        <p:spPr>
          <a:xfrm>
            <a:off x="7117903" y="378904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 Highest value in first short solenoid of cell 2</a:t>
            </a:r>
            <a:endParaRPr lang="en-GB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F078AA-A2B5-C61E-B892-9CF55F93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62" y="3680760"/>
            <a:ext cx="3396613" cy="2533374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6080E9-5B73-2E19-CDB9-9A5D9B27897B}"/>
              </a:ext>
            </a:extLst>
          </p:cNvPr>
          <p:cNvCxnSpPr/>
          <p:nvPr/>
        </p:nvCxnSpPr>
        <p:spPr bwMode="auto">
          <a:xfrm flipV="1">
            <a:off x="1487488" y="2996952"/>
            <a:ext cx="432048" cy="9212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1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B35C6-D771-290D-89C2-9F550BA1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up to first cell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FFB0E-4DF3-1FC7-5B26-6FF6AC5F1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E3EC7-09E2-38BD-5096-A84F2A58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A1D99-F6F0-42FF-315A-A02B174A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18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DD1BD-91AC-7060-E122-ADF74CE6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402240"/>
            <a:ext cx="11764993" cy="3667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7A8B9E-6C30-855A-7CEA-CB076FE9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5270939"/>
            <a:ext cx="6590403" cy="83752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612A32-1B98-DC57-21C9-F3D604C509DF}"/>
              </a:ext>
            </a:extLst>
          </p:cNvPr>
          <p:cNvCxnSpPr>
            <a:cxnSpLocks/>
          </p:cNvCxnSpPr>
          <p:nvPr/>
        </p:nvCxnSpPr>
        <p:spPr bwMode="auto">
          <a:xfrm>
            <a:off x="1343472" y="4508272"/>
            <a:ext cx="1387037" cy="936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2B04B6-EAD0-CD30-A19A-847C7A26E8C5}"/>
              </a:ext>
            </a:extLst>
          </p:cNvPr>
          <p:cNvCxnSpPr>
            <a:cxnSpLocks/>
          </p:cNvCxnSpPr>
          <p:nvPr/>
        </p:nvCxnSpPr>
        <p:spPr bwMode="auto">
          <a:xfrm>
            <a:off x="4511824" y="4508272"/>
            <a:ext cx="3528392" cy="899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0FD9C42-1E46-D12F-84CD-5D9CBEE05FBB}"/>
              </a:ext>
            </a:extLst>
          </p:cNvPr>
          <p:cNvSpPr txBox="1"/>
          <p:nvPr/>
        </p:nvSpPr>
        <p:spPr>
          <a:xfrm>
            <a:off x="8902856" y="494116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Hottest spot: </a:t>
            </a:r>
            <a:r>
              <a:rPr lang="en-US" dirty="0"/>
              <a:t>5W/cm</a:t>
            </a:r>
            <a:r>
              <a:rPr lang="en-US" baseline="30000" dirty="0"/>
              <a:t>3</a:t>
            </a:r>
            <a:r>
              <a:rPr lang="en-US" dirty="0"/>
              <a:t>, 3500MGy, 1.2E-3 DPA </a:t>
            </a:r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3CC7E38-50CF-5521-A993-4FB489ED5DBC}"/>
              </a:ext>
            </a:extLst>
          </p:cNvPr>
          <p:cNvSpPr/>
          <p:nvPr/>
        </p:nvSpPr>
        <p:spPr bwMode="auto">
          <a:xfrm>
            <a:off x="3143672" y="5683505"/>
            <a:ext cx="360040" cy="300482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DF91C7-813E-89B4-01B2-2C8273A14E3A}"/>
              </a:ext>
            </a:extLst>
          </p:cNvPr>
          <p:cNvSpPr txBox="1"/>
          <p:nvPr/>
        </p:nvSpPr>
        <p:spPr>
          <a:xfrm>
            <a:off x="252874" y="4783658"/>
            <a:ext cx="1685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Flange:</a:t>
            </a:r>
          </a:p>
          <a:p>
            <a:r>
              <a:rPr lang="en-US" dirty="0"/>
              <a:t>3.8W/cm</a:t>
            </a:r>
            <a:r>
              <a:rPr lang="en-US" baseline="30000" dirty="0"/>
              <a:t>3</a:t>
            </a:r>
            <a:r>
              <a:rPr lang="en-US" dirty="0"/>
              <a:t>, 2800MGy, </a:t>
            </a:r>
          </a:p>
          <a:p>
            <a:r>
              <a:rPr lang="en-US" dirty="0"/>
              <a:t>1E-3 DPA </a:t>
            </a:r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FA8F0A5-093A-ABE3-1287-640C73F91CE3}"/>
              </a:ext>
            </a:extLst>
          </p:cNvPr>
          <p:cNvSpPr/>
          <p:nvPr/>
        </p:nvSpPr>
        <p:spPr bwMode="auto">
          <a:xfrm>
            <a:off x="839416" y="4221088"/>
            <a:ext cx="288032" cy="360040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E75B9A-CA04-2555-13AC-8A601AC1E4C5}"/>
              </a:ext>
            </a:extLst>
          </p:cNvPr>
          <p:cNvSpPr/>
          <p:nvPr/>
        </p:nvSpPr>
        <p:spPr bwMode="auto">
          <a:xfrm>
            <a:off x="2639616" y="3559181"/>
            <a:ext cx="1728192" cy="538465"/>
          </a:xfrm>
          <a:prstGeom prst="ellipse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3AD3AE-9732-945B-BC46-55D1DC5E4DDA}"/>
              </a:ext>
            </a:extLst>
          </p:cNvPr>
          <p:cNvSpPr txBox="1"/>
          <p:nvPr/>
        </p:nvSpPr>
        <p:spPr>
          <a:xfrm>
            <a:off x="3143672" y="1949309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Solenoid: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0.25W/cm</a:t>
            </a:r>
            <a:r>
              <a:rPr lang="en-US" baseline="30000" dirty="0"/>
              <a:t>3</a:t>
            </a:r>
            <a:r>
              <a:rPr lang="en-US" dirty="0"/>
              <a:t>, 35MGy/year (z=100cm), ~3.5E-5 DPA/year 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6C79195-291D-31B6-C02E-38AF2A4C1EF4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 bwMode="auto">
          <a:xfrm flipV="1">
            <a:off x="2892704" y="2272475"/>
            <a:ext cx="250968" cy="136556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FB8448A-DB14-9A19-0A97-4391E477D1E4}"/>
              </a:ext>
            </a:extLst>
          </p:cNvPr>
          <p:cNvSpPr txBox="1"/>
          <p:nvPr/>
        </p:nvSpPr>
        <p:spPr>
          <a:xfrm>
            <a:off x="8020458" y="104399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Solenoid: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65MGy/year – shielding?</a:t>
            </a:r>
            <a:endParaRPr lang="en-GB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DC9A6F-3CC0-0A58-9B89-7F1901B0470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089863" y="1365790"/>
            <a:ext cx="254609" cy="246262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AF8CFCC-0AAD-E7DC-55E2-B4508A8E0A43}"/>
              </a:ext>
            </a:extLst>
          </p:cNvPr>
          <p:cNvSpPr txBox="1"/>
          <p:nvPr/>
        </p:nvSpPr>
        <p:spPr>
          <a:xfrm>
            <a:off x="5375920" y="2474196"/>
            <a:ext cx="32891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Organic materials in solenoid?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A2149E-20A3-52AB-E385-CEEE42232E88}"/>
              </a:ext>
            </a:extLst>
          </p:cNvPr>
          <p:cNvSpPr txBox="1"/>
          <p:nvPr/>
        </p:nvSpPr>
        <p:spPr>
          <a:xfrm>
            <a:off x="8976320" y="5589240"/>
            <a:ext cx="236353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Which numbers are acceptable?</a:t>
            </a:r>
          </a:p>
        </p:txBody>
      </p:sp>
    </p:spTree>
    <p:extLst>
      <p:ext uri="{BB962C8B-B14F-4D97-AF65-F5344CB8AC3E}">
        <p14:creationId xmlns:p14="http://schemas.microsoft.com/office/powerpoint/2010/main" val="3520935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25A3-E795-457F-B108-748AF1A1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F52B9-3775-4410-A9F5-91CF9AB9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60001"/>
            <a:ext cx="10969138" cy="4864574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AMD &amp; Target:</a:t>
            </a:r>
          </a:p>
          <a:p>
            <a:pPr lvl="1"/>
            <a:r>
              <a:rPr lang="en-US" sz="2400" dirty="0">
                <a:solidFill>
                  <a:srgbClr val="FF9900"/>
                </a:solidFill>
              </a:rPr>
              <a:t>Coils</a:t>
            </a:r>
            <a:r>
              <a:rPr lang="en-US" sz="2400" dirty="0"/>
              <a:t>: </a:t>
            </a:r>
            <a:r>
              <a:rPr lang="en-US" sz="2400" dirty="0">
                <a:solidFill>
                  <a:schemeClr val="accent3"/>
                </a:solidFill>
              </a:rPr>
              <a:t>power density </a:t>
            </a:r>
            <a:r>
              <a:rPr lang="en-US" sz="2400" dirty="0">
                <a:solidFill>
                  <a:schemeClr val="tx1"/>
                </a:solidFill>
              </a:rPr>
              <a:t>is below critical values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9900"/>
                </a:solidFill>
              </a:rPr>
              <a:t>DPA and dose</a:t>
            </a:r>
            <a:r>
              <a:rPr lang="en-US" sz="2400" dirty="0"/>
              <a:t> must</a:t>
            </a:r>
            <a:r>
              <a:rPr lang="en-US" sz="2400" dirty="0">
                <a:solidFill>
                  <a:schemeClr val="tx1"/>
                </a:solidFill>
              </a:rPr>
              <a:t> be understood if they are acceptable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accent5"/>
                </a:solidFill>
              </a:rPr>
              <a:t>Target</a:t>
            </a:r>
            <a:r>
              <a:rPr lang="en-US" sz="2400" dirty="0"/>
              <a:t>: 13.34kW beam power leads to critically high heat load and DPA </a:t>
            </a:r>
            <a:r>
              <a:rPr lang="en-US" sz="2400" dirty="0">
                <a:sym typeface="Wingdings" panose="05000000000000000000" pitchFamily="2" charset="2"/>
              </a:rPr>
              <a:t> solution pending </a:t>
            </a:r>
          </a:p>
          <a:p>
            <a:r>
              <a:rPr lang="en-US" sz="2400" b="1" dirty="0">
                <a:sym typeface="Wingdings" panose="05000000000000000000" pitchFamily="2" charset="2"/>
              </a:rPr>
              <a:t>Positron </a:t>
            </a:r>
            <a:r>
              <a:rPr lang="en-US" sz="2400" b="1" dirty="0" err="1">
                <a:sym typeface="Wingdings" panose="05000000000000000000" pitchFamily="2" charset="2"/>
              </a:rPr>
              <a:t>Linac</a:t>
            </a:r>
            <a:r>
              <a:rPr lang="en-US" sz="2400" b="1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US" sz="2400" dirty="0">
                <a:solidFill>
                  <a:schemeClr val="accent3"/>
                </a:solidFill>
                <a:sym typeface="Wingdings" panose="05000000000000000000" pitchFamily="2" charset="2"/>
              </a:rPr>
              <a:t>Power loss</a:t>
            </a:r>
            <a:r>
              <a:rPr lang="en-US" sz="2400" dirty="0">
                <a:sym typeface="Wingdings" panose="05000000000000000000" pitchFamily="2" charset="2"/>
              </a:rPr>
              <a:t>: FLUKA results align well with </a:t>
            </a:r>
            <a:r>
              <a:rPr lang="en-US" sz="2400" dirty="0" err="1">
                <a:sym typeface="Wingdings" panose="05000000000000000000" pitchFamily="2" charset="2"/>
              </a:rPr>
              <a:t>RFTrack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400" dirty="0">
                <a:solidFill>
                  <a:srgbClr val="FF9900"/>
                </a:solidFill>
                <a:sym typeface="Wingdings" panose="05000000000000000000" pitchFamily="2" charset="2"/>
              </a:rPr>
              <a:t>Cavities:</a:t>
            </a:r>
            <a:r>
              <a:rPr lang="en-US" sz="2400" dirty="0">
                <a:sym typeface="Wingdings" panose="05000000000000000000" pitchFamily="2" charset="2"/>
              </a:rPr>
              <a:t> highly impacted by particles from the inside, so shielding is not possible. </a:t>
            </a:r>
          </a:p>
          <a:p>
            <a:pPr lvl="1"/>
            <a:r>
              <a:rPr lang="en-US" sz="2400" dirty="0">
                <a:solidFill>
                  <a:srgbClr val="FF9900"/>
                </a:solidFill>
                <a:sym typeface="Wingdings" panose="05000000000000000000" pitchFamily="2" charset="2"/>
              </a:rPr>
              <a:t>Solenoids</a:t>
            </a:r>
            <a:r>
              <a:rPr lang="en-US" sz="2400" dirty="0">
                <a:sym typeface="Wingdings" panose="05000000000000000000" pitchFamily="2" charset="2"/>
              </a:rPr>
              <a:t>: Protected by large tungsten shielding in front of positron </a:t>
            </a:r>
            <a:r>
              <a:rPr lang="en-US" sz="2400" dirty="0" err="1">
                <a:sym typeface="Wingdings" panose="05000000000000000000" pitchFamily="2" charset="2"/>
              </a:rPr>
              <a:t>linac</a:t>
            </a:r>
            <a:r>
              <a:rPr lang="en-US" sz="2400" dirty="0">
                <a:sym typeface="Wingdings" panose="05000000000000000000" pitchFamily="2" charset="2"/>
              </a:rPr>
              <a:t>. In case of organic material and/or SC solenoid, dose values are too high.</a:t>
            </a:r>
          </a:p>
          <a:p>
            <a:pPr lvl="1"/>
            <a:r>
              <a:rPr lang="en-US" sz="2400" dirty="0">
                <a:sym typeface="Wingdings" panose="05000000000000000000" pitchFamily="2" charset="2"/>
              </a:rPr>
              <a:t>What power deposition values and DPA levels can the cavities withstand?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B8B4D-793A-4179-A737-90ECF14A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8BF7F1-9F13-4CAB-B7B0-59BE2C79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1326C-65F8-4AAD-ADA0-B33A1DFB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</p:spTree>
    <p:extLst>
      <p:ext uri="{BB962C8B-B14F-4D97-AF65-F5344CB8AC3E}">
        <p14:creationId xmlns:p14="http://schemas.microsoft.com/office/powerpoint/2010/main" val="253126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dirty="0"/>
              <a:t>Agenda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25/11/2022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6C380F-326D-3C40-9EE7-7FBAB0953422}" type="slidenum">
              <a:rPr lang="en-GB" smtClean="0"/>
              <a:t>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1524000" y="1419447"/>
            <a:ext cx="6209414" cy="72833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1524000" y="2307417"/>
            <a:ext cx="6209414" cy="72833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1524000" y="3195387"/>
            <a:ext cx="6209414" cy="72833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1524000" y="4083357"/>
            <a:ext cx="6209414" cy="72833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 bwMode="auto">
          <a:xfrm>
            <a:off x="1524000" y="4971327"/>
            <a:ext cx="6209414" cy="72833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7733414" y="1419447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 bwMode="auto">
          <a:xfrm>
            <a:off x="7733414" y="2305493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7733414" y="3195387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7733414" y="4081433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7733414" y="4971327"/>
            <a:ext cx="0" cy="728330"/>
          </a:xfrm>
          <a:prstGeom prst="line">
            <a:avLst/>
          </a:prstGeom>
          <a:ln w="9525">
            <a:solidFill>
              <a:srgbClr val="569BC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>
            <a:spLocks/>
          </p:cNvSpPr>
          <p:nvPr/>
        </p:nvSpPr>
        <p:spPr bwMode="auto">
          <a:xfrm>
            <a:off x="1980771" y="1534138"/>
            <a:ext cx="53215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Clr>
                <a:srgbClr val="5AA3D9"/>
              </a:buClr>
              <a:buAutoNum type="arabicPeriod"/>
              <a:defRPr/>
            </a:pPr>
            <a:r>
              <a:rPr lang="en-GB" sz="2400" dirty="0">
                <a:solidFill>
                  <a:srgbClr val="4D4D4D"/>
                </a:solidFill>
              </a:rPr>
              <a:t>Geometry</a:t>
            </a:r>
          </a:p>
          <a:p>
            <a:pPr marL="457200" indent="-457200">
              <a:spcAft>
                <a:spcPts val="4200"/>
              </a:spcAft>
              <a:buClr>
                <a:srgbClr val="5AA3D9"/>
              </a:buClr>
              <a:buAutoNum type="arabicPeriod"/>
              <a:defRPr/>
            </a:pPr>
            <a:r>
              <a:rPr lang="en-GB" sz="2400" dirty="0">
                <a:solidFill>
                  <a:srgbClr val="4D4D4D"/>
                </a:solidFill>
              </a:rPr>
              <a:t>Beam Parameters</a:t>
            </a:r>
          </a:p>
          <a:p>
            <a:pPr marL="457200" indent="-457200">
              <a:spcAft>
                <a:spcPts val="4200"/>
              </a:spcAft>
              <a:buClr>
                <a:srgbClr val="5AA3D9"/>
              </a:buClr>
              <a:buAutoNum type="arabicPeriod"/>
              <a:defRPr/>
            </a:pPr>
            <a:r>
              <a:rPr lang="en-GB" sz="2400" dirty="0">
                <a:solidFill>
                  <a:srgbClr val="4D4D4D"/>
                </a:solidFill>
              </a:rPr>
              <a:t>AMD</a:t>
            </a:r>
          </a:p>
          <a:p>
            <a:pPr marL="457200" indent="-457200">
              <a:spcAft>
                <a:spcPts val="4200"/>
              </a:spcAft>
              <a:buClr>
                <a:srgbClr val="5AA3D9"/>
              </a:buClr>
              <a:buAutoNum type="arabicPeriod"/>
              <a:defRPr/>
            </a:pPr>
            <a:r>
              <a:rPr lang="en-GB" sz="2400" dirty="0">
                <a:solidFill>
                  <a:srgbClr val="4D4D4D"/>
                </a:solidFill>
              </a:rPr>
              <a:t>Positron </a:t>
            </a:r>
            <a:r>
              <a:rPr lang="en-GB" sz="2400" dirty="0" err="1">
                <a:solidFill>
                  <a:srgbClr val="4D4D4D"/>
                </a:solidFill>
              </a:rPr>
              <a:t>Linac</a:t>
            </a:r>
            <a:endParaRPr lang="en-GB" sz="2400" dirty="0">
              <a:solidFill>
                <a:srgbClr val="4D4D4D"/>
              </a:solidFill>
            </a:endParaRPr>
          </a:p>
          <a:p>
            <a:pPr marL="457200" indent="-457200">
              <a:spcAft>
                <a:spcPts val="4200"/>
              </a:spcAft>
              <a:buClr>
                <a:srgbClr val="5AA3D9"/>
              </a:buClr>
              <a:buAutoNum type="arabicPeriod"/>
              <a:defRPr/>
            </a:pPr>
            <a:r>
              <a:rPr lang="en-GB" sz="2400" dirty="0">
                <a:solidFill>
                  <a:srgbClr val="4D4D4D"/>
                </a:solidFill>
              </a:rPr>
              <a:t>Outlook &amp; Conclusion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DF8408-20E4-45B8-9371-FDBCE400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6744072" y="404664"/>
            <a:ext cx="4019550" cy="2952749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buNone/>
              <a:defRPr sz="3600" b="0" i="0">
                <a:solidFill>
                  <a:srgbClr val="5AA3D9"/>
                </a:solidFill>
                <a:latin typeface="+mj-lt"/>
                <a:ea typeface="+mj-ea"/>
                <a:cs typeface="Ubuntu Light"/>
              </a:defRPr>
            </a:lvl1pPr>
          </a:lstStyle>
          <a:p>
            <a:pPr algn="r">
              <a:defRPr/>
            </a:pPr>
            <a:r>
              <a:rPr lang="de-AT" dirty="0"/>
              <a:t>Any</a:t>
            </a:r>
            <a:r>
              <a:rPr lang="en-GB" dirty="0"/>
              <a:t>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65859A-0496-4D99-B96B-E797E3F0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07" y="1124532"/>
            <a:ext cx="6107679" cy="14630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D0A41B-11F8-45C1-A6CD-D69B4370E097}"/>
              </a:ext>
            </a:extLst>
          </p:cNvPr>
          <p:cNvSpPr txBox="1"/>
          <p:nvPr/>
        </p:nvSpPr>
        <p:spPr>
          <a:xfrm>
            <a:off x="911424" y="2656519"/>
            <a:ext cx="102190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1) AMD </a:t>
            </a:r>
            <a:endParaRPr lang="en-GB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0DBB7-D9AA-4630-8F87-6B0A5484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50CF-F580-4E37-8C71-51262104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5CDB-8655-4979-A525-BC5A5BEE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E9E8-2999-4839-8B55-5AC80F36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C83CFC-C5FD-43E0-8225-98880BA834DB}"/>
              </a:ext>
            </a:extLst>
          </p:cNvPr>
          <p:cNvSpPr txBox="1"/>
          <p:nvPr/>
        </p:nvSpPr>
        <p:spPr>
          <a:xfrm>
            <a:off x="7824192" y="1202949"/>
            <a:ext cx="408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2"/>
                </a:solidFill>
              </a:rPr>
              <a:t>https://indico.cern.ch/event/1133621/contributions/4756873/attachments/2418347/4139305/FCC%20injector%20schematic%20layout%2031032022.pdf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E01F65-3084-4862-A69F-86CB4F683F37}"/>
              </a:ext>
            </a:extLst>
          </p:cNvPr>
          <p:cNvCxnSpPr>
            <a:cxnSpLocks/>
            <a:stCxn id="14" idx="2"/>
          </p:cNvCxnSpPr>
          <p:nvPr/>
        </p:nvCxnSpPr>
        <p:spPr bwMode="auto">
          <a:xfrm flipH="1">
            <a:off x="1199456" y="3025851"/>
            <a:ext cx="222920" cy="806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F0EEE6-1F45-A1FC-0B6B-A2FAC796F9AF}"/>
              </a:ext>
            </a:extLst>
          </p:cNvPr>
          <p:cNvSpPr txBox="1"/>
          <p:nvPr/>
        </p:nvSpPr>
        <p:spPr>
          <a:xfrm>
            <a:off x="5698185" y="2818247"/>
            <a:ext cx="206955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2) Positron </a:t>
            </a:r>
            <a:r>
              <a:rPr lang="en-US" b="1" dirty="0" err="1"/>
              <a:t>Linac</a:t>
            </a:r>
            <a:endParaRPr lang="en-GB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6A4BBC-C1EF-CEA2-86A6-AC56DE88F98B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0096" y="1972933"/>
            <a:ext cx="360040" cy="8220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9EA1D98-C6A6-7C6A-90D6-95992F806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7" t="28623" r="15494" b="33141"/>
          <a:stretch/>
        </p:blipFill>
        <p:spPr>
          <a:xfrm>
            <a:off x="609600" y="2841185"/>
            <a:ext cx="9682126" cy="332487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5A7B9E0-7AB6-EBA8-EFB9-DE6B5DAE9CDF}"/>
              </a:ext>
            </a:extLst>
          </p:cNvPr>
          <p:cNvCxnSpPr>
            <a:cxnSpLocks/>
          </p:cNvCxnSpPr>
          <p:nvPr/>
        </p:nvCxnSpPr>
        <p:spPr bwMode="auto">
          <a:xfrm flipH="1">
            <a:off x="5087888" y="3025851"/>
            <a:ext cx="610297" cy="718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0321EC-68B7-1B25-CE93-673E24EE09EA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flipV="1">
            <a:off x="1422376" y="1850220"/>
            <a:ext cx="5249688" cy="806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85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DBB7-D9AA-4630-8F87-6B0A5484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– Adiabatic Matching Device (AMD)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50CF-F580-4E37-8C71-51262104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5CDB-8655-4979-A525-BC5A5BEE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E9E8-2999-4839-8B55-5AC80F36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4</a:t>
            </a:fld>
            <a:endParaRPr lang="en-GB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9EA1D98-C6A6-7C6A-90D6-95992F806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" t="28623" r="15494" b="33141"/>
          <a:stretch/>
        </p:blipFill>
        <p:spPr>
          <a:xfrm>
            <a:off x="263352" y="1700808"/>
            <a:ext cx="10484459" cy="36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E802ED-B647-732C-9DD8-1F5C6E394DEB}"/>
              </a:ext>
            </a:extLst>
          </p:cNvPr>
          <p:cNvSpPr/>
          <p:nvPr/>
        </p:nvSpPr>
        <p:spPr bwMode="auto">
          <a:xfrm>
            <a:off x="1991544" y="1700807"/>
            <a:ext cx="9587195" cy="410445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0E9C144-0A18-4099-7316-89FC95C81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53211"/>
              </p:ext>
            </p:extLst>
          </p:nvPr>
        </p:nvGraphicFramePr>
        <p:xfrm>
          <a:off x="5296648" y="1775723"/>
          <a:ext cx="31241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929">
                  <a:extLst>
                    <a:ext uri="{9D8B030D-6E8A-4147-A177-3AD203B41FA5}">
                      <a16:colId xmlns:a16="http://schemas.microsoft.com/office/drawing/2014/main" val="1622640082"/>
                    </a:ext>
                  </a:extLst>
                </a:gridCol>
                <a:gridCol w="873264">
                  <a:extLst>
                    <a:ext uri="{9D8B030D-6E8A-4147-A177-3AD203B41FA5}">
                      <a16:colId xmlns:a16="http://schemas.microsoft.com/office/drawing/2014/main" val="1986012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Radial Coil Position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6.1cm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30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Shielding thickness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1.9cm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8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Target radial size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1.5cm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0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Target position in z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1.75cm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8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AMD exit in z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10cm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88034"/>
                  </a:ext>
                </a:extLst>
              </a:tr>
            </a:tbl>
          </a:graphicData>
        </a:graphic>
      </p:graphicFrame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6309DA78-71F1-158D-0C99-4425BA868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2954"/>
              </p:ext>
            </p:extLst>
          </p:nvPr>
        </p:nvGraphicFramePr>
        <p:xfrm>
          <a:off x="2150240" y="1772816"/>
          <a:ext cx="292296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23">
                  <a:extLst>
                    <a:ext uri="{9D8B030D-6E8A-4147-A177-3AD203B41FA5}">
                      <a16:colId xmlns:a16="http://schemas.microsoft.com/office/drawing/2014/main" val="1622640082"/>
                    </a:ext>
                  </a:extLst>
                </a:gridCol>
                <a:gridCol w="1727145">
                  <a:extLst>
                    <a:ext uri="{9D8B030D-6E8A-4147-A177-3AD203B41FA5}">
                      <a16:colId xmlns:a16="http://schemas.microsoft.com/office/drawing/2014/main" val="1191459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Material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303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Target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Tungsten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23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Coils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HTS (YBCO)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8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Cryostat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Stainless steel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90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Shielding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Tungsten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8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Support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Aluminum (grey)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2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Support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Copper (brown)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4875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FCDF799-806D-3D0F-9C93-D1FF91FD7068}"/>
              </a:ext>
            </a:extLst>
          </p:cNvPr>
          <p:cNvSpPr txBox="1"/>
          <p:nvPr/>
        </p:nvSpPr>
        <p:spPr>
          <a:xfrm>
            <a:off x="5320495" y="3629923"/>
            <a:ext cx="6258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New:</a:t>
            </a:r>
          </a:p>
          <a:p>
            <a:pPr marL="285750" indent="-285750">
              <a:buFontTx/>
              <a:buChar char="-"/>
            </a:pPr>
            <a:r>
              <a:rPr lang="en-US" dirty="0"/>
              <a:t>Target and shielding are made from </a:t>
            </a:r>
            <a:r>
              <a:rPr lang="en-US" b="1" dirty="0"/>
              <a:t>pure</a:t>
            </a:r>
            <a:r>
              <a:rPr lang="en-US" dirty="0"/>
              <a:t> </a:t>
            </a:r>
            <a:r>
              <a:rPr lang="en-US" b="1" dirty="0"/>
              <a:t>tungsten</a:t>
            </a:r>
            <a:r>
              <a:rPr lang="en-US" dirty="0"/>
              <a:t> and in </a:t>
            </a:r>
            <a:r>
              <a:rPr lang="en-US" b="1" dirty="0"/>
              <a:t>one piece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Thicker shielding </a:t>
            </a:r>
            <a:r>
              <a:rPr lang="en-US" dirty="0">
                <a:sym typeface="Wingdings" panose="05000000000000000000" pitchFamily="2" charset="2"/>
              </a:rPr>
              <a:t> smallest aperture possible chosen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Facilitates cooling, better shielding effect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-    Corrected magnetic field 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6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EA8371-8883-6779-75E4-E84E25F67F60}"/>
              </a:ext>
            </a:extLst>
          </p:cNvPr>
          <p:cNvSpPr/>
          <p:nvPr/>
        </p:nvSpPr>
        <p:spPr bwMode="auto">
          <a:xfrm>
            <a:off x="6767191" y="5467109"/>
            <a:ext cx="5112568" cy="2160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40DBB7-D9AA-4630-8F87-6B0A5484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– Positron </a:t>
            </a:r>
            <a:r>
              <a:rPr lang="en-US" dirty="0" err="1"/>
              <a:t>Linac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C50CF-F580-4E37-8C71-51262104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5CDB-8655-4979-A525-BC5A5BEE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9E9E8-2999-4839-8B55-5AC80F36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5</a:t>
            </a:fld>
            <a:endParaRPr lang="en-GB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9EA1D98-C6A6-7C6A-90D6-95992F806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" t="28623" r="15494" b="33141"/>
          <a:stretch/>
        </p:blipFill>
        <p:spPr>
          <a:xfrm>
            <a:off x="335360" y="1052736"/>
            <a:ext cx="10484459" cy="36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E802ED-B647-732C-9DD8-1F5C6E394DEB}"/>
              </a:ext>
            </a:extLst>
          </p:cNvPr>
          <p:cNvSpPr/>
          <p:nvPr/>
        </p:nvSpPr>
        <p:spPr bwMode="auto">
          <a:xfrm flipH="1">
            <a:off x="263352" y="1844824"/>
            <a:ext cx="1800200" cy="208823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AAE80-D912-6290-46B4-F0F43B132480}"/>
              </a:ext>
            </a:extLst>
          </p:cNvPr>
          <p:cNvSpPr txBox="1"/>
          <p:nvPr/>
        </p:nvSpPr>
        <p:spPr>
          <a:xfrm>
            <a:off x="332341" y="2175514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 designed shielding (tungsten) to protect RF structure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919D00-7515-624D-EA5B-CB8CA0C4342A}"/>
              </a:ext>
            </a:extLst>
          </p:cNvPr>
          <p:cNvCxnSpPr/>
          <p:nvPr/>
        </p:nvCxnSpPr>
        <p:spPr bwMode="auto">
          <a:xfrm flipV="1">
            <a:off x="1703512" y="2348880"/>
            <a:ext cx="648072" cy="360040"/>
          </a:xfrm>
          <a:prstGeom prst="straightConnector1">
            <a:avLst/>
          </a:prstGeom>
          <a:ln>
            <a:solidFill>
              <a:srgbClr val="6F838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1795133-4719-8AA6-CEF3-064C841E1F50}"/>
              </a:ext>
            </a:extLst>
          </p:cNvPr>
          <p:cNvSpPr txBox="1"/>
          <p:nvPr/>
        </p:nvSpPr>
        <p:spPr>
          <a:xfrm>
            <a:off x="3719736" y="3729151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RF entrance: z=26.6cm</a:t>
            </a:r>
          </a:p>
          <a:p>
            <a:pPr marL="285750" indent="-285750">
              <a:buFontTx/>
              <a:buChar char="-"/>
            </a:pPr>
            <a:r>
              <a:rPr lang="en-US" dirty="0"/>
              <a:t>5 cells, 44 cells each, copper</a:t>
            </a:r>
          </a:p>
          <a:p>
            <a:pPr marL="285750" indent="-285750">
              <a:buFontTx/>
              <a:buChar char="-"/>
            </a:pPr>
            <a:r>
              <a:rPr lang="en-US" dirty="0"/>
              <a:t>324cm per cell including VC, 297cm cavities (6.75cm per cavity)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Constant magnetic field of 0.5T in cavities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Aperture: 3cm, up to r=7cm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Solenoids: 13cm aperture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what will be in-between cavities and solenoids?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Concept of one long solenoid, 3 shorter ones</a:t>
            </a:r>
          </a:p>
          <a:p>
            <a:pPr marL="285750" indent="-285750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Copper with density taking in account the water cooling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2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5D32-3A32-4563-840B-A6C629B0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for the FCC-</a:t>
            </a:r>
            <a:r>
              <a:rPr lang="en-US" dirty="0" err="1"/>
              <a:t>ee</a:t>
            </a:r>
            <a:r>
              <a:rPr lang="en-US" dirty="0"/>
              <a:t> positron target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CB73-94AE-4E60-B9AE-2ED23151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C5EF4-590D-4C91-A6D4-9174ED04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7DEE2-95DF-4C9F-A46E-CA331F5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5D45D37-18E9-4CF7-9097-3F860D871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8097"/>
              </p:ext>
            </p:extLst>
          </p:nvPr>
        </p:nvGraphicFramePr>
        <p:xfrm>
          <a:off x="842821" y="1340768"/>
          <a:ext cx="48176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680">
                  <a:extLst>
                    <a:ext uri="{9D8B030D-6E8A-4147-A177-3AD203B41FA5}">
                      <a16:colId xmlns:a16="http://schemas.microsoft.com/office/drawing/2014/main" val="690925241"/>
                    </a:ext>
                  </a:extLst>
                </a:gridCol>
                <a:gridCol w="2170922">
                  <a:extLst>
                    <a:ext uri="{9D8B030D-6E8A-4147-A177-3AD203B41FA5}">
                      <a16:colId xmlns:a16="http://schemas.microsoft.com/office/drawing/2014/main" val="2050942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drive beam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6GeV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62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size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0.5mm RMS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035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Repetition rate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200Hz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10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Bunches per pulse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53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Bunch intensity (filling)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3.47E10 (5.56nC)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677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Bunch intensity (top up)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3.47E9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9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Power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13.34kW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35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 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5X</a:t>
                      </a:r>
                      <a:r>
                        <a:rPr lang="en-US" baseline="-25000" dirty="0"/>
                        <a:t>0</a:t>
                      </a:r>
                      <a:r>
                        <a:rPr lang="en-US" dirty="0"/>
                        <a:t>=17.5mm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71198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C7A3399-100B-4032-B6FB-54606C4E0261}"/>
              </a:ext>
            </a:extLst>
          </p:cNvPr>
          <p:cNvSpPr txBox="1"/>
          <p:nvPr/>
        </p:nvSpPr>
        <p:spPr>
          <a:xfrm>
            <a:off x="6817197" y="121965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Filling time of collider:</a:t>
            </a:r>
          </a:p>
          <a:p>
            <a:r>
              <a:rPr lang="en-US" dirty="0"/>
              <a:t>2.4% filling from scratch</a:t>
            </a:r>
          </a:p>
          <a:p>
            <a:r>
              <a:rPr lang="en-US" dirty="0"/>
              <a:t>97.6% at top-up with 10% bunch charge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A093B-9C35-D988-73A3-24E83DC23FAA}"/>
              </a:ext>
            </a:extLst>
          </p:cNvPr>
          <p:cNvSpPr txBox="1"/>
          <p:nvPr/>
        </p:nvSpPr>
        <p:spPr>
          <a:xfrm>
            <a:off x="2293355" y="4463667"/>
            <a:ext cx="6828819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 time scheme:</a:t>
            </a:r>
            <a:r>
              <a:rPr lang="en-US" dirty="0">
                <a:sym typeface="Wingdings" panose="05000000000000000000" pitchFamily="2" charset="2"/>
              </a:rPr>
              <a:t> needed for reliable dose and DPA values 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(no difference between filling and top-up)</a:t>
            </a:r>
            <a:r>
              <a:rPr lang="en-US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84C4489-1F84-223E-4760-6A691C8DE2DD}"/>
              </a:ext>
            </a:extLst>
          </p:cNvPr>
          <p:cNvSpPr/>
          <p:nvPr/>
        </p:nvSpPr>
        <p:spPr bwMode="auto">
          <a:xfrm rot="5400000">
            <a:off x="7951290" y="2488157"/>
            <a:ext cx="1162686" cy="353355"/>
          </a:xfrm>
          <a:prstGeom prst="rightArrow">
            <a:avLst>
              <a:gd name="adj1" fmla="val 38625"/>
              <a:gd name="adj2" fmla="val 50000"/>
            </a:avLst>
          </a:prstGeom>
          <a:gradFill>
            <a:gsLst>
              <a:gs pos="12500">
                <a:schemeClr val="accent2"/>
              </a:gs>
              <a:gs pos="0">
                <a:schemeClr val="accent2">
                  <a:lumMod val="75000"/>
                </a:schemeClr>
              </a:gs>
              <a:gs pos="25000">
                <a:schemeClr val="accent5"/>
              </a:gs>
              <a:gs pos="38000">
                <a:schemeClr val="accent5">
                  <a:lumMod val="60000"/>
                  <a:lumOff val="40000"/>
                </a:schemeClr>
              </a:gs>
              <a:gs pos="54000">
                <a:schemeClr val="accent6">
                  <a:lumMod val="60000"/>
                  <a:lumOff val="40000"/>
                </a:schemeClr>
              </a:gs>
              <a:gs pos="73000">
                <a:schemeClr val="accent6">
                  <a:lumMod val="75000"/>
                </a:schemeClr>
              </a:gs>
              <a:gs pos="8800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6D54C-E711-C323-1F76-A3FDE9C4FCFE}"/>
              </a:ext>
            </a:extLst>
          </p:cNvPr>
          <p:cNvSpPr txBox="1"/>
          <p:nvPr/>
        </p:nvSpPr>
        <p:spPr>
          <a:xfrm>
            <a:off x="5665069" y="1445754"/>
            <a:ext cx="1152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Old</a:t>
            </a:r>
            <a:r>
              <a:rPr lang="en-US" dirty="0"/>
              <a:t> </a:t>
            </a:r>
          </a:p>
          <a:p>
            <a:r>
              <a:rPr lang="en-US" sz="900" dirty="0"/>
              <a:t>(FCC-Week 2022)</a:t>
            </a:r>
            <a:endParaRPr lang="en-GB" sz="10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C5843-AF3C-16ED-794C-42089E0F6546}"/>
              </a:ext>
            </a:extLst>
          </p:cNvPr>
          <p:cNvSpPr txBox="1"/>
          <p:nvPr/>
        </p:nvSpPr>
        <p:spPr>
          <a:xfrm>
            <a:off x="5707765" y="32461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</a:rPr>
              <a:t>New</a:t>
            </a:r>
            <a:endParaRPr lang="en-GB" sz="1050" b="1" dirty="0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8A3D4E-9548-B82E-96C6-2290180DD033}"/>
              </a:ext>
            </a:extLst>
          </p:cNvPr>
          <p:cNvSpPr txBox="1"/>
          <p:nvPr/>
        </p:nvSpPr>
        <p:spPr>
          <a:xfrm>
            <a:off x="6817197" y="3246178"/>
            <a:ext cx="44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filling with full bunch charge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75976-0AEC-A3FE-35DB-3D115013222D}"/>
              </a:ext>
            </a:extLst>
          </p:cNvPr>
          <p:cNvSpPr txBox="1"/>
          <p:nvPr/>
        </p:nvSpPr>
        <p:spPr>
          <a:xfrm>
            <a:off x="2012055" y="5234177"/>
            <a:ext cx="845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2bunches*200Hz*3600s*24h*185days*0.804(duty factor)*3.47E10e-/bunch*0.5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E8799C-1EA0-F159-94BA-2EF0010A0E09}"/>
              </a:ext>
            </a:extLst>
          </p:cNvPr>
          <p:cNvSpPr txBox="1"/>
          <p:nvPr/>
        </p:nvSpPr>
        <p:spPr>
          <a:xfrm>
            <a:off x="3656098" y="5727689"/>
            <a:ext cx="400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e- on target per year:</a:t>
            </a:r>
            <a:r>
              <a:rPr lang="en-US" dirty="0"/>
              <a:t> </a:t>
            </a:r>
            <a:r>
              <a:rPr lang="en-US" b="1" dirty="0"/>
              <a:t>8.9E19e-/year</a:t>
            </a:r>
          </a:p>
        </p:txBody>
      </p:sp>
      <p:pic>
        <p:nvPicPr>
          <p:cNvPr id="35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46ACE7D1-4DDF-08B5-37FA-228258A1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622" y="5701749"/>
            <a:ext cx="449234" cy="395272"/>
          </a:xfrm>
          <a:prstGeom prst="rect">
            <a:avLst/>
          </a:prstGeom>
        </p:spPr>
      </p:pic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2123C87D-3EF8-75F2-25DB-B3D0BDA84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5701749"/>
            <a:ext cx="449234" cy="3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4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F5004E7-4AD3-4574-9902-0B8B1D630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88" b="34487"/>
          <a:stretch/>
        </p:blipFill>
        <p:spPr>
          <a:xfrm>
            <a:off x="8256240" y="3468947"/>
            <a:ext cx="2168301" cy="1727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6B5D32-3A32-4563-840B-A6C629B0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quantities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CB73-94AE-4E60-B9AE-2ED23151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C5EF4-590D-4C91-A6D4-9174ED04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7DEE2-95DF-4C9F-A46E-CA331F5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7</a:t>
            </a:fld>
            <a:endParaRPr lang="en-GB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5B6098F-3F38-4F3B-8973-B4C5C59AD245}"/>
              </a:ext>
            </a:extLst>
          </p:cNvPr>
          <p:cNvSpPr txBox="1">
            <a:spLocks/>
          </p:cNvSpPr>
          <p:nvPr/>
        </p:nvSpPr>
        <p:spPr>
          <a:xfrm>
            <a:off x="269582" y="1124744"/>
            <a:ext cx="8418705" cy="3888432"/>
          </a:xfrm>
          <a:prstGeom prst="rect">
            <a:avLst/>
          </a:prstGeom>
        </p:spPr>
        <p:txBody>
          <a:bodyPr>
            <a:noAutofit/>
          </a:bodyPr>
          <a:lstStyle>
            <a:lvl1pPr marL="225425" indent="-225425" algn="l">
              <a:lnSpc>
                <a:spcPct val="100000"/>
              </a:lnSpc>
              <a:spcBef>
                <a:spcPts val="900"/>
              </a:spcBef>
              <a:buClr>
                <a:srgbClr val="5AA3D9"/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1pPr>
            <a:lvl2pPr marL="460375" indent="-228600" algn="l">
              <a:lnSpc>
                <a:spcPct val="100000"/>
              </a:lnSpc>
              <a:spcBef>
                <a:spcPts val="9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2pPr>
            <a:lvl3pPr marL="685800" indent="-225425" algn="l">
              <a:lnSpc>
                <a:spcPct val="100000"/>
              </a:lnSpc>
              <a:spcBef>
                <a:spcPts val="9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3pPr>
            <a:lvl4pPr marL="909638" indent="-223838" algn="l">
              <a:lnSpc>
                <a:spcPct val="100000"/>
              </a:lnSpc>
              <a:spcBef>
                <a:spcPts val="9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4pPr>
            <a:lvl5pPr marL="1146175" indent="-236538" algn="l">
              <a:lnSpc>
                <a:spcPct val="100000"/>
              </a:lnSpc>
              <a:spcBef>
                <a:spcPts val="900"/>
              </a:spcBef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3000" b="0" i="0">
                <a:solidFill>
                  <a:srgbClr val="4D4D4D"/>
                </a:solidFill>
                <a:latin typeface="+mn-lt"/>
                <a:ea typeface="+mn-ea"/>
                <a:cs typeface="Ubuntu Light"/>
              </a:defRPr>
            </a:lvl5pPr>
            <a:lvl6pPr marL="1700784" indent="-182880" algn="l">
              <a:spcBef>
                <a:spcPts val="0"/>
              </a:spcBef>
              <a:buClr>
                <a:schemeClr val="accent5"/>
              </a:buClr>
              <a:buFont typeface="Arial"/>
              <a:buChar char="-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>
              <a:spcBef>
                <a:spcPts val="0"/>
              </a:spcBef>
              <a:buClr>
                <a:schemeClr val="accent6"/>
              </a:buClr>
              <a:buSzPct val="10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>
              <a:spcBef>
                <a:spcPts val="0"/>
              </a:spcBef>
              <a:buClr>
                <a:schemeClr val="accent6"/>
              </a:buClr>
              <a:buFont typeface="Arial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>
              <a:spcBef>
                <a:spcPts val="0"/>
              </a:spcBef>
              <a:buClr>
                <a:schemeClr val="accent6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Instantaneous effects</a:t>
            </a:r>
          </a:p>
          <a:p>
            <a:pPr lvl="1"/>
            <a:r>
              <a:rPr lang="en-US" sz="2000" b="1" dirty="0"/>
              <a:t>Total deposited power (in W): </a:t>
            </a:r>
            <a:r>
              <a:rPr lang="en-US" sz="2000" dirty="0"/>
              <a:t>Determines the heat load on the elements</a:t>
            </a:r>
          </a:p>
          <a:p>
            <a:pPr lvl="1"/>
            <a:r>
              <a:rPr lang="en-US" sz="2000" b="1" dirty="0"/>
              <a:t>Power density (in </a:t>
            </a:r>
            <a:r>
              <a:rPr lang="en-US" sz="2000" b="1" dirty="0" err="1"/>
              <a:t>mW</a:t>
            </a:r>
            <a:r>
              <a:rPr lang="en-US" sz="2000" b="1" dirty="0"/>
              <a:t>/cm</a:t>
            </a:r>
            <a:r>
              <a:rPr lang="en-US" sz="2000" b="1" baseline="30000" dirty="0"/>
              <a:t>3</a:t>
            </a:r>
            <a:r>
              <a:rPr lang="en-US" sz="2000" b="1" dirty="0"/>
              <a:t>): </a:t>
            </a:r>
            <a:r>
              <a:rPr lang="en-US" sz="2000" dirty="0">
                <a:sym typeface="Wingdings" panose="05000000000000000000" pitchFamily="2" charset="2"/>
              </a:rPr>
              <a:t>Quenching of SC if it is too high</a:t>
            </a:r>
          </a:p>
          <a:p>
            <a:pPr lvl="1"/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b="1" dirty="0"/>
              <a:t>Long term radiation effects</a:t>
            </a:r>
          </a:p>
          <a:p>
            <a:pPr lvl="1"/>
            <a:r>
              <a:rPr lang="en-US" sz="2000" b="1" dirty="0"/>
              <a:t>Dose (in </a:t>
            </a:r>
            <a:r>
              <a:rPr lang="en-US" sz="2000" b="1" dirty="0" err="1"/>
              <a:t>MGy</a:t>
            </a:r>
            <a:r>
              <a:rPr lang="en-US" sz="2000" b="1" dirty="0"/>
              <a:t>): </a:t>
            </a:r>
            <a:r>
              <a:rPr lang="en-US" sz="2000" dirty="0"/>
              <a:t>Deterioration of (organic) materials</a:t>
            </a:r>
          </a:p>
          <a:p>
            <a:pPr lvl="1"/>
            <a:r>
              <a:rPr lang="en-US" sz="2000" b="1" dirty="0"/>
              <a:t>Displacement per atom (DPA): </a:t>
            </a:r>
            <a:r>
              <a:rPr lang="en-US" sz="2000" dirty="0"/>
              <a:t>Structural damage of inorganic materials; Dimensionless number proportional to the number of Frenkel pairs</a:t>
            </a:r>
          </a:p>
          <a:p>
            <a:pPr lvl="1"/>
            <a:endParaRPr lang="en-US" sz="2000" dirty="0"/>
          </a:p>
          <a:p>
            <a:endParaRPr lang="en-US" sz="1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744A0-7A1D-4078-ADA5-C1103A412730}"/>
              </a:ext>
            </a:extLst>
          </p:cNvPr>
          <p:cNvSpPr txBox="1"/>
          <p:nvPr/>
        </p:nvSpPr>
        <p:spPr>
          <a:xfrm rot="20075012">
            <a:off x="9488109" y="4653286"/>
            <a:ext cx="1166776" cy="307777"/>
          </a:xfrm>
          <a:prstGeom prst="rect">
            <a:avLst/>
          </a:prstGeom>
          <a:gradFill flip="none" rotWithShape="1">
            <a:gsLst>
              <a:gs pos="0">
                <a:srgbClr val="72CCD8">
                  <a:tint val="66000"/>
                  <a:satMod val="160000"/>
                </a:srgbClr>
              </a:gs>
              <a:gs pos="50000">
                <a:srgbClr val="72CCD8">
                  <a:tint val="44500"/>
                  <a:satMod val="160000"/>
                </a:srgbClr>
              </a:gs>
              <a:gs pos="100000">
                <a:srgbClr val="72CCD8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1400" dirty="0"/>
              <a:t>Frenkel Pair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8545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E00687-CF13-FBEA-39BE-035F7292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25/11/2022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DA571-50A6-BFDB-3EE8-B351D59D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FCC-ee Injector Studies Mini-Workshop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7C897-0A51-EA18-F4D6-E05B9D69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380F-326D-3C40-9EE7-7FBAB095342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7DDD74-270C-9E93-E92A-20AC6A9B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Adiabatic Matching Device  Target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23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506B-137E-4EC1-94E6-75293FDD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on different AMD elements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41128-FC1F-49A5-8C16-AB1859A3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25/11/2022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966C1-88A1-4F1C-ADBE-8BD8AEA8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C17A8-2003-4D68-840E-13E17112D69B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37822E22-9929-408A-99AA-1BF7751ED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44525"/>
              </p:ext>
            </p:extLst>
          </p:nvPr>
        </p:nvGraphicFramePr>
        <p:xfrm>
          <a:off x="335360" y="1226343"/>
          <a:ext cx="3912384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80">
                  <a:extLst>
                    <a:ext uri="{9D8B030D-6E8A-4147-A177-3AD203B41FA5}">
                      <a16:colId xmlns:a16="http://schemas.microsoft.com/office/drawing/2014/main" val="1774482557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2782887706"/>
                    </a:ext>
                  </a:extLst>
                </a:gridCol>
                <a:gridCol w="1387624">
                  <a:extLst>
                    <a:ext uri="{9D8B030D-6E8A-4147-A177-3AD203B41FA5}">
                      <a16:colId xmlns:a16="http://schemas.microsoft.com/office/drawing/2014/main" val="438650566"/>
                    </a:ext>
                  </a:extLst>
                </a:gridCol>
              </a:tblGrid>
              <a:tr h="2268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13.34kW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3.43kW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42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3100W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869W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64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Shielding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1040W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209W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22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Coils (1-5)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0.6-2.9W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0.27-1.25W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8662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325DB485-9000-48D7-8B35-09E885F00240}"/>
              </a:ext>
            </a:extLst>
          </p:cNvPr>
          <p:cNvSpPr/>
          <p:nvPr/>
        </p:nvSpPr>
        <p:spPr bwMode="auto">
          <a:xfrm>
            <a:off x="1055440" y="3782074"/>
            <a:ext cx="288032" cy="150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B1BC5-EBE5-4636-A32F-6E14DD52831D}"/>
              </a:ext>
            </a:extLst>
          </p:cNvPr>
          <p:cNvSpPr/>
          <p:nvPr/>
        </p:nvSpPr>
        <p:spPr bwMode="auto">
          <a:xfrm>
            <a:off x="4799856" y="3782075"/>
            <a:ext cx="288032" cy="150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F0CF52E8-2DC4-4933-9618-E1552269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FCC-ee Injector Studies Mini-Workshop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FDA1CC-135C-D54C-551D-A9AF98AC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7" t="1991"/>
          <a:stretch/>
        </p:blipFill>
        <p:spPr>
          <a:xfrm>
            <a:off x="5607389" y="1759986"/>
            <a:ext cx="6154753" cy="4044175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1BEB7A6-39F9-6CC5-EFA0-C5174DA9B55E}"/>
              </a:ext>
            </a:extLst>
          </p:cNvPr>
          <p:cNvCxnSpPr>
            <a:cxnSpLocks/>
          </p:cNvCxnSpPr>
          <p:nvPr/>
        </p:nvCxnSpPr>
        <p:spPr bwMode="auto">
          <a:xfrm>
            <a:off x="4232174" y="1764472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FD24BA8-000F-9818-8354-ED379B073269}"/>
              </a:ext>
            </a:extLst>
          </p:cNvPr>
          <p:cNvCxnSpPr>
            <a:cxnSpLocks/>
          </p:cNvCxnSpPr>
          <p:nvPr/>
        </p:nvCxnSpPr>
        <p:spPr bwMode="auto">
          <a:xfrm>
            <a:off x="4223792" y="2147401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83D0612-8B30-A058-52BF-9A90D6DF9ED9}"/>
              </a:ext>
            </a:extLst>
          </p:cNvPr>
          <p:cNvSpPr txBox="1"/>
          <p:nvPr/>
        </p:nvSpPr>
        <p:spPr>
          <a:xfrm>
            <a:off x="4435663" y="1551804"/>
            <a:ext cx="63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x3.5</a:t>
            </a:r>
            <a:endParaRPr lang="en-GB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A616747-D6E2-E961-A5F8-D35277ECA38F}"/>
              </a:ext>
            </a:extLst>
          </p:cNvPr>
          <p:cNvSpPr txBox="1"/>
          <p:nvPr/>
        </p:nvSpPr>
        <p:spPr>
          <a:xfrm>
            <a:off x="4435663" y="1977141"/>
            <a:ext cx="68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x4.9</a:t>
            </a:r>
            <a:endParaRPr lang="en-GB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D978A6D-8877-CA04-49E9-B42E1686DAE5}"/>
              </a:ext>
            </a:extLst>
          </p:cNvPr>
          <p:cNvCxnSpPr>
            <a:cxnSpLocks/>
          </p:cNvCxnSpPr>
          <p:nvPr/>
        </p:nvCxnSpPr>
        <p:spPr bwMode="auto">
          <a:xfrm>
            <a:off x="4232174" y="1404432"/>
            <a:ext cx="28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7CC7C15-1DF9-6979-7FF4-489ED254D604}"/>
              </a:ext>
            </a:extLst>
          </p:cNvPr>
          <p:cNvSpPr txBox="1"/>
          <p:nvPr/>
        </p:nvSpPr>
        <p:spPr>
          <a:xfrm>
            <a:off x="4435663" y="1203468"/>
            <a:ext cx="63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x3.9</a:t>
            </a:r>
            <a:endParaRPr lang="en-GB" b="1" dirty="0"/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63CE5EB1-53F6-5E13-317E-06CE94C6909A}"/>
              </a:ext>
            </a:extLst>
          </p:cNvPr>
          <p:cNvSpPr/>
          <p:nvPr/>
        </p:nvSpPr>
        <p:spPr bwMode="auto">
          <a:xfrm flipH="1">
            <a:off x="4954878" y="1637091"/>
            <a:ext cx="88787" cy="64807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32176FD-A8C9-856B-CE78-F2BEAF9E5E4F}"/>
              </a:ext>
            </a:extLst>
          </p:cNvPr>
          <p:cNvSpPr txBox="1"/>
          <p:nvPr/>
        </p:nvSpPr>
        <p:spPr>
          <a:xfrm>
            <a:off x="5005446" y="1625973"/>
            <a:ext cx="204764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4140W vs.1078W</a:t>
            </a:r>
          </a:p>
          <a:p>
            <a:r>
              <a:rPr lang="en-GB" b="1" dirty="0">
                <a:solidFill>
                  <a:schemeClr val="accent3"/>
                </a:solidFill>
              </a:rPr>
              <a:t>x3.8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5B1787-CC32-8BC5-0559-53B57E0A6D58}"/>
              </a:ext>
            </a:extLst>
          </p:cNvPr>
          <p:cNvSpPr txBox="1"/>
          <p:nvPr/>
        </p:nvSpPr>
        <p:spPr>
          <a:xfrm>
            <a:off x="701834" y="3224732"/>
            <a:ext cx="415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Smaller target, less increase (x3.5)</a:t>
            </a:r>
          </a:p>
          <a:p>
            <a:r>
              <a:rPr lang="en-US" dirty="0"/>
              <a:t>bigger shielding, more increase (x4.9)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F60F3-88EC-324B-210B-A0E61CE4F6A3}"/>
              </a:ext>
            </a:extLst>
          </p:cNvPr>
          <p:cNvSpPr txBox="1"/>
          <p:nvPr/>
        </p:nvSpPr>
        <p:spPr>
          <a:xfrm>
            <a:off x="701834" y="4446602"/>
            <a:ext cx="4153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Sum increases proportional (x3.9) to beam power (x3.9)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 Slightly different distribution but total power stays similar</a:t>
            </a:r>
            <a:endParaRPr lang="en-GB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89343B1-B6A1-55AC-B7F7-1AD506702D7B}"/>
              </a:ext>
            </a:extLst>
          </p:cNvPr>
          <p:cNvSpPr/>
          <p:nvPr/>
        </p:nvSpPr>
        <p:spPr bwMode="auto">
          <a:xfrm>
            <a:off x="2465704" y="3919823"/>
            <a:ext cx="144016" cy="51745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47935-B7DA-777B-0CC4-DDB660533E36}"/>
              </a:ext>
            </a:extLst>
          </p:cNvPr>
          <p:cNvSpPr txBox="1"/>
          <p:nvPr/>
        </p:nvSpPr>
        <p:spPr>
          <a:xfrm>
            <a:off x="6960096" y="1731664"/>
            <a:ext cx="33293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sym typeface="Wingdings" panose="05000000000000000000" pitchFamily="2" charset="2"/>
              </a:rPr>
              <a:t>Power Density - 13.34kW Beam power</a:t>
            </a:r>
            <a:endParaRPr lang="en-US" sz="2000" dirty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75778412"/>
      </p:ext>
    </p:extLst>
  </p:cSld>
  <p:clrMapOvr>
    <a:masterClrMapping/>
  </p:clrMapOvr>
</p:sld>
</file>

<file path=ppt/theme/theme1.xml><?xml version="1.0" encoding="utf-8"?>
<a:theme xmlns:a="http://schemas.openxmlformats.org/drawingml/2006/main" name="CERN_ENdept_Presentation_ArialFont copy">
  <a:themeElements>
    <a:clrScheme name="Custom 6">
      <a:dk1>
        <a:srgbClr val="4C4C4C"/>
      </a:dk1>
      <a:lt1>
        <a:srgbClr val="FFFFFF"/>
      </a:lt1>
      <a:dk2>
        <a:srgbClr val="333333"/>
      </a:dk2>
      <a:lt2>
        <a:srgbClr val="999999"/>
      </a:lt2>
      <a:accent1>
        <a:srgbClr val="0C377B"/>
      </a:accent1>
      <a:accent2>
        <a:srgbClr val="A40000"/>
      </a:accent2>
      <a:accent3>
        <a:srgbClr val="4F9A06"/>
      </a:accent3>
      <a:accent4>
        <a:srgbClr val="5197CC"/>
      </a:accent4>
      <a:accent5>
        <a:srgbClr val="EF2929"/>
      </a:accent5>
      <a:accent6>
        <a:srgbClr val="8AE234"/>
      </a:accent6>
      <a:hlink>
        <a:srgbClr val="3465A4"/>
      </a:hlink>
      <a:folHlink>
        <a:srgbClr val="3465A4"/>
      </a:folHlink>
    </a:clrScheme>
    <a:fontScheme name="Office Classique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Technic"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C119363C39C469A384AB5E04343F1" ma:contentTypeVersion="0" ma:contentTypeDescription="Create a new document." ma:contentTypeScope="" ma:versionID="af4344a90efd31c7a5c38aba7d66ce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4CC875-C401-4233-8B71-2C068EC6D3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987FA8-5CC2-4B9B-BD0C-15A83ABCA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A024D3-BF3C-4888-9114-7E7558FC4F7B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CERN_ENdept_Presentation_ArialFont copy</Template>
  <TotalTime>55668</TotalTime>
  <Words>1293</Words>
  <Application>Microsoft Office PowerPoint</Application>
  <DocSecurity>0</DocSecurity>
  <PresentationFormat>Widescreen</PresentationFormat>
  <Paragraphs>325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Wingdings</vt:lpstr>
      <vt:lpstr>Calibri</vt:lpstr>
      <vt:lpstr>CERN_ENdept_Presentation_ArialFont copy</vt:lpstr>
      <vt:lpstr>Radiation Load Studies for the FCC-ee Positron Source:  AMD and Positron Linac</vt:lpstr>
      <vt:lpstr>Agenda</vt:lpstr>
      <vt:lpstr>Geometry</vt:lpstr>
      <vt:lpstr>Geometry – Adiabatic Matching Device (AMD)</vt:lpstr>
      <vt:lpstr>Geometry – Positron Linac</vt:lpstr>
      <vt:lpstr>Parameters for the FCC-ee positron target</vt:lpstr>
      <vt:lpstr>Measured quantities</vt:lpstr>
      <vt:lpstr>Adiabatic Matching Device  Target</vt:lpstr>
      <vt:lpstr>Power on different AMD elements</vt:lpstr>
      <vt:lpstr>Close up on the target</vt:lpstr>
      <vt:lpstr>Power density on coils</vt:lpstr>
      <vt:lpstr>PowerPoint Presentation</vt:lpstr>
      <vt:lpstr>Positron Linac</vt:lpstr>
      <vt:lpstr>Geometry reminder</vt:lpstr>
      <vt:lpstr>Power loss on aperture in positron linac</vt:lpstr>
      <vt:lpstr>Power loss on aperture in positron linac</vt:lpstr>
      <vt:lpstr>Power deposition on different elements of the positron linac</vt:lpstr>
      <vt:lpstr>Close up to first cell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Sylvia MARTAKIS</dc:creator>
  <cp:keywords/>
  <dc:description/>
  <cp:lastModifiedBy>Barbara Humann</cp:lastModifiedBy>
  <cp:revision>476</cp:revision>
  <dcterms:created xsi:type="dcterms:W3CDTF">2020-09-04T12:34:15Z</dcterms:created>
  <dcterms:modified xsi:type="dcterms:W3CDTF">2022-11-25T11:50:07Z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0x01010054EC119363C39C469A384AB5E04343F1</vt:lpwstr>
  </property>
</Properties>
</file>