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61" r:id="rId4"/>
    <p:sldId id="262" r:id="rId5"/>
    <p:sldId id="288" r:id="rId6"/>
    <p:sldId id="281" r:id="rId7"/>
    <p:sldId id="284" r:id="rId8"/>
    <p:sldId id="289" r:id="rId9"/>
    <p:sldId id="290" r:id="rId10"/>
    <p:sldId id="291" r:id="rId11"/>
    <p:sldId id="292" r:id="rId12"/>
    <p:sldId id="278" r:id="rId13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1" autoAdjust="0"/>
    <p:restoredTop sz="97505"/>
  </p:normalViewPr>
  <p:slideViewPr>
    <p:cSldViewPr>
      <p:cViewPr varScale="1">
        <p:scale>
          <a:sx n="107" d="100"/>
          <a:sy n="107" d="100"/>
        </p:scale>
        <p:origin x="132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091E57-63A1-3442-B86A-6695F2409FE9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5DFCAA7F-8EAD-4141-9B8C-828B1EDAAAE8}" type="datetime1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56068B66-AC6D-6940-9367-EDC4B154B8F9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B05A767D-07B9-9144-8C31-3A39702D4D06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124681" y="396970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2F9913ED-B1D4-5A4C-8CD8-2E74EB25BED8}" type="datetime1">
              <a:rPr lang="en-US" smtClean="0"/>
              <a:t>11/19/2022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20938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13187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29902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CD972BCD-5811-B64E-BDB0-AE8779383E83}" type="datetime1">
              <a:rPr lang="en-US" smtClean="0"/>
              <a:t>11/19/2022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C50A8CA0-D217-2348-BC43-8F09744CBBC2}" type="datetime1">
              <a:rPr lang="en-US" smtClean="0"/>
              <a:t>11/19/2022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998574-4EFE-F64F-9FFB-8AA532A9073D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53E94D-4168-8048-A22B-A04504165998}" type="datetime1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47728" y="757891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C586C67-E5AB-2148-8000-3D5AD3404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32" y="216024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2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fld id="{5A2D8E4C-A0BF-5444-9C74-A3C2242D2F23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06EBC2-F68D-D648-AF1D-B832BA185A4D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505A68-9FCB-BC42-AC2B-E47DE4FC1101}" type="datetime1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80"/>
            <a:ext cx="12192000" cy="6351588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-52466"/>
            <a:ext cx="4116387" cy="63708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8663E3-BB79-624E-926B-8F195825897F}" type="datetime1">
              <a:rPr lang="en-US" smtClean="0"/>
              <a:t>11/19/2022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1EA7BFB-1EE4-5945-B805-E0B5FC822139}" type="datetime1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591609-E732-F641-A3F1-7047CC4ED180}" type="datetime1">
              <a:rPr lang="en-US" smtClean="0"/>
              <a:t>11/19/2022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4E4AD-84F6-3A4A-90B6-0E4AEED05A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32400"/>
            <a:ext cx="12192000" cy="533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408000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DD1933-E90B-7840-9B80-3952FF1C8C56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064552" y="640800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F5DECC8-1817-1C40-A787-5BBEA9EC14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58472"/>
            <a:ext cx="681255" cy="6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8" r:id="rId17"/>
    <p:sldLayoutId id="2147483669" r:id="rId18"/>
  </p:sldLayoutIdLst>
  <p:hf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8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g"/><Relationship Id="rId5" Type="http://schemas.openxmlformats.org/officeDocument/2006/relationships/image" Target="../media/image25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407987" y="3429000"/>
            <a:ext cx="11448653" cy="215326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Design </a:t>
            </a:r>
            <a:r>
              <a:rPr lang="en-GB" dirty="0"/>
              <a:t>of the </a:t>
            </a:r>
            <a:r>
              <a:rPr lang="en-GB" dirty="0" smtClean="0"/>
              <a:t>FCC-</a:t>
            </a:r>
            <a:r>
              <a:rPr lang="en-GB" dirty="0" err="1" smtClean="0"/>
              <a:t>ee</a:t>
            </a:r>
            <a:r>
              <a:rPr lang="en-GB" dirty="0" smtClean="0"/>
              <a:t> positron source target: current status &amp; challenges</a:t>
            </a:r>
            <a:endParaRPr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229201"/>
            <a:ext cx="11376026" cy="1274838"/>
          </a:xfrm>
        </p:spPr>
        <p:txBody>
          <a:bodyPr/>
          <a:lstStyle/>
          <a:p>
            <a:pPr>
              <a:defRPr/>
            </a:pPr>
            <a:r>
              <a:rPr lang="en-GB" sz="1800" dirty="0"/>
              <a:t>Mini workshop on the FCC-</a:t>
            </a:r>
            <a:r>
              <a:rPr lang="en-GB" sz="1800" dirty="0" err="1"/>
              <a:t>ee</a:t>
            </a:r>
            <a:r>
              <a:rPr lang="en-GB" sz="1800" dirty="0"/>
              <a:t> Injector </a:t>
            </a:r>
            <a:r>
              <a:rPr lang="en-GB" sz="1800" dirty="0" smtClean="0"/>
              <a:t>Studies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Ramiro </a:t>
            </a:r>
            <a:r>
              <a:rPr lang="en-US" sz="1800" dirty="0"/>
              <a:t>Mena </a:t>
            </a:r>
            <a:r>
              <a:rPr lang="en-US" sz="1800" dirty="0" smtClean="0"/>
              <a:t>Andrade, </a:t>
            </a:r>
            <a:r>
              <a:rPr lang="en-US" sz="1800" dirty="0" smtClean="0"/>
              <a:t>Antonio </a:t>
            </a:r>
            <a:r>
              <a:rPr lang="en-US" sz="1800" dirty="0" err="1" smtClean="0"/>
              <a:t>Perillo</a:t>
            </a:r>
            <a:r>
              <a:rPr lang="en-US" sz="1800" dirty="0" smtClean="0"/>
              <a:t> </a:t>
            </a:r>
            <a:r>
              <a:rPr lang="en-US" sz="1800" dirty="0" err="1" smtClean="0"/>
              <a:t>Marcone</a:t>
            </a:r>
            <a:r>
              <a:rPr lang="en-US" sz="1800" dirty="0"/>
              <a:t> and Jean-Louis </a:t>
            </a:r>
            <a:r>
              <a:rPr lang="en-US" sz="1800" dirty="0" smtClean="0"/>
              <a:t>Grenard </a:t>
            </a:r>
            <a:r>
              <a:rPr lang="en-US" sz="1800" dirty="0" smtClean="0"/>
              <a:t>(SY-TCD-STI)</a:t>
            </a:r>
            <a:endParaRPr dirty="0"/>
          </a:p>
          <a:p>
            <a:pPr algn="l">
              <a:defRPr/>
            </a:pPr>
            <a:r>
              <a:rPr lang="en-US" sz="1800" dirty="0" smtClean="0"/>
              <a:t>Date: </a:t>
            </a:r>
            <a:r>
              <a:rPr lang="en-US" sz="1800" dirty="0" smtClean="0"/>
              <a:t>25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November </a:t>
            </a:r>
            <a:r>
              <a:rPr lang="en-US" sz="1800" dirty="0" smtClean="0"/>
              <a:t>2022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design: Discussion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6696125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Design workflow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132856"/>
            <a:ext cx="5446166" cy="3730752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168009" y="1592264"/>
            <a:ext cx="5832648" cy="460851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Ideas to explore: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The increment in energy deposition (x4)</a:t>
            </a:r>
            <a:r>
              <a:rPr lang="en-US" sz="1800" b="0" dirty="0" smtClean="0">
                <a:solidFill>
                  <a:schemeClr val="tx2"/>
                </a:solidFill>
              </a:rPr>
              <a:t> causes an </a:t>
            </a:r>
            <a:r>
              <a:rPr lang="en-US" sz="1800" dirty="0" smtClean="0">
                <a:solidFill>
                  <a:schemeClr val="tx2"/>
                </a:solidFill>
              </a:rPr>
              <a:t>important rise of temperature </a:t>
            </a:r>
            <a:r>
              <a:rPr lang="en-US" sz="1800" b="0" dirty="0" smtClean="0">
                <a:solidFill>
                  <a:schemeClr val="tx2"/>
                </a:solidFill>
              </a:rPr>
              <a:t>in the target </a:t>
            </a:r>
            <a:r>
              <a:rPr lang="fr-FR" sz="1800" b="0" dirty="0" smtClean="0">
                <a:solidFill>
                  <a:schemeClr val="tx2"/>
                </a:solidFill>
              </a:rPr>
              <a:t>(x3)</a:t>
            </a:r>
            <a:r>
              <a:rPr lang="en-US" sz="1800" b="0" dirty="0" smtClean="0">
                <a:solidFill>
                  <a:schemeClr val="tx2"/>
                </a:solidFill>
              </a:rPr>
              <a:t>. </a:t>
            </a:r>
          </a:p>
          <a:p>
            <a:pPr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As a consequence, the obtained </a:t>
            </a:r>
            <a:r>
              <a:rPr lang="en-US" sz="1800" dirty="0" smtClean="0">
                <a:solidFill>
                  <a:schemeClr val="tx2"/>
                </a:solidFill>
              </a:rPr>
              <a:t>thermal stresses </a:t>
            </a:r>
            <a:r>
              <a:rPr lang="en-US" sz="1800" b="0" dirty="0" smtClean="0">
                <a:solidFill>
                  <a:schemeClr val="tx2"/>
                </a:solidFill>
              </a:rPr>
              <a:t>are </a:t>
            </a:r>
            <a:r>
              <a:rPr lang="en-US" sz="1800" dirty="0" smtClean="0">
                <a:solidFill>
                  <a:schemeClr val="tx2"/>
                </a:solidFill>
              </a:rPr>
              <a:t>on the limit</a:t>
            </a:r>
            <a:r>
              <a:rPr lang="en-US" sz="1800" b="0" dirty="0" smtClean="0">
                <a:solidFill>
                  <a:schemeClr val="tx2"/>
                </a:solidFill>
              </a:rPr>
              <a:t> of the elastic range of tungsten.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Ideas to explore: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- Physics: beam configuration (size)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- Cooling: material selection and/or design optimization         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- Geometry: target thickness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schemeClr val="tx2"/>
                </a:solidFill>
              </a:rPr>
              <a:t>- Design: rotary target?</a:t>
            </a:r>
          </a:p>
        </p:txBody>
      </p:sp>
    </p:spTree>
    <p:extLst>
      <p:ext uri="{BB962C8B-B14F-4D97-AF65-F5344CB8AC3E}">
        <p14:creationId xmlns:p14="http://schemas.microsoft.com/office/powerpoint/2010/main" val="196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11232629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0" dirty="0" smtClean="0">
                <a:solidFill>
                  <a:schemeClr val="tx2"/>
                </a:solidFill>
              </a:rPr>
              <a:t>As a reference, the </a:t>
            </a:r>
            <a:r>
              <a:rPr lang="en-US" sz="2400" b="0" dirty="0" err="1" smtClean="0">
                <a:solidFill>
                  <a:schemeClr val="tx2"/>
                </a:solidFill>
              </a:rPr>
              <a:t>SuperKEKB</a:t>
            </a:r>
            <a:r>
              <a:rPr lang="en-US" sz="2400" b="0" dirty="0" smtClean="0">
                <a:solidFill>
                  <a:schemeClr val="tx2"/>
                </a:solidFill>
              </a:rPr>
              <a:t> target has a thickness of </a:t>
            </a:r>
            <a:r>
              <a:rPr lang="en-US" sz="2400" dirty="0" smtClean="0">
                <a:solidFill>
                  <a:schemeClr val="tx2"/>
                </a:solidFill>
              </a:rPr>
              <a:t>14mm</a:t>
            </a:r>
            <a:r>
              <a:rPr lang="en-US" sz="2400" b="0" dirty="0" smtClean="0">
                <a:solidFill>
                  <a:schemeClr val="tx2"/>
                </a:solidFill>
              </a:rPr>
              <a:t> and dissipates a power of 0.5-3 kW. To deal with this power, it is embedded in a copper interface. On the other hand, the FCC-</a:t>
            </a:r>
            <a:r>
              <a:rPr lang="en-US" sz="2400" b="0" dirty="0" err="1" smtClean="0">
                <a:solidFill>
                  <a:schemeClr val="tx2"/>
                </a:solidFill>
              </a:rPr>
              <a:t>ee</a:t>
            </a:r>
            <a:r>
              <a:rPr lang="en-US" sz="2400" b="0" dirty="0" smtClean="0">
                <a:solidFill>
                  <a:schemeClr val="tx2"/>
                </a:solidFill>
              </a:rPr>
              <a:t> target has a thickness of </a:t>
            </a:r>
            <a:r>
              <a:rPr lang="en-US" sz="2400" dirty="0" smtClean="0">
                <a:solidFill>
                  <a:schemeClr val="tx2"/>
                </a:solidFill>
              </a:rPr>
              <a:t>17.5mm</a:t>
            </a:r>
            <a:r>
              <a:rPr lang="en-US" sz="2400" b="0" dirty="0" smtClean="0">
                <a:solidFill>
                  <a:schemeClr val="tx2"/>
                </a:solidFill>
              </a:rPr>
              <a:t> and with the updated energy deposition mapping, it must dissipate 3.6 kW. </a:t>
            </a:r>
            <a:r>
              <a:rPr lang="en-US" sz="2400" b="0" dirty="0">
                <a:solidFill>
                  <a:schemeClr val="tx2"/>
                </a:solidFill>
              </a:rPr>
              <a:t>Following </a:t>
            </a:r>
            <a:r>
              <a:rPr lang="en-US" sz="2400" b="0" dirty="0" smtClean="0">
                <a:solidFill>
                  <a:schemeClr val="tx2"/>
                </a:solidFill>
              </a:rPr>
              <a:t>this </a:t>
            </a:r>
            <a:r>
              <a:rPr lang="en-US" sz="2400" b="0" dirty="0">
                <a:solidFill>
                  <a:schemeClr val="tx2"/>
                </a:solidFill>
              </a:rPr>
              <a:t>philosophy, </a:t>
            </a:r>
            <a:r>
              <a:rPr lang="en-US" sz="2400" b="0" dirty="0" smtClean="0">
                <a:solidFill>
                  <a:schemeClr val="tx2"/>
                </a:solidFill>
              </a:rPr>
              <a:t>a preliminary design was presented.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0" dirty="0" smtClean="0">
                <a:solidFill>
                  <a:schemeClr val="tx2"/>
                </a:solidFill>
              </a:rPr>
              <a:t>With the </a:t>
            </a:r>
            <a:r>
              <a:rPr lang="en-US" sz="2400" dirty="0" smtClean="0">
                <a:solidFill>
                  <a:schemeClr val="tx2"/>
                </a:solidFill>
              </a:rPr>
              <a:t>current specifications</a:t>
            </a:r>
            <a:r>
              <a:rPr lang="en-US" sz="2400" b="0" dirty="0" smtClean="0">
                <a:solidFill>
                  <a:schemeClr val="tx2"/>
                </a:solidFill>
              </a:rPr>
              <a:t>, the material is subjected to significant thermal gradients and thermal stresses. The presented results are considering a steady-state scenario only and the material is close to its yield limit. Therefore, it is important to discuss </a:t>
            </a:r>
            <a:r>
              <a:rPr lang="en-US" sz="2400" dirty="0" smtClean="0">
                <a:solidFill>
                  <a:schemeClr val="tx2"/>
                </a:solidFill>
              </a:rPr>
              <a:t>possible strategies </a:t>
            </a:r>
            <a:r>
              <a:rPr lang="en-US" sz="2400" b="0" dirty="0" smtClean="0">
                <a:solidFill>
                  <a:schemeClr val="tx2"/>
                </a:solidFill>
              </a:rPr>
              <a:t>to mitigate this potential issue.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7CCF5-E5C8-2748-8E26-16A25AC1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Target </a:t>
            </a:r>
            <a:r>
              <a:rPr lang="en-US" dirty="0" smtClean="0"/>
              <a:t>design: Recap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Target design: </a:t>
            </a:r>
            <a:r>
              <a:rPr lang="en-US" dirty="0" smtClean="0"/>
              <a:t>W-Cu model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60AE-01D3-8B41-968E-73F7C719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</a:t>
            </a:r>
            <a:r>
              <a:rPr lang="en-US" dirty="0" smtClean="0"/>
              <a:t>design: Recap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868033" cy="4429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</a:rPr>
              <a:t>To provide a </a:t>
            </a:r>
            <a:r>
              <a:rPr lang="en-GB" dirty="0">
                <a:solidFill>
                  <a:schemeClr val="tx2"/>
                </a:solidFill>
              </a:rPr>
              <a:t>mechanical </a:t>
            </a:r>
            <a:r>
              <a:rPr lang="en-GB" dirty="0" smtClean="0">
                <a:solidFill>
                  <a:schemeClr val="tx2"/>
                </a:solidFill>
              </a:rPr>
              <a:t>design </a:t>
            </a:r>
            <a:r>
              <a:rPr lang="en-GB" b="0" dirty="0">
                <a:solidFill>
                  <a:schemeClr val="tx2"/>
                </a:solidFill>
              </a:rPr>
              <a:t>of the positron’s source </a:t>
            </a:r>
            <a:r>
              <a:rPr lang="en-GB" b="0" dirty="0" smtClean="0">
                <a:solidFill>
                  <a:schemeClr val="tx2"/>
                </a:solidFill>
              </a:rPr>
              <a:t>target.</a:t>
            </a:r>
          </a:p>
          <a:p>
            <a:pPr>
              <a:defRPr/>
            </a:pPr>
            <a:r>
              <a:rPr lang="en-US" dirty="0" smtClean="0"/>
              <a:t>Previous results: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solidFill>
                  <a:schemeClr val="tx2"/>
                </a:solidFill>
              </a:rPr>
              <a:t>Target’s cooling </a:t>
            </a:r>
            <a:r>
              <a:rPr lang="en-US" b="0" dirty="0">
                <a:solidFill>
                  <a:schemeClr val="tx2"/>
                </a:solidFill>
              </a:rPr>
              <a:t>through </a:t>
            </a:r>
            <a:r>
              <a:rPr lang="en-US" b="0" dirty="0" smtClean="0">
                <a:solidFill>
                  <a:schemeClr val="tx2"/>
                </a:solidFill>
              </a:rPr>
              <a:t>its </a:t>
            </a:r>
            <a:r>
              <a:rPr lang="en-US" b="0" dirty="0">
                <a:solidFill>
                  <a:schemeClr val="tx2"/>
                </a:solidFill>
              </a:rPr>
              <a:t>shielding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solidFill>
                  <a:schemeClr val="tx2"/>
                </a:solidFill>
              </a:rPr>
              <a:t>Parametric analysis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solidFill>
                  <a:schemeClr val="tx2"/>
                </a:solidFill>
              </a:rPr>
              <a:t>geometry &amp; working conditions</a:t>
            </a:r>
            <a:endParaRPr lang="en-US" sz="1400" b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solidFill>
                  <a:schemeClr val="tx2"/>
                </a:solidFill>
              </a:rPr>
              <a:t>Recommended geometry: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2"/>
                </a:solidFill>
              </a:rPr>
              <a:t>C2x2 D7.5mm at 25 m/s and 12.5 bar</a:t>
            </a:r>
            <a:endParaRPr lang="en-US" dirty="0"/>
          </a:p>
          <a:p>
            <a:pPr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3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196752"/>
            <a:ext cx="1807897" cy="2526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5740140" y="389395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Design’s </a:t>
            </a:r>
            <a:r>
              <a:rPr lang="en-US" sz="1000" dirty="0" smtClean="0"/>
              <a:t>approach: </a:t>
            </a:r>
          </a:p>
          <a:p>
            <a:pPr algn="ctr"/>
            <a:r>
              <a:rPr lang="en-US" sz="1000" dirty="0" smtClean="0"/>
              <a:t>target </a:t>
            </a:r>
            <a:r>
              <a:rPr lang="en-US" sz="1000" dirty="0" smtClean="0"/>
              <a:t>and shielding are integrated on a single piece </a:t>
            </a:r>
            <a:endParaRPr lang="en-GB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68" y="1196752"/>
            <a:ext cx="2413000" cy="241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8755226" y="38572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Recommended geometry</a:t>
            </a:r>
          </a:p>
          <a:p>
            <a:pPr algn="ctr"/>
            <a:r>
              <a:rPr lang="en-US" sz="1000" dirty="0" smtClean="0"/>
              <a:t>C2x2 D7</a:t>
            </a:r>
            <a:r>
              <a:rPr lang="en-GB" sz="1000" dirty="0" smtClean="0"/>
              <a:t>.5mm</a:t>
            </a:r>
            <a:endParaRPr lang="en-US" sz="1000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744072" y="4482986"/>
            <a:ext cx="4621664" cy="1754326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challenge: </a:t>
            </a:r>
            <a:r>
              <a:rPr lang="en-US" dirty="0" smtClean="0"/>
              <a:t>an increase in the energy density deposition by a </a:t>
            </a:r>
            <a:r>
              <a:rPr lang="en-US" b="1" dirty="0" smtClean="0"/>
              <a:t>factor of 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Power to dissipate in the target:</a:t>
            </a:r>
          </a:p>
          <a:p>
            <a:pPr algn="ctr"/>
            <a:r>
              <a:rPr lang="en-US" dirty="0" smtClean="0"/>
              <a:t>    Before: 0.9 kW     [Aug-2022]</a:t>
            </a:r>
          </a:p>
          <a:p>
            <a:pPr algn="ctr"/>
            <a:r>
              <a:rPr lang="en-US" dirty="0" smtClean="0"/>
              <a:t>   Current: 3.6 kW    [Oct-2022]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</a:t>
            </a:r>
            <a:r>
              <a:rPr lang="en-US" dirty="0" smtClean="0"/>
              <a:t>: Updating the energy deposition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3383757" cy="154870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Question: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Can we still use the previous design?</a:t>
            </a:r>
          </a:p>
          <a:p>
            <a:pPr>
              <a:defRPr/>
            </a:pPr>
            <a:endParaRPr lang="en-US" sz="2400" b="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r>
              <a:rPr lang="en-US" sz="2400" b="0" dirty="0" smtClean="0"/>
              <a:t> </a:t>
            </a:r>
            <a:endParaRPr lang="en-US" sz="2400" b="0" dirty="0" smtClean="0"/>
          </a:p>
          <a:p>
            <a:pPr>
              <a:defRPr/>
            </a:pPr>
            <a:endParaRPr lang="en-US" sz="5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6096000" y="590324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Geometry (left). </a:t>
            </a:r>
            <a:r>
              <a:rPr lang="en-US" sz="1000" dirty="0" smtClean="0"/>
              <a:t>Maximum temperature </a:t>
            </a:r>
            <a:r>
              <a:rPr lang="en-US" sz="1000" dirty="0" err="1" smtClean="0"/>
              <a:t>Tmax</a:t>
            </a:r>
            <a:r>
              <a:rPr lang="en-US" sz="1000" dirty="0" smtClean="0"/>
              <a:t> (middle) and Maximum Von-Mises stress (right) as a function of the convection coefficient h</a:t>
            </a:r>
            <a:endParaRPr lang="en-GB" sz="10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3284984"/>
            <a:ext cx="4175845" cy="154870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Answer:</a:t>
            </a:r>
            <a:endParaRPr lang="en-US" sz="24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0" dirty="0" smtClean="0"/>
              <a:t>No. The new energy density deposition requires a new strategy for cooling. </a:t>
            </a:r>
          </a:p>
          <a:p>
            <a:pPr>
              <a:defRPr/>
            </a:pPr>
            <a:endParaRPr lang="en-US" sz="2400" b="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r>
              <a:rPr lang="en-US" sz="2400" b="0" dirty="0" smtClean="0"/>
              <a:t> </a:t>
            </a:r>
            <a:endParaRPr lang="en-US" sz="2400" b="0" dirty="0" smtClean="0"/>
          </a:p>
          <a:p>
            <a:pPr>
              <a:defRPr/>
            </a:pPr>
            <a:endParaRPr lang="en-US" sz="5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026994"/>
            <a:ext cx="7481486" cy="286857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68" y="1498480"/>
            <a:ext cx="2737714" cy="1426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"/>
          <a:stretch/>
        </p:blipFill>
        <p:spPr>
          <a:xfrm>
            <a:off x="9550974" y="1463990"/>
            <a:ext cx="2593698" cy="142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design: Understanding the “physical limits”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6336085" cy="460851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Hypothesis 1: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000" b="0" dirty="0" smtClean="0"/>
              <a:t>The whole shielding is perfectly cooled at T=300K</a:t>
            </a:r>
            <a:endParaRPr lang="en-US" sz="2000" b="0" dirty="0" smtClean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480417" y="1592264"/>
            <a:ext cx="5520239" cy="460851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Hypothesis 2: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tx2"/>
                </a:solidFill>
              </a:rPr>
              <a:t>The external surface of the target is perfectly cooled at T=300K</a:t>
            </a:r>
          </a:p>
          <a:p>
            <a:pPr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907448" y="5209094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Temperature distribution in the target for hypothesis 1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904388" y="5750390"/>
            <a:ext cx="10736228" cy="369332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Take away message: </a:t>
            </a:r>
            <a:r>
              <a:rPr lang="en-US" dirty="0" smtClean="0"/>
              <a:t>the maximum temperature in the target will be “bounded” between both values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780928"/>
            <a:ext cx="352044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780928"/>
            <a:ext cx="3520440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6384032" y="5189693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Temperature distribution in the target for hypothesis 2</a:t>
            </a:r>
            <a:endParaRPr lang="en-GB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11" y="4802726"/>
            <a:ext cx="1142857" cy="38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9727" y="4791993"/>
            <a:ext cx="1142857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design: W-Cu model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6120061" cy="428500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Features: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400" b="0" dirty="0" smtClean="0"/>
              <a:t>Material selection based on ITER* and </a:t>
            </a:r>
            <a:r>
              <a:rPr lang="en-US" sz="2400" b="0" dirty="0" err="1" smtClean="0"/>
              <a:t>SuperKEKB</a:t>
            </a:r>
            <a:r>
              <a:rPr lang="en-US" sz="2400" b="0" dirty="0" smtClean="0"/>
              <a:t>**</a:t>
            </a:r>
          </a:p>
          <a:p>
            <a:pPr>
              <a:defRPr/>
            </a:pPr>
            <a:r>
              <a:rPr lang="en-US" sz="2400" b="0" dirty="0" smtClean="0"/>
              <a:t>Target embedded in a copper interface</a:t>
            </a:r>
          </a:p>
          <a:p>
            <a:pPr>
              <a:defRPr/>
            </a:pPr>
            <a:r>
              <a:rPr lang="en-US" sz="2400" b="0" dirty="0" smtClean="0"/>
              <a:t>4 loops for cooling </a:t>
            </a:r>
          </a:p>
          <a:p>
            <a:pPr>
              <a:defRPr/>
            </a:pPr>
            <a:r>
              <a:rPr lang="en-US" sz="2400" b="0" dirty="0" smtClean="0"/>
              <a:t>Shielding is divided in two parts</a:t>
            </a:r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r>
              <a:rPr lang="en-US" sz="1000" b="0" dirty="0"/>
              <a:t>*T. Hirai </a:t>
            </a:r>
            <a:r>
              <a:rPr lang="en-US" sz="1000" b="0" dirty="0" smtClean="0"/>
              <a:t>and G</a:t>
            </a:r>
            <a:r>
              <a:rPr lang="en-US" sz="1000" b="0" dirty="0"/>
              <a:t>. </a:t>
            </a:r>
            <a:r>
              <a:rPr lang="en-US" sz="1000" b="0" dirty="0" err="1" smtClean="0"/>
              <a:t>Pintsuk</a:t>
            </a:r>
            <a:r>
              <a:rPr lang="en-US" sz="1000" b="0" dirty="0" smtClean="0"/>
              <a:t>, </a:t>
            </a:r>
            <a:r>
              <a:rPr lang="en-GB" sz="1000" b="0" dirty="0"/>
              <a:t>Fusion Engineering and Design 82 (2007) </a:t>
            </a:r>
            <a:r>
              <a:rPr lang="en-GB" sz="1000" b="0" dirty="0" smtClean="0"/>
              <a:t>389–393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0" dirty="0"/>
              <a:t>** T. </a:t>
            </a:r>
            <a:r>
              <a:rPr lang="fr-FR" sz="1000" b="0" dirty="0" err="1"/>
              <a:t>Kamitani</a:t>
            </a:r>
            <a:r>
              <a:rPr lang="fr-FR" sz="1000" b="0" dirty="0"/>
              <a:t>, M. </a:t>
            </a:r>
            <a:r>
              <a:rPr lang="fr-FR" sz="1000" b="0" dirty="0" err="1"/>
              <a:t>Akemoto</a:t>
            </a:r>
            <a:r>
              <a:rPr lang="fr-FR" sz="1000" b="0" dirty="0"/>
              <a:t>, D. Arakawa, Y. </a:t>
            </a:r>
            <a:r>
              <a:rPr lang="fr-FR" sz="1000" b="0" dirty="0" err="1"/>
              <a:t>Arakida</a:t>
            </a:r>
            <a:r>
              <a:rPr lang="fr-FR" sz="1000" b="0" dirty="0"/>
              <a:t>, A. </a:t>
            </a:r>
            <a:r>
              <a:rPr lang="fr-FR" sz="1000" b="0" dirty="0" err="1"/>
              <a:t>Enomoto</a:t>
            </a:r>
            <a:r>
              <a:rPr lang="fr-FR" sz="1000" b="0" dirty="0"/>
              <a:t>, S. </a:t>
            </a:r>
            <a:r>
              <a:rPr lang="fr-FR" sz="1000" b="0" dirty="0" err="1"/>
              <a:t>Fukuda</a:t>
            </a:r>
            <a:r>
              <a:rPr lang="fr-FR" sz="1000" b="0" dirty="0"/>
              <a:t> et al., </a:t>
            </a:r>
            <a:r>
              <a:rPr lang="fr-FR" sz="1000" b="0" dirty="0" err="1"/>
              <a:t>SuperKEKB</a:t>
            </a:r>
            <a:endParaRPr lang="fr-FR" sz="1000" b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0" dirty="0"/>
              <a:t>positron source construction </a:t>
            </a:r>
            <a:r>
              <a:rPr lang="fr-FR" sz="1000" b="0" dirty="0" err="1"/>
              <a:t>status</a:t>
            </a:r>
            <a:r>
              <a:rPr lang="fr-FR" sz="1000" b="0" dirty="0"/>
              <a:t>, in </a:t>
            </a:r>
            <a:r>
              <a:rPr lang="fr-FR" sz="1000" b="0" dirty="0" err="1"/>
              <a:t>Proceedings</a:t>
            </a:r>
            <a:r>
              <a:rPr lang="fr-FR" sz="1000" b="0" dirty="0"/>
              <a:t> of the 5th International </a:t>
            </a:r>
            <a:r>
              <a:rPr lang="fr-FR" sz="1000" b="0" dirty="0" err="1"/>
              <a:t>Particle</a:t>
            </a:r>
            <a:r>
              <a:rPr lang="fr-FR" sz="1000" b="0" dirty="0"/>
              <a:t> Accelerator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0" dirty="0" err="1"/>
              <a:t>Conference</a:t>
            </a:r>
            <a:r>
              <a:rPr lang="fr-FR" sz="1000" b="0" dirty="0"/>
              <a:t>, </a:t>
            </a:r>
            <a:r>
              <a:rPr lang="fr-FR" sz="1000" b="0" dirty="0" err="1"/>
              <a:t>Dresden</a:t>
            </a:r>
            <a:r>
              <a:rPr lang="fr-FR" sz="1000" b="0" dirty="0"/>
              <a:t>, Germany, 15–20 </a:t>
            </a:r>
            <a:r>
              <a:rPr lang="fr-FR" sz="1000" b="0" dirty="0" err="1"/>
              <a:t>June</a:t>
            </a:r>
            <a:r>
              <a:rPr lang="fr-FR" sz="1000" b="0" dirty="0"/>
              <a:t> 2014, pp. 579–581.</a:t>
            </a:r>
            <a:endParaRPr lang="en-US" sz="1000" b="0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480417" y="1592264"/>
            <a:ext cx="6048053" cy="460851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Model: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744072" y="5926429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W-Cu target model components</a:t>
            </a:r>
            <a:endParaRPr lang="en-GB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633679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design: W-Cu model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6696125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CFD results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b="0" dirty="0" smtClean="0">
                <a:solidFill>
                  <a:schemeClr val="tx2"/>
                </a:solidFill>
              </a:rPr>
              <a:t>Cooling fluid: </a:t>
            </a:r>
            <a:r>
              <a:rPr lang="en-GB" sz="2400" b="0" dirty="0" smtClean="0"/>
              <a:t>H</a:t>
            </a:r>
            <a:r>
              <a:rPr lang="en-GB" sz="1800" b="0" dirty="0" smtClean="0"/>
              <a:t>2</a:t>
            </a:r>
            <a:r>
              <a:rPr lang="en-GB" sz="2400" b="0" dirty="0" smtClean="0"/>
              <a:t>O </a:t>
            </a:r>
            <a:endParaRPr lang="en-GB" sz="2400" b="0" dirty="0"/>
          </a:p>
          <a:p>
            <a:r>
              <a:rPr lang="en-GB" sz="2400" b="0" dirty="0" smtClean="0"/>
              <a:t>u= 5 m/s</a:t>
            </a:r>
            <a:endParaRPr lang="en-GB" sz="2400" b="0" dirty="0"/>
          </a:p>
          <a:p>
            <a:r>
              <a:rPr lang="en-GB" sz="2400" b="0" dirty="0"/>
              <a:t>p</a:t>
            </a:r>
            <a:r>
              <a:rPr lang="en-GB" sz="2400" b="0" dirty="0" smtClean="0"/>
              <a:t>= 20 </a:t>
            </a:r>
            <a:r>
              <a:rPr lang="en-GB" sz="2400" b="0" dirty="0"/>
              <a:t>bar</a:t>
            </a:r>
          </a:p>
          <a:p>
            <a:r>
              <a:rPr lang="en-GB" sz="2400" b="0" dirty="0"/>
              <a:t>h = 18297.918 </a:t>
            </a:r>
            <a:r>
              <a:rPr lang="en-GB" sz="2400" b="0" dirty="0" smtClean="0"/>
              <a:t>W/m2K </a:t>
            </a:r>
            <a:r>
              <a:rPr lang="en-GB" sz="1200" b="0" dirty="0" smtClean="0"/>
              <a:t>(average)</a:t>
            </a:r>
            <a:endParaRPr lang="en-GB" sz="1200" b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8256859" y="2894747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Convection coefficient h (W/m2K) distribution </a:t>
            </a:r>
            <a:endParaRPr lang="en-GB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10344"/>
            <a:ext cx="297180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92" y="3356992"/>
            <a:ext cx="297180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31" y="940829"/>
            <a:ext cx="3917284" cy="48982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4404374" y="5853730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Radial t</a:t>
            </a:r>
            <a:r>
              <a:rPr lang="en-US" sz="1000" dirty="0" smtClean="0"/>
              <a:t>emperature distribution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8424023" y="5850632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Velocity streamlines (m/s)</a:t>
            </a:r>
            <a:endParaRPr lang="en-GB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650604"/>
            <a:ext cx="1143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design: W-Cu model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6696125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Thermo-mechanical results (1/2)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tx2"/>
                </a:solidFill>
              </a:rPr>
              <a:t>T </a:t>
            </a:r>
            <a:r>
              <a:rPr lang="en-US" sz="2000" b="0" dirty="0" smtClean="0">
                <a:solidFill>
                  <a:schemeClr val="tx2"/>
                </a:solidFill>
              </a:rPr>
              <a:t>limit </a:t>
            </a:r>
            <a:r>
              <a:rPr lang="en-US" sz="2000" b="0" dirty="0" smtClean="0">
                <a:solidFill>
                  <a:schemeClr val="tx2"/>
                </a:solidFill>
              </a:rPr>
              <a:t>= </a:t>
            </a:r>
            <a:r>
              <a:rPr lang="en-US" sz="2000" b="0" dirty="0" smtClean="0">
                <a:solidFill>
                  <a:schemeClr val="tx2"/>
                </a:solidFill>
              </a:rPr>
              <a:t>500 C (773.15 K) </a:t>
            </a:r>
            <a:r>
              <a:rPr lang="en-US" sz="2000" b="0" dirty="0" smtClean="0">
                <a:solidFill>
                  <a:schemeClr val="tx2"/>
                </a:solidFill>
              </a:rPr>
              <a:t>*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tx2"/>
                </a:solidFill>
                <a:latin typeface="Symbol" panose="05050102010706020507" pitchFamily="18" charset="2"/>
              </a:rPr>
              <a:t>s </a:t>
            </a:r>
            <a:r>
              <a:rPr lang="en-US" sz="2000" b="0" dirty="0">
                <a:solidFill>
                  <a:schemeClr val="tx2"/>
                </a:solidFill>
              </a:rPr>
              <a:t>limit</a:t>
            </a:r>
            <a:r>
              <a:rPr lang="en-US" sz="2000" b="0" dirty="0" smtClean="0">
                <a:solidFill>
                  <a:schemeClr val="tx2"/>
                </a:solidFill>
              </a:rPr>
              <a:t> = 273.15 MPa*</a:t>
            </a:r>
            <a:endParaRPr lang="en-US" sz="2000" b="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1487488" y="4315976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/>
              <a:t>T</a:t>
            </a:r>
            <a:r>
              <a:rPr lang="en-US" sz="1000" dirty="0" smtClean="0"/>
              <a:t>emperature distribution in </a:t>
            </a:r>
            <a:r>
              <a:rPr lang="en-US" sz="1000" dirty="0" smtClean="0"/>
              <a:t>the </a:t>
            </a:r>
            <a:r>
              <a:rPr lang="en-US" sz="1000" dirty="0" smtClean="0"/>
              <a:t>target (K)</a:t>
            </a:r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9" y="2877854"/>
            <a:ext cx="548640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9" y="4614184"/>
            <a:ext cx="5486400" cy="1463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378370" y="6063099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Von-Mises equivalent stress (MPa)</a:t>
            </a:r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52736"/>
            <a:ext cx="5486400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52936"/>
            <a:ext cx="548640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24977"/>
            <a:ext cx="5486400" cy="1463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8003488" y="2513677"/>
            <a:ext cx="3383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Principal stress </a:t>
            </a:r>
            <a:r>
              <a:rPr lang="en-US" sz="1200" dirty="0" smtClean="0">
                <a:latin typeface="Symbol" panose="05050102010706020507" pitchFamily="18" charset="2"/>
              </a:rPr>
              <a:t>s</a:t>
            </a:r>
            <a:r>
              <a:rPr lang="en-US" sz="600" dirty="0" smtClean="0"/>
              <a:t>1</a:t>
            </a:r>
            <a:r>
              <a:rPr lang="en-US" sz="1000" dirty="0" smtClean="0"/>
              <a:t> (MPa)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7896200" y="4315975"/>
            <a:ext cx="3383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Fig. </a:t>
            </a:r>
            <a:r>
              <a:rPr lang="en-US" sz="1000" dirty="0"/>
              <a:t>Principal stress </a:t>
            </a:r>
            <a:r>
              <a:rPr lang="en-US" sz="1200" dirty="0" smtClean="0">
                <a:latin typeface="Symbol" panose="05050102010706020507" pitchFamily="18" charset="2"/>
              </a:rPr>
              <a:t>s</a:t>
            </a:r>
            <a:r>
              <a:rPr lang="en-US" sz="600" dirty="0" smtClean="0"/>
              <a:t>2</a:t>
            </a:r>
            <a:r>
              <a:rPr lang="en-US" sz="1000" dirty="0" smtClean="0"/>
              <a:t> </a:t>
            </a:r>
            <a:r>
              <a:rPr lang="en-US" sz="1000" dirty="0"/>
              <a:t>(MPa)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7896199" y="6033371"/>
            <a:ext cx="3383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Fig. </a:t>
            </a:r>
            <a:r>
              <a:rPr lang="en-US" sz="1000" dirty="0"/>
              <a:t>Principal stress </a:t>
            </a:r>
            <a:r>
              <a:rPr lang="en-US" sz="1200" dirty="0" smtClean="0">
                <a:latin typeface="Symbol" panose="05050102010706020507" pitchFamily="18" charset="2"/>
              </a:rPr>
              <a:t>s</a:t>
            </a:r>
            <a:r>
              <a:rPr lang="en-US" sz="600" dirty="0" smtClean="0"/>
              <a:t>3</a:t>
            </a:r>
            <a:r>
              <a:rPr lang="en-US" sz="1000" dirty="0" smtClean="0"/>
              <a:t> </a:t>
            </a:r>
            <a:r>
              <a:rPr lang="en-US" sz="1000" dirty="0"/>
              <a:t>(MPa)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543939" y="2119643"/>
            <a:ext cx="262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* </a:t>
            </a:r>
            <a:r>
              <a:rPr lang="fr-FR" sz="900" dirty="0" err="1" smtClean="0">
                <a:solidFill>
                  <a:schemeClr val="tx2"/>
                </a:solidFill>
              </a:rPr>
              <a:t>Garoby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>
                <a:solidFill>
                  <a:schemeClr val="tx2"/>
                </a:solidFill>
              </a:rPr>
              <a:t>et al 2018 Phys. </a:t>
            </a:r>
            <a:r>
              <a:rPr lang="fr-FR" sz="900" dirty="0" err="1">
                <a:solidFill>
                  <a:schemeClr val="tx2"/>
                </a:solidFill>
              </a:rPr>
              <a:t>Scr</a:t>
            </a:r>
            <a:r>
              <a:rPr lang="fr-FR" sz="900" dirty="0">
                <a:solidFill>
                  <a:schemeClr val="tx2"/>
                </a:solidFill>
              </a:rPr>
              <a:t>. 93 </a:t>
            </a:r>
            <a:r>
              <a:rPr lang="fr-FR" sz="900" dirty="0" smtClean="0">
                <a:solidFill>
                  <a:schemeClr val="tx2"/>
                </a:solidFill>
              </a:rPr>
              <a:t>014001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790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45920"/>
            <a:ext cx="3367335" cy="4255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45920"/>
            <a:ext cx="3350209" cy="423336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Target design: W-Cu model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6696125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2"/>
                </a:solidFill>
              </a:rPr>
              <a:t>Thermo-mechanical results </a:t>
            </a:r>
            <a:r>
              <a:rPr lang="en-US" sz="2400" dirty="0" smtClean="0">
                <a:solidFill>
                  <a:schemeClr val="accent2"/>
                </a:solidFill>
              </a:rPr>
              <a:t>(2/2)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tx2"/>
                </a:solidFill>
              </a:rPr>
              <a:t>The temperature at the location of maximum 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tx2"/>
                </a:solidFill>
              </a:rPr>
              <a:t>Von-Mises stress (776.08 MPa) is 658.8 K (385.65 C)</a:t>
            </a:r>
            <a:endParaRPr lang="en-US" sz="2000" b="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1487488" y="4315976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/>
              <a:t>T</a:t>
            </a:r>
            <a:r>
              <a:rPr lang="en-US" sz="1000" dirty="0" smtClean="0"/>
              <a:t>emperature distribution in </a:t>
            </a:r>
            <a:r>
              <a:rPr lang="en-US" sz="1000" dirty="0" smtClean="0"/>
              <a:t>the </a:t>
            </a:r>
            <a:r>
              <a:rPr lang="en-US" sz="1000" dirty="0" smtClean="0"/>
              <a:t>target (K)</a:t>
            </a:r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9" y="2877854"/>
            <a:ext cx="548640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9" y="4614184"/>
            <a:ext cx="5486400" cy="1463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378370" y="6063099"/>
            <a:ext cx="3383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Von-Mises equivalent stress (MPa)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7536160" y="6058797"/>
            <a:ext cx="3639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Fig. </a:t>
            </a:r>
            <a:r>
              <a:rPr lang="en-US" sz="1000" dirty="0" smtClean="0"/>
              <a:t>Yield stress </a:t>
            </a:r>
            <a:r>
              <a:rPr lang="en-US" sz="1000" dirty="0" err="1" smtClean="0">
                <a:latin typeface="Symbol" panose="05050102010706020507" pitchFamily="18" charset="2"/>
              </a:rPr>
              <a:t>s</a:t>
            </a:r>
            <a:r>
              <a:rPr lang="en-US" sz="600" dirty="0" err="1" smtClean="0"/>
              <a:t>y</a:t>
            </a:r>
            <a:r>
              <a:rPr lang="en-US" sz="1000" dirty="0" smtClean="0"/>
              <a:t> as a function of temperature [MPDB 2022]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904312" y="38283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787.36 MPa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052736"/>
            <a:ext cx="2375154" cy="23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CERN 1">
      <a:dk1>
        <a:srgbClr val="0033A0"/>
      </a:dk1>
      <a:lt1>
        <a:srgbClr val="FFFFFF"/>
      </a:lt1>
      <a:dk2>
        <a:srgbClr val="2F2F2F"/>
      </a:dk2>
      <a:lt2>
        <a:srgbClr val="E7E6E6"/>
      </a:lt2>
      <a:accent1>
        <a:srgbClr val="0033A0"/>
      </a:accent1>
      <a:accent2>
        <a:srgbClr val="61C4D3"/>
      </a:accent2>
      <a:accent3>
        <a:srgbClr val="E15E32"/>
      </a:accent3>
      <a:accent4>
        <a:srgbClr val="BDBDCB"/>
      </a:accent4>
      <a:accent5>
        <a:srgbClr val="6E2466"/>
      </a:accent5>
      <a:accent6>
        <a:srgbClr val="1C4469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4BAFF76A-A20B-4089-AB48-234926712CC8}" vid="{5EFE5F0C-CD44-4BF7-ACEE-B23D5F6DD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 PowerPoint template</Template>
  <TotalTime>17496</TotalTime>
  <Words>800</Words>
  <Application>Microsoft Office PowerPoint</Application>
  <DocSecurity>0</DocSecurity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Design of the FCC-ee positron source target: current status &amp; challenges</vt:lpstr>
      <vt:lpstr>Content</vt:lpstr>
      <vt:lpstr>Target design: Recap</vt:lpstr>
      <vt:lpstr>Target design: Updating the energy deposition</vt:lpstr>
      <vt:lpstr>Target design: Understanding the “physical limits”</vt:lpstr>
      <vt:lpstr>Target design: W-Cu model </vt:lpstr>
      <vt:lpstr>Target design: W-Cu model</vt:lpstr>
      <vt:lpstr>Target design: W-Cu model</vt:lpstr>
      <vt:lpstr>Target design: W-Cu model</vt:lpstr>
      <vt:lpstr>Target design: Discussion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subject/>
  <dc:creator>Marco Calviani</dc:creator>
  <cp:keywords/>
  <dc:description/>
  <cp:lastModifiedBy>Ramiro Francisco Mena Andrade</cp:lastModifiedBy>
  <cp:revision>368</cp:revision>
  <dcterms:created xsi:type="dcterms:W3CDTF">2021-11-08T12:53:02Z</dcterms:created>
  <dcterms:modified xsi:type="dcterms:W3CDTF">2022-11-25T12:32:00Z</dcterms:modified>
  <cp:category/>
  <dc:identifier/>
  <cp:contentStatus/>
  <dc:language/>
  <cp:version/>
</cp:coreProperties>
</file>