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64" r:id="rId1"/>
  </p:sldMasterIdLst>
  <p:notesMasterIdLst>
    <p:notesMasterId r:id="rId28"/>
  </p:notesMasterIdLst>
  <p:handoutMasterIdLst>
    <p:handoutMasterId r:id="rId29"/>
  </p:handoutMasterIdLst>
  <p:sldIdLst>
    <p:sldId id="330" r:id="rId2"/>
    <p:sldId id="332" r:id="rId3"/>
    <p:sldId id="377" r:id="rId4"/>
    <p:sldId id="364" r:id="rId5"/>
    <p:sldId id="379" r:id="rId6"/>
    <p:sldId id="392" r:id="rId7"/>
    <p:sldId id="349" r:id="rId8"/>
    <p:sldId id="393" r:id="rId9"/>
    <p:sldId id="369" r:id="rId10"/>
    <p:sldId id="368" r:id="rId11"/>
    <p:sldId id="371" r:id="rId12"/>
    <p:sldId id="391" r:id="rId13"/>
    <p:sldId id="374" r:id="rId14"/>
    <p:sldId id="394" r:id="rId15"/>
    <p:sldId id="395" r:id="rId16"/>
    <p:sldId id="396" r:id="rId17"/>
    <p:sldId id="397" r:id="rId18"/>
    <p:sldId id="398" r:id="rId19"/>
    <p:sldId id="399" r:id="rId20"/>
    <p:sldId id="400" r:id="rId21"/>
    <p:sldId id="401" r:id="rId22"/>
    <p:sldId id="402" r:id="rId23"/>
    <p:sldId id="403" r:id="rId24"/>
    <p:sldId id="404" r:id="rId25"/>
    <p:sldId id="405" r:id="rId26"/>
    <p:sldId id="406" r:id="rId27"/>
  </p:sldIdLst>
  <p:sldSz cx="9144000" cy="5143500" type="screen16x9"/>
  <p:notesSz cx="6797675" cy="9926638"/>
  <p:defaultTextStyle>
    <a:defPPr>
      <a:defRPr lang="de-CH"/>
    </a:defPPr>
    <a:lvl1pPr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189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377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566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754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5943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131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320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509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60" userDrawn="1">
          <p15:clr>
            <a:srgbClr val="A4A3A4"/>
          </p15:clr>
        </p15:guide>
        <p15:guide id="2" orient="horz" pos="634" userDrawn="1">
          <p15:clr>
            <a:srgbClr val="A4A3A4"/>
          </p15:clr>
        </p15:guide>
        <p15:guide id="3" orient="horz" pos="2845" userDrawn="1">
          <p15:clr>
            <a:srgbClr val="A4A3A4"/>
          </p15:clr>
        </p15:guide>
        <p15:guide id="4" orient="horz" pos="2676" userDrawn="1">
          <p15:clr>
            <a:srgbClr val="A4A3A4"/>
          </p15:clr>
        </p15:guide>
        <p15:guide id="5" orient="horz" pos="140" userDrawn="1">
          <p15:clr>
            <a:srgbClr val="A4A3A4"/>
          </p15:clr>
        </p15:guide>
        <p15:guide id="6" orient="horz" pos="378" userDrawn="1">
          <p15:clr>
            <a:srgbClr val="A4A3A4"/>
          </p15:clr>
        </p15:guide>
        <p15:guide id="7" orient="horz" pos="3117" userDrawn="1">
          <p15:clr>
            <a:srgbClr val="A4A3A4"/>
          </p15:clr>
        </p15:guide>
        <p15:guide id="9" pos="657" userDrawn="1">
          <p15:clr>
            <a:srgbClr val="A4A3A4"/>
          </p15:clr>
        </p15:guide>
        <p15:guide id="10" pos="5534" userDrawn="1">
          <p15:clr>
            <a:srgbClr val="A4A3A4"/>
          </p15:clr>
        </p15:guide>
        <p15:guide id="11" pos="528" userDrawn="1">
          <p15:clr>
            <a:srgbClr val="A4A3A4"/>
          </p15:clr>
        </p15:guide>
        <p15:guide id="12" pos="384" userDrawn="1">
          <p15:clr>
            <a:srgbClr val="A4A3A4"/>
          </p15:clr>
        </p15:guide>
        <p15:guide id="13" pos="1296" userDrawn="1">
          <p15:clr>
            <a:srgbClr val="A4A3A4"/>
          </p15:clr>
        </p15:guide>
        <p15:guide id="14" pos="3039" userDrawn="1">
          <p15:clr>
            <a:srgbClr val="A4A3A4"/>
          </p15:clr>
        </p15:guide>
        <p15:guide id="15" pos="31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10000"/>
    <a:srgbClr val="808080"/>
    <a:srgbClr val="000000"/>
    <a:srgbClr val="FDCA00"/>
    <a:srgbClr val="EF5B00"/>
    <a:srgbClr val="C50006"/>
    <a:srgbClr val="7C204E"/>
    <a:srgbClr val="003B6E"/>
    <a:srgbClr val="1974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81" autoAdjust="0"/>
    <p:restoredTop sz="97274" autoAdjust="0"/>
  </p:normalViewPr>
  <p:slideViewPr>
    <p:cSldViewPr snapToObjects="1">
      <p:cViewPr varScale="1">
        <p:scale>
          <a:sx n="152" d="100"/>
          <a:sy n="152" d="100"/>
        </p:scale>
        <p:origin x="654" y="132"/>
      </p:cViewPr>
      <p:guideLst>
        <p:guide orient="horz" pos="660"/>
        <p:guide orient="horz" pos="634"/>
        <p:guide orient="horz" pos="2845"/>
        <p:guide orient="horz" pos="2676"/>
        <p:guide orient="horz" pos="140"/>
        <p:guide orient="horz" pos="378"/>
        <p:guide orient="horz" pos="3117"/>
        <p:guide pos="657"/>
        <p:guide pos="5534"/>
        <p:guide pos="528"/>
        <p:guide pos="384"/>
        <p:guide pos="1296"/>
        <p:guide pos="3039"/>
        <p:guide pos="3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141" d="100"/>
          <a:sy n="141" d="100"/>
        </p:scale>
        <p:origin x="5616" y="200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183" cy="49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493" y="0"/>
            <a:ext cx="2946183" cy="49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869"/>
            <a:ext cx="2946183" cy="49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493" y="9429869"/>
            <a:ext cx="2946183" cy="49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200" baseline="30000">
                <a:latin typeface="Times" charset="0"/>
              </a:defRPr>
            </a:lvl1pPr>
          </a:lstStyle>
          <a:p>
            <a:pPr>
              <a:defRPr/>
            </a:pPr>
            <a:fld id="{630A188E-C926-984B-863C-48B251A81B15}" type="slidenum">
              <a:rPr lang="en-GB">
                <a:latin typeface="+mn-lt"/>
              </a:rPr>
              <a:pPr>
                <a:defRPr/>
              </a:pPr>
              <a:t>‹#›</a:t>
            </a:fld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59942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183" cy="49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493" y="0"/>
            <a:ext cx="2946183" cy="49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663" y="744538"/>
            <a:ext cx="6615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055" y="4715809"/>
            <a:ext cx="4983566" cy="446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</a:t>
            </a:r>
            <a:r>
              <a:rPr lang="de-DE" noProof="0" dirty="0" smtClean="0"/>
              <a:t>Ebene</a:t>
            </a:r>
          </a:p>
          <a:p>
            <a:pPr lvl="5"/>
            <a:r>
              <a:rPr lang="de-DE" noProof="0" dirty="0" smtClean="0"/>
              <a:t>Sechste Ebene</a:t>
            </a:r>
          </a:p>
          <a:p>
            <a:pPr lvl="6"/>
            <a:r>
              <a:rPr lang="de-DE" noProof="0" dirty="0" smtClean="0"/>
              <a:t>Siebte Ebene</a:t>
            </a:r>
          </a:p>
          <a:p>
            <a:pPr lvl="7"/>
            <a:r>
              <a:rPr lang="de-DE" noProof="0" dirty="0" smtClean="0"/>
              <a:t>Achte Ebene</a:t>
            </a:r>
          </a:p>
          <a:p>
            <a:pPr lvl="8"/>
            <a:r>
              <a:rPr lang="de-DE" noProof="0" dirty="0" smtClean="0"/>
              <a:t>Neunte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869"/>
            <a:ext cx="2946183" cy="49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493" y="9429869"/>
            <a:ext cx="2946183" cy="49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000" baseline="0">
                <a:latin typeface="+mn-lt"/>
              </a:defRPr>
            </a:lvl1pPr>
          </a:lstStyle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14738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90486" indent="-90486" algn="l" rtl="0" eaLnBrk="0" fontAlgn="base" hangingPunct="0">
      <a:spcBef>
        <a:spcPts val="0"/>
      </a:spcBef>
      <a:spcAft>
        <a:spcPct val="0"/>
      </a:spcAft>
      <a:buFont typeface="Arial" panose="020B0604020202020204" pitchFamily="34" charset="0"/>
      <a:buChar char="•"/>
      <a:defRPr sz="1000" kern="1200" baseline="0">
        <a:solidFill>
          <a:schemeClr val="tx1"/>
        </a:solidFill>
        <a:latin typeface="+mn-lt"/>
        <a:ea typeface="ヒラギノ角ゴ Pro W3" pitchFamily="-108" charset="-128"/>
        <a:cs typeface="ヒラギノ角ゴ Pro W3" pitchFamily="-108" charset="-128"/>
      </a:defRPr>
    </a:lvl1pPr>
    <a:lvl2pPr marL="180970" indent="-92072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266693" indent="-85723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3pPr>
    <a:lvl4pPr marL="357179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4pPr>
    <a:lvl5pPr marL="447663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pitchFamily="-112" charset="-128"/>
        <a:cs typeface="ＭＳ Ｐゴシック" charset="0"/>
      </a:defRPr>
    </a:lvl5pPr>
    <a:lvl6pPr marL="538149" indent="-90486" algn="l" defTabSz="457189" rtl="0" eaLnBrk="1" latinLnBrk="0" hangingPunct="1"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+mn-ea"/>
        <a:cs typeface="Arial" panose="020B0604020202020204" pitchFamily="34" charset="0"/>
      </a:defRPr>
    </a:lvl6pPr>
    <a:lvl7pPr marL="628635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7pPr>
    <a:lvl8pPr marL="719121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8pPr>
    <a:lvl9pPr marL="806431" indent="-88898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" t="13866" r="1" b="14431"/>
          <a:stretch/>
        </p:blipFill>
        <p:spPr bwMode="auto">
          <a:xfrm>
            <a:off x="3260542" y="195488"/>
            <a:ext cx="5055885" cy="23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-2" y="195487"/>
            <a:ext cx="315296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pic>
        <p:nvPicPr>
          <p:cNvPr id="5" name="Bild 24" descr="PSI-Logo_narrow_30k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30263" y="411523"/>
            <a:ext cx="1220400" cy="43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15"/>
          <p:cNvSpPr>
            <a:spLocks noChangeArrowheads="1"/>
          </p:cNvSpPr>
          <p:nvPr userDrawn="1"/>
        </p:nvSpPr>
        <p:spPr bwMode="auto">
          <a:xfrm>
            <a:off x="828012" y="4531500"/>
            <a:ext cx="612000" cy="612000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title" hasCustomPrompt="1"/>
          </p:nvPr>
        </p:nvSpPr>
        <p:spPr>
          <a:xfrm>
            <a:off x="814399" y="3273828"/>
            <a:ext cx="7969249" cy="810090"/>
          </a:xfrm>
        </p:spPr>
        <p:txBody>
          <a:bodyPr/>
          <a:lstStyle>
            <a:lvl1pPr>
              <a:lnSpc>
                <a:spcPct val="100000"/>
              </a:lnSpc>
              <a:defRPr sz="250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en-GB" noProof="0" dirty="0" smtClean="0"/>
              <a:t>Insert the title of your </a:t>
            </a:r>
            <a:br>
              <a:rPr lang="en-GB" noProof="0" dirty="0" smtClean="0"/>
            </a:br>
            <a:r>
              <a:rPr lang="en-GB" noProof="0" dirty="0" smtClean="0"/>
              <a:t>presentation here</a:t>
            </a:r>
            <a:endParaRPr lang="en-GB" noProof="0" dirty="0"/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 hasCustomPrompt="1"/>
          </p:nvPr>
        </p:nvSpPr>
        <p:spPr bwMode="auto">
          <a:xfrm>
            <a:off x="828012" y="2946432"/>
            <a:ext cx="7955637" cy="27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5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r>
              <a:rPr lang="en-GB" noProof="0" dirty="0" smtClean="0"/>
              <a:t>First name and name Author  ::  Function  ::  Paul Scherrer Institute</a:t>
            </a:r>
          </a:p>
        </p:txBody>
      </p:sp>
      <p:sp>
        <p:nvSpPr>
          <p:cNvPr id="10" name="Rechteck 1"/>
          <p:cNvSpPr>
            <a:spLocks noChangeArrowheads="1"/>
          </p:cNvSpPr>
          <p:nvPr userDrawn="1"/>
        </p:nvSpPr>
        <p:spPr bwMode="auto">
          <a:xfrm>
            <a:off x="5796136" y="2397447"/>
            <a:ext cx="2520280" cy="174303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>
              <a:spcBef>
                <a:spcPct val="0"/>
              </a:spcBef>
            </a:pPr>
            <a:r>
              <a:rPr lang="de-CH" sz="900" b="1" i="0" kern="0" spc="31" dirty="0" smtClean="0">
                <a:solidFill>
                  <a:srgbClr val="505150"/>
                </a:solidFill>
                <a:latin typeface="+mn-lt"/>
                <a:cs typeface="Arial" charset="0"/>
              </a:rPr>
              <a:t>WIR SCHAFFEN WISSEN – HEUTE FÜR MORGEN</a:t>
            </a:r>
            <a:endParaRPr lang="de-CH" sz="900" b="1" i="0" kern="0" spc="31" dirty="0">
              <a:solidFill>
                <a:srgbClr val="505150"/>
              </a:solidFill>
              <a:latin typeface="+mn-lt"/>
              <a:cs typeface="Arial" charset="0"/>
            </a:endParaRPr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8424000" y="195487"/>
            <a:ext cx="72000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28675" y="4150574"/>
            <a:ext cx="7954963" cy="293383"/>
          </a:xfrm>
        </p:spPr>
        <p:txBody>
          <a:bodyPr/>
          <a:lstStyle>
            <a:lvl1pPr marL="0" indent="0">
              <a:buNone/>
              <a:defRPr sz="1500" b="1">
                <a:solidFill>
                  <a:srgbClr val="969696"/>
                </a:solidFill>
              </a:defRPr>
            </a:lvl1pPr>
            <a:lvl2pPr marL="177790" indent="0">
              <a:buNone/>
              <a:defRPr sz="1500" b="1"/>
            </a:lvl2pPr>
            <a:lvl3pPr marL="355582" indent="0">
              <a:buNone/>
              <a:defRPr sz="1500" b="1"/>
            </a:lvl3pPr>
            <a:lvl4pPr marL="539723" indent="0">
              <a:buNone/>
              <a:defRPr sz="1500" b="1"/>
            </a:lvl4pPr>
            <a:lvl5pPr marL="717514" indent="0">
              <a:buNone/>
              <a:defRPr sz="1500" b="1"/>
            </a:lvl5pPr>
          </a:lstStyle>
          <a:p>
            <a:pPr lvl="0"/>
            <a:r>
              <a:rPr lang="en-GB" noProof="0" dirty="0" smtClean="0"/>
              <a:t>Insert the occasion and date of your presentation here</a:t>
            </a: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</a:p>
          <a:p>
            <a:pPr lvl="5"/>
            <a:r>
              <a:rPr lang="de-CH" dirty="0" smtClean="0"/>
              <a:t>Sechste Ebene</a:t>
            </a:r>
          </a:p>
          <a:p>
            <a:pPr lvl="6"/>
            <a:r>
              <a:rPr lang="de-CH" dirty="0" smtClean="0"/>
              <a:t>Siebte Ebene</a:t>
            </a:r>
          </a:p>
          <a:p>
            <a:pPr lvl="7"/>
            <a:r>
              <a:rPr lang="de-CH" dirty="0" smtClean="0"/>
              <a:t>Achte Ebene</a:t>
            </a:r>
          </a:p>
          <a:p>
            <a:pPr lvl="8"/>
            <a:r>
              <a:rPr lang="de-CH" dirty="0" smtClean="0"/>
              <a:t>Neunte Ebene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77784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noProof="0" dirty="0" smtClean="0">
                <a:effectLst/>
              </a:rPr>
              <a:t>Enter slide title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16818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en-GB" noProof="0" dirty="0" smtClean="0">
                <a:effectLst/>
              </a:rPr>
              <a:t>Enter slide title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934841" y="1113586"/>
            <a:ext cx="7885633" cy="3456386"/>
          </a:xfrm>
        </p:spPr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8783910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1042993" y="1006081"/>
            <a:ext cx="3781425" cy="3509963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 smtClean="0">
                <a:effectLst/>
              </a:rPr>
              <a:t>Enter slide title</a:t>
            </a:r>
            <a:endParaRPr lang="en-GB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5003806" y="1003406"/>
            <a:ext cx="3781425" cy="3509963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6531030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 smtClean="0">
                <a:effectLst/>
              </a:rPr>
              <a:t>Enter slide title</a:t>
            </a:r>
            <a:endParaRPr lang="en-GB" dirty="0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938422" y="1087360"/>
            <a:ext cx="3781425" cy="3428689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 hasCustomPrompt="1"/>
          </p:nvPr>
        </p:nvSpPr>
        <p:spPr>
          <a:xfrm>
            <a:off x="4899235" y="1084678"/>
            <a:ext cx="3781425" cy="3431366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9635311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 smtClean="0">
                <a:effectLst/>
              </a:rPr>
              <a:t>Enter slide title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15250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 smtClean="0">
                <a:effectLst/>
              </a:rPr>
              <a:t>Enter slide title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4387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on picture (hig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691" r="643" b="11426"/>
          <a:stretch/>
        </p:blipFill>
        <p:spPr bwMode="auto">
          <a:xfrm>
            <a:off x="827095" y="764860"/>
            <a:ext cx="8316905" cy="418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 smtClean="0">
                <a:effectLst/>
              </a:rPr>
              <a:t>Enter slide title</a:t>
            </a:r>
            <a:endParaRPr lang="en-GB" noProof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827088" y="764867"/>
            <a:ext cx="2289712" cy="4183379"/>
          </a:xfrm>
          <a:solidFill>
            <a:schemeClr val="bg1">
              <a:alpha val="75000"/>
            </a:schemeClr>
          </a:solidFill>
        </p:spPr>
        <p:txBody>
          <a:bodyPr lIns="72000" tIns="432000" rIns="36000" bIns="36000" anchor="t" anchorCtr="0"/>
          <a:lstStyle>
            <a:lvl1pPr marL="177792" indent="-177792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7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5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  <a:endParaRPr lang="de-DE" dirty="0" smtClean="0"/>
          </a:p>
          <a:p>
            <a:pPr lvl="2"/>
            <a:r>
              <a:rPr lang="en-GB" noProof="0" dirty="0" smtClean="0"/>
              <a:t>Third level</a:t>
            </a:r>
            <a:endParaRPr lang="de-DE" dirty="0" smtClean="0"/>
          </a:p>
          <a:p>
            <a:pPr lvl="3"/>
            <a:r>
              <a:rPr lang="en-GB" noProof="0" dirty="0" smtClean="0"/>
              <a:t>Fourth level</a:t>
            </a:r>
            <a:endParaRPr lang="de-DE" dirty="0" smtClean="0"/>
          </a:p>
          <a:p>
            <a:pPr lvl="4"/>
            <a:r>
              <a:rPr lang="en-GB" noProof="0" dirty="0" smtClean="0"/>
              <a:t>Fifth level</a:t>
            </a:r>
            <a:endParaRPr lang="en-GB" dirty="0"/>
          </a:p>
        </p:txBody>
      </p:sp>
      <p:pic>
        <p:nvPicPr>
          <p:cNvPr id="9" name="Bild 1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7014" y="214317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2"/>
          <p:cNvSpPr>
            <a:spLocks noChangeArrowheads="1"/>
          </p:cNvSpPr>
          <p:nvPr userDrawn="1"/>
        </p:nvSpPr>
        <p:spPr bwMode="auto">
          <a:xfrm>
            <a:off x="12" y="764860"/>
            <a:ext cx="648000" cy="648000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4688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525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077211" y="216000"/>
            <a:ext cx="6708025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dirty="0" smtClean="0">
                <a:effectLst/>
              </a:rPr>
              <a:t>Enter </a:t>
            </a:r>
            <a:r>
              <a:rPr lang="de-CH" dirty="0" err="1" smtClean="0">
                <a:effectLst/>
              </a:rPr>
              <a:t>slide</a:t>
            </a:r>
            <a:r>
              <a:rPr lang="de-CH" dirty="0" smtClean="0">
                <a:effectLst/>
              </a:rPr>
              <a:t> title</a:t>
            </a:r>
            <a:endParaRPr lang="en-GB" noProof="0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06312" y="4968000"/>
            <a:ext cx="575742" cy="1476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800" smtClean="0">
                <a:latin typeface="+mn-lt"/>
              </a:defRPr>
            </a:lvl1pPr>
          </a:lstStyle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12" y="1059659"/>
            <a:ext cx="612000" cy="612000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043000" y="1006082"/>
            <a:ext cx="7742237" cy="3509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8000" y="214317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74" r:id="rId2"/>
    <p:sldLayoutId id="2147483976" r:id="rId3"/>
    <p:sldLayoutId id="2147483973" r:id="rId4"/>
    <p:sldLayoutId id="2147483977" r:id="rId5"/>
    <p:sldLayoutId id="2147483979" r:id="rId6"/>
    <p:sldLayoutId id="2147483978" r:id="rId7"/>
    <p:sldLayoutId id="2147483980" r:id="rId8"/>
    <p:sldLayoutId id="2147483996" r:id="rId9"/>
    <p:sldLayoutId id="2147483997" r:id="rId10"/>
  </p:sldLayoutIdLst>
  <p:transition spd="med"/>
  <p:timing>
    <p:tnLst>
      <p:par>
        <p:cTn id="1" dur="indefinite" restart="never" nodeType="tmRoot"/>
      </p:par>
    </p:tnLst>
  </p:timing>
  <p:hf hdr="0"/>
  <p:txStyles>
    <p:titleStyle>
      <a:lvl1pPr marL="0" marR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tabLst/>
        <a:defRPr sz="2400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779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5558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55582" indent="18414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717515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895306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1074685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6pPr>
      <a:lvl7pPr marL="1257238" indent="-182554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7pPr>
      <a:lvl8pPr marL="1436616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8pPr>
      <a:lvl9pPr marL="1614408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</a:t>
            </a:r>
            <a:r>
              <a:rPr lang="en-US" baseline="30000" dirty="0" smtClean="0"/>
              <a:t>3</a:t>
            </a:r>
            <a:r>
              <a:rPr lang="en-US" dirty="0" smtClean="0"/>
              <a:t> status and beam dynamics updates</a:t>
            </a:r>
            <a:endParaRPr lang="en-GB" dirty="0"/>
          </a:p>
        </p:txBody>
      </p:sp>
      <p:sp>
        <p:nvSpPr>
          <p:cNvPr id="9" name="Untertitel 8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GB" noProof="0" dirty="0" smtClean="0"/>
              <a:t>Nicolas Vallis &amp; Riccardo Zennaro  ::  on behalf of the P</a:t>
            </a:r>
            <a:r>
              <a:rPr lang="en-GB" baseline="30000" noProof="0" dirty="0" smtClean="0"/>
              <a:t>3</a:t>
            </a:r>
            <a:r>
              <a:rPr lang="en-GB" noProof="0" dirty="0" smtClean="0"/>
              <a:t> Team  ::  Paul Scherrer Institute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Workshop on FCC-</a:t>
            </a:r>
            <a:r>
              <a:rPr lang="en-GB" dirty="0" err="1" smtClean="0"/>
              <a:t>ee</a:t>
            </a:r>
            <a:r>
              <a:rPr lang="en-GB" dirty="0" smtClean="0"/>
              <a:t> </a:t>
            </a:r>
            <a:r>
              <a:rPr lang="en-GB" dirty="0"/>
              <a:t>Injector </a:t>
            </a:r>
            <a:r>
              <a:rPr lang="en-GB" dirty="0" smtClean="0"/>
              <a:t>Studies, </a:t>
            </a:r>
            <a:r>
              <a:rPr lang="de-CH" dirty="0" err="1" smtClean="0"/>
              <a:t>IJCLab</a:t>
            </a:r>
            <a:r>
              <a:rPr lang="en-GB" dirty="0" smtClean="0"/>
              <a:t>, 25.11.2022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93139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P</a:t>
            </a:r>
            <a:r>
              <a:rPr lang="fr-CH" baseline="30000" dirty="0" smtClean="0"/>
              <a:t>3</a:t>
            </a:r>
            <a:r>
              <a:rPr lang="fr-CH" dirty="0" smtClean="0"/>
              <a:t> </a:t>
            </a:r>
            <a:r>
              <a:rPr lang="fr-CH" dirty="0" err="1" smtClean="0"/>
              <a:t>Experiment</a:t>
            </a:r>
            <a:r>
              <a:rPr lang="fr-CH" dirty="0" smtClean="0"/>
              <a:t>, S-Band RF Network</a:t>
            </a:r>
            <a:endParaRPr lang="fr-CH" dirty="0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10</a:t>
            </a:fld>
            <a:endParaRPr lang="de-DE" dirty="0"/>
          </a:p>
        </p:txBody>
      </p:sp>
      <p:grpSp>
        <p:nvGrpSpPr>
          <p:cNvPr id="5" name="Group 4"/>
          <p:cNvGrpSpPr/>
          <p:nvPr/>
        </p:nvGrpSpPr>
        <p:grpSpPr>
          <a:xfrm>
            <a:off x="533400" y="619514"/>
            <a:ext cx="7836247" cy="4316593"/>
            <a:chOff x="755575" y="709857"/>
            <a:chExt cx="7836247" cy="431659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4742" y="709857"/>
              <a:ext cx="7727080" cy="431659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55575" y="1419622"/>
              <a:ext cx="1331987" cy="2286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dirty="0" smtClean="0">
                  <a:solidFill>
                    <a:srgbClr val="000000"/>
                  </a:solidFill>
                  <a:latin typeface="Calibri"/>
                </a:rPr>
                <a:t>Pumping port</a:t>
              </a:r>
              <a:endParaRPr lang="fr-CH" dirty="0" err="1" smtClean="0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14" name="Elbow Connector 13"/>
            <p:cNvCxnSpPr>
              <a:stCxn id="13" idx="3"/>
            </p:cNvCxnSpPr>
            <p:nvPr/>
          </p:nvCxnSpPr>
          <p:spPr bwMode="auto">
            <a:xfrm>
              <a:off x="2087562" y="1533922"/>
              <a:ext cx="1570038" cy="199462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oval" w="sm" len="sm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1213520" y="2919214"/>
              <a:ext cx="838200" cy="2286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dirty="0" smtClean="0">
                  <a:solidFill>
                    <a:srgbClr val="000000"/>
                  </a:solidFill>
                  <a:latin typeface="Calibri"/>
                </a:rPr>
                <a:t>Phase shifter</a:t>
              </a:r>
              <a:endParaRPr lang="fr-CH" dirty="0" err="1" smtClean="0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16" name="Elbow Connector 15"/>
            <p:cNvCxnSpPr>
              <a:stCxn id="15" idx="3"/>
            </p:cNvCxnSpPr>
            <p:nvPr/>
          </p:nvCxnSpPr>
          <p:spPr bwMode="auto">
            <a:xfrm>
              <a:off x="2051720" y="3033514"/>
              <a:ext cx="1538294" cy="480963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oval" w="sm" len="sm"/>
            </a:ln>
            <a:effectLst/>
          </p:spPr>
        </p:cxnSp>
        <p:sp>
          <p:nvSpPr>
            <p:cNvPr id="17" name="TextBox 16"/>
            <p:cNvSpPr txBox="1"/>
            <p:nvPr/>
          </p:nvSpPr>
          <p:spPr>
            <a:xfrm>
              <a:off x="832519" y="1911102"/>
              <a:ext cx="1255043" cy="2286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dirty="0" smtClean="0">
                  <a:solidFill>
                    <a:srgbClr val="000000"/>
                  </a:solidFill>
                  <a:latin typeface="Calibri"/>
                </a:rPr>
                <a:t>Directional coupler</a:t>
              </a:r>
              <a:endParaRPr lang="fr-CH" dirty="0" err="1" smtClean="0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18" name="Elbow Connector 17"/>
            <p:cNvCxnSpPr>
              <a:stCxn id="17" idx="3"/>
            </p:cNvCxnSpPr>
            <p:nvPr/>
          </p:nvCxnSpPr>
          <p:spPr bwMode="auto">
            <a:xfrm>
              <a:off x="2087562" y="2025402"/>
              <a:ext cx="977666" cy="145304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oval" w="sm" len="sm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1259632" y="2415158"/>
              <a:ext cx="827931" cy="2286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dirty="0" smtClean="0">
                  <a:solidFill>
                    <a:srgbClr val="000000"/>
                  </a:solidFill>
                  <a:latin typeface="Calibri"/>
                </a:rPr>
                <a:t>Accelerating structure</a:t>
              </a:r>
              <a:endParaRPr lang="fr-CH" dirty="0" err="1" smtClean="0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20" name="Elbow Connector 19"/>
            <p:cNvCxnSpPr>
              <a:stCxn id="19" idx="3"/>
            </p:cNvCxnSpPr>
            <p:nvPr/>
          </p:nvCxnSpPr>
          <p:spPr bwMode="auto">
            <a:xfrm flipV="1">
              <a:off x="2087563" y="2464904"/>
              <a:ext cx="2349265" cy="64554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oval" w="sm" len="sm"/>
            </a:ln>
            <a:effectLst/>
          </p:spPr>
        </p:cxnSp>
        <p:cxnSp>
          <p:nvCxnSpPr>
            <p:cNvPr id="4" name="Straight Arrow Connector 3"/>
            <p:cNvCxnSpPr/>
            <p:nvPr/>
          </p:nvCxnSpPr>
          <p:spPr bwMode="auto">
            <a:xfrm flipH="1">
              <a:off x="2441904" y="2760142"/>
              <a:ext cx="936104" cy="21602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" name="TextBox 1"/>
          <p:cNvSpPr txBox="1"/>
          <p:nvPr/>
        </p:nvSpPr>
        <p:spPr>
          <a:xfrm>
            <a:off x="6096000" y="3562350"/>
            <a:ext cx="3002622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Compact and low waveguide layout to provide the possibility to add shielding on top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The full experiment will be mounted on the girder outside the </a:t>
            </a:r>
            <a:r>
              <a:rPr lang="en-US" sz="1400" dirty="0" err="1" smtClean="0">
                <a:solidFill>
                  <a:srgbClr val="000000"/>
                </a:solidFill>
                <a:latin typeface="Calibri"/>
              </a:rPr>
              <a:t>SwissFEL</a:t>
            </a: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 tunnel</a:t>
            </a:r>
          </a:p>
        </p:txBody>
      </p:sp>
    </p:spTree>
    <p:extLst>
      <p:ext uri="{BB962C8B-B14F-4D97-AF65-F5344CB8AC3E}">
        <p14:creationId xmlns:p14="http://schemas.microsoft.com/office/powerpoint/2010/main" val="10365411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4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P³ </a:t>
            </a:r>
            <a:r>
              <a:rPr lang="en-GB" dirty="0" smtClean="0"/>
              <a:t>Bunker</a:t>
            </a:r>
            <a:endParaRPr lang="de-CH" dirty="0"/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11</a:t>
            </a:fld>
            <a:endParaRPr lang="de-DE" dirty="0"/>
          </a:p>
        </p:txBody>
      </p:sp>
      <p:grpSp>
        <p:nvGrpSpPr>
          <p:cNvPr id="7" name="Group 6"/>
          <p:cNvGrpSpPr/>
          <p:nvPr/>
        </p:nvGrpSpPr>
        <p:grpSpPr>
          <a:xfrm>
            <a:off x="813820" y="737126"/>
            <a:ext cx="7876687" cy="3819040"/>
            <a:chOff x="813820" y="1489414"/>
            <a:chExt cx="7876687" cy="3819040"/>
          </a:xfrm>
        </p:grpSpPr>
        <p:grpSp>
          <p:nvGrpSpPr>
            <p:cNvPr id="47" name="Group 46"/>
            <p:cNvGrpSpPr/>
            <p:nvPr/>
          </p:nvGrpSpPr>
          <p:grpSpPr>
            <a:xfrm>
              <a:off x="813820" y="1495208"/>
              <a:ext cx="7876687" cy="3813246"/>
              <a:chOff x="813820" y="1495208"/>
              <a:chExt cx="7876687" cy="3813246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t="8027"/>
              <a:stretch/>
            </p:blipFill>
            <p:spPr>
              <a:xfrm>
                <a:off x="813820" y="1779662"/>
                <a:ext cx="7591492" cy="3528792"/>
              </a:xfrm>
              <a:prstGeom prst="rect">
                <a:avLst/>
              </a:prstGeom>
            </p:spPr>
          </p:pic>
          <p:cxnSp>
            <p:nvCxnSpPr>
              <p:cNvPr id="8" name="Straight Connector 7"/>
              <p:cNvCxnSpPr/>
              <p:nvPr/>
            </p:nvCxnSpPr>
            <p:spPr bwMode="auto">
              <a:xfrm flipH="1">
                <a:off x="994307" y="1818420"/>
                <a:ext cx="769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" name="Straight Connector 9"/>
              <p:cNvCxnSpPr/>
              <p:nvPr/>
            </p:nvCxnSpPr>
            <p:spPr bwMode="auto">
              <a:xfrm flipV="1">
                <a:off x="1222907" y="1501002"/>
                <a:ext cx="228600" cy="31741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" name="Straight Connector 10"/>
              <p:cNvCxnSpPr/>
              <p:nvPr/>
            </p:nvCxnSpPr>
            <p:spPr bwMode="auto">
              <a:xfrm flipV="1">
                <a:off x="1451507" y="1501002"/>
                <a:ext cx="228600" cy="31741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" name="Straight Connector 11"/>
              <p:cNvCxnSpPr/>
              <p:nvPr/>
            </p:nvCxnSpPr>
            <p:spPr bwMode="auto">
              <a:xfrm flipV="1">
                <a:off x="1693961" y="1501002"/>
                <a:ext cx="228600" cy="31741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" name="Straight Connector 12"/>
              <p:cNvCxnSpPr/>
              <p:nvPr/>
            </p:nvCxnSpPr>
            <p:spPr bwMode="auto">
              <a:xfrm flipV="1">
                <a:off x="1942861" y="1501002"/>
                <a:ext cx="228600" cy="31741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" name="Straight Connector 13"/>
              <p:cNvCxnSpPr/>
              <p:nvPr/>
            </p:nvCxnSpPr>
            <p:spPr bwMode="auto">
              <a:xfrm flipV="1">
                <a:off x="2171461" y="1501002"/>
                <a:ext cx="228600" cy="31741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" name="Straight Connector 14"/>
              <p:cNvCxnSpPr/>
              <p:nvPr/>
            </p:nvCxnSpPr>
            <p:spPr bwMode="auto">
              <a:xfrm flipV="1">
                <a:off x="2413915" y="1501002"/>
                <a:ext cx="228600" cy="31741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 flipV="1">
                <a:off x="2647464" y="1501002"/>
                <a:ext cx="228600" cy="31741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 flipV="1">
                <a:off x="2876064" y="1501002"/>
                <a:ext cx="228600" cy="31741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 flipV="1">
                <a:off x="3118518" y="1501002"/>
                <a:ext cx="228600" cy="31741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 flipV="1">
                <a:off x="3335242" y="1495208"/>
                <a:ext cx="228600" cy="31741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" name="Straight Connector 19"/>
              <p:cNvCxnSpPr/>
              <p:nvPr/>
            </p:nvCxnSpPr>
            <p:spPr bwMode="auto">
              <a:xfrm flipV="1">
                <a:off x="3563842" y="1495208"/>
                <a:ext cx="228600" cy="31741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 flipV="1">
                <a:off x="3806296" y="1495208"/>
                <a:ext cx="228600" cy="31741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 flipV="1">
                <a:off x="4055196" y="1495208"/>
                <a:ext cx="228600" cy="31741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 flipV="1">
                <a:off x="4283796" y="1495208"/>
                <a:ext cx="228600" cy="31741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Straight Connector 23"/>
              <p:cNvCxnSpPr/>
              <p:nvPr/>
            </p:nvCxnSpPr>
            <p:spPr bwMode="auto">
              <a:xfrm flipV="1">
                <a:off x="4526250" y="1495208"/>
                <a:ext cx="228600" cy="31741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Straight Connector 24"/>
              <p:cNvCxnSpPr/>
              <p:nvPr/>
            </p:nvCxnSpPr>
            <p:spPr bwMode="auto">
              <a:xfrm flipV="1">
                <a:off x="4759799" y="1495208"/>
                <a:ext cx="228600" cy="31741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Straight Connector 25"/>
              <p:cNvCxnSpPr/>
              <p:nvPr/>
            </p:nvCxnSpPr>
            <p:spPr bwMode="auto">
              <a:xfrm flipV="1">
                <a:off x="4988399" y="1495208"/>
                <a:ext cx="228600" cy="31741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Straight Connector 26"/>
              <p:cNvCxnSpPr/>
              <p:nvPr/>
            </p:nvCxnSpPr>
            <p:spPr bwMode="auto">
              <a:xfrm flipV="1">
                <a:off x="5230853" y="1495208"/>
                <a:ext cx="228600" cy="31741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 flipV="1">
                <a:off x="5500727" y="1495208"/>
                <a:ext cx="228600" cy="31741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Straight Connector 28"/>
              <p:cNvCxnSpPr/>
              <p:nvPr/>
            </p:nvCxnSpPr>
            <p:spPr bwMode="auto">
              <a:xfrm flipV="1">
                <a:off x="5729327" y="1495208"/>
                <a:ext cx="228600" cy="31741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Straight Connector 29"/>
              <p:cNvCxnSpPr/>
              <p:nvPr/>
            </p:nvCxnSpPr>
            <p:spPr bwMode="auto">
              <a:xfrm flipV="1">
                <a:off x="5971781" y="1495208"/>
                <a:ext cx="228600" cy="31741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Straight Connector 30"/>
              <p:cNvCxnSpPr/>
              <p:nvPr/>
            </p:nvCxnSpPr>
            <p:spPr bwMode="auto">
              <a:xfrm flipV="1">
                <a:off x="6220681" y="1495208"/>
                <a:ext cx="228600" cy="31741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Straight Connector 31"/>
              <p:cNvCxnSpPr/>
              <p:nvPr/>
            </p:nvCxnSpPr>
            <p:spPr bwMode="auto">
              <a:xfrm flipV="1">
                <a:off x="6449281" y="1495208"/>
                <a:ext cx="228600" cy="31741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Straight Connector 32"/>
              <p:cNvCxnSpPr/>
              <p:nvPr/>
            </p:nvCxnSpPr>
            <p:spPr bwMode="auto">
              <a:xfrm flipV="1">
                <a:off x="6691735" y="1495208"/>
                <a:ext cx="228600" cy="31741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" name="Straight Connector 33"/>
              <p:cNvCxnSpPr/>
              <p:nvPr/>
            </p:nvCxnSpPr>
            <p:spPr bwMode="auto">
              <a:xfrm flipV="1">
                <a:off x="6925284" y="1495208"/>
                <a:ext cx="228600" cy="31741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" name="Straight Connector 34"/>
              <p:cNvCxnSpPr/>
              <p:nvPr/>
            </p:nvCxnSpPr>
            <p:spPr bwMode="auto">
              <a:xfrm flipV="1">
                <a:off x="7153884" y="1495208"/>
                <a:ext cx="228600" cy="31741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" name="Straight Connector 35"/>
              <p:cNvCxnSpPr/>
              <p:nvPr/>
            </p:nvCxnSpPr>
            <p:spPr bwMode="auto">
              <a:xfrm flipV="1">
                <a:off x="7396338" y="1495208"/>
                <a:ext cx="228600" cy="31741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Straight Connector 36"/>
              <p:cNvCxnSpPr/>
              <p:nvPr/>
            </p:nvCxnSpPr>
            <p:spPr bwMode="auto">
              <a:xfrm flipV="1">
                <a:off x="7642509" y="1501002"/>
                <a:ext cx="228600" cy="31741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" name="Straight Connector 37"/>
              <p:cNvCxnSpPr/>
              <p:nvPr/>
            </p:nvCxnSpPr>
            <p:spPr bwMode="auto">
              <a:xfrm flipV="1">
                <a:off x="7876058" y="1501002"/>
                <a:ext cx="228600" cy="31741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" name="Straight Connector 38"/>
              <p:cNvCxnSpPr/>
              <p:nvPr/>
            </p:nvCxnSpPr>
            <p:spPr bwMode="auto">
              <a:xfrm flipV="1">
                <a:off x="8104658" y="1501002"/>
                <a:ext cx="228600" cy="31741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" name="Straight Connector 39"/>
              <p:cNvCxnSpPr/>
              <p:nvPr/>
            </p:nvCxnSpPr>
            <p:spPr bwMode="auto">
              <a:xfrm flipV="1">
                <a:off x="8347112" y="1501002"/>
                <a:ext cx="228600" cy="31741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1" name="TextBox 40"/>
            <p:cNvSpPr txBox="1"/>
            <p:nvPr/>
          </p:nvSpPr>
          <p:spPr>
            <a:xfrm>
              <a:off x="4212907" y="1489414"/>
              <a:ext cx="1299748" cy="2996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>
              <a:no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400" dirty="0" smtClean="0">
                  <a:solidFill>
                    <a:srgbClr val="000000"/>
                  </a:solidFill>
                  <a:latin typeface="Calibri"/>
                </a:rPr>
                <a:t>Side wall</a:t>
              </a:r>
              <a:endParaRPr lang="fr-CH" sz="1400" dirty="0" err="1" smtClean="0">
                <a:solidFill>
                  <a:srgbClr val="000000"/>
                </a:solidFill>
                <a:latin typeface="Calibri"/>
              </a:endParaRPr>
            </a:p>
          </p:txBody>
        </p:sp>
      </p:grpSp>
      <p:cxnSp>
        <p:nvCxnSpPr>
          <p:cNvPr id="45" name="Elbow Connector 44"/>
          <p:cNvCxnSpPr/>
          <p:nvPr/>
        </p:nvCxnSpPr>
        <p:spPr bwMode="auto">
          <a:xfrm rot="10800000" flipH="1">
            <a:off x="813818" y="2405956"/>
            <a:ext cx="866288" cy="2205252"/>
          </a:xfrm>
          <a:prstGeom prst="bentConnector4">
            <a:avLst>
              <a:gd name="adj1" fmla="val -26388"/>
              <a:gd name="adj2" fmla="val 5290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839287" y="4466720"/>
            <a:ext cx="6200297" cy="25640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dirty="0" smtClean="0">
                <a:solidFill>
                  <a:srgbClr val="000000"/>
                </a:solidFill>
                <a:latin typeface="Calibri"/>
              </a:rPr>
              <a:t>Chicane will be mounted at the end, really needed?</a:t>
            </a:r>
          </a:p>
        </p:txBody>
      </p:sp>
      <p:cxnSp>
        <p:nvCxnSpPr>
          <p:cNvPr id="42" name="Straight Arrow Connector 41"/>
          <p:cNvCxnSpPr/>
          <p:nvPr/>
        </p:nvCxnSpPr>
        <p:spPr bwMode="auto">
          <a:xfrm flipH="1">
            <a:off x="3806296" y="2051790"/>
            <a:ext cx="765704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Rectangle 3"/>
          <p:cNvSpPr/>
          <p:nvPr/>
        </p:nvSpPr>
        <p:spPr bwMode="auto">
          <a:xfrm>
            <a:off x="3403421" y="1657350"/>
            <a:ext cx="386682" cy="748606"/>
          </a:xfrm>
          <a:prstGeom prst="rect">
            <a:avLst/>
          </a:prstGeom>
          <a:pattFill prst="lgConfetti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6870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 and shielding study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12</a:t>
            </a:fld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582" t="8579" r="18598" b="13367"/>
          <a:stretch/>
        </p:blipFill>
        <p:spPr>
          <a:xfrm>
            <a:off x="6884927" y="2343150"/>
            <a:ext cx="2095072" cy="243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387" y="2190749"/>
            <a:ext cx="3001540" cy="2910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6" y="2102105"/>
            <a:ext cx="3945846" cy="30287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62019" y="1885949"/>
            <a:ext cx="1295400" cy="304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Neutrons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72400" y="1902001"/>
            <a:ext cx="1295400" cy="304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Photons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794094"/>
            <a:ext cx="2895600" cy="304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Above the roof (including 0.4 m soil)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0115" y="4095750"/>
            <a:ext cx="1676400" cy="152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i="1" dirty="0" smtClean="0">
                <a:solidFill>
                  <a:srgbClr val="FF0000"/>
                </a:solidFill>
                <a:latin typeface="Calibri"/>
              </a:rPr>
              <a:t>Limit 0.5 </a:t>
            </a:r>
            <a:r>
              <a:rPr lang="en-US" sz="1400" i="1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1400" i="1" dirty="0" err="1" smtClean="0">
                <a:solidFill>
                  <a:srgbClr val="FF0000"/>
                </a:solidFill>
                <a:latin typeface="Calibri"/>
              </a:rPr>
              <a:t>Sv</a:t>
            </a:r>
            <a:r>
              <a:rPr lang="en-US" sz="1400" i="1" dirty="0" smtClean="0">
                <a:solidFill>
                  <a:srgbClr val="FF0000"/>
                </a:solidFill>
                <a:latin typeface="Calibri"/>
              </a:rPr>
              <a:t>/h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0" y="1912060"/>
            <a:ext cx="1676400" cy="152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i="1" dirty="0" smtClean="0">
                <a:solidFill>
                  <a:srgbClr val="FF0000"/>
                </a:solidFill>
                <a:latin typeface="Calibri"/>
              </a:rPr>
              <a:t>Limit 1 </a:t>
            </a:r>
            <a:r>
              <a:rPr lang="en-US" sz="1400" i="1" dirty="0" err="1" smtClean="0">
                <a:solidFill>
                  <a:srgbClr val="FF0000"/>
                </a:solidFill>
                <a:latin typeface="+mn-lt"/>
              </a:rPr>
              <a:t>m</a:t>
            </a:r>
            <a:r>
              <a:rPr lang="en-US" sz="1400" i="1" dirty="0" err="1" smtClean="0">
                <a:solidFill>
                  <a:srgbClr val="FF0000"/>
                </a:solidFill>
                <a:latin typeface="Calibri"/>
              </a:rPr>
              <a:t>Sv</a:t>
            </a:r>
            <a:r>
              <a:rPr lang="en-US" sz="1400" i="1" dirty="0" smtClean="0">
                <a:solidFill>
                  <a:srgbClr val="FF0000"/>
                </a:solidFill>
                <a:latin typeface="Calibri"/>
              </a:rPr>
              <a:t>/h (Tunnel)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5800" y="802740"/>
            <a:ext cx="4038600" cy="1362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Main critically: radiation above the roof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6750" y="1567942"/>
            <a:ext cx="5143500" cy="3145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i="1" dirty="0" smtClean="0">
                <a:solidFill>
                  <a:srgbClr val="000000"/>
                </a:solidFill>
                <a:latin typeface="Calibri"/>
              </a:rPr>
              <a:t>Values for 0.2 </a:t>
            </a:r>
            <a:r>
              <a:rPr lang="en-US" sz="1400" i="1" dirty="0" err="1" smtClean="0">
                <a:solidFill>
                  <a:srgbClr val="000000"/>
                </a:solidFill>
                <a:latin typeface="Calibri"/>
              </a:rPr>
              <a:t>pC</a:t>
            </a:r>
            <a:r>
              <a:rPr lang="en-US" sz="1400" i="1" dirty="0" smtClean="0">
                <a:solidFill>
                  <a:srgbClr val="000000"/>
                </a:solidFill>
                <a:latin typeface="Calibri"/>
              </a:rPr>
              <a:t>/bunch 1 Hz, 1 bunch/ pulse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5800" y="1063684"/>
            <a:ext cx="5124450" cy="2074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Probably no need of chicane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38400" y="3081402"/>
            <a:ext cx="1371600" cy="457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i="1" dirty="0" smtClean="0">
                <a:solidFill>
                  <a:srgbClr val="000000"/>
                </a:solidFill>
                <a:latin typeface="Calibri"/>
              </a:rPr>
              <a:t>Courtesy of I. Besana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24400" y="777858"/>
            <a:ext cx="4571999" cy="609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b="1" dirty="0" smtClean="0">
                <a:solidFill>
                  <a:srgbClr val="000000"/>
                </a:solidFill>
                <a:latin typeface="Calibri"/>
              </a:rPr>
              <a:t>Next step: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Study of the possibility to install the fast scope and solenoid power supply in the tunnel next to the experiment</a:t>
            </a:r>
          </a:p>
        </p:txBody>
      </p:sp>
    </p:spTree>
    <p:extLst>
      <p:ext uri="{BB962C8B-B14F-4D97-AF65-F5344CB8AC3E}">
        <p14:creationId xmlns:p14="http://schemas.microsoft.com/office/powerpoint/2010/main" val="33356558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Inhaltsplatzhalter 61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t="20782" b="16364"/>
          <a:stretch/>
        </p:blipFill>
        <p:spPr>
          <a:xfrm>
            <a:off x="381000" y="1504950"/>
            <a:ext cx="8613862" cy="2634234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Schedule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13</a:t>
            </a:fld>
            <a:endParaRPr lang="de-DE" dirty="0"/>
          </a:p>
        </p:txBody>
      </p:sp>
      <p:sp>
        <p:nvSpPr>
          <p:cNvPr id="63" name="TextBox 1"/>
          <p:cNvSpPr txBox="1"/>
          <p:nvPr/>
        </p:nvSpPr>
        <p:spPr>
          <a:xfrm>
            <a:off x="7413637" y="590550"/>
            <a:ext cx="1371599" cy="5874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rgbClr val="000000"/>
                </a:solidFill>
              </a:rPr>
              <a:t>Q3 </a:t>
            </a:r>
            <a:r>
              <a:rPr lang="en-US" sz="1400" dirty="0">
                <a:solidFill>
                  <a:srgbClr val="000000"/>
                </a:solidFill>
              </a:rPr>
              <a:t>2025 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Start of the experiment</a:t>
            </a:r>
            <a:endParaRPr lang="de-CH" sz="1400" dirty="0" err="1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2825496" y="590550"/>
            <a:ext cx="4727448" cy="5874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rgbClr val="000000"/>
                </a:solidFill>
              </a:rPr>
              <a:t>Q1 2025 cooling </a:t>
            </a:r>
            <a:r>
              <a:rPr lang="en-US" sz="1400" dirty="0">
                <a:solidFill>
                  <a:srgbClr val="000000"/>
                </a:solidFill>
              </a:rPr>
              <a:t>water </a:t>
            </a:r>
            <a:r>
              <a:rPr lang="en-US" sz="1400" dirty="0" smtClean="0">
                <a:solidFill>
                  <a:srgbClr val="000000"/>
                </a:solidFill>
              </a:rPr>
              <a:t>and electricity available </a:t>
            </a:r>
            <a:r>
              <a:rPr lang="en-US" sz="1400" dirty="0">
                <a:solidFill>
                  <a:srgbClr val="000000"/>
                </a:solidFill>
              </a:rPr>
              <a:t>to </a:t>
            </a:r>
            <a:r>
              <a:rPr lang="en-US" sz="1400" dirty="0" smtClean="0">
                <a:solidFill>
                  <a:srgbClr val="000000"/>
                </a:solidFill>
              </a:rPr>
              <a:t>start:</a:t>
            </a:r>
          </a:p>
          <a:p>
            <a:pPr marL="285750" indent="-285750" algn="just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klystron/modulator commissioning (technical gallery)</a:t>
            </a:r>
          </a:p>
          <a:p>
            <a:pPr marL="285750" indent="-285750" algn="just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beam line commissioning (tunnel)</a:t>
            </a:r>
            <a:endParaRPr lang="de-CH" sz="1400" dirty="0" err="1">
              <a:solidFill>
                <a:srgbClr val="000000"/>
              </a:solidFill>
            </a:endParaRPr>
          </a:p>
        </p:txBody>
      </p:sp>
      <p:cxnSp>
        <p:nvCxnSpPr>
          <p:cNvPr id="9" name="Gerade Verbindung mit Pfeil 63"/>
          <p:cNvCxnSpPr/>
          <p:nvPr/>
        </p:nvCxnSpPr>
        <p:spPr bwMode="auto">
          <a:xfrm>
            <a:off x="5943600" y="1200150"/>
            <a:ext cx="0" cy="31016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Gerade Verbindung mit Pfeil 63"/>
          <p:cNvCxnSpPr/>
          <p:nvPr/>
        </p:nvCxnSpPr>
        <p:spPr bwMode="auto">
          <a:xfrm>
            <a:off x="7527036" y="1200150"/>
            <a:ext cx="0" cy="31016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Right Arrow 19"/>
          <p:cNvSpPr/>
          <p:nvPr/>
        </p:nvSpPr>
        <p:spPr bwMode="auto">
          <a:xfrm>
            <a:off x="6426708" y="3663696"/>
            <a:ext cx="1060704" cy="76200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578609" y="2085565"/>
            <a:ext cx="2456688" cy="228600"/>
            <a:chOff x="2572512" y="2190750"/>
            <a:chExt cx="2456688" cy="228600"/>
          </a:xfrm>
        </p:grpSpPr>
        <p:sp>
          <p:nvSpPr>
            <p:cNvPr id="15" name="Right Arrow 14"/>
            <p:cNvSpPr/>
            <p:nvPr/>
          </p:nvSpPr>
          <p:spPr bwMode="auto">
            <a:xfrm>
              <a:off x="2877312" y="2282190"/>
              <a:ext cx="2151888" cy="76200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2572512" y="2190750"/>
              <a:ext cx="304800" cy="22860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094614" y="2289406"/>
            <a:ext cx="1967484" cy="228600"/>
            <a:chOff x="2572512" y="2190750"/>
            <a:chExt cx="2456688" cy="228600"/>
          </a:xfrm>
        </p:grpSpPr>
        <p:sp>
          <p:nvSpPr>
            <p:cNvPr id="24" name="Right Arrow 23"/>
            <p:cNvSpPr/>
            <p:nvPr/>
          </p:nvSpPr>
          <p:spPr bwMode="auto">
            <a:xfrm>
              <a:off x="2877312" y="2282190"/>
              <a:ext cx="2151888" cy="76200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2572512" y="2190750"/>
              <a:ext cx="304800" cy="22860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956304" y="2441732"/>
            <a:ext cx="1089660" cy="228600"/>
            <a:chOff x="2572512" y="2190750"/>
            <a:chExt cx="1360598" cy="228600"/>
          </a:xfrm>
        </p:grpSpPr>
        <p:sp>
          <p:nvSpPr>
            <p:cNvPr id="27" name="Right Arrow 26"/>
            <p:cNvSpPr/>
            <p:nvPr/>
          </p:nvSpPr>
          <p:spPr bwMode="auto">
            <a:xfrm>
              <a:off x="2877312" y="2282190"/>
              <a:ext cx="1055798" cy="76200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2572512" y="2190750"/>
              <a:ext cx="304800" cy="22860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22" name="Double Wave 21"/>
          <p:cNvSpPr/>
          <p:nvPr/>
        </p:nvSpPr>
        <p:spPr bwMode="auto">
          <a:xfrm>
            <a:off x="146483" y="4135614"/>
            <a:ext cx="4577917" cy="948450"/>
          </a:xfrm>
          <a:prstGeom prst="doubleWav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9786" y="4230624"/>
            <a:ext cx="4343400" cy="4693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2023-2024 Aramis modification and </a:t>
            </a:r>
            <a:r>
              <a:rPr lang="en-US" sz="1400" dirty="0" err="1" smtClean="0">
                <a:solidFill>
                  <a:srgbClr val="000000"/>
                </a:solidFill>
                <a:latin typeface="Calibri"/>
              </a:rPr>
              <a:t>Porthos</a:t>
            </a: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 installation, new girder under production, quadrupoles ordered, dipole yoke modification planned</a:t>
            </a:r>
          </a:p>
        </p:txBody>
      </p:sp>
      <p:sp>
        <p:nvSpPr>
          <p:cNvPr id="34" name="Explosion 2 33"/>
          <p:cNvSpPr/>
          <p:nvPr/>
        </p:nvSpPr>
        <p:spPr bwMode="auto">
          <a:xfrm>
            <a:off x="4756489" y="4072936"/>
            <a:ext cx="3777911" cy="1109377"/>
          </a:xfrm>
          <a:prstGeom prst="irregularSeal2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+mn-lt"/>
              </a:rPr>
              <a:t>Very limited resources from service groups</a:t>
            </a:r>
            <a:endParaRPr kumimoji="0" lang="de-CH" sz="1400" b="0" i="0" u="none" strike="noStrike" cap="none" normalizeH="0" baseline="3000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727553" y="3029808"/>
            <a:ext cx="923439" cy="490624"/>
            <a:chOff x="4727553" y="3029808"/>
            <a:chExt cx="923439" cy="490624"/>
          </a:xfrm>
        </p:grpSpPr>
        <p:grpSp>
          <p:nvGrpSpPr>
            <p:cNvPr id="29" name="Group 28"/>
            <p:cNvGrpSpPr/>
            <p:nvPr/>
          </p:nvGrpSpPr>
          <p:grpSpPr>
            <a:xfrm>
              <a:off x="4727553" y="3124112"/>
              <a:ext cx="923439" cy="396320"/>
              <a:chOff x="1984636" y="2023030"/>
              <a:chExt cx="1153047" cy="396320"/>
            </a:xfrm>
          </p:grpSpPr>
          <p:sp>
            <p:nvSpPr>
              <p:cNvPr id="30" name="Right Arrow 29"/>
              <p:cNvSpPr/>
              <p:nvPr/>
            </p:nvSpPr>
            <p:spPr bwMode="auto">
              <a:xfrm>
                <a:off x="1984636" y="2023030"/>
                <a:ext cx="578492" cy="76200"/>
              </a:xfrm>
              <a:prstGeom prst="rightArrow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2572512" y="2190750"/>
                <a:ext cx="565171" cy="228600"/>
              </a:xfrm>
              <a:prstGeom prst="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  <p:cxnSp>
          <p:nvCxnSpPr>
            <p:cNvPr id="33" name="Straight Connector 32"/>
            <p:cNvCxnSpPr/>
            <p:nvPr/>
          </p:nvCxnSpPr>
          <p:spPr bwMode="auto">
            <a:xfrm flipV="1">
              <a:off x="5189220" y="3029808"/>
              <a:ext cx="0" cy="262024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5931341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827584" y="987574"/>
            <a:ext cx="3744416" cy="2156342"/>
          </a:xfrm>
        </p:spPr>
        <p:txBody>
          <a:bodyPr/>
          <a:lstStyle/>
          <a:p>
            <a:r>
              <a:rPr lang="de-CH" dirty="0" smtClean="0"/>
              <a:t>BBPs </a:t>
            </a:r>
            <a:r>
              <a:rPr lang="de-CH" dirty="0" err="1" smtClean="0"/>
              <a:t>measure</a:t>
            </a:r>
            <a:r>
              <a:rPr lang="de-CH" dirty="0" smtClean="0"/>
              <a:t> time </a:t>
            </a:r>
            <a:r>
              <a:rPr lang="de-CH" dirty="0" err="1" smtClean="0"/>
              <a:t>structure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beam after </a:t>
            </a:r>
            <a:r>
              <a:rPr lang="de-CH" dirty="0" err="1" smtClean="0"/>
              <a:t>second</a:t>
            </a:r>
            <a:r>
              <a:rPr lang="de-CH" dirty="0" smtClean="0"/>
              <a:t> </a:t>
            </a:r>
            <a:r>
              <a:rPr lang="de-CH" dirty="0" err="1" smtClean="0"/>
              <a:t>cavity</a:t>
            </a:r>
            <a:r>
              <a:rPr lang="de-CH" dirty="0" smtClean="0"/>
              <a:t>.</a:t>
            </a:r>
          </a:p>
          <a:p>
            <a:r>
              <a:rPr lang="de-CH" dirty="0" err="1" smtClean="0"/>
              <a:t>Very</a:t>
            </a:r>
            <a:r>
              <a:rPr lang="de-CH" dirty="0" smtClean="0"/>
              <a:t> </a:t>
            </a:r>
            <a:r>
              <a:rPr lang="de-CH" dirty="0" err="1"/>
              <a:t>b</a:t>
            </a:r>
            <a:r>
              <a:rPr lang="de-CH" dirty="0" err="1" smtClean="0"/>
              <a:t>road</a:t>
            </a:r>
            <a:r>
              <a:rPr lang="de-CH" dirty="0" smtClean="0"/>
              <a:t> band </a:t>
            </a:r>
            <a:r>
              <a:rPr lang="de-CH" dirty="0" err="1" smtClean="0"/>
              <a:t>required</a:t>
            </a:r>
            <a:r>
              <a:rPr lang="de-CH" dirty="0" smtClean="0"/>
              <a:t>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differentiate</a:t>
            </a:r>
            <a:r>
              <a:rPr lang="de-CH" dirty="0" smtClean="0"/>
              <a:t> e+ </a:t>
            </a:r>
            <a:r>
              <a:rPr lang="de-CH" dirty="0" err="1" smtClean="0"/>
              <a:t>and</a:t>
            </a:r>
            <a:r>
              <a:rPr lang="de-CH" dirty="0" smtClean="0"/>
              <a:t> e- </a:t>
            </a:r>
            <a:r>
              <a:rPr lang="de-CH" dirty="0" err="1" smtClean="0"/>
              <a:t>bunches</a:t>
            </a:r>
            <a:r>
              <a:rPr lang="de-CH" dirty="0" smtClean="0"/>
              <a:t>, </a:t>
            </a:r>
            <a:r>
              <a:rPr lang="de-CH" dirty="0" err="1" smtClean="0"/>
              <a:t>separated</a:t>
            </a:r>
            <a:r>
              <a:rPr lang="de-CH" dirty="0" smtClean="0"/>
              <a:t> ~167 </a:t>
            </a:r>
            <a:r>
              <a:rPr lang="de-CH" dirty="0" err="1" smtClean="0"/>
              <a:t>ps.</a:t>
            </a:r>
            <a:endParaRPr lang="de-CH" dirty="0" smtClean="0"/>
          </a:p>
          <a:p>
            <a:r>
              <a:rPr lang="de-CH" dirty="0" err="1" smtClean="0"/>
              <a:t>Based</a:t>
            </a:r>
            <a:r>
              <a:rPr lang="de-CH" dirty="0" smtClean="0"/>
              <a:t> on </a:t>
            </a:r>
            <a:r>
              <a:rPr lang="de-CH" dirty="0" err="1" smtClean="0"/>
              <a:t>SuperKEKB</a:t>
            </a:r>
            <a:r>
              <a:rPr lang="de-CH" dirty="0" smtClean="0"/>
              <a:t> </a:t>
            </a:r>
            <a:r>
              <a:rPr lang="de-CH" dirty="0" err="1" smtClean="0"/>
              <a:t>factory</a:t>
            </a:r>
            <a:r>
              <a:rPr lang="de-CH" dirty="0" smtClean="0"/>
              <a:t> </a:t>
            </a:r>
            <a:r>
              <a:rPr lang="de-CH" dirty="0" err="1" smtClean="0"/>
              <a:t>diagnostics</a:t>
            </a:r>
            <a:r>
              <a:rPr lang="de-CH" dirty="0" smtClean="0"/>
              <a:t> [1].</a:t>
            </a:r>
            <a:r>
              <a:rPr lang="de-CH" dirty="0"/>
              <a:t> </a:t>
            </a:r>
            <a:r>
              <a:rPr lang="de-CH" dirty="0" smtClean="0"/>
              <a:t>           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14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Broadband Pick-Ups</a:t>
            </a:r>
            <a:endParaRPr lang="de-C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428" y="810612"/>
            <a:ext cx="3510825" cy="256508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5413533" y="1281722"/>
            <a:ext cx="3096344" cy="180020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230020" y="1147336"/>
            <a:ext cx="195489" cy="26877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b="1" dirty="0" smtClean="0">
                <a:solidFill>
                  <a:schemeClr val="accent3"/>
                </a:solidFill>
                <a:latin typeface="Calibri"/>
              </a:rPr>
              <a:t>e+</a:t>
            </a:r>
            <a:endParaRPr lang="it-IT" sz="1400" b="1" dirty="0" err="1" smtClean="0">
              <a:solidFill>
                <a:schemeClr val="accent3"/>
              </a:solidFill>
              <a:latin typeface="Calibri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5273086" y="1404240"/>
            <a:ext cx="3096344" cy="1800200"/>
          </a:xfrm>
          <a:prstGeom prst="straightConnector1">
            <a:avLst/>
          </a:prstGeom>
          <a:ln>
            <a:solidFill>
              <a:schemeClr val="accent5"/>
            </a:solidFill>
            <a:headEnd type="none" w="med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97148" y="1412138"/>
            <a:ext cx="195489" cy="26877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b="1" dirty="0" smtClean="0">
                <a:solidFill>
                  <a:schemeClr val="accent5"/>
                </a:solidFill>
                <a:latin typeface="Calibri"/>
              </a:rPr>
              <a:t>e-</a:t>
            </a:r>
            <a:endParaRPr lang="it-IT" sz="1400" b="1" dirty="0" err="1" smtClean="0">
              <a:solidFill>
                <a:schemeClr val="accent5"/>
              </a:solidFill>
              <a:latin typeface="Calibri"/>
            </a:endParaRPr>
          </a:p>
        </p:txBody>
      </p:sp>
      <p:cxnSp>
        <p:nvCxnSpPr>
          <p:cNvPr id="11" name="Straight Arrow Connector 10"/>
          <p:cNvCxnSpPr>
            <a:stCxn id="12" idx="3"/>
          </p:cNvCxnSpPr>
          <p:nvPr/>
        </p:nvCxnSpPr>
        <p:spPr bwMode="auto">
          <a:xfrm>
            <a:off x="6568708" y="1021703"/>
            <a:ext cx="288032" cy="29686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5723052" y="910428"/>
            <a:ext cx="845656" cy="2225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4 Pick-Ups</a:t>
            </a:r>
            <a:endParaRPr lang="it-IT" sz="14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6045" y="3009187"/>
            <a:ext cx="3685582" cy="30801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900" dirty="0" smtClean="0">
                <a:solidFill>
                  <a:srgbClr val="000000"/>
                </a:solidFill>
                <a:latin typeface="Calibri"/>
              </a:rPr>
              <a:t>[1] </a:t>
            </a:r>
            <a:r>
              <a:rPr lang="en-US" sz="900" dirty="0">
                <a:solidFill>
                  <a:srgbClr val="000000"/>
                </a:solidFill>
                <a:latin typeface="Calibri"/>
              </a:rPr>
              <a:t>T. </a:t>
            </a:r>
            <a:r>
              <a:rPr lang="en-US" sz="900" dirty="0" err="1" smtClean="0">
                <a:solidFill>
                  <a:srgbClr val="000000"/>
                </a:solidFill>
                <a:latin typeface="Calibri"/>
              </a:rPr>
              <a:t>Suwada</a:t>
            </a:r>
            <a:r>
              <a:rPr lang="en-US" sz="900" dirty="0" smtClean="0">
                <a:solidFill>
                  <a:srgbClr val="000000"/>
                </a:solidFill>
                <a:latin typeface="Calibri"/>
              </a:rPr>
              <a:t> et al., </a:t>
            </a:r>
            <a:r>
              <a:rPr lang="en-US" sz="900" dirty="0">
                <a:solidFill>
                  <a:srgbClr val="000000"/>
                </a:solidFill>
                <a:latin typeface="Calibri"/>
              </a:rPr>
              <a:t>"First simultaneous detection of electron and positron bunches at the positron capture section of the </a:t>
            </a:r>
            <a:r>
              <a:rPr lang="en-US" sz="900" dirty="0" err="1">
                <a:solidFill>
                  <a:srgbClr val="000000"/>
                </a:solidFill>
                <a:latin typeface="Calibri"/>
              </a:rPr>
              <a:t>SuperKEKB</a:t>
            </a:r>
            <a:r>
              <a:rPr lang="en-US" sz="900" dirty="0">
                <a:solidFill>
                  <a:srgbClr val="000000"/>
                </a:solidFill>
                <a:latin typeface="Calibri"/>
              </a:rPr>
              <a:t> factory",   </a:t>
            </a:r>
            <a:r>
              <a:rPr lang="en-US" sz="900" dirty="0" smtClean="0">
                <a:solidFill>
                  <a:srgbClr val="000000"/>
                </a:solidFill>
                <a:latin typeface="Calibri"/>
              </a:rPr>
              <a:t>Sci</a:t>
            </a:r>
            <a:r>
              <a:rPr lang="en-US" sz="900" dirty="0">
                <a:solidFill>
                  <a:srgbClr val="000000"/>
                </a:solidFill>
                <a:latin typeface="Calibri"/>
              </a:rPr>
              <a:t>. Rep., vol. 11, 2011.</a:t>
            </a:r>
            <a:endParaRPr lang="de-CH" sz="900" dirty="0" smtClean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33" y="3535446"/>
            <a:ext cx="5184576" cy="152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237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>
            <a:spLocks noGrp="1"/>
          </p:cNvSpPr>
          <p:nvPr>
            <p:ph sz="quarter" idx="13"/>
          </p:nvPr>
        </p:nvSpPr>
        <p:spPr>
          <a:xfrm>
            <a:off x="827584" y="1059582"/>
            <a:ext cx="4032448" cy="2119699"/>
          </a:xfrm>
        </p:spPr>
        <p:txBody>
          <a:bodyPr/>
          <a:lstStyle/>
          <a:p>
            <a:r>
              <a:rPr lang="de-CH" sz="1400" dirty="0" smtClean="0"/>
              <a:t>A </a:t>
            </a:r>
            <a:r>
              <a:rPr lang="de-CH" sz="1400" dirty="0" err="1" smtClean="0"/>
              <a:t>gaussian</a:t>
            </a:r>
            <a:r>
              <a:rPr lang="de-CH" sz="1400" dirty="0" smtClean="0"/>
              <a:t> </a:t>
            </a:r>
            <a:r>
              <a:rPr lang="de-CH" sz="1400" dirty="0" err="1" smtClean="0"/>
              <a:t>approximation</a:t>
            </a:r>
            <a:r>
              <a:rPr lang="de-CH" sz="1400" dirty="0" smtClean="0"/>
              <a:t> </a:t>
            </a:r>
            <a:r>
              <a:rPr lang="de-CH" sz="1400" dirty="0" err="1" smtClean="0"/>
              <a:t>of</a:t>
            </a:r>
            <a:r>
              <a:rPr lang="de-CH" sz="1400" dirty="0" smtClean="0"/>
              <a:t> </a:t>
            </a:r>
            <a:r>
              <a:rPr lang="de-CH" sz="1400" dirty="0" err="1" smtClean="0"/>
              <a:t>the</a:t>
            </a:r>
            <a:r>
              <a:rPr lang="de-CH" sz="1400" dirty="0" smtClean="0"/>
              <a:t> </a:t>
            </a:r>
            <a:r>
              <a:rPr lang="de-CH" sz="1400" dirty="0" err="1" smtClean="0"/>
              <a:t>main</a:t>
            </a:r>
            <a:r>
              <a:rPr lang="de-CH" sz="1400" dirty="0" smtClean="0"/>
              <a:t> e+ </a:t>
            </a:r>
            <a:r>
              <a:rPr lang="de-CH" sz="1400" dirty="0" err="1" smtClean="0"/>
              <a:t>bunch</a:t>
            </a:r>
            <a:r>
              <a:rPr lang="de-CH" sz="1400" dirty="0" smtClean="0"/>
              <a:t> </a:t>
            </a:r>
            <a:r>
              <a:rPr lang="de-CH" sz="1400" dirty="0" err="1" smtClean="0"/>
              <a:t>is</a:t>
            </a:r>
            <a:r>
              <a:rPr lang="de-CH" sz="1400" dirty="0" smtClean="0"/>
              <a:t> </a:t>
            </a:r>
            <a:r>
              <a:rPr lang="de-CH" sz="1400" dirty="0" err="1" smtClean="0"/>
              <a:t>simulated</a:t>
            </a:r>
            <a:r>
              <a:rPr lang="de-CH" sz="1400" dirty="0" smtClean="0"/>
              <a:t> </a:t>
            </a:r>
            <a:r>
              <a:rPr lang="de-CH" sz="1400" dirty="0" err="1" smtClean="0"/>
              <a:t>with</a:t>
            </a:r>
            <a:r>
              <a:rPr lang="de-CH" sz="1400" dirty="0" smtClean="0"/>
              <a:t> CST </a:t>
            </a:r>
            <a:r>
              <a:rPr lang="de-CH" sz="1400" dirty="0" err="1" smtClean="0"/>
              <a:t>wakefield</a:t>
            </a:r>
            <a:r>
              <a:rPr lang="de-CH" sz="1400" dirty="0" smtClean="0"/>
              <a:t> </a:t>
            </a:r>
            <a:r>
              <a:rPr lang="de-CH" sz="1400" dirty="0" err="1" smtClean="0"/>
              <a:t>solver</a:t>
            </a:r>
            <a:r>
              <a:rPr lang="de-CH" sz="1400" dirty="0" smtClean="0"/>
              <a:t> </a:t>
            </a:r>
            <a:r>
              <a:rPr lang="de-CH" sz="1400" dirty="0" err="1" smtClean="0"/>
              <a:t>over</a:t>
            </a:r>
            <a:r>
              <a:rPr lang="de-CH" sz="1400" dirty="0" smtClean="0"/>
              <a:t> </a:t>
            </a:r>
            <a:r>
              <a:rPr lang="de-CH" sz="1400" dirty="0" err="1" smtClean="0"/>
              <a:t>vacuum</a:t>
            </a:r>
            <a:r>
              <a:rPr lang="de-CH" sz="1400" dirty="0" smtClean="0"/>
              <a:t> </a:t>
            </a:r>
            <a:r>
              <a:rPr lang="de-CH" sz="1400" dirty="0" err="1" smtClean="0"/>
              <a:t>chamber</a:t>
            </a:r>
            <a:r>
              <a:rPr lang="de-CH" sz="1400" dirty="0" smtClean="0"/>
              <a:t>. </a:t>
            </a:r>
          </a:p>
          <a:p>
            <a:pPr marL="0" indent="0">
              <a:buNone/>
            </a:pPr>
            <a:endParaRPr lang="de-CH" sz="1400" dirty="0" smtClean="0"/>
          </a:p>
          <a:p>
            <a:r>
              <a:rPr lang="en-US" sz="1400" dirty="0" smtClean="0"/>
              <a:t>Pick-up geometry optimized:</a:t>
            </a:r>
          </a:p>
          <a:p>
            <a:pPr lvl="2"/>
            <a:r>
              <a:rPr lang="en-US" sz="1400" dirty="0" smtClean="0"/>
              <a:t>Maximum peak voltage</a:t>
            </a:r>
          </a:p>
          <a:p>
            <a:pPr lvl="2"/>
            <a:r>
              <a:rPr lang="en-US" sz="1400" dirty="0" smtClean="0"/>
              <a:t>Minimum signal tail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Broadband </a:t>
            </a:r>
            <a:r>
              <a:rPr lang="en-US" dirty="0" smtClean="0"/>
              <a:t>Pick-Ups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15</a:t>
            </a:fld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1223" y="1013096"/>
            <a:ext cx="2949892" cy="29965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958" y="3179281"/>
            <a:ext cx="3542814" cy="147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709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Broadband </a:t>
            </a:r>
            <a:r>
              <a:rPr lang="en-US" dirty="0" smtClean="0"/>
              <a:t>Pick-Ups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16</a:t>
            </a:fld>
            <a:endParaRPr lang="de-D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559" y="1053477"/>
            <a:ext cx="1587382" cy="15873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559" y="2788340"/>
            <a:ext cx="1587382" cy="15947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02697" y="4490728"/>
            <a:ext cx="2265105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Feedthrough from </a:t>
            </a:r>
            <a:r>
              <a:rPr lang="en-US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Allectra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 GmbH</a:t>
            </a:r>
            <a:endParaRPr lang="de-CH" sz="1200" i="1" dirty="0" err="1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" t="3241" r="6130"/>
          <a:stretch/>
        </p:blipFill>
        <p:spPr>
          <a:xfrm>
            <a:off x="4067944" y="2067694"/>
            <a:ext cx="4530080" cy="25296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64088" y="1053477"/>
            <a:ext cx="2079194" cy="2054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First hardware tested for P</a:t>
            </a:r>
            <a:r>
              <a:rPr lang="en-US" sz="1400" baseline="30000" dirty="0" smtClean="0">
                <a:solidFill>
                  <a:srgbClr val="000000"/>
                </a:solidFill>
                <a:latin typeface="Calibri"/>
              </a:rPr>
              <a:t>3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Large bandwidth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(S11&lt;-20 dB 0-20 GHz)</a:t>
            </a:r>
            <a:endParaRPr lang="en-US" sz="1400" baseline="30000" dirty="0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77914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744363" y="987574"/>
            <a:ext cx="3508357" cy="1697220"/>
          </a:xfrm>
        </p:spPr>
        <p:txBody>
          <a:bodyPr/>
          <a:lstStyle/>
          <a:p>
            <a:r>
              <a:rPr lang="es-ES" dirty="0" err="1" smtClean="0"/>
              <a:t>Measurement</a:t>
            </a:r>
            <a:r>
              <a:rPr lang="es-ES" dirty="0" smtClean="0"/>
              <a:t> of e+ and e- </a:t>
            </a:r>
            <a:r>
              <a:rPr lang="es-ES" dirty="0" err="1" smtClean="0"/>
              <a:t>charge</a:t>
            </a:r>
            <a:r>
              <a:rPr lang="es-ES" dirty="0" smtClean="0"/>
              <a:t> </a:t>
            </a:r>
            <a:r>
              <a:rPr lang="es-ES" dirty="0" err="1" smtClean="0"/>
              <a:t>separately</a:t>
            </a:r>
            <a:r>
              <a:rPr lang="es-ES" dirty="0" smtClean="0"/>
              <a:t>. </a:t>
            </a:r>
            <a:endParaRPr lang="es-ES" dirty="0"/>
          </a:p>
          <a:p>
            <a:r>
              <a:rPr lang="es-ES" dirty="0" err="1" smtClean="0"/>
              <a:t>Alluminum</a:t>
            </a:r>
            <a:r>
              <a:rPr lang="es-ES" dirty="0" smtClean="0"/>
              <a:t> </a:t>
            </a:r>
            <a:r>
              <a:rPr lang="es-ES" dirty="0" err="1" smtClean="0"/>
              <a:t>FCs</a:t>
            </a:r>
            <a:r>
              <a:rPr lang="es-ES" dirty="0" smtClean="0"/>
              <a:t> at 25 Ohm. </a:t>
            </a:r>
            <a:r>
              <a:rPr lang="es-ES" dirty="0" err="1" smtClean="0"/>
              <a:t>Matching</a:t>
            </a:r>
            <a:r>
              <a:rPr lang="es-ES" dirty="0" smtClean="0"/>
              <a:t> to 50 Ohm </a:t>
            </a:r>
            <a:r>
              <a:rPr lang="es-ES" dirty="0" err="1" smtClean="0"/>
              <a:t>through</a:t>
            </a:r>
            <a:r>
              <a:rPr lang="es-ES" dirty="0" smtClean="0"/>
              <a:t> 2 </a:t>
            </a:r>
            <a:r>
              <a:rPr lang="es-ES" dirty="0" err="1" smtClean="0"/>
              <a:t>parallel</a:t>
            </a:r>
            <a:r>
              <a:rPr lang="es-ES" dirty="0" smtClean="0"/>
              <a:t> </a:t>
            </a:r>
            <a:r>
              <a:rPr lang="es-ES" dirty="0" err="1" smtClean="0"/>
              <a:t>coax</a:t>
            </a:r>
            <a:r>
              <a:rPr lang="es-ES" dirty="0" smtClean="0"/>
              <a:t> cables</a:t>
            </a:r>
          </a:p>
          <a:p>
            <a:r>
              <a:rPr lang="es-ES" dirty="0" err="1" smtClean="0"/>
              <a:t>Negligible</a:t>
            </a:r>
            <a:r>
              <a:rPr lang="es-ES" dirty="0" smtClean="0"/>
              <a:t> </a:t>
            </a:r>
            <a:r>
              <a:rPr lang="es-ES" dirty="0" err="1" smtClean="0"/>
              <a:t>electron</a:t>
            </a:r>
            <a:r>
              <a:rPr lang="es-ES" dirty="0" smtClean="0"/>
              <a:t> </a:t>
            </a:r>
            <a:r>
              <a:rPr lang="es-ES" dirty="0" err="1" smtClean="0"/>
              <a:t>backscattering</a:t>
            </a:r>
            <a:endParaRPr lang="es-ES" dirty="0" smtClean="0"/>
          </a:p>
          <a:p>
            <a:endParaRPr lang="de-CH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17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Faraday Cups</a:t>
            </a:r>
            <a:endParaRPr lang="de-CH" dirty="0"/>
          </a:p>
        </p:txBody>
      </p:sp>
      <p:grpSp>
        <p:nvGrpSpPr>
          <p:cNvPr id="21" name="Group 20"/>
          <p:cNvGrpSpPr/>
          <p:nvPr/>
        </p:nvGrpSpPr>
        <p:grpSpPr>
          <a:xfrm>
            <a:off x="4572000" y="936275"/>
            <a:ext cx="4600729" cy="3331161"/>
            <a:chOff x="4920476" y="1278925"/>
            <a:chExt cx="4600729" cy="3331161"/>
          </a:xfrm>
        </p:grpSpPr>
        <p:grpSp>
          <p:nvGrpSpPr>
            <p:cNvPr id="13" name="Group 12"/>
            <p:cNvGrpSpPr/>
            <p:nvPr/>
          </p:nvGrpSpPr>
          <p:grpSpPr>
            <a:xfrm>
              <a:off x="4920476" y="1278925"/>
              <a:ext cx="4600729" cy="3331161"/>
              <a:chOff x="5116783" y="1149759"/>
              <a:chExt cx="4600729" cy="3331161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5116783" y="1149759"/>
                <a:ext cx="4600729" cy="3331161"/>
                <a:chOff x="4427984" y="1092954"/>
                <a:chExt cx="4600729" cy="3331161"/>
              </a:xfrm>
            </p:grpSpPr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427984" y="1092954"/>
                  <a:ext cx="4600729" cy="3331161"/>
                </a:xfrm>
                <a:prstGeom prst="rect">
                  <a:avLst/>
                </a:prstGeom>
              </p:spPr>
            </p:pic>
            <p:sp>
              <p:nvSpPr>
                <p:cNvPr id="17" name="Línea"/>
                <p:cNvSpPr/>
                <p:nvPr/>
              </p:nvSpPr>
              <p:spPr>
                <a:xfrm>
                  <a:off x="5361401" y="2263600"/>
                  <a:ext cx="1440160" cy="12527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8428" y="14990"/>
                      </a:lnTo>
                      <a:cubicBezTo>
                        <a:pt x="12003" y="12679"/>
                        <a:pt x="15224" y="9995"/>
                        <a:pt x="18022" y="7003"/>
                      </a:cubicBezTo>
                      <a:cubicBezTo>
                        <a:pt x="19062" y="5890"/>
                        <a:pt x="20050" y="4726"/>
                        <a:pt x="20709" y="3406"/>
                      </a:cubicBezTo>
                      <a:cubicBezTo>
                        <a:pt x="21246" y="2328"/>
                        <a:pt x="21548" y="1173"/>
                        <a:pt x="21600" y="0"/>
                      </a:cubicBezTo>
                    </a:path>
                  </a:pathLst>
                </a:custGeom>
                <a:ln w="38100">
                  <a:solidFill>
                    <a:srgbClr val="D74527"/>
                  </a:solidFill>
                  <a:miter/>
                  <a:tailEnd type="triangle"/>
                </a:ln>
              </p:spPr>
              <p:txBody>
                <a:bodyPr lIns="45719" rIns="45719"/>
                <a:lstStyle/>
                <a:p>
                  <a:endParaRPr/>
                </a:p>
              </p:txBody>
            </p:sp>
            <p:sp>
              <p:nvSpPr>
                <p:cNvPr id="18" name="Línea"/>
                <p:cNvSpPr/>
                <p:nvPr/>
              </p:nvSpPr>
              <p:spPr>
                <a:xfrm>
                  <a:off x="5361401" y="2648042"/>
                  <a:ext cx="1983739" cy="8755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cubicBezTo>
                        <a:pt x="19809" y="507"/>
                        <a:pt x="18066" y="1304"/>
                        <a:pt x="16396" y="2371"/>
                      </a:cubicBezTo>
                      <a:cubicBezTo>
                        <a:pt x="12995" y="4542"/>
                        <a:pt x="9918" y="7802"/>
                        <a:pt x="7119" y="11582"/>
                      </a:cubicBezTo>
                      <a:cubicBezTo>
                        <a:pt x="4704" y="14842"/>
                        <a:pt x="2489" y="18496"/>
                        <a:pt x="0" y="21600"/>
                      </a:cubicBezTo>
                    </a:path>
                  </a:pathLst>
                </a:custGeom>
                <a:ln w="38100">
                  <a:solidFill>
                    <a:srgbClr val="2279B5"/>
                  </a:solidFill>
                  <a:miter/>
                  <a:headEnd type="triangle"/>
                </a:ln>
              </p:spPr>
              <p:txBody>
                <a:bodyPr lIns="45719" rIns="45719"/>
                <a:lstStyle/>
                <a:p>
                  <a:endParaRPr/>
                </a:p>
              </p:txBody>
            </p:sp>
            <p:sp>
              <p:nvSpPr>
                <p:cNvPr id="19" name="B"/>
                <p:cNvSpPr txBox="1"/>
                <p:nvPr/>
              </p:nvSpPr>
              <p:spPr>
                <a:xfrm>
                  <a:off x="5545207" y="2790174"/>
                  <a:ext cx="198616" cy="300082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rIns="45719">
                  <a:spAutoFit/>
                </a:bodyPr>
                <a:lstStyle>
                  <a:lvl1pPr>
                    <a:defRPr b="1">
                      <a:solidFill>
                        <a:srgbClr val="F0D554"/>
                      </a:solidFill>
                    </a:defRPr>
                  </a:lvl1pPr>
                </a:lstStyle>
                <a:p>
                  <a:r>
                    <a:rPr dirty="0"/>
                    <a:t>B</a:t>
                  </a:r>
                </a:p>
              </p:txBody>
            </p:sp>
            <p:sp>
              <p:nvSpPr>
                <p:cNvPr id="20" name="Flecha"/>
                <p:cNvSpPr/>
                <p:nvPr/>
              </p:nvSpPr>
              <p:spPr>
                <a:xfrm rot="16200000">
                  <a:off x="5230993" y="3027375"/>
                  <a:ext cx="1129252" cy="183690"/>
                </a:xfrm>
                <a:prstGeom prst="rightArrow">
                  <a:avLst>
                    <a:gd name="adj1" fmla="val 19568"/>
                    <a:gd name="adj2" fmla="val 110918"/>
                  </a:avLst>
                </a:prstGeom>
                <a:solidFill>
                  <a:srgbClr val="F5D330"/>
                </a:solidFill>
                <a:ln w="12700">
                  <a:solidFill>
                    <a:srgbClr val="000000"/>
                  </a:solidFill>
                  <a:miter lim="400000"/>
                </a:ln>
              </p:spPr>
              <p:txBody>
                <a:bodyPr lIns="45719" rIns="45719" anchor="ctr"/>
                <a:lstStyle/>
                <a:p>
                  <a:pPr algn="ctr">
                    <a:defRPr sz="500" b="1">
                      <a:solidFill>
                        <a:srgbClr val="FFFFFF"/>
                      </a:solidFill>
                      <a:latin typeface="Franklin Gothic Demi Cond"/>
                      <a:ea typeface="Franklin Gothic Demi Cond"/>
                      <a:cs typeface="Franklin Gothic Demi Cond"/>
                      <a:sym typeface="Franklin Gothic Demi Cond"/>
                    </a:defRPr>
                  </a:pPr>
                  <a:endParaRPr/>
                </a:p>
              </p:txBody>
            </p:sp>
          </p:grpSp>
          <p:sp>
            <p:nvSpPr>
              <p:cNvPr id="15" name="e+"/>
              <p:cNvSpPr txBox="1"/>
              <p:nvPr/>
            </p:nvSpPr>
            <p:spPr>
              <a:xfrm>
                <a:off x="7045544" y="2358041"/>
                <a:ext cx="289501" cy="30008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rIns="45719">
                <a:spAutoFit/>
              </a:bodyPr>
              <a:lstStyle>
                <a:lvl1pPr>
                  <a:defRPr b="1">
                    <a:solidFill>
                      <a:schemeClr val="accent1"/>
                    </a:solidFill>
                  </a:defRPr>
                </a:lvl1pPr>
              </a:lstStyle>
              <a:p>
                <a:r>
                  <a:rPr dirty="0">
                    <a:solidFill>
                      <a:srgbClr val="D74527"/>
                    </a:solidFill>
                  </a:rPr>
                  <a:t>e+</a:t>
                </a:r>
              </a:p>
            </p:txBody>
          </p:sp>
        </p:grpSp>
        <p:sp>
          <p:nvSpPr>
            <p:cNvPr id="9" name="e-"/>
            <p:cNvSpPr txBox="1"/>
            <p:nvPr/>
          </p:nvSpPr>
          <p:spPr>
            <a:xfrm>
              <a:off x="7368435" y="2855104"/>
              <a:ext cx="320517" cy="3385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b="1">
                  <a:solidFill>
                    <a:schemeClr val="accent4"/>
                  </a:solidFill>
                </a:defRPr>
              </a:lvl1pPr>
            </a:lstStyle>
            <a:p>
              <a:r>
                <a:rPr dirty="0">
                  <a:solidFill>
                    <a:srgbClr val="2279B5"/>
                  </a:solidFill>
                </a:rPr>
                <a:t>e-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818271"/>
            <a:ext cx="3848310" cy="218481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587312" y="2839188"/>
            <a:ext cx="172280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82222"/>
                </a:solidFill>
              </a:rPr>
              <a:t>    ● </a:t>
            </a:r>
            <a:r>
              <a:rPr lang="en-US" sz="1100" dirty="0" smtClean="0"/>
              <a:t>e+            </a:t>
            </a:r>
            <a:r>
              <a:rPr lang="en-US" sz="1400" dirty="0" smtClean="0">
                <a:solidFill>
                  <a:srgbClr val="2279B5"/>
                </a:solidFill>
              </a:rPr>
              <a:t>● </a:t>
            </a:r>
            <a:r>
              <a:rPr lang="en-US" sz="1100" dirty="0" smtClean="0"/>
              <a:t>e</a:t>
            </a:r>
            <a:r>
              <a:rPr lang="en-US" sz="1100" dirty="0"/>
              <a:t>-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24" name="TextBox 23"/>
          <p:cNvSpPr txBox="1"/>
          <p:nvPr/>
        </p:nvSpPr>
        <p:spPr>
          <a:xfrm>
            <a:off x="5633901" y="4227934"/>
            <a:ext cx="2772115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Current dimensions of diagnostics chamber.</a:t>
            </a:r>
            <a:endParaRPr lang="de-CH" sz="1200" i="1" dirty="0" err="1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87615" y="4859988"/>
            <a:ext cx="2265105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e</a:t>
            </a:r>
            <a:r>
              <a:rPr lang="en-US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+e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- beam at faraday cups</a:t>
            </a:r>
            <a:endParaRPr lang="de-CH" sz="1200" i="1" dirty="0" err="1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94965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Spectrometer and energy spectrum</a:t>
            </a:r>
            <a:endParaRPr lang="de-CH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67738" y="4967288"/>
            <a:ext cx="576262" cy="147637"/>
          </a:xfrm>
        </p:spPr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18</a:t>
            </a:fld>
            <a:endParaRPr lang="de-DE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801444" y="980838"/>
            <a:ext cx="5065956" cy="1448803"/>
          </a:xfrm>
        </p:spPr>
        <p:txBody>
          <a:bodyPr/>
          <a:lstStyle/>
          <a:p>
            <a:r>
              <a:rPr lang="en-US" sz="1600" dirty="0" smtClean="0"/>
              <a:t>Dipole strength scanned to measure e+ energy profile</a:t>
            </a:r>
          </a:p>
          <a:p>
            <a:r>
              <a:rPr lang="en-US" sz="1600" dirty="0" smtClean="0"/>
              <a:t>e+ at different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z</a:t>
            </a:r>
            <a:r>
              <a:rPr lang="en-US" sz="1600" dirty="0" smtClean="0"/>
              <a:t> detected by scintillating fiber</a:t>
            </a:r>
          </a:p>
          <a:p>
            <a:r>
              <a:rPr lang="en-US" sz="1600" dirty="0" smtClean="0"/>
              <a:t>Test/calibration of the Fiber Q2 next year at the Swiss Federal Institute of metrology (METAS) </a:t>
            </a:r>
          </a:p>
          <a:p>
            <a:endParaRPr lang="en-US" sz="1600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3672"/>
          <a:stretch/>
        </p:blipFill>
        <p:spPr>
          <a:xfrm>
            <a:off x="1632613" y="2438077"/>
            <a:ext cx="2885049" cy="22696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56214" y="4731990"/>
            <a:ext cx="2265105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Pz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 spectrum reconstruction</a:t>
            </a:r>
            <a:endParaRPr lang="de-CH" sz="1200" i="1" dirty="0" err="1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9200" y="310515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421319" y="758099"/>
            <a:ext cx="4357695" cy="6334212"/>
            <a:chOff x="4421319" y="758099"/>
            <a:chExt cx="4357695" cy="6334212"/>
          </a:xfrm>
        </p:grpSpPr>
        <p:grpSp>
          <p:nvGrpSpPr>
            <p:cNvPr id="27" name="Group 26"/>
            <p:cNvGrpSpPr/>
            <p:nvPr/>
          </p:nvGrpSpPr>
          <p:grpSpPr>
            <a:xfrm>
              <a:off x="4421319" y="758099"/>
              <a:ext cx="4357695" cy="6334212"/>
              <a:chOff x="4421319" y="758099"/>
              <a:chExt cx="4357695" cy="6334212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3"/>
              <a:srcRect r="32658"/>
              <a:stretch/>
            </p:blipFill>
            <p:spPr>
              <a:xfrm>
                <a:off x="5681340" y="758099"/>
                <a:ext cx="3097674" cy="4209901"/>
              </a:xfrm>
              <a:prstGeom prst="rect">
                <a:avLst/>
              </a:prstGeom>
            </p:spPr>
          </p:pic>
          <p:sp>
            <p:nvSpPr>
              <p:cNvPr id="21" name="e+"/>
              <p:cNvSpPr txBox="1"/>
              <p:nvPr/>
            </p:nvSpPr>
            <p:spPr>
              <a:xfrm>
                <a:off x="6795925" y="2097128"/>
                <a:ext cx="289501" cy="30008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rIns="45719">
                <a:spAutoFit/>
              </a:bodyPr>
              <a:lstStyle>
                <a:lvl1pPr>
                  <a:defRPr b="1">
                    <a:solidFill>
                      <a:schemeClr val="accent1"/>
                    </a:solidFill>
                  </a:defRPr>
                </a:lvl1pPr>
              </a:lstStyle>
              <a:p>
                <a:r>
                  <a:rPr dirty="0">
                    <a:solidFill>
                      <a:srgbClr val="D74527"/>
                    </a:solidFill>
                  </a:rPr>
                  <a:t>e+</a:t>
                </a:r>
              </a:p>
            </p:txBody>
          </p:sp>
          <p:sp>
            <p:nvSpPr>
              <p:cNvPr id="22" name="Flecha"/>
              <p:cNvSpPr/>
              <p:nvPr/>
            </p:nvSpPr>
            <p:spPr>
              <a:xfrm rot="16200000">
                <a:off x="7578892" y="3964692"/>
                <a:ext cx="1129252" cy="183690"/>
              </a:xfrm>
              <a:prstGeom prst="rightArrow">
                <a:avLst>
                  <a:gd name="adj1" fmla="val 19568"/>
                  <a:gd name="adj2" fmla="val 110918"/>
                </a:avLst>
              </a:prstGeom>
              <a:solidFill>
                <a:srgbClr val="F5D330"/>
              </a:solidFill>
              <a:ln w="12700">
                <a:solidFill>
                  <a:srgbClr val="000000"/>
                </a:solidFill>
                <a:miter lim="400000"/>
              </a:ln>
            </p:spPr>
            <p:txBody>
              <a:bodyPr lIns="45719" rIns="45719" anchor="ctr"/>
              <a:lstStyle/>
              <a:p>
                <a:pPr algn="ctr">
                  <a:defRPr sz="500" b="1">
                    <a:solidFill>
                      <a:srgbClr val="FFFFFF"/>
                    </a:solidFill>
                    <a:latin typeface="Franklin Gothic Demi Cond"/>
                    <a:ea typeface="Franklin Gothic Demi Cond"/>
                    <a:cs typeface="Franklin Gothic Demi Cond"/>
                    <a:sym typeface="Franklin Gothic Demi Cond"/>
                  </a:defRPr>
                </a:pPr>
                <a:endParaRPr/>
              </a:p>
            </p:txBody>
          </p:sp>
          <p:sp>
            <p:nvSpPr>
              <p:cNvPr id="23" name="Arc 22"/>
              <p:cNvSpPr/>
              <p:nvPr/>
            </p:nvSpPr>
            <p:spPr bwMode="auto">
              <a:xfrm>
                <a:off x="4421319" y="2771831"/>
                <a:ext cx="3528392" cy="3888431"/>
              </a:xfrm>
              <a:prstGeom prst="arc">
                <a:avLst>
                  <a:gd name="adj1" fmla="val 16695200"/>
                  <a:gd name="adj2" fmla="val 0"/>
                </a:avLst>
              </a:prstGeom>
              <a:noFill/>
              <a:ln w="28575" cap="flat" cmpd="sng" algn="ctr">
                <a:solidFill>
                  <a:srgbClr val="D74527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4" name="Arc 23"/>
              <p:cNvSpPr/>
              <p:nvPr/>
            </p:nvSpPr>
            <p:spPr bwMode="auto">
              <a:xfrm>
                <a:off x="4421319" y="2523156"/>
                <a:ext cx="3528392" cy="4137105"/>
              </a:xfrm>
              <a:prstGeom prst="arc">
                <a:avLst>
                  <a:gd name="adj1" fmla="val 16839297"/>
                  <a:gd name="adj2" fmla="val 0"/>
                </a:avLst>
              </a:prstGeom>
              <a:noFill/>
              <a:ln w="28575" cap="flat" cmpd="sng" algn="ctr">
                <a:solidFill>
                  <a:srgbClr val="D74527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5" name="Arc 24"/>
              <p:cNvSpPr/>
              <p:nvPr/>
            </p:nvSpPr>
            <p:spPr bwMode="auto">
              <a:xfrm>
                <a:off x="4421319" y="2051751"/>
                <a:ext cx="3528392" cy="5040560"/>
              </a:xfrm>
              <a:prstGeom prst="arc">
                <a:avLst>
                  <a:gd name="adj1" fmla="val 17443053"/>
                  <a:gd name="adj2" fmla="val 0"/>
                </a:avLst>
              </a:prstGeom>
              <a:noFill/>
              <a:ln w="28575" cap="flat" cmpd="sng" algn="ctr">
                <a:solidFill>
                  <a:srgbClr val="D74527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6" name="B"/>
              <p:cNvSpPr txBox="1"/>
              <p:nvPr/>
            </p:nvSpPr>
            <p:spPr>
              <a:xfrm>
                <a:off x="8209265" y="3906496"/>
                <a:ext cx="198616" cy="300082"/>
              </a:xfrm>
              <a:prstGeom prst="rect">
                <a:avLst/>
              </a:prstGeom>
              <a:solidFill>
                <a:srgbClr val="000000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rIns="45719">
                <a:spAutoFit/>
              </a:bodyPr>
              <a:lstStyle>
                <a:lvl1pPr>
                  <a:defRPr b="1">
                    <a:solidFill>
                      <a:srgbClr val="F0D554"/>
                    </a:solidFill>
                  </a:defRPr>
                </a:lvl1pPr>
              </a:lstStyle>
              <a:p>
                <a:r>
                  <a:rPr dirty="0"/>
                  <a:t>B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5013150" y="2082267"/>
              <a:ext cx="1638629" cy="1049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200" i="1" dirty="0" smtClean="0">
                  <a:solidFill>
                    <a:schemeClr val="bg1">
                      <a:lumMod val="50000"/>
                    </a:schemeClr>
                  </a:solidFill>
                  <a:latin typeface="Calibri"/>
                </a:rPr>
                <a:t>Scintillating fiber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>
              <a:off x="6073786" y="2247169"/>
              <a:ext cx="357153" cy="248381"/>
            </a:xfrm>
            <a:prstGeom prst="straightConnector1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ffectLst/>
          </p:spPr>
        </p:cxnSp>
      </p:grpSp>
      <p:sp>
        <p:nvSpPr>
          <p:cNvPr id="14" name="TextBox 13"/>
          <p:cNvSpPr txBox="1"/>
          <p:nvPr/>
        </p:nvSpPr>
        <p:spPr>
          <a:xfrm>
            <a:off x="6515429" y="654050"/>
            <a:ext cx="2265105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Schematic of energy spectrum measurement</a:t>
            </a:r>
            <a:endParaRPr lang="de-CH" sz="1200" i="1" dirty="0" err="1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00715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Implementation</a:t>
            </a:r>
            <a:r>
              <a:rPr lang="es-ES" dirty="0" smtClean="0"/>
              <a:t> of NC </a:t>
            </a:r>
            <a:r>
              <a:rPr lang="es-ES" dirty="0" err="1" smtClean="0"/>
              <a:t>Solenoids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19</a:t>
            </a:fld>
            <a:endParaRPr lang="de-DE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368749"/>
              </p:ext>
            </p:extLst>
          </p:nvPr>
        </p:nvGraphicFramePr>
        <p:xfrm>
          <a:off x="2474614" y="2931790"/>
          <a:ext cx="3499587" cy="20116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166529">
                  <a:extLst>
                    <a:ext uri="{9D8B030D-6E8A-4147-A177-3AD203B41FA5}">
                      <a16:colId xmlns:a16="http://schemas.microsoft.com/office/drawing/2014/main" val="336669366"/>
                    </a:ext>
                  </a:extLst>
                </a:gridCol>
                <a:gridCol w="1166529">
                  <a:extLst>
                    <a:ext uri="{9D8B030D-6E8A-4147-A177-3AD203B41FA5}">
                      <a16:colId xmlns:a16="http://schemas.microsoft.com/office/drawing/2014/main" val="106249300"/>
                    </a:ext>
                  </a:extLst>
                </a:gridCol>
                <a:gridCol w="1166529">
                  <a:extLst>
                    <a:ext uri="{9D8B030D-6E8A-4147-A177-3AD203B41FA5}">
                      <a16:colId xmlns:a16="http://schemas.microsoft.com/office/drawing/2014/main" val="981102514"/>
                    </a:ext>
                  </a:extLst>
                </a:gridCol>
              </a:tblGrid>
              <a:tr h="237111">
                <a:tc>
                  <a:txBody>
                    <a:bodyPr/>
                    <a:lstStyle/>
                    <a:p>
                      <a:pPr algn="ctr"/>
                      <a:endParaRPr lang="de-CH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P</a:t>
                      </a:r>
                      <a:r>
                        <a:rPr lang="en-US" sz="1200" baseline="30000" dirty="0" smtClean="0"/>
                        <a:t>3</a:t>
                      </a:r>
                      <a:r>
                        <a:rPr lang="en-US" sz="1200" dirty="0" smtClean="0"/>
                        <a:t> (SC)</a:t>
                      </a:r>
                      <a:endParaRPr lang="de-CH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P</a:t>
                      </a:r>
                      <a:r>
                        <a:rPr lang="en-US" sz="1200" baseline="30000" dirty="0" smtClean="0"/>
                        <a:t>3</a:t>
                      </a:r>
                      <a:r>
                        <a:rPr lang="en-US" sz="1200" dirty="0" smtClean="0"/>
                        <a:t> (NC)</a:t>
                      </a:r>
                      <a:endParaRPr lang="de-CH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1652175"/>
                  </a:ext>
                </a:extLst>
              </a:tr>
              <a:tr h="237111"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 smtClean="0"/>
                        <a:t>E</a:t>
                      </a:r>
                      <a:r>
                        <a:rPr lang="en-US" sz="1200" b="1" baseline="-25000" dirty="0" smtClean="0"/>
                        <a:t>e-</a:t>
                      </a:r>
                      <a:r>
                        <a:rPr lang="en-US" sz="1200" b="1" dirty="0" smtClean="0"/>
                        <a:t> [GeV]</a:t>
                      </a:r>
                      <a:endParaRPr lang="de-CH" sz="1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</a:t>
                      </a:r>
                      <a:endParaRPr lang="de-CH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</a:t>
                      </a:r>
                      <a:endParaRPr lang="de-CH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9972378"/>
                  </a:ext>
                </a:extLst>
              </a:tr>
              <a:tr h="23711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Cavity aperture [mm]</a:t>
                      </a:r>
                      <a:endParaRPr lang="de-CH" sz="1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40</a:t>
                      </a:r>
                      <a:endParaRPr lang="de-CH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40</a:t>
                      </a:r>
                      <a:endParaRPr lang="de-CH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807339"/>
                  </a:ext>
                </a:extLst>
              </a:tr>
              <a:tr h="23711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B</a:t>
                      </a:r>
                      <a:r>
                        <a:rPr lang="en-US" sz="1200" b="1" baseline="-25000" dirty="0" smtClean="0"/>
                        <a:t>0</a:t>
                      </a:r>
                      <a:r>
                        <a:rPr lang="en-US" sz="1200" b="1" baseline="0" dirty="0" smtClean="0"/>
                        <a:t> </a:t>
                      </a:r>
                      <a:r>
                        <a:rPr lang="en-US" sz="1200" b="1" dirty="0" smtClean="0"/>
                        <a:t>[T]</a:t>
                      </a:r>
                      <a:endParaRPr lang="de-CH" sz="1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12.7</a:t>
                      </a:r>
                      <a:endParaRPr lang="de-CH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12.7</a:t>
                      </a:r>
                      <a:endParaRPr lang="de-CH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335679"/>
                  </a:ext>
                </a:extLst>
              </a:tr>
              <a:tr h="23711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/>
                        <a:t>B</a:t>
                      </a:r>
                      <a:r>
                        <a:rPr lang="en-US" sz="1200" b="1" baseline="-25000" dirty="0" err="1" smtClean="0"/>
                        <a:t>s</a:t>
                      </a:r>
                      <a:r>
                        <a:rPr lang="en-US" sz="1200" b="1" baseline="0" dirty="0" smtClean="0"/>
                        <a:t> [T]</a:t>
                      </a:r>
                      <a:endParaRPr lang="de-CH" sz="1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1.5</a:t>
                      </a:r>
                      <a:endParaRPr lang="de-CH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0.4</a:t>
                      </a:r>
                      <a:endParaRPr lang="de-CH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860548"/>
                  </a:ext>
                </a:extLst>
              </a:tr>
              <a:tr h="23711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Estimated Yield at DR</a:t>
                      </a:r>
                      <a:endParaRPr lang="de-CH" sz="1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Up to 8.0</a:t>
                      </a:r>
                      <a:endParaRPr lang="de-CH" sz="1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Up to 3.69</a:t>
                      </a:r>
                      <a:endParaRPr lang="de-CH" sz="1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779191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63"/>
          <a:stretch/>
        </p:blipFill>
        <p:spPr>
          <a:xfrm>
            <a:off x="782427" y="1491630"/>
            <a:ext cx="3024466" cy="824784"/>
          </a:xfrm>
          <a:prstGeom prst="rect">
            <a:avLst/>
          </a:prstGeom>
        </p:spPr>
      </p:pic>
      <p:pic>
        <p:nvPicPr>
          <p:cNvPr id="7" name="Grafik 2" descr="image0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6" t="21352" b="11037"/>
          <a:stretch/>
        </p:blipFill>
        <p:spPr bwMode="auto">
          <a:xfrm flipH="1">
            <a:off x="5317182" y="1564542"/>
            <a:ext cx="3431282" cy="7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0"/>
          <p:cNvSpPr txBox="1"/>
          <p:nvPr/>
        </p:nvSpPr>
        <p:spPr>
          <a:xfrm>
            <a:off x="1286482" y="1082278"/>
            <a:ext cx="2376264" cy="1919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>
            <a:defPPr>
              <a:defRPr lang="de-CH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457189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377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566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754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5943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131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320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509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b="1" dirty="0" smtClean="0">
                <a:solidFill>
                  <a:srgbClr val="000000"/>
                </a:solidFill>
                <a:latin typeface="Calibri"/>
              </a:rPr>
              <a:t>Superconducting (</a:t>
            </a:r>
            <a:r>
              <a:rPr lang="en-US" b="1" dirty="0" err="1" smtClean="0">
                <a:solidFill>
                  <a:srgbClr val="000000"/>
                </a:solidFill>
                <a:latin typeface="Calibri"/>
              </a:rPr>
              <a:t>NbTi</a:t>
            </a:r>
            <a:r>
              <a:rPr lang="en-US" b="1" dirty="0" smtClean="0">
                <a:solidFill>
                  <a:srgbClr val="000000"/>
                </a:solidFill>
                <a:latin typeface="Calibri"/>
              </a:rPr>
              <a:t>, 1.5 T)</a:t>
            </a:r>
            <a:endParaRPr lang="de-CH" b="1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5750978" y="1080117"/>
            <a:ext cx="2376264" cy="1919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>
            <a:defPPr>
              <a:defRPr lang="de-CH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457189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377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566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754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5943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131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320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509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b="1" dirty="0" smtClean="0">
                <a:solidFill>
                  <a:srgbClr val="000000"/>
                </a:solidFill>
                <a:latin typeface="Calibri"/>
              </a:rPr>
              <a:t>Normal Conducting (Copper, 0.4 T)</a:t>
            </a:r>
            <a:endParaRPr lang="de-CH" b="1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Right Arrow 1"/>
          <p:cNvSpPr/>
          <p:nvPr/>
        </p:nvSpPr>
        <p:spPr bwMode="auto">
          <a:xfrm>
            <a:off x="4308166" y="1707654"/>
            <a:ext cx="648072" cy="288032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783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05000" y="666749"/>
            <a:ext cx="7117422" cy="3048001"/>
            <a:chOff x="-86728" y="759400"/>
            <a:chExt cx="5450032" cy="260113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F9FEEB2-0086-424E-AD5F-8BA392A3B7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1679" b="14685"/>
            <a:stretch/>
          </p:blipFill>
          <p:spPr>
            <a:xfrm>
              <a:off x="-86728" y="759400"/>
              <a:ext cx="5450032" cy="2601137"/>
            </a:xfrm>
            <a:prstGeom prst="rect">
              <a:avLst/>
            </a:prstGeom>
          </p:spPr>
        </p:pic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C3D658C-1741-F24C-95E7-16B07975A4A2}"/>
                </a:ext>
              </a:extLst>
            </p:cNvPr>
            <p:cNvSpPr/>
            <p:nvPr/>
          </p:nvSpPr>
          <p:spPr bwMode="auto">
            <a:xfrm>
              <a:off x="1547664" y="2025616"/>
              <a:ext cx="881365" cy="1081522"/>
            </a:xfrm>
            <a:custGeom>
              <a:avLst/>
              <a:gdLst>
                <a:gd name="connsiteX0" fmla="*/ 641023 w 1046376"/>
                <a:gd name="connsiteY0" fmla="*/ 0 h 1187777"/>
                <a:gd name="connsiteX1" fmla="*/ 320512 w 1046376"/>
                <a:gd name="connsiteY1" fmla="*/ 810705 h 1187777"/>
                <a:gd name="connsiteX2" fmla="*/ 0 w 1046376"/>
                <a:gd name="connsiteY2" fmla="*/ 829558 h 1187777"/>
                <a:gd name="connsiteX3" fmla="*/ 518475 w 1046376"/>
                <a:gd name="connsiteY3" fmla="*/ 1187777 h 1187777"/>
                <a:gd name="connsiteX4" fmla="*/ 1046376 w 1046376"/>
                <a:gd name="connsiteY4" fmla="*/ 838985 h 1187777"/>
                <a:gd name="connsiteX5" fmla="*/ 688157 w 1046376"/>
                <a:gd name="connsiteY5" fmla="*/ 829558 h 1187777"/>
                <a:gd name="connsiteX6" fmla="*/ 650450 w 1046376"/>
                <a:gd name="connsiteY6" fmla="*/ 75414 h 1187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6376" h="1187777">
                  <a:moveTo>
                    <a:pt x="641023" y="0"/>
                  </a:moveTo>
                  <a:lnTo>
                    <a:pt x="320512" y="810705"/>
                  </a:lnTo>
                  <a:lnTo>
                    <a:pt x="0" y="829558"/>
                  </a:lnTo>
                  <a:lnTo>
                    <a:pt x="518475" y="1187777"/>
                  </a:lnTo>
                  <a:lnTo>
                    <a:pt x="1046376" y="838985"/>
                  </a:lnTo>
                  <a:lnTo>
                    <a:pt x="688157" y="829558"/>
                  </a:lnTo>
                  <a:lnTo>
                    <a:pt x="650450" y="75414"/>
                  </a:lnTo>
                </a:path>
              </a:pathLst>
            </a:custGeom>
            <a:solidFill>
              <a:srgbClr val="FDCA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6 GeV Electron Beam of </a:t>
            </a:r>
            <a:r>
              <a:rPr lang="en-US" dirty="0" err="1" smtClean="0"/>
              <a:t>SwissFEL</a:t>
            </a:r>
            <a:r>
              <a:rPr lang="en-US" dirty="0" smtClean="0"/>
              <a:t> @ PSI</a:t>
            </a:r>
            <a:endParaRPr lang="de-CH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</a:t>
            </a:fld>
            <a:endParaRPr lang="de-DE" dirty="0"/>
          </a:p>
        </p:txBody>
      </p:sp>
      <p:graphicFrame>
        <p:nvGraphicFramePr>
          <p:cNvPr id="4" name="Tabla"/>
          <p:cNvGraphicFramePr/>
          <p:nvPr>
            <p:extLst>
              <p:ext uri="{D42A27DB-BD31-4B8C-83A1-F6EECF244321}">
                <p14:modId xmlns:p14="http://schemas.microsoft.com/office/powerpoint/2010/main" val="2675253069"/>
              </p:ext>
            </p:extLst>
          </p:nvPr>
        </p:nvGraphicFramePr>
        <p:xfrm>
          <a:off x="172149" y="3756293"/>
          <a:ext cx="3587518" cy="1280160"/>
        </p:xfrm>
        <a:graphic>
          <a:graphicData uri="http://schemas.openxmlformats.org/drawingml/2006/table">
            <a:tbl>
              <a:tblPr firstRow="1" bandRow="1"/>
              <a:tblGrid>
                <a:gridCol w="1252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538">
                  <a:extLst>
                    <a:ext uri="{9D8B030D-6E8A-4147-A177-3AD203B41FA5}">
                      <a16:colId xmlns:a16="http://schemas.microsoft.com/office/drawing/2014/main" val="4015978438"/>
                    </a:ext>
                  </a:extLst>
                </a:gridCol>
                <a:gridCol w="806718">
                  <a:extLst>
                    <a:ext uri="{9D8B030D-6E8A-4147-A177-3AD203B41FA5}">
                      <a16:colId xmlns:a16="http://schemas.microsoft.com/office/drawing/2014/main" val="3994676514"/>
                    </a:ext>
                  </a:extLst>
                </a:gridCol>
                <a:gridCol w="806718">
                  <a:extLst>
                    <a:ext uri="{9D8B030D-6E8A-4147-A177-3AD203B41FA5}">
                      <a16:colId xmlns:a16="http://schemas.microsoft.com/office/drawing/2014/main" val="3857277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endParaRPr sz="1400" b="1" dirty="0">
                        <a:solidFill>
                          <a:schemeClr val="tx1"/>
                        </a:solidFill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sym typeface="Arial"/>
                        </a:rPr>
                        <a:t>FCC-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sym typeface="Arial"/>
                        </a:rPr>
                        <a:t>ee</a:t>
                      </a:r>
                      <a:endParaRPr sz="1400" b="1" dirty="0">
                        <a:solidFill>
                          <a:schemeClr val="tx1"/>
                        </a:solidFill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sym typeface="Arial"/>
                        </a:rPr>
                        <a:t>SwissFEL</a:t>
                      </a:r>
                      <a:endParaRPr sz="1400" b="1" dirty="0">
                        <a:solidFill>
                          <a:schemeClr val="tx1"/>
                        </a:solidFill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endParaRPr sz="1400" b="1" dirty="0">
                        <a:solidFill>
                          <a:schemeClr val="tx1"/>
                        </a:solidFill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de-CH" sz="1400" b="1" dirty="0" smtClean="0">
                          <a:solidFill>
                            <a:schemeClr val="tx1"/>
                          </a:solidFill>
                          <a:sym typeface="Arial"/>
                        </a:rPr>
                        <a:t>P</a:t>
                      </a:r>
                      <a:r>
                        <a:rPr lang="de-CH" sz="1400" b="1" baseline="30000" dirty="0" smtClean="0">
                          <a:solidFill>
                            <a:schemeClr val="tx1"/>
                          </a:solidFill>
                          <a:sym typeface="Arial"/>
                        </a:rPr>
                        <a:t>3</a:t>
                      </a:r>
                      <a:r>
                        <a:rPr lang="de-CH" sz="1400" b="1" baseline="0" dirty="0" smtClean="0">
                          <a:solidFill>
                            <a:schemeClr val="tx1"/>
                          </a:solidFill>
                          <a:sym typeface="Arial"/>
                        </a:rPr>
                        <a:t>(*)</a:t>
                      </a:r>
                      <a:endParaRPr sz="1400" b="1" baseline="0" dirty="0">
                        <a:solidFill>
                          <a:schemeClr val="tx1"/>
                        </a:solidFill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695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sym typeface="Arial"/>
                        </a:rPr>
                        <a:t>Beam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sym typeface="Arial"/>
                        </a:rPr>
                        <a:t> e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sym typeface="Arial"/>
                        </a:rPr>
                        <a:t>nergy</a:t>
                      </a:r>
                      <a:endParaRPr sz="1400" dirty="0">
                        <a:solidFill>
                          <a:schemeClr val="tx1"/>
                        </a:solidFill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sym typeface="Arial"/>
                        </a:rPr>
                        <a:t>6 GeV</a:t>
                      </a:r>
                      <a:endParaRPr sz="1400" b="1" dirty="0">
                        <a:solidFill>
                          <a:schemeClr val="tx1"/>
                        </a:solidFill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endParaRPr sz="1200" dirty="0">
                        <a:solidFill>
                          <a:schemeClr val="tx1"/>
                        </a:solidFill>
                        <a:sym typeface="Arial"/>
                      </a:endParaRPr>
                    </a:p>
                  </a:txBody>
                  <a:tcPr marL="0" marR="0" marT="0" marB="0" anchor="ctr" horzOverflow="overflow"/>
                </a:tc>
                <a:tc hMerge="1"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endParaRPr sz="1400" dirty="0">
                        <a:solidFill>
                          <a:schemeClr val="bg1"/>
                        </a:solidFill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695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sym typeface="Arial"/>
                        </a:rPr>
                        <a:t>RMS beam size</a:t>
                      </a:r>
                      <a:endParaRPr sz="1400" dirty="0">
                        <a:solidFill>
                          <a:schemeClr val="tx1"/>
                        </a:solidFill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sym typeface="Arial"/>
                        </a:rPr>
                        <a:t>~ 0.5 mm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sym typeface="Arial"/>
                        </a:rPr>
                        <a:t> </a:t>
                      </a:r>
                      <a:endParaRPr sz="1400" b="1" dirty="0">
                        <a:solidFill>
                          <a:schemeClr val="tx1"/>
                        </a:solidFill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endParaRPr sz="1200" dirty="0">
                        <a:solidFill>
                          <a:schemeClr val="tx1"/>
                        </a:solidFill>
                        <a:sym typeface="Arial"/>
                      </a:endParaRPr>
                    </a:p>
                  </a:txBody>
                  <a:tcPr marL="0" marR="0" marT="0" marB="0" anchor="ctr" horzOverflow="overflow"/>
                </a:tc>
                <a:tc hMerge="1"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endParaRPr sz="1400" b="1" dirty="0">
                        <a:solidFill>
                          <a:srgbClr val="FFFF00"/>
                        </a:solidFill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695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sym typeface="Arial"/>
                        </a:rPr>
                        <a:t>Rep. rate</a:t>
                      </a:r>
                      <a:endParaRPr sz="1400" dirty="0">
                        <a:solidFill>
                          <a:schemeClr val="tx1"/>
                        </a:solidFill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sym typeface="Arial"/>
                        </a:rPr>
                        <a:t>200 Hz</a:t>
                      </a:r>
                      <a:endParaRPr sz="1400" b="1" dirty="0">
                        <a:solidFill>
                          <a:schemeClr val="tx1"/>
                        </a:solidFill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sym typeface="Arial"/>
                        </a:rPr>
                        <a:t>100 Hz</a:t>
                      </a:r>
                      <a:endParaRPr sz="1400" b="1" dirty="0">
                        <a:solidFill>
                          <a:schemeClr val="tx1"/>
                        </a:solidFill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de-CH" sz="1400" b="1" dirty="0" smtClean="0">
                          <a:solidFill>
                            <a:schemeClr val="tx1"/>
                          </a:solidFill>
                          <a:sym typeface="Arial"/>
                        </a:rPr>
                        <a:t>1 Hz</a:t>
                      </a:r>
                      <a:endParaRPr sz="1400" b="1" dirty="0">
                        <a:solidFill>
                          <a:schemeClr val="tx1"/>
                        </a:solidFill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695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sym typeface="Arial"/>
                        </a:rPr>
                        <a:t>Bunch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sym typeface="Arial"/>
                        </a:rPr>
                        <a:t> charge</a:t>
                      </a:r>
                      <a:endParaRPr sz="1400" dirty="0">
                        <a:solidFill>
                          <a:schemeClr val="tx1"/>
                        </a:solidFill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sym typeface="Arial"/>
                        </a:rPr>
                        <a:t>~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sym typeface="Arial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sym typeface="Arial"/>
                        </a:rPr>
                        <a:t>5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sym typeface="Arial"/>
                        </a:rPr>
                        <a:t> </a:t>
                      </a:r>
                      <a:r>
                        <a:rPr lang="en-US" sz="1400" b="1" baseline="0" dirty="0" err="1" smtClean="0">
                          <a:solidFill>
                            <a:schemeClr val="tx1"/>
                          </a:solidFill>
                          <a:sym typeface="Arial"/>
                        </a:rPr>
                        <a:t>nC</a:t>
                      </a:r>
                      <a:endParaRPr sz="1400" b="1" dirty="0">
                        <a:solidFill>
                          <a:schemeClr val="tx1"/>
                        </a:solidFill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sym typeface="Arial"/>
                        </a:rPr>
                        <a:t>0.2 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sym typeface="Arial"/>
                        </a:rPr>
                        <a:t>nC</a:t>
                      </a:r>
                      <a:endParaRPr sz="1400" b="1" dirty="0">
                        <a:solidFill>
                          <a:schemeClr val="tx1"/>
                        </a:solidFill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de-CH" sz="1400" b="1" dirty="0" smtClean="0">
                          <a:solidFill>
                            <a:schemeClr val="tx1"/>
                          </a:solidFill>
                          <a:sym typeface="Arial"/>
                        </a:rPr>
                        <a:t>0.2 </a:t>
                      </a:r>
                      <a:r>
                        <a:rPr lang="de-CH" sz="1400" b="1" dirty="0" err="1" smtClean="0">
                          <a:solidFill>
                            <a:schemeClr val="tx1"/>
                          </a:solidFill>
                          <a:sym typeface="Arial"/>
                        </a:rPr>
                        <a:t>nC</a:t>
                      </a:r>
                      <a:endParaRPr sz="1400" b="1" dirty="0">
                        <a:solidFill>
                          <a:schemeClr val="tx1"/>
                        </a:solidFill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8051234"/>
                  </a:ext>
                </a:extLst>
              </a:tr>
              <a:tr h="144695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sym typeface="Arial"/>
                        </a:rPr>
                        <a:t>Bunches/pulse</a:t>
                      </a:r>
                      <a:endParaRPr sz="1400" dirty="0">
                        <a:solidFill>
                          <a:schemeClr val="tx1"/>
                        </a:solidFill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sym typeface="Arial"/>
                        </a:rPr>
                        <a:t>2</a:t>
                      </a:r>
                      <a:endParaRPr sz="1400" b="1" dirty="0">
                        <a:solidFill>
                          <a:schemeClr val="tx1"/>
                        </a:solidFill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sym typeface="Arial"/>
                        </a:rPr>
                        <a:t>2</a:t>
                      </a:r>
                      <a:endParaRPr sz="1400" b="1" dirty="0">
                        <a:solidFill>
                          <a:schemeClr val="tx1"/>
                        </a:solidFill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de-CH" sz="1400" b="1" dirty="0" smtClean="0">
                          <a:solidFill>
                            <a:schemeClr val="tx1"/>
                          </a:solidFill>
                          <a:sym typeface="Arial"/>
                        </a:rPr>
                        <a:t>1</a:t>
                      </a:r>
                      <a:endParaRPr sz="1400" b="1" dirty="0">
                        <a:solidFill>
                          <a:schemeClr val="tx1"/>
                        </a:solidFill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9631777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928153" y="4686300"/>
            <a:ext cx="5181600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i="1" dirty="0" smtClean="0">
                <a:solidFill>
                  <a:srgbClr val="000000"/>
                </a:solidFill>
                <a:latin typeface="Calibri"/>
              </a:rPr>
              <a:t>(*) for radiation reasons we must limit the average beam current of P</a:t>
            </a:r>
            <a:r>
              <a:rPr lang="en-US" sz="1400" i="1" baseline="30000" dirty="0" smtClean="0">
                <a:solidFill>
                  <a:srgbClr val="000000"/>
                </a:solidFill>
                <a:latin typeface="Calibri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96859" y="763595"/>
            <a:ext cx="4343400" cy="17833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dirty="0" err="1">
                <a:solidFill>
                  <a:srgbClr val="FFF5D6"/>
                </a:solidFill>
                <a:latin typeface="Calibri"/>
              </a:rPr>
              <a:t>SwissFEL</a:t>
            </a:r>
            <a:r>
              <a:rPr lang="en-US" sz="1800" b="1" dirty="0">
                <a:solidFill>
                  <a:srgbClr val="FFF5D6"/>
                </a:solidFill>
                <a:latin typeface="Calibri"/>
              </a:rPr>
              <a:t> building has been designed to allocate a future beam line (</a:t>
            </a:r>
            <a:r>
              <a:rPr lang="en-US" sz="1800" b="1" dirty="0" err="1">
                <a:solidFill>
                  <a:srgbClr val="FFF5D6"/>
                </a:solidFill>
                <a:latin typeface="Calibri"/>
              </a:rPr>
              <a:t>Porthos</a:t>
            </a:r>
            <a:r>
              <a:rPr lang="en-US" sz="1800" b="1" dirty="0">
                <a:solidFill>
                  <a:srgbClr val="FFF5D6"/>
                </a:solidFill>
                <a:latin typeface="Calibri"/>
              </a:rPr>
              <a:t>)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00" dirty="0">
              <a:solidFill>
                <a:srgbClr val="FFF5D6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dirty="0">
                <a:solidFill>
                  <a:srgbClr val="FFF5D6"/>
                </a:solidFill>
                <a:latin typeface="Calibri"/>
              </a:rPr>
              <a:t>Perfect location for P</a:t>
            </a:r>
            <a:r>
              <a:rPr lang="en-US" sz="1800" b="1" baseline="30000" dirty="0">
                <a:solidFill>
                  <a:srgbClr val="FFF5D6"/>
                </a:solidFill>
                <a:latin typeface="Calibri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188980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1800" dirty="0" smtClean="0"/>
              <a:t>Implementation of NC solenoids is </a:t>
            </a:r>
            <a:r>
              <a:rPr lang="en-US" sz="1800" dirty="0" smtClean="0"/>
              <a:t>a turning point in the design:</a:t>
            </a:r>
            <a:endParaRPr lang="en-US" sz="1800" dirty="0" smtClean="0"/>
          </a:p>
          <a:p>
            <a:pPr lvl="2"/>
            <a:r>
              <a:rPr lang="en-US" sz="1800" dirty="0" smtClean="0"/>
              <a:t>Yield at DR decrease</a:t>
            </a:r>
          </a:p>
          <a:p>
            <a:pPr lvl="2"/>
            <a:r>
              <a:rPr lang="en-US" sz="1800" dirty="0" smtClean="0"/>
              <a:t>Re-adjustment of most experiment parameters, particularly the beam diagnostics </a:t>
            </a:r>
            <a:r>
              <a:rPr lang="en-US" sz="1800" dirty="0" smtClean="0"/>
              <a:t>section (e.g. faraday cup &amp; pick-up dimensions, dipole referenc</a:t>
            </a:r>
            <a:r>
              <a:rPr lang="en-US" sz="1800" dirty="0" smtClean="0"/>
              <a:t>e field, etc.</a:t>
            </a:r>
            <a:r>
              <a:rPr lang="en-US" sz="1800" dirty="0" smtClean="0"/>
              <a:t>)</a:t>
            </a:r>
            <a:endParaRPr lang="en-US" sz="1800" dirty="0" smtClean="0"/>
          </a:p>
          <a:p>
            <a:pPr marL="355582" lvl="2" indent="0">
              <a:buNone/>
            </a:pPr>
            <a:endParaRPr lang="en-US" sz="1800" dirty="0" smtClean="0"/>
          </a:p>
          <a:p>
            <a:r>
              <a:rPr lang="en-US" sz="1800" dirty="0" smtClean="0"/>
              <a:t>New </a:t>
            </a:r>
            <a:r>
              <a:rPr lang="en-US" sz="1800" dirty="0" smtClean="0"/>
              <a:t>parameter optimization, work in progress:</a:t>
            </a:r>
            <a:endParaRPr lang="en-US" sz="1800" dirty="0" smtClean="0"/>
          </a:p>
          <a:p>
            <a:pPr lvl="2"/>
            <a:r>
              <a:rPr lang="en-US" sz="1800" dirty="0" smtClean="0"/>
              <a:t>Geant4 simulations at target</a:t>
            </a:r>
          </a:p>
          <a:p>
            <a:pPr lvl="2"/>
            <a:r>
              <a:rPr lang="en-US" sz="1800" dirty="0" smtClean="0"/>
              <a:t>Transverse beam dynamics: Theoretical and simulation of the AMD</a:t>
            </a:r>
          </a:p>
          <a:p>
            <a:pPr lvl="2"/>
            <a:r>
              <a:rPr lang="en-US" sz="1800" b="1" dirty="0" smtClean="0"/>
              <a:t>Longitudinal beam dynamics: Study of RF phase working </a:t>
            </a:r>
            <a:r>
              <a:rPr lang="en-US" sz="1800" b="1" dirty="0" smtClean="0"/>
              <a:t>points</a:t>
            </a:r>
            <a:endParaRPr lang="en-US" sz="1800" b="1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Implementation</a:t>
            </a:r>
            <a:r>
              <a:rPr lang="es-ES" dirty="0"/>
              <a:t> of NC </a:t>
            </a:r>
            <a:r>
              <a:rPr lang="es-ES" dirty="0" err="1" smtClean="0"/>
              <a:t>Solenoids</a:t>
            </a:r>
            <a:r>
              <a:rPr lang="es-ES" dirty="0" smtClean="0"/>
              <a:t> 2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77449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Estimation of Yield at DR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21</a:t>
            </a:fld>
            <a:endParaRPr lang="de-DE" dirty="0"/>
          </a:p>
        </p:txBody>
      </p:sp>
      <p:sp>
        <p:nvSpPr>
          <p:cNvPr id="42" name="Content Placeholder 1"/>
          <p:cNvSpPr txBox="1">
            <a:spLocks/>
          </p:cNvSpPr>
          <p:nvPr/>
        </p:nvSpPr>
        <p:spPr>
          <a:xfrm>
            <a:off x="1043000" y="1059582"/>
            <a:ext cx="3677903" cy="36724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600" b="1" dirty="0" smtClean="0"/>
              <a:t>~0 – 200 MeV:</a:t>
            </a:r>
            <a:r>
              <a:rPr lang="en-US" sz="1600" dirty="0" smtClean="0"/>
              <a:t> ASTRA particle tracking over 10 RF Cavities.</a:t>
            </a:r>
          </a:p>
          <a:p>
            <a:pPr lvl="2"/>
            <a:r>
              <a:rPr lang="en-US" sz="1600" dirty="0" smtClean="0"/>
              <a:t>Phases of 2 first cavities are free parameters</a:t>
            </a:r>
          </a:p>
          <a:p>
            <a:pPr lvl="2"/>
            <a:r>
              <a:rPr lang="en-US" sz="1600" dirty="0" smtClean="0"/>
              <a:t>Rest of 8 cavities on crest</a:t>
            </a:r>
          </a:p>
          <a:p>
            <a:r>
              <a:rPr lang="en-US" sz="1600" b="1" dirty="0" smtClean="0"/>
              <a:t>~200 MeV – 1.54 GeV: </a:t>
            </a:r>
          </a:p>
          <a:p>
            <a:pPr lvl="2"/>
            <a:r>
              <a:rPr lang="en-US" sz="1600" dirty="0" smtClean="0"/>
              <a:t>Electron </a:t>
            </a:r>
            <a:r>
              <a:rPr lang="en-US" sz="1600" dirty="0" smtClean="0"/>
              <a:t>removal </a:t>
            </a:r>
            <a:r>
              <a:rPr lang="en-US" sz="1600" dirty="0" smtClean="0"/>
              <a:t>at 200 MeV</a:t>
            </a:r>
          </a:p>
          <a:p>
            <a:pPr lvl="2"/>
            <a:r>
              <a:rPr lang="en-US" sz="1600" dirty="0" smtClean="0"/>
              <a:t>Analytical transformation of positron distribution up to 1.54 GeV.</a:t>
            </a:r>
          </a:p>
          <a:p>
            <a:r>
              <a:rPr lang="en-US" sz="1600" b="1" dirty="0" smtClean="0"/>
              <a:t>1.54 GeV: </a:t>
            </a:r>
            <a:r>
              <a:rPr lang="en-US" sz="1600" dirty="0" smtClean="0"/>
              <a:t>DR acceptance window.</a:t>
            </a:r>
          </a:p>
          <a:p>
            <a:pPr lvl="2"/>
            <a:r>
              <a:rPr lang="en-US" sz="1600" dirty="0" smtClean="0"/>
              <a:t>+-3.8 % in energy</a:t>
            </a:r>
          </a:p>
          <a:p>
            <a:pPr lvl="2"/>
            <a:r>
              <a:rPr lang="en-US" sz="1600" dirty="0" smtClean="0"/>
              <a:t>One RF bucket length (+- 5 cm) in z</a:t>
            </a:r>
          </a:p>
          <a:p>
            <a:pPr lvl="2"/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</p:txBody>
      </p:sp>
      <p:grpSp>
        <p:nvGrpSpPr>
          <p:cNvPr id="20" name="Group 19"/>
          <p:cNvGrpSpPr/>
          <p:nvPr/>
        </p:nvGrpSpPr>
        <p:grpSpPr>
          <a:xfrm>
            <a:off x="5032687" y="1419622"/>
            <a:ext cx="3431869" cy="1872208"/>
            <a:chOff x="5049215" y="987574"/>
            <a:chExt cx="3431869" cy="187220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/>
            <a:srcRect l="13057" t="12032" r="10780" b="9756"/>
            <a:stretch/>
          </p:blipFill>
          <p:spPr>
            <a:xfrm>
              <a:off x="5709937" y="987574"/>
              <a:ext cx="2240820" cy="1872208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 bwMode="auto">
            <a:xfrm>
              <a:off x="6213993" y="1275606"/>
              <a:ext cx="1335187" cy="648072"/>
            </a:xfrm>
            <a:prstGeom prst="rect">
              <a:avLst/>
            </a:prstGeom>
            <a:noFill/>
            <a:ln w="190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CH"/>
              </a:defPPr>
              <a:lvl1pPr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457189"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914377"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371566"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1828754"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285943" algn="l" defTabSz="457189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743131" algn="l" defTabSz="457189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200320" algn="l" defTabSz="457189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657509" algn="l" defTabSz="457189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cxnSp>
          <p:nvCxnSpPr>
            <p:cNvPr id="23" name="Straight Connector 22"/>
            <p:cNvCxnSpPr>
              <a:stCxn id="22" idx="3"/>
            </p:cNvCxnSpPr>
            <p:nvPr/>
          </p:nvCxnSpPr>
          <p:spPr bwMode="auto">
            <a:xfrm flipH="1">
              <a:off x="5781946" y="1599642"/>
              <a:ext cx="176723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Arrow Connector 23"/>
            <p:cNvCxnSpPr/>
            <p:nvPr/>
          </p:nvCxnSpPr>
          <p:spPr bwMode="auto">
            <a:xfrm>
              <a:off x="7688996" y="1275606"/>
              <a:ext cx="0" cy="6480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 bwMode="auto">
            <a:xfrm flipH="1">
              <a:off x="6213993" y="2076078"/>
              <a:ext cx="1335187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6" name="TextBox 10"/>
            <p:cNvSpPr txBox="1"/>
            <p:nvPr/>
          </p:nvSpPr>
          <p:spPr>
            <a:xfrm>
              <a:off x="5629358" y="987574"/>
              <a:ext cx="144016" cy="3327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de-CH"/>
              </a:defPPr>
              <a:lvl1pPr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457189"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914377"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371566"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1828754"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285943" algn="l" defTabSz="457189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743131" algn="l" defTabSz="457189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200320" algn="l" defTabSz="457189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657509" algn="l" defTabSz="457189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400" dirty="0" smtClean="0">
                  <a:solidFill>
                    <a:srgbClr val="000000"/>
                  </a:solidFill>
                  <a:latin typeface="Calibri"/>
                </a:rPr>
                <a:t>E</a:t>
              </a:r>
              <a:endParaRPr lang="de-CH" sz="1400" dirty="0" err="1" smtClea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7" name="TextBox 12"/>
            <p:cNvSpPr txBox="1"/>
            <p:nvPr/>
          </p:nvSpPr>
          <p:spPr>
            <a:xfrm>
              <a:off x="7769576" y="1480491"/>
              <a:ext cx="711508" cy="2383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de-CH"/>
              </a:defPPr>
              <a:lvl1pPr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457189"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914377"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371566"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1828754"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285943" algn="l" defTabSz="457189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743131" algn="l" defTabSz="457189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200320" algn="l" defTabSz="457189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657509" algn="l" defTabSz="457189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400" dirty="0" smtClean="0">
                  <a:solidFill>
                    <a:srgbClr val="000000"/>
                  </a:solidFill>
                  <a:latin typeface="Calibri"/>
                </a:rPr>
                <a:t>+/- 3.8 %</a:t>
              </a:r>
              <a:endParaRPr lang="de-CH" sz="1400" dirty="0" err="1" smtClea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8" name="TextBox 13"/>
            <p:cNvSpPr txBox="1"/>
            <p:nvPr/>
          </p:nvSpPr>
          <p:spPr>
            <a:xfrm>
              <a:off x="6901108" y="2077227"/>
              <a:ext cx="264848" cy="2383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de-CH"/>
              </a:defPPr>
              <a:lvl1pPr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457189"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914377"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371566"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1828754"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285943" algn="l" defTabSz="457189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743131" algn="l" defTabSz="457189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200320" algn="l" defTabSz="457189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657509" algn="l" defTabSz="457189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l-GR" sz="1400" dirty="0" smtClean="0">
                  <a:solidFill>
                    <a:srgbClr val="000000"/>
                  </a:solidFill>
                  <a:latin typeface="Calibri"/>
                </a:rPr>
                <a:t>λ</a:t>
              </a:r>
              <a:endParaRPr lang="de-CH" sz="1400" dirty="0" err="1" smtClea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9" name="TextBox 14"/>
            <p:cNvSpPr txBox="1"/>
            <p:nvPr/>
          </p:nvSpPr>
          <p:spPr>
            <a:xfrm>
              <a:off x="5049215" y="1480491"/>
              <a:ext cx="601366" cy="3327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de-CH"/>
              </a:defPPr>
              <a:lvl1pPr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457189"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914377"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371566"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1828754" algn="l" rtl="0" eaLnBrk="0" fontAlgn="base" hangingPunct="0">
                <a:spcBef>
                  <a:spcPct val="5000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285943" algn="l" defTabSz="457189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743131" algn="l" defTabSz="457189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200320" algn="l" defTabSz="457189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657509" algn="l" defTabSz="457189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400" dirty="0" smtClean="0">
                  <a:solidFill>
                    <a:srgbClr val="000000"/>
                  </a:solidFill>
                  <a:latin typeface="Calibri"/>
                </a:rPr>
                <a:t>1.54 GeV</a:t>
              </a:r>
              <a:endParaRPr lang="de-CH" sz="1400" dirty="0" err="1" smtClean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40" name="TextBox 20"/>
          <p:cNvSpPr txBox="1"/>
          <p:nvPr/>
        </p:nvSpPr>
        <p:spPr>
          <a:xfrm>
            <a:off x="5557398" y="3410466"/>
            <a:ext cx="2512841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de-CH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457189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377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566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754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5943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131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320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509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Impression of the a e+ beam at entrance of DR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and DR acceptance window</a:t>
            </a:r>
            <a:endParaRPr lang="de-CH" sz="1200" i="1" dirty="0" err="1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28389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1510"/>
            <a:ext cx="8651698" cy="487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1727474" y="2720293"/>
            <a:ext cx="182807" cy="108915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969306" y="1427156"/>
            <a:ext cx="182807" cy="108915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30845" y="2487634"/>
            <a:ext cx="576064" cy="18230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000" b="1" dirty="0" smtClean="0">
                <a:solidFill>
                  <a:srgbClr val="000000"/>
                </a:solidFill>
                <a:latin typeface="Calibri"/>
              </a:rPr>
              <a:t>(-160, 0)</a:t>
            </a:r>
            <a:endParaRPr lang="de-CH" sz="1000" b="1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72677" y="1183375"/>
            <a:ext cx="576064" cy="18230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000" b="1" dirty="0" smtClean="0">
                <a:solidFill>
                  <a:srgbClr val="000000"/>
                </a:solidFill>
                <a:latin typeface="Calibri"/>
              </a:rPr>
              <a:t>(-90, -120)</a:t>
            </a:r>
            <a:endParaRPr lang="de-CH" sz="1000" b="1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600" y="3790950"/>
            <a:ext cx="1656184" cy="7112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marL="228600" indent="-22860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AutoNum type="arabicPeriod"/>
            </a:pPr>
            <a:r>
              <a:rPr lang="en-US" sz="1000" b="1" dirty="0" smtClean="0">
                <a:solidFill>
                  <a:srgbClr val="000000"/>
                </a:solidFill>
                <a:latin typeface="Calibri"/>
              </a:rPr>
              <a:t>(-160, 0): </a:t>
            </a:r>
            <a:r>
              <a:rPr lang="en-US" sz="1000" dirty="0" smtClean="0">
                <a:solidFill>
                  <a:srgbClr val="000000"/>
                </a:solidFill>
                <a:latin typeface="Calibri"/>
              </a:rPr>
              <a:t>Preferred working point</a:t>
            </a:r>
          </a:p>
          <a:p>
            <a:pPr marL="228600" indent="-22860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AutoNum type="arabicPeriod"/>
            </a:pPr>
            <a:endParaRPr lang="en-US" sz="1000" dirty="0">
              <a:solidFill>
                <a:srgbClr val="000000"/>
              </a:solidFill>
              <a:latin typeface="Calibri"/>
            </a:endParaRPr>
          </a:p>
          <a:p>
            <a:pPr marL="228600" indent="-22860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Tx/>
              <a:buAutoNum type="arabicPeriod"/>
            </a:pPr>
            <a:r>
              <a:rPr lang="en-US" sz="1000" b="1" dirty="0" smtClean="0">
                <a:solidFill>
                  <a:srgbClr val="000000"/>
                </a:solidFill>
                <a:latin typeface="Calibri"/>
              </a:rPr>
              <a:t>(-90, -120): </a:t>
            </a:r>
            <a:r>
              <a:rPr lang="en-US" sz="1000" dirty="0" smtClean="0">
                <a:solidFill>
                  <a:srgbClr val="000000"/>
                </a:solidFill>
                <a:latin typeface="Calibri"/>
              </a:rPr>
              <a:t>Max. Yield.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Yield at DR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80536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57757" y="477914"/>
            <a:ext cx="2088232" cy="381375"/>
          </a:xfrm>
        </p:spPr>
        <p:txBody>
          <a:bodyPr/>
          <a:lstStyle/>
          <a:p>
            <a:r>
              <a:rPr lang="en-US" sz="1800" dirty="0" smtClean="0"/>
              <a:t>(-160, 0): Preferred</a:t>
            </a:r>
            <a:endParaRPr lang="de-CH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23</a:t>
            </a:fld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855626"/>
            <a:ext cx="4827965" cy="3168352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2038213" y="4023978"/>
          <a:ext cx="4359234" cy="1036320"/>
        </p:xfrm>
        <a:graphic>
          <a:graphicData uri="http://schemas.openxmlformats.org/drawingml/2006/table">
            <a:tbl>
              <a:tblPr firstRow="1">
                <a:tableStyleId>{D7AC3CCA-C797-4891-BE02-D94E43425B78}</a:tableStyleId>
              </a:tblPr>
              <a:tblGrid>
                <a:gridCol w="324751">
                  <a:extLst>
                    <a:ext uri="{9D8B030D-6E8A-4147-A177-3AD203B41FA5}">
                      <a16:colId xmlns:a16="http://schemas.microsoft.com/office/drawing/2014/main" val="3514682056"/>
                    </a:ext>
                  </a:extLst>
                </a:gridCol>
                <a:gridCol w="1407765">
                  <a:extLst>
                    <a:ext uri="{9D8B030D-6E8A-4147-A177-3AD203B41FA5}">
                      <a16:colId xmlns:a16="http://schemas.microsoft.com/office/drawing/2014/main" val="159956768"/>
                    </a:ext>
                  </a:extLst>
                </a:gridCol>
                <a:gridCol w="894202">
                  <a:extLst>
                    <a:ext uri="{9D8B030D-6E8A-4147-A177-3AD203B41FA5}">
                      <a16:colId xmlns:a16="http://schemas.microsoft.com/office/drawing/2014/main" val="3442265845"/>
                    </a:ext>
                  </a:extLst>
                </a:gridCol>
                <a:gridCol w="894202">
                  <a:extLst>
                    <a:ext uri="{9D8B030D-6E8A-4147-A177-3AD203B41FA5}">
                      <a16:colId xmlns:a16="http://schemas.microsoft.com/office/drawing/2014/main" val="1287666120"/>
                    </a:ext>
                  </a:extLst>
                </a:gridCol>
                <a:gridCol w="838314">
                  <a:extLst>
                    <a:ext uri="{9D8B030D-6E8A-4147-A177-3AD203B41FA5}">
                      <a16:colId xmlns:a16="http://schemas.microsoft.com/office/drawing/2014/main" val="2880015756"/>
                    </a:ext>
                  </a:extLst>
                </a:gridCol>
              </a:tblGrid>
              <a:tr h="236005">
                <a:tc>
                  <a:txBody>
                    <a:bodyPr/>
                    <a:lstStyle/>
                    <a:p>
                      <a:pPr algn="l"/>
                      <a:endParaRPr lang="de-CH" sz="11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Yield at DR</a:t>
                      </a:r>
                      <a:endParaRPr lang="de-CH" sz="11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3.34</a:t>
                      </a:r>
                      <a:endParaRPr lang="de-CH" sz="11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100" dirty="0" smtClean="0"/>
                        <a:t>3.69</a:t>
                      </a:r>
                      <a:endParaRPr lang="de-CH" sz="11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CH" sz="11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1842157"/>
                  </a:ext>
                </a:extLst>
              </a:tr>
              <a:tr h="236005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@</a:t>
                      </a:r>
                      <a:r>
                        <a:rPr lang="en-US" sz="1100" baseline="0" dirty="0" smtClean="0"/>
                        <a:t> 200 MeV</a:t>
                      </a:r>
                      <a:endParaRPr lang="de-CH" sz="1100" dirty="0"/>
                    </a:p>
                  </a:txBody>
                  <a:tcPr vert="vert27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Capture</a:t>
                      </a:r>
                      <a:r>
                        <a:rPr lang="en-US" sz="1100" baseline="0" dirty="0" smtClean="0"/>
                        <a:t> efficiency</a:t>
                      </a:r>
                      <a:endParaRPr lang="de-CH" sz="11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27.46</a:t>
                      </a:r>
                      <a:endParaRPr lang="de-CH" sz="11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30.89</a:t>
                      </a:r>
                      <a:endParaRPr lang="de-CH" sz="11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%</a:t>
                      </a:r>
                      <a:endParaRPr lang="de-CH" sz="11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9559191"/>
                  </a:ext>
                </a:extLst>
              </a:tr>
              <a:tr h="236005">
                <a:tc vMerge="1">
                  <a:txBody>
                    <a:bodyPr/>
                    <a:lstStyle/>
                    <a:p>
                      <a:pPr algn="l"/>
                      <a:endParaRPr lang="en-US" sz="1600" baseline="0" dirty="0" smtClean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Energy</a:t>
                      </a:r>
                      <a:r>
                        <a:rPr lang="en-US" sz="1100" baseline="0" dirty="0" smtClean="0"/>
                        <a:t> Spread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36.93</a:t>
                      </a:r>
                      <a:endParaRPr lang="de-CH" sz="11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40.73</a:t>
                      </a:r>
                      <a:endParaRPr lang="de-CH" sz="11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MeV</a:t>
                      </a:r>
                      <a:endParaRPr lang="de-CH" sz="11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9701129"/>
                  </a:ext>
                </a:extLst>
              </a:tr>
              <a:tr h="236005">
                <a:tc vMerge="1">
                  <a:txBody>
                    <a:bodyPr/>
                    <a:lstStyle/>
                    <a:p>
                      <a:pPr algn="l"/>
                      <a:endParaRPr lang="de-CH" sz="16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Norm.</a:t>
                      </a:r>
                      <a:r>
                        <a:rPr lang="en-US" sz="1100" baseline="0" dirty="0" smtClean="0"/>
                        <a:t> emittance</a:t>
                      </a:r>
                      <a:endParaRPr lang="de-CH" sz="11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5181</a:t>
                      </a:r>
                      <a:endParaRPr lang="de-CH" sz="11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5133</a:t>
                      </a:r>
                      <a:endParaRPr lang="de-CH" sz="11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pi mm </a:t>
                      </a:r>
                      <a:r>
                        <a:rPr lang="en-US" sz="800" dirty="0" err="1" smtClean="0"/>
                        <a:t>mrad</a:t>
                      </a:r>
                      <a:endParaRPr lang="de-CH" sz="8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2610978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866" y="855627"/>
            <a:ext cx="4809575" cy="3156284"/>
          </a:xfrm>
          <a:prstGeom prst="rect">
            <a:avLst/>
          </a:prstGeom>
        </p:spPr>
      </p:pic>
      <p:sp>
        <p:nvSpPr>
          <p:cNvPr id="11" name="Title 2"/>
          <p:cNvSpPr txBox="1">
            <a:spLocks/>
          </p:cNvSpPr>
          <p:nvPr/>
        </p:nvSpPr>
        <p:spPr bwMode="auto">
          <a:xfrm>
            <a:off x="5018739" y="468217"/>
            <a:ext cx="2376264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178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354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532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709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en-US" sz="1800" dirty="0" smtClean="0"/>
              <a:t>(-90, -120): Max. Yield</a:t>
            </a:r>
            <a:endParaRPr lang="de-CH" sz="1800" dirty="0"/>
          </a:p>
        </p:txBody>
      </p:sp>
    </p:spTree>
    <p:extLst>
      <p:ext uri="{BB962C8B-B14F-4D97-AF65-F5344CB8AC3E}">
        <p14:creationId xmlns:p14="http://schemas.microsoft.com/office/powerpoint/2010/main" val="21022411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059582"/>
            <a:ext cx="7311830" cy="345638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(-</a:t>
            </a:r>
            <a:r>
              <a:rPr lang="en-US" dirty="0"/>
              <a:t>90, -120): Max. Yield at DR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24</a:t>
            </a:fld>
            <a:endParaRPr lang="de-DE" dirty="0"/>
          </a:p>
        </p:txBody>
      </p:sp>
      <p:sp>
        <p:nvSpPr>
          <p:cNvPr id="7" name="Oval 6"/>
          <p:cNvSpPr/>
          <p:nvPr/>
        </p:nvSpPr>
        <p:spPr bwMode="auto">
          <a:xfrm>
            <a:off x="4067944" y="3723878"/>
            <a:ext cx="504056" cy="576064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 flipV="1">
            <a:off x="4427984" y="4299943"/>
            <a:ext cx="360040" cy="432047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860032" y="4671010"/>
            <a:ext cx="1224136" cy="18230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000" dirty="0">
                <a:solidFill>
                  <a:srgbClr val="000000"/>
                </a:solidFill>
                <a:latin typeface="Calibri"/>
              </a:rPr>
              <a:t>e</a:t>
            </a:r>
            <a:r>
              <a:rPr lang="en-US" sz="1000" dirty="0" smtClean="0">
                <a:solidFill>
                  <a:srgbClr val="000000"/>
                </a:solidFill>
                <a:latin typeface="Calibri"/>
              </a:rPr>
              <a:t>+ and e- completely overlapped!</a:t>
            </a:r>
            <a:endParaRPr lang="de-CH" sz="1000" dirty="0" err="1" smtClean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7092280" y="978750"/>
            <a:ext cx="0" cy="123296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76256" y="813383"/>
            <a:ext cx="792088" cy="18230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000" dirty="0" smtClean="0">
                <a:solidFill>
                  <a:srgbClr val="000000"/>
                </a:solidFill>
                <a:latin typeface="Calibri"/>
              </a:rPr>
              <a:t>Low energy</a:t>
            </a:r>
            <a:endParaRPr lang="de-CH" sz="1000" dirty="0" err="1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11880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(-160, 0): Preferred working point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25</a:t>
            </a:fld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059582"/>
            <a:ext cx="6912768" cy="345638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4067944" y="3723878"/>
            <a:ext cx="504056" cy="576064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 flipV="1">
            <a:off x="4427984" y="4299943"/>
            <a:ext cx="360040" cy="432047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860032" y="4671010"/>
            <a:ext cx="1944216" cy="18230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000" dirty="0" smtClean="0">
                <a:solidFill>
                  <a:srgbClr val="000000"/>
                </a:solidFill>
                <a:latin typeface="Calibri"/>
              </a:rPr>
              <a:t>Excellent bunching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000" dirty="0" smtClean="0">
                <a:solidFill>
                  <a:srgbClr val="000000"/>
                </a:solidFill>
                <a:latin typeface="Calibri"/>
              </a:rPr>
              <a:t>But first bunch very close!</a:t>
            </a:r>
            <a:endParaRPr lang="de-CH" sz="1000" dirty="0" err="1" smtClean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6948264" y="836944"/>
            <a:ext cx="0" cy="51067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228184" y="661249"/>
            <a:ext cx="1584176" cy="18230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000" dirty="0" smtClean="0">
                <a:solidFill>
                  <a:srgbClr val="000000"/>
                </a:solidFill>
                <a:latin typeface="Calibri"/>
              </a:rPr>
              <a:t>High center-of-bunch energy</a:t>
            </a:r>
            <a:endParaRPr lang="de-CH" sz="1000" dirty="0" err="1" smtClean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7023019" y="3219822"/>
            <a:ext cx="789341" cy="438662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524328" y="2977106"/>
            <a:ext cx="1584176" cy="18230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000" dirty="0" err="1" smtClean="0">
                <a:solidFill>
                  <a:srgbClr val="000000"/>
                </a:solidFill>
                <a:latin typeface="Calibri"/>
              </a:rPr>
              <a:t>Reasoably</a:t>
            </a:r>
            <a:r>
              <a:rPr lang="en-US" sz="1000" dirty="0" smtClean="0">
                <a:solidFill>
                  <a:srgbClr val="000000"/>
                </a:solidFill>
                <a:latin typeface="Calibri"/>
              </a:rPr>
              <a:t> high </a:t>
            </a:r>
            <a:r>
              <a:rPr lang="en-US" sz="1000" dirty="0" err="1" smtClean="0">
                <a:solidFill>
                  <a:srgbClr val="000000"/>
                </a:solidFill>
                <a:latin typeface="Calibri"/>
              </a:rPr>
              <a:t>capt.</a:t>
            </a:r>
            <a:r>
              <a:rPr lang="en-US" sz="1000" dirty="0" smtClean="0">
                <a:solidFill>
                  <a:srgbClr val="000000"/>
                </a:solidFill>
                <a:latin typeface="Calibri"/>
              </a:rPr>
              <a:t> efficiency</a:t>
            </a:r>
            <a:endParaRPr lang="de-CH" sz="1000" dirty="0" err="1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74814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Recap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26</a:t>
            </a:fld>
            <a:endParaRPr lang="de-D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9662"/>
            <a:ext cx="4442078" cy="1112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56984"/>
            <a:ext cx="4442078" cy="1122209"/>
          </a:xfrm>
          <a:prstGeom prst="rect">
            <a:avLst/>
          </a:prstGeom>
        </p:spPr>
      </p:pic>
      <p:sp>
        <p:nvSpPr>
          <p:cNvPr id="10" name="Title 2"/>
          <p:cNvSpPr txBox="1">
            <a:spLocks/>
          </p:cNvSpPr>
          <p:nvPr/>
        </p:nvSpPr>
        <p:spPr bwMode="auto">
          <a:xfrm>
            <a:off x="1572459" y="1605459"/>
            <a:ext cx="2088232" cy="25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178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354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532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709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en-US" sz="1400" smtClean="0"/>
              <a:t>(-160, 0): Preferred</a:t>
            </a:r>
            <a:endParaRPr lang="de-CH" sz="1400" dirty="0"/>
          </a:p>
        </p:txBody>
      </p:sp>
      <p:sp>
        <p:nvSpPr>
          <p:cNvPr id="11" name="Title 2"/>
          <p:cNvSpPr txBox="1">
            <a:spLocks/>
          </p:cNvSpPr>
          <p:nvPr/>
        </p:nvSpPr>
        <p:spPr bwMode="auto">
          <a:xfrm>
            <a:off x="1572459" y="3131549"/>
            <a:ext cx="2088232" cy="25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178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354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532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709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en-US" sz="1400" dirty="0" smtClean="0"/>
              <a:t>(-90, -120): Max. Yield</a:t>
            </a:r>
            <a:endParaRPr lang="de-CH" sz="1400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 flipV="1">
            <a:off x="4211962" y="2335760"/>
            <a:ext cx="1219261" cy="556097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 bwMode="auto">
          <a:xfrm flipH="1">
            <a:off x="4208955" y="3447955"/>
            <a:ext cx="1277445" cy="547858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Content Placeholder 1"/>
          <p:cNvSpPr>
            <a:spLocks noGrp="1"/>
          </p:cNvSpPr>
          <p:nvPr>
            <p:ph sz="quarter" idx="13"/>
          </p:nvPr>
        </p:nvSpPr>
        <p:spPr>
          <a:xfrm>
            <a:off x="5051678" y="1006082"/>
            <a:ext cx="3733559" cy="3509963"/>
          </a:xfrm>
        </p:spPr>
        <p:txBody>
          <a:bodyPr/>
          <a:lstStyle/>
          <a:p>
            <a:r>
              <a:rPr lang="en-US" dirty="0" smtClean="0"/>
              <a:t>RF phase scan combined with BBP measurements can provide a direct observation of the positron capture.</a:t>
            </a:r>
          </a:p>
          <a:p>
            <a:endParaRPr lang="en-US" dirty="0"/>
          </a:p>
          <a:p>
            <a:r>
              <a:rPr lang="en-US" dirty="0" smtClean="0"/>
              <a:t>Several issues to be considered in BBP design:</a:t>
            </a:r>
          </a:p>
          <a:p>
            <a:pPr lvl="2"/>
            <a:r>
              <a:rPr lang="en-US" dirty="0" smtClean="0"/>
              <a:t>First and second bunches can be very close to each other</a:t>
            </a:r>
          </a:p>
          <a:p>
            <a:pPr lvl="2"/>
            <a:r>
              <a:rPr lang="en-US" dirty="0" smtClean="0"/>
              <a:t>Overlapping of e+ and e- can happen.</a:t>
            </a:r>
          </a:p>
        </p:txBody>
      </p:sp>
    </p:spTree>
    <p:extLst>
      <p:ext uri="{BB962C8B-B14F-4D97-AF65-F5344CB8AC3E}">
        <p14:creationId xmlns:p14="http://schemas.microsoft.com/office/powerpoint/2010/main" val="26003700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Running the P</a:t>
            </a:r>
            <a:r>
              <a:rPr lang="en-US" baseline="30000" dirty="0" smtClean="0"/>
              <a:t>3 </a:t>
            </a:r>
            <a:r>
              <a:rPr lang="en-US" dirty="0"/>
              <a:t>Experiment in SwissFEL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3</a:t>
            </a:fld>
            <a:endParaRPr lang="de-DE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39973"/>
            <a:ext cx="8390067" cy="4114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561267" y="2114550"/>
            <a:ext cx="2514600" cy="2652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dirty="0" smtClean="0">
                <a:solidFill>
                  <a:srgbClr val="FFFFFF"/>
                </a:solidFill>
                <a:latin typeface="Calibri"/>
              </a:rPr>
              <a:t>P</a:t>
            </a:r>
            <a:r>
              <a:rPr lang="en-US" sz="1800" b="1" baseline="30000" dirty="0" smtClean="0">
                <a:solidFill>
                  <a:srgbClr val="FFFFFF"/>
                </a:solidFill>
                <a:latin typeface="Calibri"/>
              </a:rPr>
              <a:t>3</a:t>
            </a:r>
            <a:r>
              <a:rPr lang="en-US" sz="1800" b="1" dirty="0" smtClean="0">
                <a:solidFill>
                  <a:srgbClr val="FFFFFF"/>
                </a:solidFill>
                <a:latin typeface="Calibri"/>
              </a:rPr>
              <a:t> experiment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704088" y="971550"/>
            <a:ext cx="667512" cy="609600"/>
          </a:xfrm>
          <a:prstGeom prst="rect">
            <a:avLst/>
          </a:prstGeom>
          <a:noFill/>
          <a:ln w="285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 flipH="1" flipV="1">
            <a:off x="1143000" y="1809750"/>
            <a:ext cx="533400" cy="762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Rectangle 32"/>
          <p:cNvSpPr/>
          <p:nvPr/>
        </p:nvSpPr>
        <p:spPr>
          <a:xfrm>
            <a:off x="2209800" y="1945273"/>
            <a:ext cx="40623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FFFF"/>
                </a:solidFill>
              </a:rPr>
              <a:t>Porthos</a:t>
            </a:r>
            <a:r>
              <a:rPr lang="en-US" b="1" dirty="0">
                <a:solidFill>
                  <a:srgbClr val="FFFFFF"/>
                </a:solidFill>
              </a:rPr>
              <a:t> extraction line (Phase Planned)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13848" y="2563841"/>
            <a:ext cx="8980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EMI22+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572000" y="2540559"/>
            <a:ext cx="4572000" cy="17370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b="1" dirty="0" smtClean="0">
                <a:solidFill>
                  <a:srgbClr val="000000"/>
                </a:solidFill>
                <a:latin typeface="Calibri"/>
              </a:rPr>
              <a:t>P3 experiment requires the realization of two PSI projects: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400" b="1" dirty="0" smtClean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b="1" dirty="0" smtClean="0">
                <a:solidFill>
                  <a:srgbClr val="000000"/>
                </a:solidFill>
                <a:latin typeface="Calibri"/>
              </a:rPr>
              <a:t>EMI22+ (</a:t>
            </a:r>
            <a:r>
              <a:rPr lang="en-US" sz="1400" b="1" dirty="0" err="1">
                <a:solidFill>
                  <a:srgbClr val="000000"/>
                </a:solidFill>
                <a:latin typeface="Calibri"/>
              </a:rPr>
              <a:t>E</a:t>
            </a:r>
            <a:r>
              <a:rPr lang="en-US" sz="1400" b="1" dirty="0" err="1" smtClean="0">
                <a:solidFill>
                  <a:srgbClr val="000000"/>
                </a:solidFill>
                <a:latin typeface="Calibri"/>
              </a:rPr>
              <a:t>rneuerung</a:t>
            </a:r>
            <a:r>
              <a:rPr lang="en-US" sz="1400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alibri"/>
              </a:rPr>
              <a:t>Modulatoren</a:t>
            </a:r>
            <a:r>
              <a:rPr lang="en-US" sz="1400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alibri"/>
              </a:rPr>
              <a:t>Injektor</a:t>
            </a:r>
            <a:r>
              <a:rPr lang="en-US" sz="1400" b="1" dirty="0" smtClean="0">
                <a:solidFill>
                  <a:srgbClr val="000000"/>
                </a:solidFill>
                <a:latin typeface="Calibri"/>
              </a:rPr>
              <a:t>):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Production 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of new HV klystron modulators for the </a:t>
            </a:r>
            <a:r>
              <a:rPr lang="en-US" sz="1400" dirty="0" err="1">
                <a:solidFill>
                  <a:srgbClr val="000000"/>
                </a:solidFill>
                <a:latin typeface="Calibri"/>
              </a:rPr>
              <a:t>SwissFEL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 injector based on the technology developed for the PSI HV modulator currently used in </a:t>
            </a: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for </a:t>
            </a:r>
            <a:r>
              <a:rPr lang="en-US" sz="1400" dirty="0" err="1" smtClean="0">
                <a:solidFill>
                  <a:srgbClr val="000000"/>
                </a:solidFill>
                <a:latin typeface="Calibri"/>
              </a:rPr>
              <a:t>PolariX</a:t>
            </a: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 (X-band deflector).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400" dirty="0" smtClean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alibri"/>
              </a:rPr>
              <a:t>Porthos</a:t>
            </a:r>
            <a:r>
              <a:rPr lang="en-US" sz="1400" b="1" dirty="0">
                <a:solidFill>
                  <a:srgbClr val="000000"/>
                </a:solidFill>
                <a:latin typeface="Calibri"/>
              </a:rPr>
              <a:t> extraction line (Phase Planned</a:t>
            </a:r>
            <a:r>
              <a:rPr lang="en-US" sz="1400" b="1" dirty="0" smtClean="0">
                <a:solidFill>
                  <a:srgbClr val="000000"/>
                </a:solidFill>
                <a:latin typeface="Calibri"/>
              </a:rPr>
              <a:t>):</a:t>
            </a:r>
            <a:endParaRPr lang="en-US" sz="1400" b="1" dirty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Installation of the initial part of the </a:t>
            </a:r>
            <a:r>
              <a:rPr lang="en-US" sz="1400" dirty="0" err="1">
                <a:solidFill>
                  <a:srgbClr val="000000"/>
                </a:solidFill>
                <a:latin typeface="Calibri"/>
              </a:rPr>
              <a:t>Porthos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 extraction line. Most components will remain in place for </a:t>
            </a:r>
            <a:r>
              <a:rPr lang="en-US" sz="1400" dirty="0" err="1">
                <a:solidFill>
                  <a:srgbClr val="000000"/>
                </a:solidFill>
                <a:latin typeface="Calibri"/>
              </a:rPr>
              <a:t>Porthos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 Final Phase.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40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41998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72" y="1060450"/>
            <a:ext cx="8342340" cy="388778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</a:t>
            </a:r>
            <a:r>
              <a:rPr lang="de-CH" baseline="30000" dirty="0"/>
              <a:t>3</a:t>
            </a:r>
            <a:r>
              <a:rPr lang="de-CH" dirty="0"/>
              <a:t> </a:t>
            </a:r>
            <a:r>
              <a:rPr lang="de-CH" dirty="0" smtClean="0"/>
              <a:t>Experiment</a:t>
            </a:r>
            <a:endParaRPr lang="de-CH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4</a:t>
            </a:fld>
            <a:endParaRPr lang="de-DE" dirty="0"/>
          </a:p>
        </p:txBody>
      </p:sp>
      <p:sp>
        <p:nvSpPr>
          <p:cNvPr id="23" name="Straight Arrow Connector 28"/>
          <p:cNvSpPr/>
          <p:nvPr/>
        </p:nvSpPr>
        <p:spPr>
          <a:xfrm flipH="1">
            <a:off x="1042988" y="4155926"/>
            <a:ext cx="709612" cy="462128"/>
          </a:xfrm>
          <a:prstGeom prst="line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  <a:prstDash val="solid"/>
            <a:headEnd type="triangle"/>
          </a:ln>
        </p:spPr>
        <p:txBody>
          <a:bodyPr lIns="45719" rIns="45719"/>
          <a:lstStyle/>
          <a:p>
            <a:pPr defTabSz="914400">
              <a:spcBef>
                <a:spcPts val="900"/>
              </a:spcBef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" name="Straight Arrow Connector 28"/>
          <p:cNvSpPr/>
          <p:nvPr/>
        </p:nvSpPr>
        <p:spPr>
          <a:xfrm flipH="1" flipV="1">
            <a:off x="2926403" y="2428602"/>
            <a:ext cx="493466" cy="809488"/>
          </a:xfrm>
          <a:prstGeom prst="line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  <a:prstDash val="solid"/>
            <a:headEnd type="triangle"/>
          </a:ln>
        </p:spPr>
        <p:txBody>
          <a:bodyPr lIns="45719" rIns="45719"/>
          <a:lstStyle/>
          <a:p>
            <a:pPr defTabSz="914400">
              <a:spcBef>
                <a:spcPts val="900"/>
              </a:spcBef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" name="Straight Arrow Connector 28"/>
          <p:cNvSpPr/>
          <p:nvPr/>
        </p:nvSpPr>
        <p:spPr>
          <a:xfrm flipH="1">
            <a:off x="4540323" y="3219822"/>
            <a:ext cx="506089" cy="1106819"/>
          </a:xfrm>
          <a:prstGeom prst="line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  <a:prstDash val="solid"/>
            <a:headEnd type="triangle"/>
          </a:ln>
        </p:spPr>
        <p:txBody>
          <a:bodyPr lIns="45719" rIns="45719"/>
          <a:lstStyle/>
          <a:p>
            <a:pPr defTabSz="914400">
              <a:spcBef>
                <a:spcPts val="900"/>
              </a:spcBef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" name="Straight Arrow Connector 28"/>
          <p:cNvSpPr/>
          <p:nvPr/>
        </p:nvSpPr>
        <p:spPr>
          <a:xfrm flipH="1" flipV="1">
            <a:off x="5220072" y="1330324"/>
            <a:ext cx="1152128" cy="99591"/>
          </a:xfrm>
          <a:prstGeom prst="line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  <a:prstDash val="solid"/>
            <a:headEnd type="triangle"/>
          </a:ln>
        </p:spPr>
        <p:txBody>
          <a:bodyPr lIns="45719" rIns="45719"/>
          <a:lstStyle/>
          <a:p>
            <a:pPr defTabSz="914400">
              <a:spcBef>
                <a:spcPts val="900"/>
              </a:spcBef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" name="Straight Arrow Connector 28"/>
          <p:cNvSpPr/>
          <p:nvPr/>
        </p:nvSpPr>
        <p:spPr>
          <a:xfrm flipH="1">
            <a:off x="6084168" y="2182518"/>
            <a:ext cx="576064" cy="1427424"/>
          </a:xfrm>
          <a:prstGeom prst="line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  <a:prstDash val="solid"/>
            <a:headEnd type="triangle"/>
          </a:ln>
        </p:spPr>
        <p:txBody>
          <a:bodyPr lIns="45719" rIns="45719"/>
          <a:lstStyle/>
          <a:p>
            <a:pPr defTabSz="914400">
              <a:spcBef>
                <a:spcPts val="900"/>
              </a:spcBef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1" name="Straight Arrow Connector 28"/>
          <p:cNvSpPr/>
          <p:nvPr/>
        </p:nvSpPr>
        <p:spPr>
          <a:xfrm flipH="1" flipV="1">
            <a:off x="1653463" y="2973717"/>
            <a:ext cx="344804" cy="695089"/>
          </a:xfrm>
          <a:prstGeom prst="line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  <a:prstDash val="solid"/>
            <a:headEnd type="triangle"/>
          </a:ln>
        </p:spPr>
        <p:txBody>
          <a:bodyPr lIns="45719" rIns="45719"/>
          <a:lstStyle/>
          <a:p>
            <a:pPr defTabSz="914400">
              <a:spcBef>
                <a:spcPts val="900"/>
              </a:spcBef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" name="TextBox 35"/>
          <p:cNvSpPr txBox="1"/>
          <p:nvPr/>
        </p:nvSpPr>
        <p:spPr>
          <a:xfrm>
            <a:off x="906978" y="2499742"/>
            <a:ext cx="1504782" cy="473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914400">
              <a:lnSpc>
                <a:spcPct val="110000"/>
              </a:lnSpc>
              <a:defRPr sz="1600">
                <a:solidFill>
                  <a:srgbClr val="000000"/>
                </a:solidFill>
              </a:defRPr>
            </a:lvl1pPr>
          </a:lstStyle>
          <a:p>
            <a:r>
              <a:rPr lang="en-US" sz="1400" dirty="0">
                <a:latin typeface="+mn-lt"/>
                <a:cs typeface="Helvetica" panose="020B0604020202020204" pitchFamily="34" charset="0"/>
              </a:rPr>
              <a:t>W Target</a:t>
            </a:r>
            <a:br>
              <a:rPr lang="en-US" sz="1400" dirty="0">
                <a:latin typeface="+mn-lt"/>
                <a:cs typeface="Helvetica" panose="020B0604020202020204" pitchFamily="34" charset="0"/>
              </a:rPr>
            </a:br>
            <a:r>
              <a:rPr lang="en-US" sz="1400" dirty="0" smtClean="0">
                <a:latin typeface="+mn-lt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 smtClean="0">
                <a:latin typeface="+mn-lt"/>
                <a:cs typeface="Helvetica" panose="020B0604020202020204" pitchFamily="34" charset="0"/>
              </a:rPr>
              <a:t>e</a:t>
            </a:r>
            <a:r>
              <a:rPr lang="en-US" sz="1400" dirty="0">
                <a:latin typeface="+mn-lt"/>
                <a:cs typeface="Helvetica" panose="020B0604020202020204" pitchFamily="34" charset="0"/>
              </a:rPr>
              <a:t>+ generation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7504" y="4618054"/>
            <a:ext cx="2895600" cy="473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914400">
              <a:lnSpc>
                <a:spcPct val="110000"/>
              </a:lnSpc>
              <a:defRPr sz="1600">
                <a:solidFill>
                  <a:srgbClr val="000000"/>
                </a:solidFill>
              </a:defRPr>
            </a:lvl1pPr>
          </a:lstStyle>
          <a:p>
            <a:r>
              <a:rPr lang="en-US" sz="1400" dirty="0">
                <a:latin typeface="+mn-lt"/>
                <a:cs typeface="Helvetica" panose="020B0604020202020204" pitchFamily="34" charset="0"/>
              </a:rPr>
              <a:t>HTS solenoid (AMD)</a:t>
            </a:r>
            <a:br>
              <a:rPr lang="en-US" sz="1400" dirty="0">
                <a:latin typeface="+mn-lt"/>
                <a:cs typeface="Helvetica" panose="020B0604020202020204" pitchFamily="34" charset="0"/>
              </a:rPr>
            </a:br>
            <a:r>
              <a:rPr lang="en-US" sz="1400" dirty="0" smtClean="0">
                <a:latin typeface="+mn-lt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 smtClean="0">
                <a:latin typeface="+mn-lt"/>
                <a:cs typeface="Helvetica" panose="020B0604020202020204" pitchFamily="34" charset="0"/>
              </a:rPr>
              <a:t>Initial </a:t>
            </a:r>
            <a:r>
              <a:rPr lang="en-US" sz="1400" dirty="0">
                <a:latin typeface="+mn-lt"/>
                <a:cs typeface="Helvetica" panose="020B0604020202020204" pitchFamily="34" charset="0"/>
              </a:rPr>
              <a:t>focusing of e+ beam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969397" y="1953758"/>
            <a:ext cx="1954531" cy="473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914400">
              <a:lnSpc>
                <a:spcPct val="110000"/>
              </a:lnSpc>
              <a:defRPr sz="1600">
                <a:solidFill>
                  <a:srgbClr val="000000"/>
                </a:solidFill>
              </a:defRPr>
            </a:lvl1pPr>
          </a:lstStyle>
          <a:p>
            <a:r>
              <a:rPr lang="en-US" sz="1400" dirty="0">
                <a:latin typeface="+mn-lt"/>
                <a:cs typeface="Helvetica" panose="020B0604020202020204" pitchFamily="34" charset="0"/>
              </a:rPr>
              <a:t>RF SW S-band structures</a:t>
            </a:r>
            <a:br>
              <a:rPr lang="en-US" sz="1400" dirty="0">
                <a:latin typeface="+mn-lt"/>
                <a:cs typeface="Helvetica" panose="020B0604020202020204" pitchFamily="34" charset="0"/>
              </a:rPr>
            </a:br>
            <a:r>
              <a:rPr lang="en-US" sz="1400" dirty="0" smtClean="0">
                <a:latin typeface="+mn-lt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 smtClean="0">
                <a:latin typeface="+mn-lt"/>
                <a:cs typeface="Helvetica" panose="020B0604020202020204" pitchFamily="34" charset="0"/>
              </a:rPr>
              <a:t>Acceleration</a:t>
            </a:r>
            <a:endParaRPr lang="en-US" sz="1400" dirty="0">
              <a:latin typeface="+mn-lt"/>
              <a:cs typeface="Helvetica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581400" y="4393292"/>
            <a:ext cx="5400600" cy="581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914400">
              <a:lnSpc>
                <a:spcPct val="110000"/>
              </a:lnSpc>
              <a:defRPr sz="1600">
                <a:solidFill>
                  <a:srgbClr val="000000"/>
                </a:solidFill>
              </a:defRPr>
            </a:lvl1pPr>
          </a:lstStyle>
          <a:p>
            <a:r>
              <a:rPr lang="en-US" sz="1400" dirty="0" smtClean="0">
                <a:latin typeface="+mn-lt"/>
                <a:cs typeface="Helvetica" panose="020B0604020202020204" pitchFamily="34" charset="0"/>
              </a:rPr>
              <a:t>0.4 T 200 A NC Solenoids </a:t>
            </a:r>
            <a:r>
              <a:rPr lang="en-US" sz="1400" dirty="0">
                <a:latin typeface="+mn-lt"/>
                <a:cs typeface="Helvetica" panose="020B0604020202020204" pitchFamily="34" charset="0"/>
              </a:rPr>
              <a:t>around RF </a:t>
            </a:r>
            <a:r>
              <a:rPr lang="en-US" sz="1400" dirty="0" err="1">
                <a:latin typeface="+mn-lt"/>
                <a:cs typeface="Helvetica" panose="020B0604020202020204" pitchFamily="34" charset="0"/>
              </a:rPr>
              <a:t>accel</a:t>
            </a:r>
            <a:r>
              <a:rPr lang="en-US" sz="1400" dirty="0">
                <a:latin typeface="+mn-lt"/>
                <a:cs typeface="Helvetica" panose="020B0604020202020204" pitchFamily="34" charset="0"/>
              </a:rPr>
              <a:t>. structures </a:t>
            </a:r>
            <a:r>
              <a:rPr lang="en-US" sz="1400" dirty="0" smtClean="0">
                <a:latin typeface="+mn-lt"/>
                <a:cs typeface="Helvetica" panose="020B0604020202020204" pitchFamily="34" charset="0"/>
                <a:sym typeface="Wingdings" panose="05000000000000000000" pitchFamily="2" charset="2"/>
              </a:rPr>
              <a:t></a:t>
            </a:r>
          </a:p>
          <a:p>
            <a:r>
              <a:rPr lang="en-US" sz="1400" dirty="0" smtClean="0">
                <a:latin typeface="+mn-lt"/>
                <a:cs typeface="Helvetica" panose="020B0604020202020204" pitchFamily="34" charset="0"/>
              </a:rPr>
              <a:t>Confinement </a:t>
            </a:r>
            <a:r>
              <a:rPr lang="en-US" sz="1400" dirty="0">
                <a:latin typeface="+mn-lt"/>
                <a:cs typeface="Helvetica" panose="020B0604020202020204" pitchFamily="34" charset="0"/>
              </a:rPr>
              <a:t>of beam in transverse direction</a:t>
            </a:r>
          </a:p>
        </p:txBody>
      </p:sp>
      <p:sp>
        <p:nvSpPr>
          <p:cNvPr id="42" name="Straight Arrow Connector 28"/>
          <p:cNvSpPr/>
          <p:nvPr/>
        </p:nvSpPr>
        <p:spPr>
          <a:xfrm flipH="1">
            <a:off x="8100392" y="1710844"/>
            <a:ext cx="519723" cy="1437997"/>
          </a:xfrm>
          <a:prstGeom prst="line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  <a:prstDash val="solid"/>
            <a:headEnd type="triangle"/>
          </a:ln>
        </p:spPr>
        <p:txBody>
          <a:bodyPr lIns="45719" rIns="45719"/>
          <a:lstStyle/>
          <a:p>
            <a:pPr defTabSz="914400">
              <a:spcBef>
                <a:spcPts val="900"/>
              </a:spcBef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3" name="TextBox 42"/>
          <p:cNvSpPr txBox="1"/>
          <p:nvPr/>
        </p:nvSpPr>
        <p:spPr>
          <a:xfrm>
            <a:off x="5292080" y="3609942"/>
            <a:ext cx="3581400" cy="473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914400">
              <a:lnSpc>
                <a:spcPct val="110000"/>
              </a:lnSpc>
              <a:defRPr sz="1600">
                <a:solidFill>
                  <a:srgbClr val="000000"/>
                </a:solidFill>
              </a:defRPr>
            </a:lvl1pPr>
          </a:lstStyle>
          <a:p>
            <a:r>
              <a:rPr lang="en-US" sz="1400" dirty="0">
                <a:latin typeface="+mn-lt"/>
                <a:cs typeface="Helvetica" panose="020B0604020202020204" pitchFamily="34" charset="0"/>
              </a:rPr>
              <a:t>Broadband </a:t>
            </a:r>
            <a:r>
              <a:rPr lang="en-US" sz="1400" dirty="0" smtClean="0">
                <a:latin typeface="+mn-lt"/>
                <a:cs typeface="Helvetica" panose="020B0604020202020204" pitchFamily="34" charset="0"/>
              </a:rPr>
              <a:t>pickups</a:t>
            </a:r>
            <a:r>
              <a:rPr lang="en-US" sz="1400" dirty="0">
                <a:latin typeface="+mn-lt"/>
                <a:cs typeface="Helvetica" panose="020B0604020202020204" pitchFamily="34" charset="0"/>
              </a:rPr>
              <a:t/>
            </a:r>
            <a:br>
              <a:rPr lang="en-US" sz="1400" dirty="0">
                <a:latin typeface="+mn-lt"/>
                <a:cs typeface="Helvetica" panose="020B0604020202020204" pitchFamily="34" charset="0"/>
              </a:rPr>
            </a:br>
            <a:r>
              <a:rPr lang="en-US" sz="1400" dirty="0" smtClean="0">
                <a:latin typeface="+mn-lt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 smtClean="0">
                <a:latin typeface="+mn-lt"/>
                <a:cs typeface="Helvetica" panose="020B0604020202020204" pitchFamily="34" charset="0"/>
              </a:rPr>
              <a:t>Resolution </a:t>
            </a:r>
            <a:r>
              <a:rPr lang="en-US" sz="1400" dirty="0">
                <a:latin typeface="+mn-lt"/>
                <a:cs typeface="Helvetica" panose="020B0604020202020204" pitchFamily="34" charset="0"/>
              </a:rPr>
              <a:t>of particle bunches in time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635896" y="1131590"/>
            <a:ext cx="2362200" cy="473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914400">
              <a:lnSpc>
                <a:spcPct val="110000"/>
              </a:lnSpc>
              <a:defRPr sz="1600">
                <a:solidFill>
                  <a:srgbClr val="000000"/>
                </a:solidFill>
              </a:defRPr>
            </a:lvl1pPr>
          </a:lstStyle>
          <a:p>
            <a:r>
              <a:rPr lang="en-US" sz="1400" dirty="0">
                <a:latin typeface="+mn-lt"/>
                <a:cs typeface="Helvetica" panose="020B0604020202020204" pitchFamily="34" charset="0"/>
              </a:rPr>
              <a:t>Spectrometer dipole</a:t>
            </a:r>
            <a:br>
              <a:rPr lang="en-US" sz="1400" dirty="0">
                <a:latin typeface="+mn-lt"/>
                <a:cs typeface="Helvetica" panose="020B0604020202020204" pitchFamily="34" charset="0"/>
              </a:rPr>
            </a:br>
            <a:r>
              <a:rPr lang="en-US" sz="1400" dirty="0" smtClean="0">
                <a:latin typeface="+mn-lt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 smtClean="0">
                <a:latin typeface="+mn-lt"/>
                <a:cs typeface="Helvetica" panose="020B0604020202020204" pitchFamily="34" charset="0"/>
              </a:rPr>
              <a:t>Separation </a:t>
            </a:r>
            <a:r>
              <a:rPr lang="en-US" sz="1400" dirty="0">
                <a:latin typeface="+mn-lt"/>
                <a:cs typeface="Helvetica" panose="020B0604020202020204" pitchFamily="34" charset="0"/>
              </a:rPr>
              <a:t>of e+ and e-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986821" y="2961870"/>
            <a:ext cx="1852379" cy="473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914400">
              <a:lnSpc>
                <a:spcPct val="110000"/>
              </a:lnSpc>
              <a:defRPr sz="1600">
                <a:solidFill>
                  <a:srgbClr val="000000"/>
                </a:solidFill>
              </a:defRPr>
            </a:lvl1pPr>
          </a:lstStyle>
          <a:p>
            <a:r>
              <a:rPr lang="en-US" sz="1400" dirty="0">
                <a:latin typeface="+mn-lt"/>
                <a:cs typeface="Helvetica" panose="020B0604020202020204" pitchFamily="34" charset="0"/>
              </a:rPr>
              <a:t>Faraday cups</a:t>
            </a:r>
            <a:br>
              <a:rPr lang="en-US" sz="1400" dirty="0">
                <a:latin typeface="+mn-lt"/>
                <a:cs typeface="Helvetica" panose="020B0604020202020204" pitchFamily="34" charset="0"/>
              </a:rPr>
            </a:br>
            <a:r>
              <a:rPr lang="en-US" sz="1400" dirty="0" smtClean="0">
                <a:latin typeface="+mn-lt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 smtClean="0">
                <a:latin typeface="+mn-lt"/>
                <a:cs typeface="Helvetica" panose="020B0604020202020204" pitchFamily="34" charset="0"/>
              </a:rPr>
              <a:t>Charge </a:t>
            </a:r>
            <a:r>
              <a:rPr lang="en-US" sz="1400" dirty="0">
                <a:latin typeface="+mn-lt"/>
                <a:cs typeface="Helvetica" panose="020B0604020202020204" pitchFamily="34" charset="0"/>
              </a:rPr>
              <a:t>measurement</a:t>
            </a:r>
          </a:p>
        </p:txBody>
      </p:sp>
    </p:spTree>
    <p:extLst>
      <p:ext uri="{BB962C8B-B14F-4D97-AF65-F5344CB8AC3E}">
        <p14:creationId xmlns:p14="http://schemas.microsoft.com/office/powerpoint/2010/main" val="11699140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3" r="23527"/>
          <a:stretch/>
        </p:blipFill>
        <p:spPr>
          <a:xfrm>
            <a:off x="649949" y="716552"/>
            <a:ext cx="1923635" cy="2464798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77211" y="216000"/>
            <a:ext cx="7031293" cy="381375"/>
          </a:xfrm>
        </p:spPr>
        <p:txBody>
          <a:bodyPr/>
          <a:lstStyle/>
          <a:p>
            <a:r>
              <a:rPr lang="en-US" dirty="0" smtClean="0"/>
              <a:t>HTS Solenoid as Adiabatic Matching Device (AMD)</a:t>
            </a:r>
            <a:endParaRPr lang="de-CH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5</a:t>
            </a:fld>
            <a:endParaRPr lang="de-DE" dirty="0"/>
          </a:p>
        </p:txBody>
      </p:sp>
      <p:sp>
        <p:nvSpPr>
          <p:cNvPr id="15" name="Content Placeholder 1"/>
          <p:cNvSpPr txBox="1">
            <a:spLocks/>
          </p:cNvSpPr>
          <p:nvPr/>
        </p:nvSpPr>
        <p:spPr>
          <a:xfrm>
            <a:off x="2573584" y="666750"/>
            <a:ext cx="4229660" cy="32003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400" dirty="0" smtClean="0"/>
              <a:t>HTS demonstrator developed at PSI (left)</a:t>
            </a:r>
          </a:p>
          <a:p>
            <a:pPr lvl="2"/>
            <a:r>
              <a:rPr lang="en-US" sz="1400" dirty="0" smtClean="0"/>
              <a:t>4 </a:t>
            </a:r>
            <a:r>
              <a:rPr lang="en-US" sz="1400" dirty="0" err="1" smtClean="0"/>
              <a:t>ReBCO</a:t>
            </a:r>
            <a:r>
              <a:rPr lang="en-US" sz="1400" dirty="0" smtClean="0"/>
              <a:t> </a:t>
            </a:r>
            <a:r>
              <a:rPr lang="en-US" sz="1000" i="1" dirty="0" smtClean="0"/>
              <a:t>(</a:t>
            </a:r>
            <a:r>
              <a:rPr lang="en-US" sz="1000" b="1" i="1" dirty="0"/>
              <a:t>Rare-earth barium copper </a:t>
            </a:r>
            <a:r>
              <a:rPr lang="en-US" sz="1000" b="1" i="1" dirty="0" smtClean="0"/>
              <a:t>oxide)</a:t>
            </a:r>
            <a:r>
              <a:rPr lang="en-US" sz="1400" i="1" dirty="0" smtClean="0"/>
              <a:t> </a:t>
            </a:r>
            <a:r>
              <a:rPr lang="en-US" sz="1400" dirty="0" smtClean="0"/>
              <a:t>tape coils at 2kA</a:t>
            </a:r>
          </a:p>
          <a:p>
            <a:pPr lvl="2"/>
            <a:r>
              <a:rPr lang="en-US" sz="1400" dirty="0" smtClean="0"/>
              <a:t>Operation at 18.2 T, on-axis peak</a:t>
            </a:r>
          </a:p>
          <a:p>
            <a:pPr lvl="2"/>
            <a:r>
              <a:rPr lang="en-US" sz="1400" dirty="0" smtClean="0"/>
              <a:t>Temperature 20 – 30 K, no need of He cooling</a:t>
            </a:r>
            <a:endParaRPr lang="en-US" sz="1400" dirty="0"/>
          </a:p>
          <a:p>
            <a:r>
              <a:rPr lang="en-US" sz="1400" dirty="0" smtClean="0"/>
              <a:t>Technical design of cryostat for P</a:t>
            </a:r>
            <a:r>
              <a:rPr lang="en-US" sz="1400" baseline="30000" dirty="0" smtClean="0"/>
              <a:t>3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in development at PSI (right)</a:t>
            </a:r>
          </a:p>
          <a:p>
            <a:pPr marL="0" indent="0">
              <a:buNone/>
            </a:pPr>
            <a:endParaRPr lang="en-US" sz="1400" dirty="0" smtClean="0"/>
          </a:p>
          <a:p>
            <a:r>
              <a:rPr lang="en-US" sz="1400" dirty="0"/>
              <a:t>CW operation, ramp-up time of magnetic field ~ 2 </a:t>
            </a:r>
            <a:r>
              <a:rPr lang="en-US" sz="1400" dirty="0" smtClean="0"/>
              <a:t>days</a:t>
            </a:r>
          </a:p>
          <a:p>
            <a:pPr lvl="2"/>
            <a:endParaRPr lang="en-US" sz="15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 smtClean="0"/>
          </a:p>
          <a:p>
            <a:endParaRPr lang="de-CH" sz="15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13886" r="34250" b="10877"/>
          <a:stretch/>
        </p:blipFill>
        <p:spPr>
          <a:xfrm>
            <a:off x="6803244" y="728505"/>
            <a:ext cx="2319850" cy="263619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92609" y="3471924"/>
            <a:ext cx="2539523" cy="5208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HTS demonstrator at PSI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(M. Duda et al.)</a:t>
            </a:r>
            <a:endParaRPr lang="de-CH" sz="1200" i="1" dirty="0" err="1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45848" y="3485004"/>
            <a:ext cx="1924054" cy="51729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Preliminary model of the AMD for P</a:t>
            </a:r>
            <a:r>
              <a:rPr lang="en-US" sz="1200" i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3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(H. Garcia Rodrigues)</a:t>
            </a:r>
            <a:endParaRPr lang="de-CH" sz="1200" i="1" dirty="0" err="1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5511" y="2819580"/>
            <a:ext cx="3991789" cy="223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157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AMD design and procurements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6</a:t>
            </a:fld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000" y="869741"/>
            <a:ext cx="1439405" cy="23116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835" y="1450464"/>
            <a:ext cx="1983307" cy="17308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8763" y="588618"/>
            <a:ext cx="992798" cy="259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581967"/>
            <a:ext cx="1843131" cy="24469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0" y="3409950"/>
            <a:ext cx="1600200" cy="1371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dirty="0"/>
              <a:t>2x </a:t>
            </a:r>
            <a:r>
              <a:rPr lang="en-US" dirty="0" err="1"/>
              <a:t>cryocoolers</a:t>
            </a:r>
            <a:r>
              <a:rPr lang="en-US" dirty="0"/>
              <a:t> RDK-500B </a:t>
            </a:r>
            <a:r>
              <a:rPr lang="en-US" dirty="0" smtClean="0"/>
              <a:t>20K</a:t>
            </a:r>
          </a:p>
          <a:p>
            <a:pPr algn="ctr"/>
            <a:r>
              <a:rPr lang="en-US" b="1" dirty="0" smtClean="0"/>
              <a:t>ordered</a:t>
            </a:r>
            <a:endParaRPr lang="en-US" b="1" dirty="0"/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66999" y="3486150"/>
            <a:ext cx="1905000" cy="4205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dirty="0"/>
              <a:t>2.8km HTS </a:t>
            </a:r>
            <a:r>
              <a:rPr lang="en-US" dirty="0" smtClean="0"/>
              <a:t>tape </a:t>
            </a:r>
            <a:r>
              <a:rPr lang="en-US" dirty="0"/>
              <a:t>quotation received </a:t>
            </a:r>
          </a:p>
          <a:p>
            <a:pPr marL="0" indent="0" algn="ctr">
              <a:buNone/>
            </a:pPr>
            <a:r>
              <a:rPr lang="en-US" dirty="0" smtClean="0"/>
              <a:t>ready </a:t>
            </a:r>
            <a:r>
              <a:rPr lang="en-US" dirty="0"/>
              <a:t>to order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81143" y="3486150"/>
            <a:ext cx="2514600" cy="1219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dirty="0"/>
              <a:t>2kA power </a:t>
            </a:r>
            <a:r>
              <a:rPr lang="en-US" dirty="0" smtClean="0"/>
              <a:t>converter </a:t>
            </a:r>
            <a:r>
              <a:rPr lang="en-US" dirty="0"/>
              <a:t>quotation received</a:t>
            </a:r>
          </a:p>
          <a:p>
            <a:pPr marL="0" indent="0" algn="ctr">
              <a:buNone/>
            </a:pPr>
            <a:r>
              <a:rPr lang="en-US" dirty="0" smtClean="0"/>
              <a:t>ready </a:t>
            </a:r>
            <a:r>
              <a:rPr lang="en-US" dirty="0"/>
              <a:t>to order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34200" y="3486150"/>
            <a:ext cx="1999222" cy="1219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dirty="0" smtClean="0"/>
              <a:t>Cryostat thermal model ready</a:t>
            </a:r>
          </a:p>
          <a:p>
            <a:pPr algn="ctr"/>
            <a:r>
              <a:rPr lang="en-US" dirty="0" smtClean="0"/>
              <a:t>Mechanical design ready at end 2022</a:t>
            </a:r>
            <a:endParaRPr lang="en-US" dirty="0"/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711365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Acc./bunching with RF S-Band SW cavities</a:t>
            </a:r>
            <a:endParaRPr lang="de-CH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7</a:t>
            </a:fld>
            <a:endParaRPr lang="de-DE" dirty="0"/>
          </a:p>
        </p:txBody>
      </p:sp>
      <p:graphicFrame>
        <p:nvGraphicFramePr>
          <p:cNvPr id="5" name="Table 15"/>
          <p:cNvGraphicFramePr/>
          <p:nvPr>
            <p:extLst>
              <p:ext uri="{D42A27DB-BD31-4B8C-83A1-F6EECF244321}">
                <p14:modId xmlns:p14="http://schemas.microsoft.com/office/powerpoint/2010/main" val="3628153283"/>
              </p:ext>
            </p:extLst>
          </p:nvPr>
        </p:nvGraphicFramePr>
        <p:xfrm>
          <a:off x="1143000" y="1047750"/>
          <a:ext cx="3312368" cy="2743200"/>
        </p:xfrm>
        <a:graphic>
          <a:graphicData uri="http://schemas.openxmlformats.org/drawingml/2006/table">
            <a:tbl>
              <a:tblPr/>
              <a:tblGrid>
                <a:gridCol w="1656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5009">
                <a:tc>
                  <a:txBody>
                    <a:bodyPr/>
                    <a:lstStyle/>
                    <a:p>
                      <a:pPr algn="l" defTabSz="457178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Length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178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1.2 m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009">
                <a:tc>
                  <a:txBody>
                    <a:bodyPr/>
                    <a:lstStyle/>
                    <a:p>
                      <a:pPr algn="l" defTabSz="457178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RF Frequency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178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2.9988 GHz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009">
                <a:tc>
                  <a:txBody>
                    <a:bodyPr/>
                    <a:lstStyle/>
                    <a:p>
                      <a:pPr algn="l" defTabSz="457178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Gradient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178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400" dirty="0" smtClean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~</a:t>
                      </a:r>
                      <a:r>
                        <a:rPr sz="1400" dirty="0" smtClean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dirty="0" smtClean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r>
                        <a:rPr sz="1400" dirty="0" smtClean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400" dirty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MV/m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009">
                <a:tc>
                  <a:txBody>
                    <a:bodyPr/>
                    <a:lstStyle/>
                    <a:p>
                      <a:pPr algn="l" defTabSz="457178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N cells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178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21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009">
                <a:tc>
                  <a:txBody>
                    <a:bodyPr/>
                    <a:lstStyle/>
                    <a:p>
                      <a:pPr algn="l" defTabSz="457178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Q-factor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178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 smtClean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21</a:t>
                      </a:r>
                      <a:r>
                        <a:rPr lang="en-US" sz="1400" dirty="0" smtClean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r>
                        <a:rPr sz="1400" dirty="0" smtClean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00</a:t>
                      </a:r>
                      <a:endParaRPr sz="1400" dirty="0"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009">
                <a:tc>
                  <a:txBody>
                    <a:bodyPr/>
                    <a:lstStyle/>
                    <a:p>
                      <a:pPr algn="l" defTabSz="457178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R/L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178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400" dirty="0" smtClean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13.9</a:t>
                      </a:r>
                      <a:r>
                        <a:rPr sz="1400" dirty="0" smtClean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400" dirty="0" err="1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MOhm</a:t>
                      </a:r>
                      <a:r>
                        <a:rPr sz="1400" dirty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/m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009">
                <a:tc>
                  <a:txBody>
                    <a:bodyPr/>
                    <a:lstStyle/>
                    <a:p>
                      <a:pPr algn="l" defTabSz="457178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Aperture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178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40 mm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5009">
                <a:tc>
                  <a:txBody>
                    <a:bodyPr/>
                    <a:lstStyle/>
                    <a:p>
                      <a:pPr algn="l" defTabSz="457178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Mode Separation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178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400" dirty="0" smtClean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5.3</a:t>
                      </a:r>
                      <a:r>
                        <a:rPr sz="1400" dirty="0" smtClean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400" dirty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MHz </a:t>
                      </a:r>
                      <a:r>
                        <a:rPr sz="1400" dirty="0" smtClean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l-GR" sz="1400" dirty="0" smtClean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π</a:t>
                      </a:r>
                      <a:r>
                        <a:rPr sz="1400" dirty="0" smtClean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400" dirty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mode)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5009">
                <a:tc>
                  <a:txBody>
                    <a:bodyPr/>
                    <a:lstStyle/>
                    <a:p>
                      <a:pPr algn="l" defTabSz="457178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400" dirty="0" smtClean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Coupling factor</a:t>
                      </a:r>
                      <a:endParaRPr sz="1400" dirty="0"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178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400" dirty="0" smtClean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400" dirty="0"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5299910"/>
                  </a:ext>
                </a:extLst>
              </a:tr>
            </a:tbl>
          </a:graphicData>
        </a:graphic>
      </p:graphicFrame>
      <p:pic>
        <p:nvPicPr>
          <p:cNvPr id="6" name="Picture 12" descr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64"/>
          <a:stretch/>
        </p:blipFill>
        <p:spPr>
          <a:xfrm>
            <a:off x="5833806" y="1047750"/>
            <a:ext cx="2951430" cy="1279561"/>
          </a:xfrm>
          <a:prstGeom prst="rect">
            <a:avLst/>
          </a:prstGeom>
        </p:spPr>
      </p:pic>
      <p:pic>
        <p:nvPicPr>
          <p:cNvPr id="7" name="Picture 13" descr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47" b="10344"/>
          <a:stretch/>
        </p:blipFill>
        <p:spPr>
          <a:xfrm>
            <a:off x="5833806" y="2397806"/>
            <a:ext cx="2938271" cy="12738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6800" y="3943350"/>
            <a:ext cx="5638800" cy="9484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Status: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Cups under production at VDL delivery March/April 2023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B</a:t>
            </a: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razing at PSI in May/June 2023</a:t>
            </a:r>
          </a:p>
        </p:txBody>
      </p:sp>
    </p:spTree>
    <p:extLst>
      <p:ext uri="{BB962C8B-B14F-4D97-AF65-F5344CB8AC3E}">
        <p14:creationId xmlns:p14="http://schemas.microsoft.com/office/powerpoint/2010/main" val="2599674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cavity support study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8</a:t>
            </a:fld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971550"/>
            <a:ext cx="4724400" cy="533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Compact design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easy insertion/extraction of NC solenoids with small radius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Uncertainty in the correct Young’s modulus for heat-treated (830 °C) copper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59823"/>
          <a:stretch/>
        </p:blipFill>
        <p:spPr>
          <a:xfrm>
            <a:off x="5768602" y="666750"/>
            <a:ext cx="2989410" cy="15538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48400" y="2266950"/>
            <a:ext cx="3048000" cy="609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b="1" dirty="0"/>
              <a:t>Young's </a:t>
            </a:r>
            <a:r>
              <a:rPr lang="en-US" sz="1200" b="1" dirty="0" smtClean="0"/>
              <a:t>modulus: 60 </a:t>
            </a:r>
            <a:r>
              <a:rPr lang="en-US" sz="1200" b="1" dirty="0" err="1" smtClean="0"/>
              <a:t>GPa</a:t>
            </a:r>
            <a:endParaRPr lang="en-US" sz="1200" b="1" dirty="0" smtClean="0"/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b="1" dirty="0" smtClean="0"/>
              <a:t>Max. deformation 8 </a:t>
            </a:r>
            <a:r>
              <a:rPr lang="en-US" sz="1200" b="1" dirty="0" smtClean="0">
                <a:latin typeface="Symbol" panose="05050102010706020507" pitchFamily="18" charset="2"/>
              </a:rPr>
              <a:t>m</a:t>
            </a:r>
            <a:r>
              <a:rPr lang="en-US" sz="1200" b="1" dirty="0" smtClean="0"/>
              <a:t>m</a:t>
            </a:r>
            <a:endParaRPr lang="en-US" sz="1200" b="1" dirty="0"/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26" name="Picture 2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28"/>
          <a:stretch/>
        </p:blipFill>
        <p:spPr bwMode="auto">
          <a:xfrm>
            <a:off x="5768601" y="2841132"/>
            <a:ext cx="3179301" cy="117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72200" y="4095750"/>
            <a:ext cx="3048000" cy="609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b="1" dirty="0"/>
              <a:t>Young's </a:t>
            </a:r>
            <a:r>
              <a:rPr lang="en-US" sz="1200" b="1" dirty="0" smtClean="0"/>
              <a:t>modulus: 10 </a:t>
            </a:r>
            <a:r>
              <a:rPr lang="en-US" sz="1200" b="1" dirty="0" err="1" smtClean="0"/>
              <a:t>GPa</a:t>
            </a:r>
            <a:endParaRPr lang="en-US" sz="1200" b="1" dirty="0" smtClean="0"/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b="1" dirty="0" smtClean="0"/>
              <a:t>Max. deformation 40 </a:t>
            </a:r>
            <a:r>
              <a:rPr lang="en-US" sz="1200" b="1" dirty="0" smtClean="0">
                <a:latin typeface="Symbol" panose="05050102010706020507" pitchFamily="18" charset="2"/>
              </a:rPr>
              <a:t>m</a:t>
            </a:r>
            <a:r>
              <a:rPr lang="en-US" sz="1200" b="1" dirty="0" smtClean="0"/>
              <a:t>m</a:t>
            </a:r>
            <a:endParaRPr lang="en-US" sz="1200" b="1" dirty="0"/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27" name="Picture 2" descr="image00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15"/>
          <a:stretch/>
        </p:blipFill>
        <p:spPr bwMode="auto">
          <a:xfrm>
            <a:off x="2743200" y="2841132"/>
            <a:ext cx="2785502" cy="11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67228" y="4098704"/>
            <a:ext cx="2480702" cy="609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b="1" dirty="0" smtClean="0"/>
              <a:t>Support alone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b="1" dirty="0" smtClean="0"/>
              <a:t>Max. deformation 5 </a:t>
            </a:r>
            <a:r>
              <a:rPr lang="en-US" sz="1200" b="1" dirty="0">
                <a:latin typeface="Symbol" panose="05050102010706020507" pitchFamily="18" charset="2"/>
              </a:rPr>
              <a:t>m</a:t>
            </a:r>
            <a:r>
              <a:rPr lang="en-US" sz="1200" b="1" dirty="0"/>
              <a:t>m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b="1" dirty="0" smtClean="0"/>
              <a:t> </a:t>
            </a:r>
            <a:endParaRPr lang="en-US" sz="1200" b="1" dirty="0"/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577" y="2837322"/>
            <a:ext cx="2465673" cy="19576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43200" y="4629150"/>
            <a:ext cx="4038600" cy="304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Courtesy of </a:t>
            </a:r>
            <a:r>
              <a:rPr lang="en-US" sz="1200" dirty="0" err="1" smtClean="0">
                <a:solidFill>
                  <a:srgbClr val="000000"/>
                </a:solidFill>
                <a:latin typeface="Calibri"/>
              </a:rPr>
              <a:t>Mattia</a:t>
            </a:r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Calibri"/>
              </a:rPr>
              <a:t>Schär</a:t>
            </a:r>
            <a:endParaRPr lang="en-US" sz="1200" dirty="0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003314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07718"/>
            <a:ext cx="7689273" cy="4572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1641"/>
          <a:stretch/>
        </p:blipFill>
        <p:spPr>
          <a:xfrm>
            <a:off x="870022" y="772217"/>
            <a:ext cx="2330378" cy="249154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Overview</a:t>
            </a:r>
            <a:r>
              <a:rPr lang="fr-CH" dirty="0" smtClean="0"/>
              <a:t> S-Band RF System</a:t>
            </a:r>
            <a:endParaRPr lang="fr-CH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9</a:t>
            </a:fld>
            <a:endParaRPr lang="de-DE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5993445" y="438150"/>
            <a:ext cx="2819400" cy="1905000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1364975" y="1652105"/>
            <a:ext cx="1987826" cy="1529246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8" name="Elbow Connector 7"/>
          <p:cNvCxnSpPr>
            <a:stCxn id="7" idx="3"/>
            <a:endCxn id="6" idx="1"/>
          </p:cNvCxnSpPr>
          <p:nvPr/>
        </p:nvCxnSpPr>
        <p:spPr bwMode="auto">
          <a:xfrm flipV="1">
            <a:off x="3352801" y="1390650"/>
            <a:ext cx="2640644" cy="1026078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9" name="Rounded Rectangle 8"/>
          <p:cNvSpPr/>
          <p:nvPr/>
        </p:nvSpPr>
        <p:spPr bwMode="auto">
          <a:xfrm>
            <a:off x="533400" y="3625286"/>
            <a:ext cx="1524000" cy="1461064"/>
          </a:xfrm>
          <a:prstGeom prst="roundRect">
            <a:avLst/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0" name="Elbow Connector 9"/>
          <p:cNvCxnSpPr>
            <a:endCxn id="9" idx="0"/>
          </p:cNvCxnSpPr>
          <p:nvPr/>
        </p:nvCxnSpPr>
        <p:spPr bwMode="auto">
          <a:xfrm rot="16200000" flipH="1">
            <a:off x="420266" y="2750152"/>
            <a:ext cx="1663136" cy="87132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2" name="Rounded Rectangle 11"/>
          <p:cNvSpPr/>
          <p:nvPr/>
        </p:nvSpPr>
        <p:spPr bwMode="auto">
          <a:xfrm>
            <a:off x="816335" y="819150"/>
            <a:ext cx="783866" cy="1143000"/>
          </a:xfrm>
          <a:prstGeom prst="roundRect">
            <a:avLst/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graphicFrame>
        <p:nvGraphicFramePr>
          <p:cNvPr id="14" name="Content Placeholder 5"/>
          <p:cNvGraphicFramePr>
            <a:graphicFrameLocks/>
          </p:cNvGraphicFramePr>
          <p:nvPr>
            <p:extLst/>
          </p:nvPr>
        </p:nvGraphicFramePr>
        <p:xfrm>
          <a:off x="5220072" y="2427734"/>
          <a:ext cx="3597719" cy="2228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2">
                  <a:extLst>
                    <a:ext uri="{9D8B030D-6E8A-4147-A177-3AD203B41FA5}">
                      <a16:colId xmlns:a16="http://schemas.microsoft.com/office/drawing/2014/main" val="3059383047"/>
                    </a:ext>
                  </a:extLst>
                </a:gridCol>
                <a:gridCol w="1544574">
                  <a:extLst>
                    <a:ext uri="{9D8B030D-6E8A-4147-A177-3AD203B41FA5}">
                      <a16:colId xmlns:a16="http://schemas.microsoft.com/office/drawing/2014/main" val="4013316654"/>
                    </a:ext>
                  </a:extLst>
                </a:gridCol>
                <a:gridCol w="831850">
                  <a:extLst>
                    <a:ext uri="{9D8B030D-6E8A-4147-A177-3AD203B41FA5}">
                      <a16:colId xmlns:a16="http://schemas.microsoft.com/office/drawing/2014/main" val="2112383132"/>
                    </a:ext>
                  </a:extLst>
                </a:gridCol>
                <a:gridCol w="981583">
                  <a:extLst>
                    <a:ext uri="{9D8B030D-6E8A-4147-A177-3AD203B41FA5}">
                      <a16:colId xmlns:a16="http://schemas.microsoft.com/office/drawing/2014/main" val="289702295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u="none" strike="noStrike" dirty="0">
                          <a:effectLst/>
                        </a:rPr>
                        <a:t>Nr</a:t>
                      </a:r>
                      <a:endParaRPr lang="fr-CH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u="none" strike="noStrike" dirty="0">
                          <a:effectLst/>
                        </a:rPr>
                        <a:t>S-band Components</a:t>
                      </a:r>
                      <a:endParaRPr lang="fr-CH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u="none" strike="noStrike" dirty="0" err="1">
                          <a:effectLst/>
                        </a:rPr>
                        <a:t>Qty</a:t>
                      </a:r>
                      <a:endParaRPr lang="fr-CH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u="none" strike="noStrike" dirty="0" err="1">
                          <a:effectLst/>
                        </a:rPr>
                        <a:t>Units</a:t>
                      </a:r>
                      <a:endParaRPr lang="fr-CH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605544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u="none" strike="noStrike">
                          <a:effectLst/>
                        </a:rPr>
                        <a:t>1</a:t>
                      </a:r>
                      <a:endParaRPr lang="fr-CH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>
                          <a:effectLst/>
                        </a:rPr>
                        <a:t>Splitter</a:t>
                      </a:r>
                      <a:endParaRPr lang="fr-CH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u="none" strike="noStrike" dirty="0">
                          <a:effectLst/>
                        </a:rPr>
                        <a:t>3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u="none" strike="noStrike">
                          <a:effectLst/>
                        </a:rPr>
                        <a:t>Pieces</a:t>
                      </a:r>
                      <a:endParaRPr lang="fr-CH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22365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u="none" strike="noStrike" dirty="0">
                          <a:effectLst/>
                        </a:rPr>
                        <a:t>2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dirty="0">
                          <a:effectLst/>
                        </a:rPr>
                        <a:t>H-</a:t>
                      </a:r>
                      <a:r>
                        <a:rPr lang="fr-CH" sz="1400" u="none" strike="noStrike" dirty="0" err="1">
                          <a:effectLst/>
                        </a:rPr>
                        <a:t>bend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u="none" strike="noStrike" dirty="0" smtClean="0">
                          <a:effectLst/>
                        </a:rPr>
                        <a:t>14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u="none" strike="noStrike">
                          <a:effectLst/>
                        </a:rPr>
                        <a:t>Pieces</a:t>
                      </a:r>
                      <a:endParaRPr lang="fr-CH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967096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u="none" strike="noStrike">
                          <a:effectLst/>
                        </a:rPr>
                        <a:t>3</a:t>
                      </a:r>
                      <a:endParaRPr lang="fr-CH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>
                          <a:effectLst/>
                        </a:rPr>
                        <a:t>E-bend</a:t>
                      </a:r>
                      <a:endParaRPr lang="fr-CH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</a:rPr>
                        <a:t>11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u="none" strike="noStrike">
                          <a:effectLst/>
                        </a:rPr>
                        <a:t>Pieces</a:t>
                      </a:r>
                      <a:endParaRPr lang="fr-CH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669909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u="none" strike="noStrike">
                          <a:effectLst/>
                        </a:rPr>
                        <a:t>4</a:t>
                      </a:r>
                      <a:endParaRPr lang="fr-CH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>
                          <a:effectLst/>
                        </a:rPr>
                        <a:t>Directional coupler</a:t>
                      </a:r>
                      <a:endParaRPr lang="fr-CH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</a:rPr>
                        <a:t>3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u="none" strike="noStrike">
                          <a:effectLst/>
                        </a:rPr>
                        <a:t>Pieces</a:t>
                      </a:r>
                      <a:endParaRPr lang="fr-CH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551902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u="none" strike="noStrike">
                          <a:effectLst/>
                        </a:rPr>
                        <a:t>5</a:t>
                      </a:r>
                      <a:endParaRPr lang="fr-CH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>
                          <a:effectLst/>
                        </a:rPr>
                        <a:t>Window</a:t>
                      </a:r>
                      <a:endParaRPr lang="fr-CH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u="none" strike="noStrike" dirty="0">
                          <a:effectLst/>
                        </a:rPr>
                        <a:t>1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u="none" strike="noStrike">
                          <a:effectLst/>
                        </a:rPr>
                        <a:t>Pieces</a:t>
                      </a:r>
                      <a:endParaRPr lang="fr-CH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96672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u="none" strike="noStrike">
                          <a:effectLst/>
                        </a:rPr>
                        <a:t>6</a:t>
                      </a:r>
                      <a:endParaRPr lang="fr-CH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>
                          <a:effectLst/>
                        </a:rPr>
                        <a:t>Circulator</a:t>
                      </a:r>
                      <a:endParaRPr lang="fr-CH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u="none" strike="noStrike" dirty="0">
                          <a:effectLst/>
                        </a:rPr>
                        <a:t>1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u="none" strike="noStrike">
                          <a:effectLst/>
                        </a:rPr>
                        <a:t>Pieces</a:t>
                      </a:r>
                      <a:endParaRPr lang="fr-CH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346369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u="none" strike="noStrike" dirty="0">
                          <a:effectLst/>
                        </a:rPr>
                        <a:t>7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>
                          <a:effectLst/>
                        </a:rPr>
                        <a:t>Pumping port</a:t>
                      </a:r>
                      <a:endParaRPr lang="fr-CH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</a:rPr>
                        <a:t>4* or 18**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u="none" strike="noStrike">
                          <a:effectLst/>
                        </a:rPr>
                        <a:t>Pieces</a:t>
                      </a:r>
                      <a:endParaRPr lang="fr-CH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690281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u="none" strike="noStrike">
                          <a:effectLst/>
                        </a:rPr>
                        <a:t>8</a:t>
                      </a:r>
                      <a:endParaRPr lang="fr-CH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>
                          <a:effectLst/>
                        </a:rPr>
                        <a:t>Phase shifter</a:t>
                      </a:r>
                      <a:endParaRPr lang="fr-CH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u="none" strike="noStrike" dirty="0">
                          <a:effectLst/>
                        </a:rPr>
                        <a:t>1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u="none" strike="noStrike">
                          <a:effectLst/>
                        </a:rPr>
                        <a:t>Pieces</a:t>
                      </a:r>
                      <a:endParaRPr lang="fr-CH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149399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u="none" strike="noStrike">
                          <a:effectLst/>
                        </a:rPr>
                        <a:t>9</a:t>
                      </a:r>
                      <a:endParaRPr lang="fr-CH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dirty="0" err="1">
                          <a:effectLst/>
                        </a:rPr>
                        <a:t>Waveguides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u="none" strike="noStrike" dirty="0" smtClean="0">
                          <a:effectLst/>
                        </a:rPr>
                        <a:t>58687</a:t>
                      </a:r>
                      <a:endParaRPr lang="fr-CH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u="none" strike="noStrike" dirty="0" err="1">
                          <a:effectLst/>
                        </a:rPr>
                        <a:t>Length</a:t>
                      </a:r>
                      <a:r>
                        <a:rPr lang="fr-CH" sz="1400" u="none" strike="noStrike" dirty="0">
                          <a:effectLst/>
                        </a:rPr>
                        <a:t> (mm)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11061945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566205" y="4236081"/>
            <a:ext cx="2401416" cy="42865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anchor="b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latin typeface="Calibri"/>
              </a:rPr>
              <a:t>About 59 m waveguides needed,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latin typeface="Calibri"/>
              </a:rPr>
              <a:t>w</a:t>
            </a:r>
            <a:r>
              <a:rPr lang="en-US" sz="1400" dirty="0" smtClean="0">
                <a:latin typeface="Calibri"/>
              </a:rPr>
              <a:t>ill be borrowed from CERN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10786" y="4680881"/>
            <a:ext cx="3597718" cy="2194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* SF6 vs. ** Vacuum solution</a:t>
            </a:r>
            <a:endParaRPr lang="de-CH" sz="1400" dirty="0" err="1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73303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SI-Powerpoint-Master Calibri V2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 eaLnBrk="1" hangingPunct="1">
          <a:lnSpc>
            <a:spcPct val="110000"/>
          </a:lnSpc>
          <a:spcBef>
            <a:spcPct val="0"/>
          </a:spcBef>
          <a:buClr>
            <a:srgbClr val="000000"/>
          </a:buClr>
          <a:defRPr sz="1800" dirty="0" err="1" smtClean="0">
            <a:solidFill>
              <a:srgbClr val="000000"/>
            </a:solidFill>
            <a:latin typeface="Calibri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  <a:extLst>
    <a:ext uri="{05A4C25C-085E-4340-85A3-A5531E510DB2}">
      <thm15:themeFamily xmlns:thm15="http://schemas.microsoft.com/office/thememl/2012/main" name="PSI PowerPoint Master english 16_9.potx" id="{D740BDA2-5362-433F-8FF1-B032EC84CAE9}" vid="{5E8A839B-C512-4D1D-A022-DACBC9126E25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1489</Words>
  <Application>Microsoft Office PowerPoint</Application>
  <PresentationFormat>On-screen Show (16:9)</PresentationFormat>
  <Paragraphs>326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ＭＳ Ｐゴシック</vt:lpstr>
      <vt:lpstr>Arial</vt:lpstr>
      <vt:lpstr>Arial Narrow</vt:lpstr>
      <vt:lpstr>Calibri</vt:lpstr>
      <vt:lpstr>Franklin Gothic Demi Cond</vt:lpstr>
      <vt:lpstr>Georgia</vt:lpstr>
      <vt:lpstr>Helvetica</vt:lpstr>
      <vt:lpstr>Rockwell</vt:lpstr>
      <vt:lpstr>Symbol</vt:lpstr>
      <vt:lpstr>Times</vt:lpstr>
      <vt:lpstr>Wingdings</vt:lpstr>
      <vt:lpstr>ヒラギノ角ゴ Pro W3</vt:lpstr>
      <vt:lpstr>PSI-Powerpoint-Master Calibri V2</vt:lpstr>
      <vt:lpstr>P3 status and beam dynamics updates</vt:lpstr>
      <vt:lpstr>The 6 GeV Electron Beam of SwissFEL @ PSI</vt:lpstr>
      <vt:lpstr>Running the P3 Experiment in SwissFEL</vt:lpstr>
      <vt:lpstr>P3 Experiment</vt:lpstr>
      <vt:lpstr>HTS Solenoid as Adiabatic Matching Device (AMD)</vt:lpstr>
      <vt:lpstr>AMD design and procurements</vt:lpstr>
      <vt:lpstr>Acc./bunching with RF S-Band SW cavities</vt:lpstr>
      <vt:lpstr>RF cavity support study</vt:lpstr>
      <vt:lpstr>Overview S-Band RF System</vt:lpstr>
      <vt:lpstr>P3 Experiment, S-Band RF Network</vt:lpstr>
      <vt:lpstr>P³ Bunker</vt:lpstr>
      <vt:lpstr>Radiation  and shielding study</vt:lpstr>
      <vt:lpstr>Time Schedule</vt:lpstr>
      <vt:lpstr>Broadband Pick-Ups</vt:lpstr>
      <vt:lpstr>Broadband Pick-Ups 2</vt:lpstr>
      <vt:lpstr>Broadband Pick-Ups 3</vt:lpstr>
      <vt:lpstr>Faraday Cups</vt:lpstr>
      <vt:lpstr>Spectrometer and energy spectrum</vt:lpstr>
      <vt:lpstr>Implementation of NC Solenoids</vt:lpstr>
      <vt:lpstr>Implementation of NC Solenoids 2</vt:lpstr>
      <vt:lpstr>Estimation of Yield at DR</vt:lpstr>
      <vt:lpstr>Yield at DR</vt:lpstr>
      <vt:lpstr>(-160, 0): Preferred</vt:lpstr>
      <vt:lpstr>(-90, -120): Max. Yield at DR</vt:lpstr>
      <vt:lpstr>(-160, 0): Preferred working point</vt:lpstr>
      <vt:lpstr>Recap</vt:lpstr>
    </vt:vector>
  </TitlesOfParts>
  <Company>PSI - Paul Scherrer Institut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PSI Positron Production (P3) Project</dc:title>
  <dc:creator>Schär Mattia</dc:creator>
  <cp:lastModifiedBy>Vallis Maestre Nicolás</cp:lastModifiedBy>
  <cp:revision>201</cp:revision>
  <cp:lastPrinted>2022-11-22T13:16:10Z</cp:lastPrinted>
  <dcterms:created xsi:type="dcterms:W3CDTF">2022-06-24T10:03:02Z</dcterms:created>
  <dcterms:modified xsi:type="dcterms:W3CDTF">2022-11-25T07:42:47Z</dcterms:modified>
</cp:coreProperties>
</file>