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4" r:id="rId1"/>
  </p:sldMasterIdLst>
  <p:notesMasterIdLst>
    <p:notesMasterId r:id="rId13"/>
  </p:notesMasterIdLst>
  <p:handoutMasterIdLst>
    <p:handoutMasterId r:id="rId14"/>
  </p:handoutMasterIdLst>
  <p:sldIdLst>
    <p:sldId id="330" r:id="rId2"/>
    <p:sldId id="746" r:id="rId3"/>
    <p:sldId id="751" r:id="rId4"/>
    <p:sldId id="748" r:id="rId5"/>
    <p:sldId id="753" r:id="rId6"/>
    <p:sldId id="750" r:id="rId7"/>
    <p:sldId id="749" r:id="rId8"/>
    <p:sldId id="752" r:id="rId9"/>
    <p:sldId id="757" r:id="rId10"/>
    <p:sldId id="754" r:id="rId11"/>
    <p:sldId id="755" r:id="rId12"/>
  </p:sldIdLst>
  <p:sldSz cx="9144000" cy="5143500" type="screen16x9"/>
  <p:notesSz cx="6881813" cy="10002838"/>
  <p:defaultTextStyle>
    <a:defPPr>
      <a:defRPr lang="de-CH"/>
    </a:defPPr>
    <a:lvl1pPr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1pPr>
    <a:lvl2pPr marL="457189"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377"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566"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754"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5943" algn="l" defTabSz="457189" rtl="0" eaLnBrk="1" latinLnBrk="0" hangingPunct="1">
      <a:defRPr sz="1600" kern="1200">
        <a:solidFill>
          <a:schemeClr val="tx1"/>
        </a:solidFill>
        <a:latin typeface="Arial" charset="0"/>
        <a:ea typeface="ヒラギノ角ゴ Pro W3" charset="0"/>
        <a:cs typeface="ヒラギノ角ゴ Pro W3" charset="0"/>
      </a:defRPr>
    </a:lvl6pPr>
    <a:lvl7pPr marL="2743131" algn="l" defTabSz="457189" rtl="0" eaLnBrk="1" latinLnBrk="0" hangingPunct="1">
      <a:defRPr sz="1600" kern="1200">
        <a:solidFill>
          <a:schemeClr val="tx1"/>
        </a:solidFill>
        <a:latin typeface="Arial" charset="0"/>
        <a:ea typeface="ヒラギノ角ゴ Pro W3" charset="0"/>
        <a:cs typeface="ヒラギノ角ゴ Pro W3" charset="0"/>
      </a:defRPr>
    </a:lvl7pPr>
    <a:lvl8pPr marL="3200320" algn="l" defTabSz="457189" rtl="0" eaLnBrk="1" latinLnBrk="0" hangingPunct="1">
      <a:defRPr sz="1600" kern="1200">
        <a:solidFill>
          <a:schemeClr val="tx1"/>
        </a:solidFill>
        <a:latin typeface="Arial" charset="0"/>
        <a:ea typeface="ヒラギノ角ゴ Pro W3" charset="0"/>
        <a:cs typeface="ヒラギノ角ゴ Pro W3" charset="0"/>
      </a:defRPr>
    </a:lvl8pPr>
    <a:lvl9pPr marL="3657509" algn="l" defTabSz="457189"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668" userDrawn="1">
          <p15:clr>
            <a:srgbClr val="A4A3A4"/>
          </p15:clr>
        </p15:guide>
        <p15:guide id="2" orient="horz" pos="634" userDrawn="1">
          <p15:clr>
            <a:srgbClr val="A4A3A4"/>
          </p15:clr>
        </p15:guide>
        <p15:guide id="3" orient="horz" pos="2845" userDrawn="1">
          <p15:clr>
            <a:srgbClr val="A4A3A4"/>
          </p15:clr>
        </p15:guide>
        <p15:guide id="4" orient="horz" pos="838" userDrawn="1">
          <p15:clr>
            <a:srgbClr val="A4A3A4"/>
          </p15:clr>
        </p15:guide>
        <p15:guide id="5" orient="horz" pos="140" userDrawn="1">
          <p15:clr>
            <a:srgbClr val="A4A3A4"/>
          </p15:clr>
        </p15:guide>
        <p15:guide id="6" orient="horz" pos="378" userDrawn="1">
          <p15:clr>
            <a:srgbClr val="A4A3A4"/>
          </p15:clr>
        </p15:guide>
        <p15:guide id="7" orient="horz" pos="3117" userDrawn="1">
          <p15:clr>
            <a:srgbClr val="A4A3A4"/>
          </p15:clr>
        </p15:guide>
        <p15:guide id="9" pos="657" userDrawn="1">
          <p15:clr>
            <a:srgbClr val="A4A3A4"/>
          </p15:clr>
        </p15:guide>
        <p15:guide id="10" pos="5534" userDrawn="1">
          <p15:clr>
            <a:srgbClr val="A4A3A4"/>
          </p15:clr>
        </p15:guide>
        <p15:guide id="11" pos="521" userDrawn="1">
          <p15:clr>
            <a:srgbClr val="A4A3A4"/>
          </p15:clr>
        </p15:guide>
        <p15:guide id="12" pos="385" userDrawn="1">
          <p15:clr>
            <a:srgbClr val="A4A3A4"/>
          </p15:clr>
        </p15:guide>
        <p15:guide id="13" pos="1315" userDrawn="1">
          <p15:clr>
            <a:srgbClr val="A4A3A4"/>
          </p15:clr>
        </p15:guide>
        <p15:guide id="14" pos="3039" userDrawn="1">
          <p15:clr>
            <a:srgbClr val="A4A3A4"/>
          </p15:clr>
        </p15:guide>
        <p15:guide id="15" pos="3152" userDrawn="1">
          <p15:clr>
            <a:srgbClr val="A4A3A4"/>
          </p15:clr>
        </p15:guide>
      </p15:sldGuideLst>
    </p:ext>
    <p:ext uri="{2D200454-40CA-4A62-9FC3-DE9A4176ACB9}">
      <p15:notesGuideLst xmlns:p15="http://schemas.microsoft.com/office/powerpoint/2012/main">
        <p15:guide id="1" orient="horz" pos="3150">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6E"/>
    <a:srgbClr val="010000"/>
    <a:srgbClr val="FFFFFF"/>
    <a:srgbClr val="808080"/>
    <a:srgbClr val="000000"/>
    <a:srgbClr val="FDCA00"/>
    <a:srgbClr val="EF5B00"/>
    <a:srgbClr val="C50006"/>
    <a:srgbClr val="7C204E"/>
    <a:srgbClr val="197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8" autoAdjust="0"/>
    <p:restoredTop sz="97188" autoAdjust="0"/>
  </p:normalViewPr>
  <p:slideViewPr>
    <p:cSldViewPr snapToObjects="1">
      <p:cViewPr varScale="1">
        <p:scale>
          <a:sx n="212" d="100"/>
          <a:sy n="212" d="100"/>
        </p:scale>
        <p:origin x="192" y="328"/>
      </p:cViewPr>
      <p:guideLst>
        <p:guide orient="horz" pos="668"/>
        <p:guide orient="horz" pos="634"/>
        <p:guide orient="horz" pos="2845"/>
        <p:guide orient="horz" pos="838"/>
        <p:guide orient="horz" pos="140"/>
        <p:guide orient="horz" pos="378"/>
        <p:guide orient="horz" pos="3117"/>
        <p:guide pos="657"/>
        <p:guide pos="5534"/>
        <p:guide pos="521"/>
        <p:guide pos="385"/>
        <p:guide pos="1315"/>
        <p:guide pos="3039"/>
        <p:guide pos="3152"/>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100" d="100"/>
        <a:sy n="100" d="100"/>
      </p:scale>
      <p:origin x="0" y="0"/>
    </p:cViewPr>
  </p:sorterViewPr>
  <p:notesViewPr>
    <p:cSldViewPr snapToObjects="1">
      <p:cViewPr>
        <p:scale>
          <a:sx n="210" d="100"/>
          <a:sy n="210" d="100"/>
        </p:scale>
        <p:origin x="2600" y="8"/>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7" name="Rectangle 3"/>
          <p:cNvSpPr>
            <a:spLocks noGrp="1" noChangeArrowheads="1"/>
          </p:cNvSpPr>
          <p:nvPr>
            <p:ph type="dt" sz="quarter"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8" name="Rectangle 4"/>
          <p:cNvSpPr>
            <a:spLocks noGrp="1" noChangeArrowheads="1"/>
          </p:cNvSpPr>
          <p:nvPr>
            <p:ph type="ftr" sz="quarter" idx="2"/>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200" baseline="30000">
                <a:latin typeface="Times" charset="0"/>
                <a:ea typeface="ヒラギノ角ゴ Pro W3" charset="-128"/>
                <a:cs typeface="ヒラギノ角ゴ Pro W3" charset="-128"/>
              </a:defRPr>
            </a:lvl1pPr>
          </a:lstStyle>
          <a:p>
            <a:pPr>
              <a:defRPr/>
            </a:pPr>
            <a:endParaRPr lang="en-GB">
              <a:latin typeface="+mn-lt"/>
            </a:endParaRPr>
          </a:p>
        </p:txBody>
      </p:sp>
      <p:sp>
        <p:nvSpPr>
          <p:cNvPr id="118789" name="Rectangle 5"/>
          <p:cNvSpPr>
            <a:spLocks noGrp="1" noChangeArrowheads="1"/>
          </p:cNvSpPr>
          <p:nvPr>
            <p:ph type="sldNum" sz="quarter" idx="3"/>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200" baseline="30000">
                <a:latin typeface="Times" charset="0"/>
              </a:defRPr>
            </a:lvl1pPr>
          </a:lstStyle>
          <a:p>
            <a:pPr>
              <a:defRPr/>
            </a:pPr>
            <a:fld id="{630A188E-C926-984B-863C-48B251A81B15}" type="slidenum">
              <a:rPr lang="en-GB">
                <a:latin typeface="+mn-lt"/>
              </a:rPr>
              <a:pPr>
                <a:defRPr/>
              </a:pPr>
              <a:t>‹#›</a:t>
            </a:fld>
            <a:endParaRPr lang="en-GB" dirty="0">
              <a:latin typeface="+mn-lt"/>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3" name="Rectangle 3"/>
          <p:cNvSpPr>
            <a:spLocks noGrp="1" noChangeArrowheads="1"/>
          </p:cNvSpPr>
          <p:nvPr>
            <p:ph type="dt"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109538" y="750888"/>
            <a:ext cx="6667500"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5" name="Rectangle 5"/>
          <p:cNvSpPr>
            <a:spLocks noGrp="1" noChangeArrowheads="1"/>
          </p:cNvSpPr>
          <p:nvPr>
            <p:ph type="body" sz="quarter" idx="3"/>
          </p:nvPr>
        </p:nvSpPr>
        <p:spPr bwMode="auto">
          <a:xfrm>
            <a:off x="918282" y="4752009"/>
            <a:ext cx="5045250" cy="44999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22886" name="Rectangle 6"/>
          <p:cNvSpPr>
            <a:spLocks noGrp="1" noChangeArrowheads="1"/>
          </p:cNvSpPr>
          <p:nvPr>
            <p:ph type="ftr" sz="quarter" idx="4"/>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000" baseline="0">
                <a:latin typeface="+mn-lt"/>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sldNum="0" hdr="0" ftr="0" dt="0"/>
  <p:notesStyle>
    <a:lvl1pPr marL="90486" indent="-90486"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mn-lt"/>
        <a:ea typeface="ヒラギノ角ゴ Pro W3" pitchFamily="-108" charset="-128"/>
        <a:cs typeface="ヒラギノ角ゴ Pro W3" pitchFamily="-108" charset="-128"/>
      </a:defRPr>
    </a:lvl1pPr>
    <a:lvl2pPr marL="180970" indent="-92072"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charset="-128"/>
        <a:cs typeface="ヒラギノ角ゴ Pro W3" charset="0"/>
      </a:defRPr>
    </a:lvl2pPr>
    <a:lvl3pPr marL="266693" indent="-85723"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3pPr>
    <a:lvl4pPr marL="357179"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4pPr>
    <a:lvl5pPr marL="447663"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pitchFamily="-112" charset="-128"/>
        <a:cs typeface="ＭＳ Ｐゴシック" charset="0"/>
      </a:defRPr>
    </a:lvl5pPr>
    <a:lvl6pPr marL="538149" indent="-90486" algn="l" defTabSz="457189" rtl="0" eaLnBrk="1" latinLnBrk="0" hangingPunct="1">
      <a:buFont typeface="Symbol" panose="05050102010706020507" pitchFamily="18" charset="2"/>
      <a:buChar char="-"/>
      <a:defRPr sz="1000" kern="1200" baseline="0">
        <a:solidFill>
          <a:schemeClr val="tx1"/>
        </a:solidFill>
        <a:latin typeface="+mn-lt"/>
        <a:ea typeface="+mn-ea"/>
        <a:cs typeface="Arial" panose="020B0604020202020204" pitchFamily="34" charset="0"/>
      </a:defRPr>
    </a:lvl6pPr>
    <a:lvl7pPr marL="628635" indent="-90486"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7pPr>
    <a:lvl8pPr marL="719121" indent="-90486"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8pPr>
    <a:lvl9pPr marL="806431" indent="-88898"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C34ADC05-B082-68E6-F095-8213802238F6}"/>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16949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26696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743137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pic>
        <p:nvPicPr>
          <p:cNvPr id="11" name="Picture 2" descr="U:\20160506_PSI_Luftbild_0292.jpg"/>
          <p:cNvPicPr>
            <a:picLocks noChangeArrowheads="1"/>
          </p:cNvPicPr>
          <p:nvPr userDrawn="1"/>
        </p:nvPicPr>
        <p:blipFill rotWithShape="1">
          <a:blip r:embed="rId2">
            <a:extLst>
              <a:ext uri="{28A0092B-C50C-407E-A947-70E740481C1C}">
                <a14:useLocalDpi xmlns:a14="http://schemas.microsoft.com/office/drawing/2010/main" val="0"/>
              </a:ext>
            </a:extLst>
          </a:blip>
          <a:srcRect l="-139" t="13866" r="1" b="14431"/>
          <a:stretch/>
        </p:blipFill>
        <p:spPr bwMode="auto">
          <a:xfrm>
            <a:off x="3260542" y="195488"/>
            <a:ext cx="5055885" cy="2376262"/>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bwMode="auto">
          <a:xfrm>
            <a:off x="-2" y="195487"/>
            <a:ext cx="315296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pic>
        <p:nvPicPr>
          <p:cNvPr id="5" name="Bild 24" descr="PSI-Logo_narrow_30k.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830263" y="411523"/>
            <a:ext cx="1220400" cy="43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15"/>
          <p:cNvSpPr>
            <a:spLocks noChangeArrowheads="1"/>
          </p:cNvSpPr>
          <p:nvPr userDrawn="1"/>
        </p:nvSpPr>
        <p:spPr bwMode="auto">
          <a:xfrm>
            <a:off x="828012" y="4299942"/>
            <a:ext cx="612000" cy="843558"/>
          </a:xfrm>
          <a:prstGeom prst="rect">
            <a:avLst/>
          </a:prstGeom>
          <a:solidFill>
            <a:srgbClr val="B9B9B9"/>
          </a:solidFill>
          <a:ln>
            <a:noFill/>
          </a:ln>
        </p:spPr>
        <p:txBody>
          <a:bodyPr/>
          <a:lstStyle/>
          <a:p>
            <a:pPr>
              <a:spcBef>
                <a:spcPct val="0"/>
              </a:spcBef>
            </a:pPr>
            <a:endParaRPr lang="de-DE" sz="2400">
              <a:latin typeface="Times" charset="0"/>
            </a:endParaRPr>
          </a:p>
        </p:txBody>
      </p:sp>
      <p:sp>
        <p:nvSpPr>
          <p:cNvPr id="1027" name="Rectangle 8"/>
          <p:cNvSpPr>
            <a:spLocks noGrp="1" noChangeArrowheads="1"/>
          </p:cNvSpPr>
          <p:nvPr>
            <p:ph type="title" hasCustomPrompt="1"/>
          </p:nvPr>
        </p:nvSpPr>
        <p:spPr>
          <a:xfrm>
            <a:off x="814399" y="3273828"/>
            <a:ext cx="7969249" cy="810090"/>
          </a:xfrm>
        </p:spPr>
        <p:txBody>
          <a:bodyPr/>
          <a:lstStyle>
            <a:lvl1pPr>
              <a:lnSpc>
                <a:spcPct val="100000"/>
              </a:lnSpc>
              <a:defRPr sz="2500">
                <a:solidFill>
                  <a:srgbClr val="686868"/>
                </a:solidFill>
                <a:latin typeface="Georgia" charset="0"/>
                <a:ea typeface="ヒラギノ角ゴ Pro W3" charset="0"/>
              </a:defRPr>
            </a:lvl1pPr>
          </a:lstStyle>
          <a:p>
            <a:pPr lvl="0"/>
            <a:r>
              <a:rPr lang="en-US" dirty="0"/>
              <a:t>Insert the title of your </a:t>
            </a:r>
            <a:br>
              <a:rPr lang="en-US" dirty="0"/>
            </a:br>
            <a:r>
              <a:rPr lang="en-US" dirty="0"/>
              <a:t>presentation here</a:t>
            </a:r>
            <a:endParaRPr lang="en-US" noProof="0" dirty="0"/>
          </a:p>
        </p:txBody>
      </p:sp>
      <p:sp>
        <p:nvSpPr>
          <p:cNvPr id="69649" name="Rectangle 17"/>
          <p:cNvSpPr>
            <a:spLocks noGrp="1" noChangeArrowheads="1"/>
          </p:cNvSpPr>
          <p:nvPr>
            <p:ph type="subTitle" sz="quarter" idx="1" hasCustomPrompt="1"/>
          </p:nvPr>
        </p:nvSpPr>
        <p:spPr bwMode="auto">
          <a:xfrm>
            <a:off x="828012" y="2946432"/>
            <a:ext cx="7955637"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None/>
              <a:defRPr sz="1500" b="1">
                <a:solidFill>
                  <a:srgbClr val="969696"/>
                </a:solidFill>
                <a:ea typeface="ヒラギノ角ゴ Pro W3" charset="0"/>
              </a:defRPr>
            </a:lvl1pPr>
          </a:lstStyle>
          <a:p>
            <a:r>
              <a:rPr lang="en-US" dirty="0"/>
              <a:t>First name and Name Author  ::  Function  ::  Paul </a:t>
            </a:r>
            <a:r>
              <a:rPr lang="en-US" dirty="0" err="1"/>
              <a:t>Scherrer</a:t>
            </a:r>
            <a:r>
              <a:rPr lang="en-US" dirty="0"/>
              <a:t> </a:t>
            </a:r>
            <a:r>
              <a:rPr lang="en-US" dirty="0" err="1"/>
              <a:t>Institut</a:t>
            </a:r>
            <a:endParaRPr lang="en-US" dirty="0"/>
          </a:p>
        </p:txBody>
      </p:sp>
      <p:sp>
        <p:nvSpPr>
          <p:cNvPr id="10" name="Rechteck 1"/>
          <p:cNvSpPr>
            <a:spLocks noChangeArrowheads="1"/>
          </p:cNvSpPr>
          <p:nvPr userDrawn="1"/>
        </p:nvSpPr>
        <p:spPr bwMode="auto">
          <a:xfrm>
            <a:off x="5796136" y="2397447"/>
            <a:ext cx="2520280" cy="174303"/>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900" b="1" i="0" kern="0" spc="31" dirty="0">
                <a:solidFill>
                  <a:srgbClr val="505150"/>
                </a:solidFill>
                <a:latin typeface="+mn-lt"/>
                <a:cs typeface="Arial" charset="0"/>
              </a:rPr>
              <a:t>WIR SCHAFFEN WISSEN – HEUTE FÜR MORGEN</a:t>
            </a:r>
          </a:p>
        </p:txBody>
      </p:sp>
      <p:sp>
        <p:nvSpPr>
          <p:cNvPr id="9" name="Rechteck 8"/>
          <p:cNvSpPr/>
          <p:nvPr userDrawn="1"/>
        </p:nvSpPr>
        <p:spPr bwMode="auto">
          <a:xfrm>
            <a:off x="8424000" y="195487"/>
            <a:ext cx="72000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12" name="Textplatzhalter 11"/>
          <p:cNvSpPr>
            <a:spLocks noGrp="1"/>
          </p:cNvSpPr>
          <p:nvPr>
            <p:ph type="body" sz="quarter" idx="11" hasCustomPrompt="1"/>
          </p:nvPr>
        </p:nvSpPr>
        <p:spPr>
          <a:xfrm>
            <a:off x="828675" y="4150574"/>
            <a:ext cx="7954963" cy="293383"/>
          </a:xfrm>
        </p:spPr>
        <p:txBody>
          <a:bodyPr/>
          <a:lstStyle>
            <a:lvl1pPr marL="0" indent="0">
              <a:buNone/>
              <a:defRPr sz="1500" b="1">
                <a:solidFill>
                  <a:srgbClr val="969696"/>
                </a:solidFill>
              </a:defRPr>
            </a:lvl1pPr>
            <a:lvl2pPr marL="177790" indent="0">
              <a:buNone/>
              <a:defRPr sz="1500" b="1"/>
            </a:lvl2pPr>
            <a:lvl3pPr marL="355582" indent="0">
              <a:buNone/>
              <a:defRPr sz="1500" b="1"/>
            </a:lvl3pPr>
            <a:lvl4pPr marL="539723" indent="0">
              <a:buNone/>
              <a:defRPr sz="1500" b="1"/>
            </a:lvl4pPr>
            <a:lvl5pPr marL="717514" indent="0">
              <a:buNone/>
              <a:defRPr sz="1500" b="1"/>
            </a:lvl5pPr>
          </a:lstStyle>
          <a:p>
            <a:pPr lvl="0"/>
            <a:r>
              <a:rPr lang="en-US" dirty="0"/>
              <a:t>Insert the occasion and date of your presentation here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mn-lt"/>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a:xfrm>
            <a:off x="2077211" y="216000"/>
            <a:ext cx="5591133" cy="381375"/>
          </a:xfrm>
        </p:spPr>
        <p:txBody>
          <a:bodyPr/>
          <a:lstStyle>
            <a:lvl1pPr>
              <a:defRPr sz="2400"/>
            </a:lvl1pPr>
          </a:lstStyle>
          <a:p>
            <a:r>
              <a:rPr lang="en-GB"/>
              <a:t>Click to edit Master title style</a:t>
            </a:r>
            <a:endParaRPr lang="en-GB"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1316818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grau)">
    <p:spTree>
      <p:nvGrpSpPr>
        <p:cNvPr id="1" name=""/>
        <p:cNvGrpSpPr/>
        <p:nvPr/>
      </p:nvGrpSpPr>
      <p:grpSpPr>
        <a:xfrm>
          <a:off x="0" y="0"/>
          <a:ext cx="0" cy="0"/>
          <a:chOff x="0" y="0"/>
          <a:chExt cx="0" cy="0"/>
        </a:xfrm>
      </p:grpSpPr>
      <p:sp>
        <p:nvSpPr>
          <p:cNvPr id="2" name="Rechteck 1"/>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0" name="Titel 9"/>
          <p:cNvSpPr>
            <a:spLocks noGrp="1"/>
          </p:cNvSpPr>
          <p:nvPr>
            <p:ph type="title"/>
          </p:nvPr>
        </p:nvSpPr>
        <p:spPr>
          <a:xfrm>
            <a:off x="2077211" y="216000"/>
            <a:ext cx="5663141" cy="381375"/>
          </a:xfrm>
        </p:spPr>
        <p:txBody>
          <a:bodyPr/>
          <a:lstStyle>
            <a:lvl1pPr>
              <a:defRPr spc="0" baseline="0"/>
            </a:lvl1pPr>
          </a:lstStyle>
          <a:p>
            <a:r>
              <a:rPr lang="en-GB"/>
              <a:t>Click to edit Master title style</a:t>
            </a:r>
            <a:endParaRPr lang="en-GB"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9" name="Inhaltsplatzhalter 7"/>
          <p:cNvSpPr>
            <a:spLocks noGrp="1"/>
          </p:cNvSpPr>
          <p:nvPr>
            <p:ph sz="quarter" idx="13" hasCustomPrompt="1"/>
          </p:nvPr>
        </p:nvSpPr>
        <p:spPr>
          <a:xfrm>
            <a:off x="934841" y="1113586"/>
            <a:ext cx="7885633" cy="3456386"/>
          </a:xfrm>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mn-lt"/>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Tree>
    <p:extLst>
      <p:ext uri="{BB962C8B-B14F-4D97-AF65-F5344CB8AC3E}">
        <p14:creationId xmlns:p14="http://schemas.microsoft.com/office/powerpoint/2010/main" val="28783910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93" y="1006081"/>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15" name="Foliennummernplatzhalter 14"/>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8" name="Inhaltsplatzhalter 10"/>
          <p:cNvSpPr>
            <a:spLocks noGrp="1"/>
          </p:cNvSpPr>
          <p:nvPr>
            <p:ph sz="quarter" idx="18" hasCustomPrompt="1"/>
          </p:nvPr>
        </p:nvSpPr>
        <p:spPr>
          <a:xfrm>
            <a:off x="5003806" y="1003406"/>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Tree>
    <p:extLst>
      <p:ext uri="{BB962C8B-B14F-4D97-AF65-F5344CB8AC3E}">
        <p14:creationId xmlns:p14="http://schemas.microsoft.com/office/powerpoint/2010/main" val="6531030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zwei Inhalte (grau)">
    <p:spTree>
      <p:nvGrpSpPr>
        <p:cNvPr id="1" name=""/>
        <p:cNvGrpSpPr/>
        <p:nvPr/>
      </p:nvGrpSpPr>
      <p:grpSpPr>
        <a:xfrm>
          <a:off x="0" y="0"/>
          <a:ext cx="0" cy="0"/>
          <a:chOff x="0" y="0"/>
          <a:chExt cx="0" cy="0"/>
        </a:xfrm>
      </p:grpSpPr>
      <p:sp>
        <p:nvSpPr>
          <p:cNvPr id="10" name="Rechteck 9"/>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17" name="Inhaltsplatzhalter 10"/>
          <p:cNvSpPr>
            <a:spLocks noGrp="1"/>
          </p:cNvSpPr>
          <p:nvPr>
            <p:ph sz="quarter" idx="18" hasCustomPrompt="1"/>
          </p:nvPr>
        </p:nvSpPr>
        <p:spPr>
          <a:xfrm>
            <a:off x="938422" y="1087360"/>
            <a:ext cx="3781425" cy="3428689"/>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18" name="Inhaltsplatzhalter 10"/>
          <p:cNvSpPr>
            <a:spLocks noGrp="1"/>
          </p:cNvSpPr>
          <p:nvPr>
            <p:ph sz="quarter" idx="19" hasCustomPrompt="1"/>
          </p:nvPr>
        </p:nvSpPr>
        <p:spPr>
          <a:xfrm>
            <a:off x="4899235" y="1084678"/>
            <a:ext cx="3781425" cy="3431366"/>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Tree>
    <p:extLst>
      <p:ext uri="{BB962C8B-B14F-4D97-AF65-F5344CB8AC3E}">
        <p14:creationId xmlns:p14="http://schemas.microsoft.com/office/powerpoint/2010/main" val="9635311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6815250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grau)">
    <p:spTree>
      <p:nvGrpSpPr>
        <p:cNvPr id="1" name=""/>
        <p:cNvGrpSpPr/>
        <p:nvPr/>
      </p:nvGrpSpPr>
      <p:grpSpPr>
        <a:xfrm>
          <a:off x="0" y="0"/>
          <a:ext cx="0" cy="0"/>
          <a:chOff x="0" y="0"/>
          <a:chExt cx="0" cy="0"/>
        </a:xfrm>
      </p:grpSpPr>
      <p:sp>
        <p:nvSpPr>
          <p:cNvPr id="2" name="Titel 1"/>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7" name="Rechteck 6"/>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auf Bild (hoch)">
    <p:spTree>
      <p:nvGrpSpPr>
        <p:cNvPr id="1" name=""/>
        <p:cNvGrpSpPr/>
        <p:nvPr/>
      </p:nvGrpSpPr>
      <p:grpSpPr>
        <a:xfrm>
          <a:off x="0" y="0"/>
          <a:ext cx="0" cy="0"/>
          <a:chOff x="0" y="0"/>
          <a:chExt cx="0" cy="0"/>
        </a:xfrm>
      </p:grpSpPr>
      <p:pic>
        <p:nvPicPr>
          <p:cNvPr id="8" name="Picture 2" descr="U:\20160506_PSI_Luftbild_0292.jpg"/>
          <p:cNvPicPr>
            <a:picLocks noChangeArrowheads="1"/>
          </p:cNvPicPr>
          <p:nvPr userDrawn="1"/>
        </p:nvPicPr>
        <p:blipFill rotWithShape="1">
          <a:blip r:embed="rId2">
            <a:extLst>
              <a:ext uri="{28A0092B-C50C-407E-A947-70E740481C1C}">
                <a14:useLocalDpi xmlns:a14="http://schemas.microsoft.com/office/drawing/2010/main" val="0"/>
              </a:ext>
            </a:extLst>
          </a:blip>
          <a:srcRect l="-1" t="13691" r="643" b="11426"/>
          <a:stretch/>
        </p:blipFill>
        <p:spPr bwMode="auto">
          <a:xfrm>
            <a:off x="827095" y="764860"/>
            <a:ext cx="8316905" cy="4183385"/>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2" name="Titel 11"/>
          <p:cNvSpPr>
            <a:spLocks noGrp="1"/>
          </p:cNvSpPr>
          <p:nvPr>
            <p:ph type="title"/>
          </p:nvPr>
        </p:nvSpPr>
        <p:spPr>
          <a:xfrm>
            <a:off x="2077211" y="216000"/>
            <a:ext cx="6708025" cy="381375"/>
          </a:xfrm>
        </p:spPr>
        <p:txBody>
          <a:bodyPr/>
          <a:lstStyle/>
          <a:p>
            <a:r>
              <a:rPr lang="en-GB"/>
              <a:t>Click to edit Master title style</a:t>
            </a:r>
            <a:endParaRPr lang="en-GB" dirty="0"/>
          </a:p>
        </p:txBody>
      </p:sp>
      <p:sp>
        <p:nvSpPr>
          <p:cNvPr id="14" name="Textplatzhalter 13"/>
          <p:cNvSpPr>
            <a:spLocks noGrp="1"/>
          </p:cNvSpPr>
          <p:nvPr>
            <p:ph type="body" sz="quarter" idx="13"/>
          </p:nvPr>
        </p:nvSpPr>
        <p:spPr>
          <a:xfrm>
            <a:off x="827088" y="764867"/>
            <a:ext cx="2289712" cy="4183379"/>
          </a:xfrm>
          <a:solidFill>
            <a:schemeClr val="bg1">
              <a:alpha val="75000"/>
            </a:schemeClr>
          </a:solidFill>
        </p:spPr>
        <p:txBody>
          <a:bodyPr lIns="72000" tIns="432000" rIns="36000" bIns="36000" anchor="t" anchorCtr="0"/>
          <a:lstStyle>
            <a:lvl1pPr marL="177792" indent="-177792">
              <a:lnSpc>
                <a:spcPct val="110000"/>
              </a:lnSpc>
              <a:spcAft>
                <a:spcPts val="0"/>
              </a:spcAft>
              <a:buFont typeface="Arial" panose="020B0604020202020204" pitchFamily="34" charset="0"/>
              <a:buChar char="•"/>
              <a:defRPr sz="1700"/>
            </a:lvl1pPr>
            <a:lvl2pPr>
              <a:lnSpc>
                <a:spcPct val="110000"/>
              </a:lnSpc>
              <a:spcBef>
                <a:spcPts val="0"/>
              </a:spcBef>
              <a:spcAft>
                <a:spcPts val="0"/>
              </a:spcAft>
              <a:defRPr sz="1700"/>
            </a:lvl2pPr>
            <a:lvl3pPr>
              <a:lnSpc>
                <a:spcPct val="110000"/>
              </a:lnSpc>
              <a:spcBef>
                <a:spcPts val="0"/>
              </a:spcBef>
              <a:spcAft>
                <a:spcPts val="0"/>
              </a:spcAft>
              <a:defRPr sz="1700"/>
            </a:lvl3pPr>
            <a:lvl4pPr>
              <a:lnSpc>
                <a:spcPct val="110000"/>
              </a:lnSpc>
              <a:spcBef>
                <a:spcPts val="0"/>
              </a:spcBef>
              <a:spcAft>
                <a:spcPts val="0"/>
              </a:spcAft>
              <a:defRPr sz="1700"/>
            </a:lvl4pPr>
            <a:lvl5pPr>
              <a:lnSpc>
                <a:spcPct val="110000"/>
              </a:lnSpc>
              <a:spcBef>
                <a:spcPts val="0"/>
              </a:spcBef>
              <a:spcAft>
                <a:spcPts val="0"/>
              </a:spcAft>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9"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827014" y="214317"/>
            <a:ext cx="1015200" cy="3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2"/>
          <p:cNvSpPr>
            <a:spLocks noChangeArrowheads="1"/>
          </p:cNvSpPr>
          <p:nvPr userDrawn="1"/>
        </p:nvSpPr>
        <p:spPr bwMode="auto">
          <a:xfrm>
            <a:off x="12" y="764860"/>
            <a:ext cx="648000" cy="648000"/>
          </a:xfrm>
          <a:prstGeom prst="rect">
            <a:avLst/>
          </a:prstGeom>
          <a:solidFill>
            <a:srgbClr val="B9B9B9"/>
          </a:solidFill>
          <a:ln>
            <a:noFill/>
          </a:ln>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6684688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029382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11" y="216000"/>
            <a:ext cx="5663141" cy="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CH" noProof="0" dirty="0"/>
              <a:t>Folientitel eingeben</a:t>
            </a:r>
          </a:p>
        </p:txBody>
      </p:sp>
      <p:sp>
        <p:nvSpPr>
          <p:cNvPr id="18" name="Foliennummernplatzhalter 5"/>
          <p:cNvSpPr>
            <a:spLocks noGrp="1"/>
          </p:cNvSpPr>
          <p:nvPr>
            <p:ph type="sldNum" sz="quarter" idx="4"/>
          </p:nvPr>
        </p:nvSpPr>
        <p:spPr>
          <a:xfrm>
            <a:off x="8206312" y="4968000"/>
            <a:ext cx="575742" cy="147638"/>
          </a:xfrm>
          <a:prstGeom prst="rect">
            <a:avLst/>
          </a:prstGeom>
        </p:spPr>
        <p:txBody>
          <a:bodyPr vert="horz" wrap="square" lIns="0" tIns="0" rIns="0" bIns="0" numCol="1" anchor="t" anchorCtr="0" compatLnSpc="1">
            <a:prstTxWarp prst="textNoShape">
              <a:avLst/>
            </a:prstTxWarp>
          </a:bodyPr>
          <a:lstStyle>
            <a:lvl1pPr>
              <a:spcBef>
                <a:spcPct val="0"/>
              </a:spcBef>
              <a:defRPr sz="800" smtClean="0">
                <a:latin typeface="+mn-lt"/>
              </a:defRPr>
            </a:lvl1pPr>
          </a:lstStyle>
          <a:p>
            <a:pPr algn="r">
              <a:defRPr/>
            </a:pPr>
            <a:r>
              <a:rPr lang="de-DE" dirty="0"/>
              <a:t>Page </a:t>
            </a:r>
            <a:fld id="{EBC07571-3134-BB4B-B83F-1A9FE18D34F3}" type="slidenum">
              <a:rPr lang="de-DE" smtClean="0"/>
              <a:pPr algn="r">
                <a:defRPr/>
              </a:pPr>
              <a:t>‹#›</a:t>
            </a:fld>
            <a:endParaRPr lang="de-DE" dirty="0"/>
          </a:p>
        </p:txBody>
      </p:sp>
      <p:sp>
        <p:nvSpPr>
          <p:cNvPr id="6" name="Rechteck 12"/>
          <p:cNvSpPr>
            <a:spLocks noChangeArrowheads="1"/>
          </p:cNvSpPr>
          <p:nvPr/>
        </p:nvSpPr>
        <p:spPr bwMode="auto">
          <a:xfrm>
            <a:off x="12" y="1059659"/>
            <a:ext cx="612000" cy="612000"/>
          </a:xfrm>
          <a:prstGeom prst="rect">
            <a:avLst/>
          </a:prstGeom>
          <a:solidFill>
            <a:srgbClr val="B9B9B9"/>
          </a:solidFill>
          <a:ln>
            <a:noFill/>
          </a:ln>
        </p:spPr>
        <p:txBody>
          <a:bodyPr/>
          <a:lstStyle/>
          <a:p>
            <a:pPr>
              <a:spcBef>
                <a:spcPct val="0"/>
              </a:spcBef>
            </a:pPr>
            <a:endParaRPr lang="de-DE" sz="2400">
              <a:latin typeface="Times" charset="0"/>
            </a:endParaRPr>
          </a:p>
        </p:txBody>
      </p:sp>
      <p:sp>
        <p:nvSpPr>
          <p:cNvPr id="2" name="Textplatzhalter 1"/>
          <p:cNvSpPr>
            <a:spLocks noGrp="1"/>
          </p:cNvSpPr>
          <p:nvPr>
            <p:ph type="body" idx="1"/>
          </p:nvPr>
        </p:nvSpPr>
        <p:spPr>
          <a:xfrm>
            <a:off x="1043000" y="1006082"/>
            <a:ext cx="7742237" cy="3509963"/>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pic>
        <p:nvPicPr>
          <p:cNvPr id="8" name="Bild 14" descr="PSI-Logo_narrow_30k.eps"/>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bwMode="auto">
          <a:xfrm>
            <a:off x="828000" y="214317"/>
            <a:ext cx="1015200" cy="3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3F1AE8D-D73E-2F45-B10B-966D91175336}"/>
              </a:ext>
            </a:extLst>
          </p:cNvPr>
          <p:cNvPicPr>
            <a:picLocks noChangeAspect="1"/>
          </p:cNvPicPr>
          <p:nvPr userDrawn="1"/>
        </p:nvPicPr>
        <p:blipFill>
          <a:blip r:embed="rId12"/>
          <a:stretch>
            <a:fillRect/>
          </a:stretch>
        </p:blipFill>
        <p:spPr>
          <a:xfrm>
            <a:off x="7784254" y="219780"/>
            <a:ext cx="1206208" cy="407675"/>
          </a:xfrm>
          <a:prstGeom prst="rect">
            <a:avLst/>
          </a:prstGeom>
        </p:spPr>
      </p:pic>
    </p:spTree>
  </p:cSld>
  <p:clrMap bg1="lt1" tx1="dk1" bg2="lt2" tx2="dk2" accent1="accent1" accent2="accent2" accent3="accent3" accent4="accent4" accent5="accent5" accent6="accent6" hlink="hlink" folHlink="folHlink"/>
  <p:sldLayoutIdLst>
    <p:sldLayoutId id="2147483989" r:id="rId1"/>
    <p:sldLayoutId id="2147483974" r:id="rId2"/>
    <p:sldLayoutId id="2147483976" r:id="rId3"/>
    <p:sldLayoutId id="2147483973" r:id="rId4"/>
    <p:sldLayoutId id="2147483977" r:id="rId5"/>
    <p:sldLayoutId id="2147483979" r:id="rId6"/>
    <p:sldLayoutId id="2147483978" r:id="rId7"/>
    <p:sldLayoutId id="2147483980" r:id="rId8"/>
    <p:sldLayoutId id="2147483993" r:id="rId9"/>
  </p:sldLayoutIdLst>
  <p:transition spd="med"/>
  <p:hf hdr="0"/>
  <p:txStyles>
    <p:titleStyle>
      <a:lvl1pPr algn="l" rtl="0" eaLnBrk="1" fontAlgn="base" hangingPunct="1">
        <a:spcBef>
          <a:spcPct val="0"/>
        </a:spcBef>
        <a:spcAft>
          <a:spcPct val="0"/>
        </a:spcAft>
        <a:defRPr sz="24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178" algn="l" rtl="0" eaLnBrk="1" fontAlgn="base" hangingPunct="1">
        <a:spcBef>
          <a:spcPct val="0"/>
        </a:spcBef>
        <a:spcAft>
          <a:spcPct val="0"/>
        </a:spcAft>
        <a:defRPr sz="3200" b="1">
          <a:solidFill>
            <a:schemeClr val="tx2"/>
          </a:solidFill>
          <a:latin typeface="Arial Narrow" pitchFamily="34" charset="0"/>
        </a:defRPr>
      </a:lvl6pPr>
      <a:lvl7pPr marL="914354" algn="l" rtl="0" eaLnBrk="1" fontAlgn="base" hangingPunct="1">
        <a:spcBef>
          <a:spcPct val="0"/>
        </a:spcBef>
        <a:spcAft>
          <a:spcPct val="0"/>
        </a:spcAft>
        <a:defRPr sz="3200" b="1">
          <a:solidFill>
            <a:schemeClr val="tx2"/>
          </a:solidFill>
          <a:latin typeface="Arial Narrow" pitchFamily="34" charset="0"/>
        </a:defRPr>
      </a:lvl7pPr>
      <a:lvl8pPr marL="1371532" algn="l" rtl="0" eaLnBrk="1" fontAlgn="base" hangingPunct="1">
        <a:spcBef>
          <a:spcPct val="0"/>
        </a:spcBef>
        <a:spcAft>
          <a:spcPct val="0"/>
        </a:spcAft>
        <a:defRPr sz="3200" b="1">
          <a:solidFill>
            <a:schemeClr val="tx2"/>
          </a:solidFill>
          <a:latin typeface="Arial Narrow" pitchFamily="34" charset="0"/>
        </a:defRPr>
      </a:lvl8pPr>
      <a:lvl9pPr marL="1828709" algn="l" rtl="0" eaLnBrk="1" fontAlgn="base" hangingPunct="1">
        <a:spcBef>
          <a:spcPct val="0"/>
        </a:spcBef>
        <a:spcAft>
          <a:spcPct val="0"/>
        </a:spcAft>
        <a:defRPr sz="3200" b="1">
          <a:solidFill>
            <a:schemeClr val="tx2"/>
          </a:solidFill>
          <a:latin typeface="Arial Narrow" pitchFamily="34" charset="0"/>
        </a:defRPr>
      </a:lvl9pPr>
    </p:titleStyle>
    <p:body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p:bodyStyle>
    <p:otherStyle>
      <a:defPPr>
        <a:defRPr lang="de-DE"/>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inac.kek.jp/linac-com/report/skb-tdr/12_DR_Reviced2020_10_20.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indico.cern.ch/event/114084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45073" y="3574511"/>
            <a:ext cx="7969249" cy="432048"/>
          </a:xfrm>
        </p:spPr>
        <p:txBody>
          <a:bodyPr/>
          <a:lstStyle/>
          <a:p>
            <a:r>
              <a:rPr lang="en-GB" dirty="0"/>
              <a:t>Overall Status and Parameters Optimization </a:t>
            </a:r>
            <a:endParaRPr lang="en-GB" sz="1800" dirty="0"/>
          </a:p>
        </p:txBody>
      </p:sp>
      <p:sp>
        <p:nvSpPr>
          <p:cNvPr id="10" name="Textplatzhalter 9"/>
          <p:cNvSpPr>
            <a:spLocks noGrp="1"/>
          </p:cNvSpPr>
          <p:nvPr>
            <p:ph type="body" sz="quarter" idx="11"/>
          </p:nvPr>
        </p:nvSpPr>
        <p:spPr>
          <a:xfrm>
            <a:off x="1547665" y="4332646"/>
            <a:ext cx="7253046" cy="293383"/>
          </a:xfrm>
        </p:spPr>
        <p:txBody>
          <a:bodyPr/>
          <a:lstStyle/>
          <a:p>
            <a:r>
              <a:rPr lang="en-GB" dirty="0"/>
              <a:t>FCCee Injector Studies Mini-Workshop, IJCLab Orsay, 24 and 25 November 2022 </a:t>
            </a:r>
          </a:p>
        </p:txBody>
      </p:sp>
      <p:pic>
        <p:nvPicPr>
          <p:cNvPr id="3" name="Picture 2">
            <a:extLst>
              <a:ext uri="{FF2B5EF4-FFF2-40B4-BE49-F238E27FC236}">
                <a16:creationId xmlns:a16="http://schemas.microsoft.com/office/drawing/2014/main" id="{4FE50B8E-FAF9-8D45-8F3C-D1E565735652}"/>
              </a:ext>
            </a:extLst>
          </p:cNvPr>
          <p:cNvPicPr>
            <a:picLocks noChangeAspect="1"/>
          </p:cNvPicPr>
          <p:nvPr/>
        </p:nvPicPr>
        <p:blipFill>
          <a:blip r:embed="rId3"/>
          <a:stretch>
            <a:fillRect/>
          </a:stretch>
        </p:blipFill>
        <p:spPr>
          <a:xfrm>
            <a:off x="467544" y="1203598"/>
            <a:ext cx="1769481" cy="598050"/>
          </a:xfrm>
          <a:prstGeom prst="rect">
            <a:avLst/>
          </a:prstGeom>
        </p:spPr>
      </p:pic>
      <p:sp>
        <p:nvSpPr>
          <p:cNvPr id="7" name="Untertitel 8">
            <a:extLst>
              <a:ext uri="{FF2B5EF4-FFF2-40B4-BE49-F238E27FC236}">
                <a16:creationId xmlns:a16="http://schemas.microsoft.com/office/drawing/2014/main" id="{D3A4F7DA-47D3-4046-B0EA-91472880D687}"/>
              </a:ext>
            </a:extLst>
          </p:cNvPr>
          <p:cNvSpPr txBox="1">
            <a:spLocks/>
          </p:cNvSpPr>
          <p:nvPr/>
        </p:nvSpPr>
        <p:spPr bwMode="auto">
          <a:xfrm>
            <a:off x="845073" y="2978415"/>
            <a:ext cx="7955637"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tx1"/>
              </a:buClr>
              <a:buFont typeface="Arial" panose="020B0604020202020204" pitchFamily="34" charset="0"/>
              <a:buNone/>
              <a:defRPr sz="1500" b="1" kern="1200" spc="0" baseline="0">
                <a:solidFill>
                  <a:srgbClr val="969696"/>
                </a:solidFill>
                <a:latin typeface="+mn-lt"/>
                <a:ea typeface="ヒラギノ角ゴ Pro W3" charset="0"/>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GB" dirty="0"/>
              <a:t>Paolo Craievich (PSI) on behalf of the CHART/FCCee Injector design collaboration</a:t>
            </a:r>
          </a:p>
        </p:txBody>
      </p:sp>
    </p:spTree>
    <p:extLst>
      <p:ext uri="{BB962C8B-B14F-4D97-AF65-F5344CB8AC3E}">
        <p14:creationId xmlns:p14="http://schemas.microsoft.com/office/powerpoint/2010/main" val="18593139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BC09-DC09-44E5-AB70-FE14E2CC313C}"/>
              </a:ext>
            </a:extLst>
          </p:cNvPr>
          <p:cNvSpPr>
            <a:spLocks noGrp="1"/>
          </p:cNvSpPr>
          <p:nvPr>
            <p:ph type="title"/>
          </p:nvPr>
        </p:nvSpPr>
        <p:spPr/>
        <p:txBody>
          <a:bodyPr/>
          <a:lstStyle/>
          <a:p>
            <a:r>
              <a:rPr lang="en-CH" dirty="0"/>
              <a:t>Additional information </a:t>
            </a:r>
          </a:p>
        </p:txBody>
      </p:sp>
      <p:sp>
        <p:nvSpPr>
          <p:cNvPr id="3" name="Slide Number Placeholder 2">
            <a:extLst>
              <a:ext uri="{FF2B5EF4-FFF2-40B4-BE49-F238E27FC236}">
                <a16:creationId xmlns:a16="http://schemas.microsoft.com/office/drawing/2014/main" id="{65C35F5F-9A22-31F1-A334-B16BE24156DE}"/>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10</a:t>
            </a:fld>
            <a:endParaRPr lang="de-DE" dirty="0"/>
          </a:p>
        </p:txBody>
      </p:sp>
      <p:pic>
        <p:nvPicPr>
          <p:cNvPr id="4" name="Picture 3">
            <a:extLst>
              <a:ext uri="{FF2B5EF4-FFF2-40B4-BE49-F238E27FC236}">
                <a16:creationId xmlns:a16="http://schemas.microsoft.com/office/drawing/2014/main" id="{609E8394-7CA6-AEB2-8AFD-887DDA74D038}"/>
              </a:ext>
            </a:extLst>
          </p:cNvPr>
          <p:cNvPicPr>
            <a:picLocks noChangeAspect="1"/>
          </p:cNvPicPr>
          <p:nvPr/>
        </p:nvPicPr>
        <p:blipFill>
          <a:blip r:embed="rId2"/>
          <a:stretch>
            <a:fillRect/>
          </a:stretch>
        </p:blipFill>
        <p:spPr>
          <a:xfrm>
            <a:off x="2483767" y="1419621"/>
            <a:ext cx="4100265" cy="3105055"/>
          </a:xfrm>
          <a:prstGeom prst="rect">
            <a:avLst/>
          </a:prstGeom>
        </p:spPr>
      </p:pic>
      <p:sp>
        <p:nvSpPr>
          <p:cNvPr id="8" name="TextBox 7">
            <a:extLst>
              <a:ext uri="{FF2B5EF4-FFF2-40B4-BE49-F238E27FC236}">
                <a16:creationId xmlns:a16="http://schemas.microsoft.com/office/drawing/2014/main" id="{74D84289-106C-FDAB-EB23-7B6FD208F8D3}"/>
              </a:ext>
            </a:extLst>
          </p:cNvPr>
          <p:cNvSpPr txBox="1"/>
          <p:nvPr/>
        </p:nvSpPr>
        <p:spPr>
          <a:xfrm>
            <a:off x="784104" y="618823"/>
            <a:ext cx="7244280" cy="584775"/>
          </a:xfrm>
          <a:prstGeom prst="rect">
            <a:avLst/>
          </a:prstGeom>
          <a:noFill/>
        </p:spPr>
        <p:txBody>
          <a:bodyPr wrap="square">
            <a:spAutoFit/>
          </a:bodyPr>
          <a:lstStyle/>
          <a:p>
            <a:pPr marL="4763" lvl="1">
              <a:spcAft>
                <a:spcPts val="600"/>
              </a:spcAft>
              <a:buSzPct val="80000"/>
            </a:pPr>
            <a:r>
              <a:rPr lang="en-US" dirty="0">
                <a:latin typeface="Arial" panose="020B0604020202020204" pitchFamily="34" charset="0"/>
                <a:cs typeface="Arial" panose="020B0604020202020204" pitchFamily="34" charset="0"/>
                <a:sym typeface="Wingdings"/>
              </a:rPr>
              <a:t>Scan of beam size </a:t>
            </a:r>
            <a:r>
              <a:rPr lang="en-US" sz="1600" dirty="0">
                <a:latin typeface="Arial" panose="020B0604020202020204" pitchFamily="34" charset="0"/>
                <a:cs typeface="Arial" panose="020B0604020202020204" pitchFamily="34" charset="0"/>
                <a:sym typeface="Wingdings"/>
              </a:rPr>
              <a:t>for FCC-</a:t>
            </a:r>
            <a:r>
              <a:rPr lang="en-US" sz="1600" dirty="0" err="1">
                <a:latin typeface="Arial" panose="020B0604020202020204" pitchFamily="34" charset="0"/>
                <a:cs typeface="Arial" panose="020B0604020202020204" pitchFamily="34" charset="0"/>
                <a:sym typeface="Wingdings"/>
              </a:rPr>
              <a:t>ee</a:t>
            </a:r>
            <a:r>
              <a:rPr lang="en-US" sz="1600" dirty="0">
                <a:latin typeface="Arial" panose="020B0604020202020204" pitchFamily="34" charset="0"/>
                <a:cs typeface="Arial" panose="020B0604020202020204" pitchFamily="34" charset="0"/>
                <a:sym typeface="Wingdings"/>
              </a:rPr>
              <a:t>, using HTS AMD + R30 L-band to 200 MeV + Constant 0.5 T </a:t>
            </a:r>
            <a:r>
              <a:rPr lang="en-US" sz="1600" dirty="0" err="1">
                <a:latin typeface="Arial" panose="020B0604020202020204" pitchFamily="34" charset="0"/>
                <a:cs typeface="Arial" panose="020B0604020202020204" pitchFamily="34" charset="0"/>
                <a:sym typeface="Wingdings"/>
              </a:rPr>
              <a:t>Bz</a:t>
            </a:r>
            <a:r>
              <a:rPr lang="en-US" sz="1600" dirty="0">
                <a:latin typeface="Arial" panose="020B0604020202020204" pitchFamily="34" charset="0"/>
                <a:cs typeface="Arial" panose="020B0604020202020204" pitchFamily="34" charset="0"/>
                <a:sym typeface="Wingdings"/>
              </a:rPr>
              <a:t> (by </a:t>
            </a:r>
            <a:r>
              <a:rPr lang="en-US" sz="1600" dirty="0" err="1">
                <a:latin typeface="Arial" panose="020B0604020202020204" pitchFamily="34" charset="0"/>
                <a:cs typeface="Arial" panose="020B0604020202020204" pitchFamily="34" charset="0"/>
                <a:sym typeface="Wingdings"/>
              </a:rPr>
              <a:t>Yonke</a:t>
            </a:r>
            <a:r>
              <a:rPr lang="en-US" sz="1600" dirty="0">
                <a:latin typeface="Arial" panose="020B0604020202020204" pitchFamily="34" charset="0"/>
                <a:cs typeface="Arial" panose="020B0604020202020204" pitchFamily="34" charset="0"/>
                <a:sym typeface="Wingdings"/>
              </a:rPr>
              <a:t>):</a:t>
            </a:r>
          </a:p>
        </p:txBody>
      </p:sp>
    </p:spTree>
    <p:extLst>
      <p:ext uri="{BB962C8B-B14F-4D97-AF65-F5344CB8AC3E}">
        <p14:creationId xmlns:p14="http://schemas.microsoft.com/office/powerpoint/2010/main" val="26013877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BC09-DC09-44E5-AB70-FE14E2CC313C}"/>
              </a:ext>
            </a:extLst>
          </p:cNvPr>
          <p:cNvSpPr>
            <a:spLocks noGrp="1"/>
          </p:cNvSpPr>
          <p:nvPr>
            <p:ph type="title"/>
          </p:nvPr>
        </p:nvSpPr>
        <p:spPr/>
        <p:txBody>
          <a:bodyPr/>
          <a:lstStyle/>
          <a:p>
            <a:r>
              <a:rPr lang="en-CH" dirty="0"/>
              <a:t>Additional information </a:t>
            </a:r>
          </a:p>
        </p:txBody>
      </p:sp>
      <p:sp>
        <p:nvSpPr>
          <p:cNvPr id="3" name="Slide Number Placeholder 2">
            <a:extLst>
              <a:ext uri="{FF2B5EF4-FFF2-40B4-BE49-F238E27FC236}">
                <a16:creationId xmlns:a16="http://schemas.microsoft.com/office/drawing/2014/main" id="{65C35F5F-9A22-31F1-A334-B16BE24156DE}"/>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11</a:t>
            </a:fld>
            <a:endParaRPr lang="de-DE" dirty="0"/>
          </a:p>
        </p:txBody>
      </p:sp>
      <p:sp>
        <p:nvSpPr>
          <p:cNvPr id="8" name="TextBox 7">
            <a:extLst>
              <a:ext uri="{FF2B5EF4-FFF2-40B4-BE49-F238E27FC236}">
                <a16:creationId xmlns:a16="http://schemas.microsoft.com/office/drawing/2014/main" id="{74D84289-106C-FDAB-EB23-7B6FD208F8D3}"/>
              </a:ext>
            </a:extLst>
          </p:cNvPr>
          <p:cNvSpPr txBox="1"/>
          <p:nvPr/>
        </p:nvSpPr>
        <p:spPr>
          <a:xfrm>
            <a:off x="755576" y="614146"/>
            <a:ext cx="7244280" cy="584775"/>
          </a:xfrm>
          <a:prstGeom prst="rect">
            <a:avLst/>
          </a:prstGeom>
          <a:noFill/>
        </p:spPr>
        <p:txBody>
          <a:bodyPr wrap="square">
            <a:spAutoFit/>
          </a:bodyPr>
          <a:lstStyle/>
          <a:p>
            <a:pPr marL="4763" lvl="1">
              <a:spcAft>
                <a:spcPts val="600"/>
              </a:spcAft>
              <a:buSzPct val="80000"/>
            </a:pPr>
            <a:r>
              <a:rPr lang="en-US" dirty="0">
                <a:latin typeface="Arial" panose="020B0604020202020204" pitchFamily="34" charset="0"/>
                <a:cs typeface="Arial" panose="020B0604020202020204" pitchFamily="34" charset="0"/>
                <a:sym typeface="Wingdings"/>
              </a:rPr>
              <a:t>SuperKEKB Design report: </a:t>
            </a:r>
            <a:r>
              <a:rPr lang="en-US" dirty="0">
                <a:latin typeface="Arial" panose="020B0604020202020204" pitchFamily="34" charset="0"/>
                <a:cs typeface="Arial" panose="020B0604020202020204" pitchFamily="34" charset="0"/>
                <a:sym typeface="Wingdings"/>
                <a:hlinkClick r:id="rId2"/>
              </a:rPr>
              <a:t>https://www-linac.kek.jp/linac-com/report/skb-tdr/12_DR_Reviced2020_10_20.pdf</a:t>
            </a:r>
            <a:r>
              <a:rPr lang="en-US" dirty="0">
                <a:latin typeface="Arial" panose="020B0604020202020204" pitchFamily="34" charset="0"/>
                <a:cs typeface="Arial" panose="020B0604020202020204" pitchFamily="34" charset="0"/>
                <a:sym typeface="Wingdings"/>
              </a:rPr>
              <a:t>, thanks to </a:t>
            </a:r>
            <a:r>
              <a:rPr lang="en-US" dirty="0" err="1">
                <a:latin typeface="Arial" panose="020B0604020202020204" pitchFamily="34" charset="0"/>
                <a:cs typeface="Arial" panose="020B0604020202020204" pitchFamily="34" charset="0"/>
                <a:sym typeface="Wingdings"/>
              </a:rPr>
              <a:t>Enomoto-san</a:t>
            </a:r>
            <a:r>
              <a:rPr lang="en-US" dirty="0">
                <a:latin typeface="Arial" panose="020B0604020202020204" pitchFamily="34" charset="0"/>
                <a:cs typeface="Arial" panose="020B0604020202020204" pitchFamily="34" charset="0"/>
                <a:sym typeface="Wingdings"/>
              </a:rPr>
              <a:t> and Iida-</a:t>
            </a:r>
            <a:r>
              <a:rPr lang="en-US" dirty="0" err="1">
                <a:latin typeface="Arial" panose="020B0604020202020204" pitchFamily="34" charset="0"/>
                <a:cs typeface="Arial" panose="020B0604020202020204" pitchFamily="34" charset="0"/>
                <a:sym typeface="Wingdings"/>
              </a:rPr>
              <a:t>san</a:t>
            </a:r>
            <a:endParaRPr lang="en-US" sz="1600" dirty="0">
              <a:latin typeface="Arial" panose="020B0604020202020204" pitchFamily="34" charset="0"/>
              <a:cs typeface="Arial" panose="020B0604020202020204" pitchFamily="34" charset="0"/>
              <a:sym typeface="Wingdings"/>
            </a:endParaRPr>
          </a:p>
        </p:txBody>
      </p:sp>
      <p:pic>
        <p:nvPicPr>
          <p:cNvPr id="5" name="Picture 4">
            <a:extLst>
              <a:ext uri="{FF2B5EF4-FFF2-40B4-BE49-F238E27FC236}">
                <a16:creationId xmlns:a16="http://schemas.microsoft.com/office/drawing/2014/main" id="{C2EFFE4D-9175-29D1-F194-71D5C0172C64}"/>
              </a:ext>
            </a:extLst>
          </p:cNvPr>
          <p:cNvPicPr>
            <a:picLocks noChangeAspect="1"/>
          </p:cNvPicPr>
          <p:nvPr/>
        </p:nvPicPr>
        <p:blipFill>
          <a:blip r:embed="rId3"/>
          <a:stretch>
            <a:fillRect/>
          </a:stretch>
        </p:blipFill>
        <p:spPr>
          <a:xfrm>
            <a:off x="3059832" y="1224303"/>
            <a:ext cx="5516520" cy="3817516"/>
          </a:xfrm>
          <a:prstGeom prst="rect">
            <a:avLst/>
          </a:prstGeom>
        </p:spPr>
      </p:pic>
    </p:spTree>
    <p:extLst>
      <p:ext uri="{BB962C8B-B14F-4D97-AF65-F5344CB8AC3E}">
        <p14:creationId xmlns:p14="http://schemas.microsoft.com/office/powerpoint/2010/main" val="27388460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054-813A-F14F-B4AA-760C785EBDAB}"/>
              </a:ext>
            </a:extLst>
          </p:cNvPr>
          <p:cNvSpPr>
            <a:spLocks noGrp="1"/>
          </p:cNvSpPr>
          <p:nvPr>
            <p:ph type="title"/>
          </p:nvPr>
        </p:nvSpPr>
        <p:spPr/>
        <p:txBody>
          <a:bodyPr/>
          <a:lstStyle/>
          <a:p>
            <a:r>
              <a:rPr lang="en-GB" dirty="0"/>
              <a:t>Concluding remarks 1/7</a:t>
            </a:r>
            <a:endParaRPr lang="en-CH" dirty="0"/>
          </a:p>
        </p:txBody>
      </p:sp>
      <p:sp>
        <p:nvSpPr>
          <p:cNvPr id="3" name="Slide Number Placeholder 2">
            <a:extLst>
              <a:ext uri="{FF2B5EF4-FFF2-40B4-BE49-F238E27FC236}">
                <a16:creationId xmlns:a16="http://schemas.microsoft.com/office/drawing/2014/main" id="{007B79A0-49E9-8747-91A8-F458FCA519D0}"/>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2</a:t>
            </a:fld>
            <a:endParaRPr lang="de-DE" dirty="0"/>
          </a:p>
        </p:txBody>
      </p:sp>
      <p:sp>
        <p:nvSpPr>
          <p:cNvPr id="4" name="Content Placeholder 3">
            <a:extLst>
              <a:ext uri="{FF2B5EF4-FFF2-40B4-BE49-F238E27FC236}">
                <a16:creationId xmlns:a16="http://schemas.microsoft.com/office/drawing/2014/main" id="{2FA80CA2-4A53-6F45-8A90-F081D3B226A3}"/>
              </a:ext>
            </a:extLst>
          </p:cNvPr>
          <p:cNvSpPr txBox="1">
            <a:spLocks/>
          </p:cNvSpPr>
          <p:nvPr/>
        </p:nvSpPr>
        <p:spPr>
          <a:xfrm>
            <a:off x="727274" y="798330"/>
            <a:ext cx="8064896" cy="4221692"/>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sym typeface="Wingdings"/>
              </a:rPr>
              <a:t>Overall status and parameters optimization (Booster and injection time) </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sym typeface="Wingdings"/>
              </a:rPr>
              <a:t>Excel table with parameters on the CERN collaborative workspace</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sym typeface="Wingdings"/>
              </a:rPr>
              <a:t>Main changes: normalized emittance at linac end 10x10 mm </a:t>
            </a:r>
            <a:r>
              <a:rPr lang="en-US" sz="1400" dirty="0" err="1">
                <a:latin typeface="Arial" panose="020B0604020202020204" pitchFamily="34" charset="0"/>
                <a:cs typeface="Arial" panose="020B0604020202020204" pitchFamily="34" charset="0"/>
                <a:sym typeface="Wingdings"/>
              </a:rPr>
              <a:t>mrad</a:t>
            </a:r>
            <a:endParaRPr lang="en-US" sz="1400" dirty="0">
              <a:latin typeface="Arial" panose="020B0604020202020204" pitchFamily="34" charset="0"/>
              <a:cs typeface="Arial" panose="020B0604020202020204" pitchFamily="34" charset="0"/>
              <a:sym typeface="Wingdings"/>
            </a:endParaRP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sym typeface="Wingdings"/>
              </a:rPr>
              <a:t>Charge to be injected into the collider: 4 nC </a:t>
            </a:r>
          </a:p>
          <a:p>
            <a:pPr lvl="1">
              <a:spcAft>
                <a:spcPts val="600"/>
              </a:spcAft>
              <a:buSzPct val="80000"/>
              <a:buFont typeface="Wingdings" pitchFamily="2" charset="2"/>
              <a:buChar char="v"/>
            </a:pPr>
            <a:r>
              <a:rPr lang="en-GB" sz="1400" dirty="0">
                <a:effectLst/>
                <a:latin typeface="Helvetica Neue" panose="02000503000000020004" pitchFamily="2" charset="0"/>
              </a:rPr>
              <a:t>Transfer lines to and from SPS not in FCC pre-injector studies. How to use the SPS with electrons and positrons will be clarified by another working group.</a:t>
            </a:r>
          </a:p>
          <a:p>
            <a:pPr lvl="1">
              <a:spcAft>
                <a:spcPts val="600"/>
              </a:spcAft>
              <a:buSzPct val="80000"/>
              <a:buFont typeface="Wingdings" pitchFamily="2" charset="2"/>
              <a:buChar char="v"/>
            </a:pPr>
            <a:r>
              <a:rPr lang="en-GB" sz="1400" dirty="0">
                <a:effectLst/>
                <a:latin typeface="Helvetica Neue" panose="02000503000000020004" pitchFamily="2" charset="0"/>
              </a:rPr>
              <a:t>The top-up operation needs to be clarified in order to define the lower limit in the charge variation, which currently ranges from 0 to 100%. This requirement comes from the different lifetimes of the individual bunch in the collider. However, the requirements for bunch intensity variation at the injector will have to come from the 'measurements' in the collider rings (24 s before the injection)</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sym typeface="Wingdings"/>
              </a:rPr>
              <a:t>The question of the use of DR for electrons remains open. The location of the damping ring will be decided according to the performance of the transfer line for positrons.</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sym typeface="Wingdings"/>
              </a:rPr>
              <a:t>A possible solution with a DR at a higher energy (~2.8 GeV) and without a positron/electron transfer line was proposed to overcome several open issues</a:t>
            </a:r>
          </a:p>
        </p:txBody>
      </p:sp>
    </p:spTree>
    <p:extLst>
      <p:ext uri="{BB962C8B-B14F-4D97-AF65-F5344CB8AC3E}">
        <p14:creationId xmlns:p14="http://schemas.microsoft.com/office/powerpoint/2010/main" val="11321411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054-813A-F14F-B4AA-760C785EBDAB}"/>
              </a:ext>
            </a:extLst>
          </p:cNvPr>
          <p:cNvSpPr>
            <a:spLocks noGrp="1"/>
          </p:cNvSpPr>
          <p:nvPr>
            <p:ph type="title"/>
          </p:nvPr>
        </p:nvSpPr>
        <p:spPr/>
        <p:txBody>
          <a:bodyPr/>
          <a:lstStyle/>
          <a:p>
            <a:r>
              <a:rPr lang="en-GB" dirty="0"/>
              <a:t>Concluding remarks 2/7</a:t>
            </a:r>
            <a:endParaRPr lang="en-CH" dirty="0"/>
          </a:p>
        </p:txBody>
      </p:sp>
      <p:sp>
        <p:nvSpPr>
          <p:cNvPr id="3" name="Slide Number Placeholder 2">
            <a:extLst>
              <a:ext uri="{FF2B5EF4-FFF2-40B4-BE49-F238E27FC236}">
                <a16:creationId xmlns:a16="http://schemas.microsoft.com/office/drawing/2014/main" id="{007B79A0-49E9-8747-91A8-F458FCA519D0}"/>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3</a:t>
            </a:fld>
            <a:endParaRPr lang="de-DE" dirty="0"/>
          </a:p>
        </p:txBody>
      </p:sp>
      <p:sp>
        <p:nvSpPr>
          <p:cNvPr id="4" name="Content Placeholder 3">
            <a:extLst>
              <a:ext uri="{FF2B5EF4-FFF2-40B4-BE49-F238E27FC236}">
                <a16:creationId xmlns:a16="http://schemas.microsoft.com/office/drawing/2014/main" id="{2FA80CA2-4A53-6F45-8A90-F081D3B226A3}"/>
              </a:ext>
            </a:extLst>
          </p:cNvPr>
          <p:cNvSpPr txBox="1">
            <a:spLocks/>
          </p:cNvSpPr>
          <p:nvPr/>
        </p:nvSpPr>
        <p:spPr>
          <a:xfrm>
            <a:off x="727274" y="798330"/>
            <a:ext cx="8064896" cy="3933660"/>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WP1: Electron source and Linacs</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Simulations to change the charge bunch-by-bunch have shown that it is possible, e.g., by changing the charge density at the cathode, but clearer specifications on the top-up are needed, e.g., what is the average charge of the bunch? Discussions with laser experts are needed to meet this requirement.  </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The specifications for injection into the booster ring (BR) can be met by considering an energy compressor in the transfer line between the injector and the BR. This solution should be studied at 20 GeV.</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With this energy compressor, the design of the linac can converge to a solution without bunch compressor and decompression in the linac itself. Option 5 in Simona's slides could be the solution for both the common linac and the high-energy linac </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Target energy spread 0.1% (rms). Higher or smaller can give issues in the BR. </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Design chicane to separate positron and electron, first trial will be in the matching section at 780 MeV.</a:t>
            </a:r>
          </a:p>
          <a:p>
            <a:pPr lvl="1">
              <a:spcAft>
                <a:spcPts val="600"/>
              </a:spcAft>
              <a:buSzPct val="80000"/>
              <a:buFont typeface="Wingdings" pitchFamily="2" charset="2"/>
              <a:buChar char="v"/>
            </a:pPr>
            <a:endParaRPr lang="en-US" sz="1400" dirty="0">
              <a:latin typeface="Arial" panose="020B0604020202020204" pitchFamily="34" charset="0"/>
              <a:cs typeface="Arial" panose="020B0604020202020204" pitchFamily="34" charset="0"/>
            </a:endParaRPr>
          </a:p>
          <a:p>
            <a:pPr lvl="1">
              <a:spcAft>
                <a:spcPts val="600"/>
              </a:spcAft>
              <a:buSzPct val="80000"/>
              <a:buFont typeface="Wingdings" pitchFamily="2" charset="2"/>
              <a:buChar char="v"/>
            </a:pPr>
            <a:endParaRPr lang="en-US" sz="1400" dirty="0">
              <a:latin typeface="Arial" panose="020B0604020202020204" pitchFamily="34" charset="0"/>
              <a:cs typeface="Arial" panose="020B0604020202020204" pitchFamily="34" charset="0"/>
            </a:endParaRPr>
          </a:p>
          <a:p>
            <a:pPr lvl="1">
              <a:spcAft>
                <a:spcPts val="600"/>
              </a:spcAft>
              <a:buSzPct val="80000"/>
              <a:buFont typeface="Wingdings" pitchFamily="2" charset="2"/>
              <a:buChar char="v"/>
            </a:pPr>
            <a:endParaRPr lang="en-US" sz="1400" dirty="0">
              <a:latin typeface="Arial" panose="020B0604020202020204" pitchFamily="34" charset="0"/>
              <a:cs typeface="Arial" panose="020B0604020202020204" pitchFamily="34" charset="0"/>
            </a:endParaRPr>
          </a:p>
          <a:p>
            <a:pPr lvl="1">
              <a:spcAft>
                <a:spcPts val="600"/>
              </a:spcAft>
              <a:buSzPct val="80000"/>
              <a:buFont typeface="Wingdings" pitchFamily="2" charset="2"/>
              <a:buChar char="v"/>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8533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FE93-8506-3BE5-C84C-49854B3903AA}"/>
              </a:ext>
            </a:extLst>
          </p:cNvPr>
          <p:cNvSpPr>
            <a:spLocks noGrp="1"/>
          </p:cNvSpPr>
          <p:nvPr>
            <p:ph type="title"/>
          </p:nvPr>
        </p:nvSpPr>
        <p:spPr/>
        <p:txBody>
          <a:bodyPr/>
          <a:lstStyle/>
          <a:p>
            <a:r>
              <a:rPr lang="en-GB" dirty="0"/>
              <a:t>Concluding remarks 3/7</a:t>
            </a:r>
            <a:endParaRPr lang="en-CH" dirty="0"/>
          </a:p>
        </p:txBody>
      </p:sp>
      <p:sp>
        <p:nvSpPr>
          <p:cNvPr id="3" name="Slide Number Placeholder 2">
            <a:extLst>
              <a:ext uri="{FF2B5EF4-FFF2-40B4-BE49-F238E27FC236}">
                <a16:creationId xmlns:a16="http://schemas.microsoft.com/office/drawing/2014/main" id="{7A1124B0-56D6-D5B2-782B-A5A3E5AA88C4}"/>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4</a:t>
            </a:fld>
            <a:endParaRPr lang="de-DE" dirty="0"/>
          </a:p>
        </p:txBody>
      </p:sp>
      <p:sp>
        <p:nvSpPr>
          <p:cNvPr id="6" name="Content Placeholder 3">
            <a:extLst>
              <a:ext uri="{FF2B5EF4-FFF2-40B4-BE49-F238E27FC236}">
                <a16:creationId xmlns:a16="http://schemas.microsoft.com/office/drawing/2014/main" id="{09AA2FD6-65C3-F0AD-2AC0-09534C827A5F}"/>
              </a:ext>
            </a:extLst>
          </p:cNvPr>
          <p:cNvSpPr txBox="1">
            <a:spLocks/>
          </p:cNvSpPr>
          <p:nvPr/>
        </p:nvSpPr>
        <p:spPr>
          <a:xfrm>
            <a:off x="727274" y="798330"/>
            <a:ext cx="8064896" cy="2925548"/>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WP4: DR and transfer lines</a:t>
            </a:r>
          </a:p>
          <a:p>
            <a:pPr lvl="1">
              <a:spcAft>
                <a:spcPts val="600"/>
              </a:spcAft>
              <a:buSzPct val="80000"/>
              <a:buFont typeface="Wingdings" pitchFamily="2" charset="2"/>
              <a:buChar char="v"/>
            </a:pPr>
            <a:r>
              <a:rPr lang="en-US" sz="1400" dirty="0">
                <a:solidFill>
                  <a:srgbClr val="C00000"/>
                </a:solidFill>
                <a:latin typeface="Arial" panose="020B0604020202020204" pitchFamily="34" charset="0"/>
                <a:cs typeface="Arial" panose="020B0604020202020204" pitchFamily="34" charset="0"/>
              </a:rPr>
              <a:t>The acceptance of DR is one of the main problems now. Mattia and Antonio showed that the acceptance of DR is very low and does not meet the specifications for FCCee. This problem has a big impact on both the positron source and the design of the DR. </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Damping time 7.5 ms (clarify with Tor the motivation), normalized emittance 5 um at equilibrium, in the current specification presented by </a:t>
            </a:r>
            <a:r>
              <a:rPr lang="en-US" sz="1400" dirty="0" err="1">
                <a:latin typeface="Arial" panose="020B0604020202020204" pitchFamily="34" charset="0"/>
                <a:cs typeface="Arial" panose="020B0604020202020204" pitchFamily="34" charset="0"/>
              </a:rPr>
              <a:t>Ozgur</a:t>
            </a:r>
            <a:r>
              <a:rPr lang="en-US" sz="1400" dirty="0">
                <a:latin typeface="Arial" panose="020B0604020202020204" pitchFamily="34" charset="0"/>
                <a:cs typeface="Arial" panose="020B0604020202020204" pitchFamily="34" charset="0"/>
              </a:rPr>
              <a:t> it is 6.5 um.</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A new 'simplified' layout is being worked on at 1.54 GeV.</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Collective effects need to be reconsidered based on the new parameters.</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Beam loading with non-uniform DR filling (impact on RF power?)</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It is necessary to freeze a layout in order to begin more detailed studies.</a:t>
            </a:r>
          </a:p>
        </p:txBody>
      </p:sp>
      <p:sp>
        <p:nvSpPr>
          <p:cNvPr id="7" name="TextBox 6">
            <a:extLst>
              <a:ext uri="{FF2B5EF4-FFF2-40B4-BE49-F238E27FC236}">
                <a16:creationId xmlns:a16="http://schemas.microsoft.com/office/drawing/2014/main" id="{FEC59AC2-C4F6-1DE7-8045-2F22195C2DA6}"/>
              </a:ext>
            </a:extLst>
          </p:cNvPr>
          <p:cNvSpPr txBox="1"/>
          <p:nvPr/>
        </p:nvSpPr>
        <p:spPr>
          <a:xfrm>
            <a:off x="2651760" y="4279392"/>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CH" sz="1800" dirty="0" err="1">
              <a:solidFill>
                <a:srgbClr val="000000"/>
              </a:solidFill>
              <a:latin typeface="Calibri"/>
            </a:endParaRPr>
          </a:p>
        </p:txBody>
      </p:sp>
    </p:spTree>
    <p:extLst>
      <p:ext uri="{BB962C8B-B14F-4D97-AF65-F5344CB8AC3E}">
        <p14:creationId xmlns:p14="http://schemas.microsoft.com/office/powerpoint/2010/main" val="35342624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5F4B-55D8-99A5-0E10-317F36192329}"/>
              </a:ext>
            </a:extLst>
          </p:cNvPr>
          <p:cNvSpPr>
            <a:spLocks noGrp="1"/>
          </p:cNvSpPr>
          <p:nvPr>
            <p:ph type="title"/>
          </p:nvPr>
        </p:nvSpPr>
        <p:spPr/>
        <p:txBody>
          <a:bodyPr/>
          <a:lstStyle/>
          <a:p>
            <a:r>
              <a:rPr lang="en-GB" dirty="0"/>
              <a:t>Concluding remarks 4/7</a:t>
            </a:r>
            <a:endParaRPr lang="en-CH" dirty="0"/>
          </a:p>
        </p:txBody>
      </p:sp>
      <p:sp>
        <p:nvSpPr>
          <p:cNvPr id="3" name="Slide Number Placeholder 2">
            <a:extLst>
              <a:ext uri="{FF2B5EF4-FFF2-40B4-BE49-F238E27FC236}">
                <a16:creationId xmlns:a16="http://schemas.microsoft.com/office/drawing/2014/main" id="{D08D4129-78A1-FECC-BC05-CC0A2B9AB85F}"/>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5</a:t>
            </a:fld>
            <a:endParaRPr lang="de-DE" dirty="0"/>
          </a:p>
        </p:txBody>
      </p:sp>
      <p:sp>
        <p:nvSpPr>
          <p:cNvPr id="4" name="Content Placeholder 3">
            <a:extLst>
              <a:ext uri="{FF2B5EF4-FFF2-40B4-BE49-F238E27FC236}">
                <a16:creationId xmlns:a16="http://schemas.microsoft.com/office/drawing/2014/main" id="{EBCA61C3-C1CE-A1A6-3293-1200F3556D60}"/>
              </a:ext>
            </a:extLst>
          </p:cNvPr>
          <p:cNvSpPr txBox="1">
            <a:spLocks/>
          </p:cNvSpPr>
          <p:nvPr/>
        </p:nvSpPr>
        <p:spPr>
          <a:xfrm>
            <a:off x="717158" y="843558"/>
            <a:ext cx="8064896" cy="3312368"/>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WP3/WP6: Positron source and p-cubed experiment</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New specification for positron target: 4nC/bunch x2 safety margin (due to experiences at SuperKEKB where they have up to 10 nC/bunch of electrons -&gt; 3.5 nC at the linac end (yield 0.35)</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Next step: include the magnetic field of the AMD in the simulations of the target. </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Potentially less divergence of the initial positron distribution, to be verified!</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P-cubed experiment: one of the main goal is the benchmark with simulations for FCCee. We must test as many working points as possible.</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List of open points in Iryna's slide</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For the mid-term review, we need to reconsider a solution with FC and compare it with the current one using an SC solenoid.</a:t>
            </a:r>
          </a:p>
          <a:p>
            <a:pPr marL="177790" lvl="1" indent="0">
              <a:spcAft>
                <a:spcPts val="600"/>
              </a:spcAft>
              <a:buSzPct val="80000"/>
              <a:buNone/>
            </a:pPr>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3174BB7-AAB7-392C-7B4B-7450B796D181}"/>
              </a:ext>
            </a:extLst>
          </p:cNvPr>
          <p:cNvSpPr txBox="1"/>
          <p:nvPr/>
        </p:nvSpPr>
        <p:spPr>
          <a:xfrm>
            <a:off x="1456944" y="4736592"/>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CH" sz="1800" dirty="0" err="1">
              <a:solidFill>
                <a:srgbClr val="000000"/>
              </a:solidFill>
              <a:latin typeface="Calibri"/>
            </a:endParaRPr>
          </a:p>
        </p:txBody>
      </p:sp>
    </p:spTree>
    <p:extLst>
      <p:ext uri="{BB962C8B-B14F-4D97-AF65-F5344CB8AC3E}">
        <p14:creationId xmlns:p14="http://schemas.microsoft.com/office/powerpoint/2010/main" val="20520416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5F4B-55D8-99A5-0E10-317F36192329}"/>
              </a:ext>
            </a:extLst>
          </p:cNvPr>
          <p:cNvSpPr>
            <a:spLocks noGrp="1"/>
          </p:cNvSpPr>
          <p:nvPr>
            <p:ph type="title"/>
          </p:nvPr>
        </p:nvSpPr>
        <p:spPr/>
        <p:txBody>
          <a:bodyPr/>
          <a:lstStyle/>
          <a:p>
            <a:r>
              <a:rPr lang="en-GB" dirty="0"/>
              <a:t>Concluding remarks 5/7</a:t>
            </a:r>
            <a:endParaRPr lang="en-CH" dirty="0"/>
          </a:p>
        </p:txBody>
      </p:sp>
      <p:sp>
        <p:nvSpPr>
          <p:cNvPr id="3" name="Slide Number Placeholder 2">
            <a:extLst>
              <a:ext uri="{FF2B5EF4-FFF2-40B4-BE49-F238E27FC236}">
                <a16:creationId xmlns:a16="http://schemas.microsoft.com/office/drawing/2014/main" id="{D08D4129-78A1-FECC-BC05-CC0A2B9AB85F}"/>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6</a:t>
            </a:fld>
            <a:endParaRPr lang="de-DE" dirty="0"/>
          </a:p>
        </p:txBody>
      </p:sp>
      <p:sp>
        <p:nvSpPr>
          <p:cNvPr id="4" name="Content Placeholder 3">
            <a:extLst>
              <a:ext uri="{FF2B5EF4-FFF2-40B4-BE49-F238E27FC236}">
                <a16:creationId xmlns:a16="http://schemas.microsoft.com/office/drawing/2014/main" id="{EBCA61C3-C1CE-A1A6-3293-1200F3556D60}"/>
              </a:ext>
            </a:extLst>
          </p:cNvPr>
          <p:cNvSpPr txBox="1">
            <a:spLocks/>
          </p:cNvSpPr>
          <p:nvPr/>
        </p:nvSpPr>
        <p:spPr>
          <a:xfrm>
            <a:off x="717158" y="987574"/>
            <a:ext cx="8064896" cy="3456384"/>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179388" lvl="1" indent="-174625">
              <a:spcAft>
                <a:spcPts val="600"/>
              </a:spcAft>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WP3/WP6: Positron source and p-cubed experiment (cont’d)</a:t>
            </a:r>
            <a:endParaRPr lang="en-US" sz="1600" dirty="0">
              <a:latin typeface="Arial" panose="020B0604020202020204" pitchFamily="34" charset="0"/>
              <a:cs typeface="Arial" panose="020B0604020202020204" pitchFamily="34" charset="0"/>
            </a:endParaRP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Radiation Load studies: beam power 13.34 kW (2x200Hzx6GeVx5.56nC) </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AMD &amp; Target: </a:t>
            </a:r>
          </a:p>
          <a:p>
            <a:pPr lvl="3">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Coils: power density is below critical values, DPA and dose must be understood if they are acceptable</a:t>
            </a:r>
          </a:p>
          <a:p>
            <a:pPr lvl="3">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Target: 13.34kW beam power leads to critically high heat load and DPA ➔ solution pending </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ILC target: same problems with radiation load studies</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SuperKEKB: shorter accelerating structures just after the target can help to avoid discharges</a:t>
            </a:r>
          </a:p>
          <a:p>
            <a:pPr marL="538163" lvl="2" indent="-179388">
              <a:spcAft>
                <a:spcPts val="600"/>
              </a:spcAft>
              <a:buSzPct val="80000"/>
              <a:buFont typeface="Wingdings" pitchFamily="2" charset="2"/>
              <a:buChar char="v"/>
            </a:pPr>
            <a:r>
              <a:rPr lang="en-US" sz="1400" dirty="0">
                <a:solidFill>
                  <a:srgbClr val="C00000"/>
                </a:solidFill>
                <a:latin typeface="Arial" panose="020B0604020202020204" pitchFamily="34" charset="0"/>
                <a:cs typeface="Arial" panose="020B0604020202020204" pitchFamily="34" charset="0"/>
              </a:rPr>
              <a:t>Integrated charge for </a:t>
            </a:r>
            <a:r>
              <a:rPr lang="en-US" sz="1400">
                <a:solidFill>
                  <a:srgbClr val="C00000"/>
                </a:solidFill>
                <a:latin typeface="Arial" panose="020B0604020202020204" pitchFamily="34" charset="0"/>
                <a:cs typeface="Arial" panose="020B0604020202020204" pitchFamily="34" charset="0"/>
              </a:rPr>
              <a:t>each mode </a:t>
            </a:r>
            <a:r>
              <a:rPr lang="en-US" sz="1400" dirty="0">
                <a:solidFill>
                  <a:srgbClr val="C00000"/>
                </a:solidFill>
                <a:latin typeface="Arial" panose="020B0604020202020204" pitchFamily="34" charset="0"/>
                <a:cs typeface="Arial" panose="020B0604020202020204" pitchFamily="34" charset="0"/>
              </a:rPr>
              <a:t>is necessary to estimate the correct DPI</a:t>
            </a:r>
            <a:r>
              <a:rPr lang="en-US" sz="1400" dirty="0">
                <a:latin typeface="Arial" panose="020B0604020202020204" pitchFamily="34" charset="0"/>
                <a:cs typeface="Arial" panose="020B0604020202020204" pitchFamily="34" charset="0"/>
              </a:rPr>
              <a:t>, 8 DPA is a large number.</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First rf structure must dissipate up to 170W (mainly in the thin iris)</a:t>
            </a:r>
          </a:p>
        </p:txBody>
      </p:sp>
      <p:sp>
        <p:nvSpPr>
          <p:cNvPr id="5" name="TextBox 4">
            <a:extLst>
              <a:ext uri="{FF2B5EF4-FFF2-40B4-BE49-F238E27FC236}">
                <a16:creationId xmlns:a16="http://schemas.microsoft.com/office/drawing/2014/main" id="{E3174BB7-AAB7-392C-7B4B-7450B796D181}"/>
              </a:ext>
            </a:extLst>
          </p:cNvPr>
          <p:cNvSpPr txBox="1"/>
          <p:nvPr/>
        </p:nvSpPr>
        <p:spPr>
          <a:xfrm>
            <a:off x="1456944" y="4736592"/>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CH" sz="1800" dirty="0" err="1">
              <a:solidFill>
                <a:srgbClr val="000000"/>
              </a:solidFill>
              <a:latin typeface="Calibri"/>
            </a:endParaRPr>
          </a:p>
        </p:txBody>
      </p:sp>
    </p:spTree>
    <p:extLst>
      <p:ext uri="{BB962C8B-B14F-4D97-AF65-F5344CB8AC3E}">
        <p14:creationId xmlns:p14="http://schemas.microsoft.com/office/powerpoint/2010/main" val="5081927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E693-B496-F022-9F25-C0C23CDB88C3}"/>
              </a:ext>
            </a:extLst>
          </p:cNvPr>
          <p:cNvSpPr>
            <a:spLocks noGrp="1"/>
          </p:cNvSpPr>
          <p:nvPr>
            <p:ph type="title"/>
          </p:nvPr>
        </p:nvSpPr>
        <p:spPr/>
        <p:txBody>
          <a:bodyPr/>
          <a:lstStyle/>
          <a:p>
            <a:r>
              <a:rPr lang="en-GB" dirty="0"/>
              <a:t>Concluding remarks 6/7</a:t>
            </a:r>
            <a:endParaRPr lang="en-CH" dirty="0"/>
          </a:p>
        </p:txBody>
      </p:sp>
      <p:sp>
        <p:nvSpPr>
          <p:cNvPr id="3" name="Slide Number Placeholder 2">
            <a:extLst>
              <a:ext uri="{FF2B5EF4-FFF2-40B4-BE49-F238E27FC236}">
                <a16:creationId xmlns:a16="http://schemas.microsoft.com/office/drawing/2014/main" id="{8FF25084-B3B0-4FF9-644D-B5AF26BD7E9B}"/>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7</a:t>
            </a:fld>
            <a:endParaRPr lang="de-DE" dirty="0"/>
          </a:p>
        </p:txBody>
      </p:sp>
      <p:sp>
        <p:nvSpPr>
          <p:cNvPr id="6" name="Content Placeholder 3">
            <a:extLst>
              <a:ext uri="{FF2B5EF4-FFF2-40B4-BE49-F238E27FC236}">
                <a16:creationId xmlns:a16="http://schemas.microsoft.com/office/drawing/2014/main" id="{2B6AE221-6F51-CE7A-1637-EA8098FF957B}"/>
              </a:ext>
            </a:extLst>
          </p:cNvPr>
          <p:cNvSpPr txBox="1">
            <a:spLocks/>
          </p:cNvSpPr>
          <p:nvPr/>
        </p:nvSpPr>
        <p:spPr>
          <a:xfrm>
            <a:off x="727274" y="798330"/>
            <a:ext cx="8064896" cy="3645628"/>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179388" lvl="1" indent="-174625">
              <a:spcAft>
                <a:spcPts val="600"/>
              </a:spcAft>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WP3/WP6: Positron source and p-cubed experiment (cont’d)</a:t>
            </a:r>
            <a:endParaRPr lang="en-US" sz="1600" dirty="0">
              <a:latin typeface="Arial" panose="020B0604020202020204" pitchFamily="34" charset="0"/>
              <a:cs typeface="Arial" panose="020B0604020202020204" pitchFamily="34" charset="0"/>
            </a:endParaRP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Target design and integration : </a:t>
            </a:r>
          </a:p>
          <a:p>
            <a:pPr marL="538163" lvl="2" indent="-179388">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Power dissipated 3.6kW! (factor 4 more than previous spec ~0.9kW) </a:t>
            </a:r>
            <a:r>
              <a:rPr lang="en-US" sz="1400" dirty="0">
                <a:latin typeface="Arial" panose="020B0604020202020204" pitchFamily="34" charset="0"/>
                <a:cs typeface="Arial" panose="020B0604020202020204" pitchFamily="34" charset="0"/>
                <a:sym typeface="Wingdings" pitchFamily="2" charset="2"/>
              </a:rPr>
              <a:t> preliminary design BUT </a:t>
            </a:r>
            <a:r>
              <a:rPr lang="en-US" sz="1400" dirty="0">
                <a:latin typeface="Arial" panose="020B0604020202020204" pitchFamily="34" charset="0"/>
                <a:cs typeface="Arial" panose="020B0604020202020204" pitchFamily="34" charset="0"/>
              </a:rPr>
              <a:t>significant thermal gradients and thermal stresses</a:t>
            </a:r>
          </a:p>
          <a:p>
            <a:pPr marL="538163" lvl="2" indent="-179388">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W-Cu model (SuperKEKB, ITER) can help with a right cooling channels</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Ingredients for “sustainable” Target systems: guideline for the bunker around the positron source</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An initial assessment of radiation levels must be carried out to define shielding.</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Work must be done on the integration of the beamline equipment into its surroundings.</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FCCee Positron capture:</a:t>
            </a:r>
          </a:p>
          <a:p>
            <a:pPr marL="538163" lvl="2" indent="-179388">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maximum yield is not obtained accelerating on-crest after 200 MeV (using an analytical approximation for the longitudinal beam dynamics)</a:t>
            </a:r>
          </a:p>
        </p:txBody>
      </p:sp>
    </p:spTree>
    <p:extLst>
      <p:ext uri="{BB962C8B-B14F-4D97-AF65-F5344CB8AC3E}">
        <p14:creationId xmlns:p14="http://schemas.microsoft.com/office/powerpoint/2010/main" val="14230017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E693-B496-F022-9F25-C0C23CDB88C3}"/>
              </a:ext>
            </a:extLst>
          </p:cNvPr>
          <p:cNvSpPr>
            <a:spLocks noGrp="1"/>
          </p:cNvSpPr>
          <p:nvPr>
            <p:ph type="title"/>
          </p:nvPr>
        </p:nvSpPr>
        <p:spPr/>
        <p:txBody>
          <a:bodyPr/>
          <a:lstStyle/>
          <a:p>
            <a:r>
              <a:rPr lang="en-GB" dirty="0"/>
              <a:t>Concluding remarks 7/7</a:t>
            </a:r>
            <a:endParaRPr lang="en-CH" dirty="0"/>
          </a:p>
        </p:txBody>
      </p:sp>
      <p:sp>
        <p:nvSpPr>
          <p:cNvPr id="3" name="Slide Number Placeholder 2">
            <a:extLst>
              <a:ext uri="{FF2B5EF4-FFF2-40B4-BE49-F238E27FC236}">
                <a16:creationId xmlns:a16="http://schemas.microsoft.com/office/drawing/2014/main" id="{8FF25084-B3B0-4FF9-644D-B5AF26BD7E9B}"/>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8</a:t>
            </a:fld>
            <a:endParaRPr lang="de-DE" dirty="0"/>
          </a:p>
        </p:txBody>
      </p:sp>
      <p:sp>
        <p:nvSpPr>
          <p:cNvPr id="6" name="Content Placeholder 3">
            <a:extLst>
              <a:ext uri="{FF2B5EF4-FFF2-40B4-BE49-F238E27FC236}">
                <a16:creationId xmlns:a16="http://schemas.microsoft.com/office/drawing/2014/main" id="{2B6AE221-6F51-CE7A-1637-EA8098FF957B}"/>
              </a:ext>
            </a:extLst>
          </p:cNvPr>
          <p:cNvSpPr txBox="1">
            <a:spLocks/>
          </p:cNvSpPr>
          <p:nvPr/>
        </p:nvSpPr>
        <p:spPr>
          <a:xfrm>
            <a:off x="727274" y="798330"/>
            <a:ext cx="8064896" cy="4129170"/>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85750" lvl="1" indent="-285750">
              <a:spcAft>
                <a:spcPts val="600"/>
              </a:spcAft>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WP3/WP6: Positron source and p-cubed experiment (cont’d)</a:t>
            </a:r>
            <a:endParaRPr lang="en-US" sz="1600" dirty="0">
              <a:latin typeface="Arial" panose="020B0604020202020204" pitchFamily="34" charset="0"/>
              <a:cs typeface="Arial" panose="020B0604020202020204" pitchFamily="34" charset="0"/>
            </a:endParaRP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Optimization of the capture section:</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Substantial emittance dilution after a chicane at 200 MeV for the separation of electron and positron</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A working point with almost all positrons in one rf bucket, necessary a comparison with </a:t>
            </a:r>
            <a:r>
              <a:rPr lang="en-US" sz="1400" dirty="0" err="1">
                <a:latin typeface="Arial" panose="020B0604020202020204" pitchFamily="34" charset="0"/>
                <a:cs typeface="Arial" panose="020B0604020202020204" pitchFamily="34" charset="0"/>
              </a:rPr>
              <a:t>Yonke’s</a:t>
            </a:r>
            <a:r>
              <a:rPr lang="en-US" sz="1400" dirty="0">
                <a:latin typeface="Arial" panose="020B0604020202020204" pitchFamily="34" charset="0"/>
                <a:cs typeface="Arial" panose="020B0604020202020204" pitchFamily="34" charset="0"/>
              </a:rPr>
              <a:t>, Nicolas’ results.</a:t>
            </a:r>
          </a:p>
          <a:p>
            <a:pPr lvl="2">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shorter rf accelerating structures and “ideal” magnetic field profile can provide a higher yield (~8) if compare the present one (~6.5)</a:t>
            </a:r>
          </a:p>
          <a:p>
            <a:pPr lvl="1">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Hybrid scheme: a solution with a crystal could be extremely interesting if the deposited power on the target will be critical in the conventional scheme</a:t>
            </a:r>
          </a:p>
          <a:p>
            <a:pPr marL="177790" lvl="1" indent="0">
              <a:spcAft>
                <a:spcPts val="600"/>
              </a:spcAft>
              <a:buSzPct val="80000"/>
              <a:buNone/>
            </a:pPr>
            <a:endParaRPr lang="en-US" sz="1600" dirty="0">
              <a:latin typeface="Arial" panose="020B0604020202020204" pitchFamily="34" charset="0"/>
              <a:cs typeface="Arial" panose="020B0604020202020204" pitchFamily="34" charset="0"/>
            </a:endParaRPr>
          </a:p>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As deliverable for the review, </a:t>
            </a:r>
            <a:r>
              <a:rPr lang="en-US" sz="1600" dirty="0">
                <a:solidFill>
                  <a:srgbClr val="C00000"/>
                </a:solidFill>
                <a:latin typeface="Arial" panose="020B0604020202020204" pitchFamily="34" charset="0"/>
                <a:cs typeface="Arial" panose="020B0604020202020204" pitchFamily="34" charset="0"/>
              </a:rPr>
              <a:t>we must provide a cost estimate for the injector</a:t>
            </a:r>
            <a:r>
              <a:rPr lang="en-US" sz="1600" dirty="0">
                <a:solidFill>
                  <a:srgbClr val="0070C0"/>
                </a:solidFill>
                <a:latin typeface="Arial" panose="020B0604020202020204" pitchFamily="34" charset="0"/>
                <a:cs typeface="Arial" panose="020B0604020202020204" pitchFamily="34" charset="0"/>
              </a:rPr>
              <a:t>. So, after the design phase </a:t>
            </a:r>
            <a:r>
              <a:rPr lang="en-US" sz="1600" dirty="0">
                <a:solidFill>
                  <a:srgbClr val="C00000"/>
                </a:solidFill>
                <a:latin typeface="Arial" panose="020B0604020202020204" pitchFamily="34" charset="0"/>
                <a:cs typeface="Arial" panose="020B0604020202020204" pitchFamily="34" charset="0"/>
              </a:rPr>
              <a:t>we must start with a cost model </a:t>
            </a:r>
            <a:r>
              <a:rPr lang="en-US" sz="1600" dirty="0">
                <a:solidFill>
                  <a:srgbClr val="0070C0"/>
                </a:solidFill>
                <a:latin typeface="Arial" panose="020B0604020202020204" pitchFamily="34" charset="0"/>
                <a:cs typeface="Arial" panose="020B0604020202020204" pitchFamily="34" charset="0"/>
              </a:rPr>
              <a:t>for the different part of the injector!</a:t>
            </a:r>
          </a:p>
        </p:txBody>
      </p:sp>
    </p:spTree>
    <p:extLst>
      <p:ext uri="{BB962C8B-B14F-4D97-AF65-F5344CB8AC3E}">
        <p14:creationId xmlns:p14="http://schemas.microsoft.com/office/powerpoint/2010/main" val="14930324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BC09-DC09-44E5-AB70-FE14E2CC313C}"/>
              </a:ext>
            </a:extLst>
          </p:cNvPr>
          <p:cNvSpPr>
            <a:spLocks noGrp="1"/>
          </p:cNvSpPr>
          <p:nvPr>
            <p:ph type="title"/>
          </p:nvPr>
        </p:nvSpPr>
        <p:spPr/>
        <p:txBody>
          <a:bodyPr/>
          <a:lstStyle/>
          <a:p>
            <a:r>
              <a:rPr lang="en-CH" dirty="0"/>
              <a:t>Additional information </a:t>
            </a:r>
          </a:p>
        </p:txBody>
      </p:sp>
      <p:sp>
        <p:nvSpPr>
          <p:cNvPr id="3" name="Slide Number Placeholder 2">
            <a:extLst>
              <a:ext uri="{FF2B5EF4-FFF2-40B4-BE49-F238E27FC236}">
                <a16:creationId xmlns:a16="http://schemas.microsoft.com/office/drawing/2014/main" id="{65C35F5F-9A22-31F1-A334-B16BE24156DE}"/>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9</a:t>
            </a:fld>
            <a:endParaRPr lang="de-DE" dirty="0"/>
          </a:p>
        </p:txBody>
      </p:sp>
      <p:sp>
        <p:nvSpPr>
          <p:cNvPr id="8" name="TextBox 7">
            <a:extLst>
              <a:ext uri="{FF2B5EF4-FFF2-40B4-BE49-F238E27FC236}">
                <a16:creationId xmlns:a16="http://schemas.microsoft.com/office/drawing/2014/main" id="{74D84289-106C-FDAB-EB23-7B6FD208F8D3}"/>
              </a:ext>
            </a:extLst>
          </p:cNvPr>
          <p:cNvSpPr txBox="1"/>
          <p:nvPr/>
        </p:nvSpPr>
        <p:spPr>
          <a:xfrm>
            <a:off x="755576" y="702169"/>
            <a:ext cx="7920880" cy="4339650"/>
          </a:xfrm>
          <a:prstGeom prst="rect">
            <a:avLst/>
          </a:prstGeom>
          <a:noFill/>
        </p:spPr>
        <p:txBody>
          <a:bodyPr wrap="square">
            <a:spAutoFit/>
          </a:bodyPr>
          <a:lstStyle/>
          <a:p>
            <a:pPr algn="l"/>
            <a:r>
              <a:rPr lang="en-GB" sz="1200" b="0" i="0" u="none" strike="noStrike" dirty="0">
                <a:solidFill>
                  <a:srgbClr val="000000"/>
                </a:solidFill>
                <a:effectLst/>
                <a:latin typeface="Tahoma" panose="020B0604030504040204" pitchFamily="34" charset="0"/>
              </a:rPr>
              <a:t>Questions from Anton:</a:t>
            </a:r>
          </a:p>
          <a:p>
            <a:pPr algn="l"/>
            <a:r>
              <a:rPr lang="en-GB" sz="1200" b="0" i="0" u="none" strike="noStrike" dirty="0">
                <a:solidFill>
                  <a:srgbClr val="000000"/>
                </a:solidFill>
                <a:effectLst/>
                <a:latin typeface="Tahoma" panose="020B0604030504040204" pitchFamily="34" charset="0"/>
              </a:rPr>
              <a:t>*) What is the acceptable power load to the RF cavities? In particular, is there a limit on the total power per cavity and, secondly, is there a limit concerning the local power density in the cavities?</a:t>
            </a:r>
          </a:p>
          <a:p>
            <a:pPr algn="l"/>
            <a:r>
              <a:rPr lang="en-GB" sz="1200" b="0" i="0" u="none" strike="noStrike" dirty="0">
                <a:solidFill>
                  <a:srgbClr val="000000"/>
                </a:solidFill>
                <a:effectLst/>
                <a:latin typeface="Tahoma" panose="020B0604030504040204" pitchFamily="34" charset="0"/>
              </a:rPr>
              <a:t>*) What is the acceptable power load to NC solenoid around the e+ linac, both in terms of total power and power density? </a:t>
            </a:r>
          </a:p>
          <a:p>
            <a:pPr algn="l"/>
            <a:r>
              <a:rPr lang="en-GB" sz="1200" b="0" i="0" u="none" strike="noStrike" dirty="0">
                <a:solidFill>
                  <a:srgbClr val="000000"/>
                </a:solidFill>
                <a:effectLst/>
                <a:latin typeface="Tahoma" panose="020B0604030504040204" pitchFamily="34" charset="0"/>
              </a:rPr>
              <a:t>*) Is there any organic material used in the NC solenoid (</a:t>
            </a:r>
            <a:r>
              <a:rPr lang="en-GB" sz="1200" b="0" i="0" u="none" strike="noStrike" dirty="0" err="1">
                <a:solidFill>
                  <a:srgbClr val="000000"/>
                </a:solidFill>
                <a:effectLst/>
                <a:latin typeface="Tahoma" panose="020B0604030504040204" pitchFamily="34" charset="0"/>
              </a:rPr>
              <a:t>e.g</a:t>
            </a:r>
            <a:r>
              <a:rPr lang="en-GB" sz="1200" b="0" i="0" u="none" strike="noStrike" dirty="0">
                <a:solidFill>
                  <a:srgbClr val="000000"/>
                </a:solidFill>
                <a:effectLst/>
                <a:latin typeface="Tahoma" panose="020B0604030504040204" pitchFamily="34" charset="0"/>
              </a:rPr>
              <a:t> insulation, spacers etc.) which could suffer from long-term radiation damage?</a:t>
            </a:r>
          </a:p>
          <a:p>
            <a:pPr algn="l"/>
            <a:endParaRPr lang="en-GB" sz="1200" dirty="0">
              <a:solidFill>
                <a:srgbClr val="000000"/>
              </a:solidFill>
              <a:latin typeface="Tahoma" panose="020B0604030504040204" pitchFamily="34" charset="0"/>
            </a:endParaRPr>
          </a:p>
          <a:p>
            <a:pPr algn="l"/>
            <a:r>
              <a:rPr lang="en-GB" sz="1200" dirty="0">
                <a:solidFill>
                  <a:srgbClr val="000000"/>
                </a:solidFill>
                <a:latin typeface="Tahoma" panose="020B0604030504040204" pitchFamily="34" charset="0"/>
              </a:rPr>
              <a:t>Answer from Alexej:</a:t>
            </a:r>
          </a:p>
          <a:p>
            <a:pPr algn="l"/>
            <a:r>
              <a:rPr lang="en-GB" sz="1200" b="0" i="0" u="none" strike="noStrike" dirty="0">
                <a:solidFill>
                  <a:srgbClr val="000000"/>
                </a:solidFill>
                <a:effectLst/>
                <a:latin typeface="Tahoma" panose="020B0604030504040204" pitchFamily="34" charset="0"/>
              </a:rPr>
              <a:t>Concerning the transverse dimensions of the RF structure and the power load, please find presentation of Hermann where this has been discussed </a:t>
            </a:r>
            <a:r>
              <a:rPr lang="en-GB" sz="1200" b="0" i="0" u="none" strike="noStrike" dirty="0">
                <a:solidFill>
                  <a:srgbClr val="000000"/>
                </a:solidFill>
                <a:effectLst/>
                <a:latin typeface="Tahoma" panose="020B0604030504040204" pitchFamily="34" charset="0"/>
                <a:hlinkClick r:id="rId2"/>
              </a:rPr>
              <a:t>https://indico.cern.ch/event/1140849/</a:t>
            </a:r>
            <a:r>
              <a:rPr lang="en-GB" sz="1200" b="0" i="0" u="none" strike="noStrike" dirty="0">
                <a:solidFill>
                  <a:srgbClr val="000000"/>
                </a:solidFill>
                <a:effectLst/>
                <a:latin typeface="Tahoma" panose="020B0604030504040204" pitchFamily="34" charset="0"/>
              </a:rPr>
              <a:t> </a:t>
            </a:r>
          </a:p>
          <a:p>
            <a:pPr marL="171450" indent="-171450" algn="l">
              <a:buFont typeface="Wingdings" pitchFamily="2" charset="2"/>
              <a:buChar char="§"/>
            </a:pPr>
            <a:r>
              <a:rPr lang="en-GB" sz="1200" b="0" i="0" u="none" strike="noStrike" dirty="0">
                <a:solidFill>
                  <a:srgbClr val="000000"/>
                </a:solidFill>
                <a:effectLst/>
                <a:latin typeface="Tahoma" panose="020B0604030504040204" pitchFamily="34" charset="0"/>
              </a:rPr>
              <a:t>Although the geometry was Optimized for fitting into the aperture of the quadrupole, you can estimated the wall thickness of the structure with the integrated cooling channel to be about 35 to 55 mm.</a:t>
            </a:r>
          </a:p>
          <a:p>
            <a:pPr marL="171450" indent="-171450" algn="l">
              <a:buFont typeface="Wingdings" pitchFamily="2" charset="2"/>
              <a:buChar char="§"/>
            </a:pPr>
            <a:r>
              <a:rPr lang="en-GB" sz="1200" b="0" i="0" u="none" strike="noStrike" dirty="0">
                <a:solidFill>
                  <a:srgbClr val="000000"/>
                </a:solidFill>
                <a:effectLst/>
                <a:latin typeface="Tahoma" panose="020B0604030504040204" pitchFamily="34" charset="0"/>
              </a:rPr>
              <a:t>Preliminary thermal simulation have been done for average power loss </a:t>
            </a:r>
            <a:r>
              <a:rPr lang="en-GB" sz="1200" b="0" i="0" u="none" strike="noStrike" dirty="0" err="1">
                <a:solidFill>
                  <a:srgbClr val="000000"/>
                </a:solidFill>
                <a:effectLst/>
                <a:latin typeface="Tahoma" panose="020B0604030504040204" pitchFamily="34" charset="0"/>
              </a:rPr>
              <a:t>pers</a:t>
            </a:r>
            <a:r>
              <a:rPr lang="en-GB" sz="1200" b="0" i="0" u="none" strike="noStrike" dirty="0">
                <a:solidFill>
                  <a:srgbClr val="000000"/>
                </a:solidFill>
                <a:effectLst/>
                <a:latin typeface="Tahoma" panose="020B0604030504040204" pitchFamily="34" charset="0"/>
              </a:rPr>
              <a:t> RF cell (that is what Barbara calls cavity in her talk) of 126 W. The heist power shown by Barbara is 170W is a bit higher than this but it is only fir a few RF cells. On the contrary the RF power loss will be similar in all cells. So I think it is fare to say that in the first RF structure (44 RF calls) the average power load from the RF and from the beam loss are comparable. It must certainly be studied in more detail and adequate cooling design must be implemented, but I do not think that there is any showstopper.</a:t>
            </a:r>
          </a:p>
        </p:txBody>
      </p:sp>
    </p:spTree>
    <p:extLst>
      <p:ext uri="{BB962C8B-B14F-4D97-AF65-F5344CB8AC3E}">
        <p14:creationId xmlns:p14="http://schemas.microsoft.com/office/powerpoint/2010/main" val="298766038"/>
      </p:ext>
    </p:extLst>
  </p:cSld>
  <p:clrMapOvr>
    <a:masterClrMapping/>
  </p:clrMapOvr>
  <p:transition spd="med"/>
</p:sld>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square" lIns="0" tIns="0" rIns="0" bIns="0" rtlCol="0">
        <a:noAutofit/>
      </a:bodyPr>
      <a:lstStyle>
        <a:defPPr eaLnBrk="1" hangingPunct="1">
          <a:lnSpc>
            <a:spcPct val="110000"/>
          </a:lnSpc>
          <a:spcBef>
            <a:spcPct val="0"/>
          </a:spcBef>
          <a:buClr>
            <a:srgbClr val="000000"/>
          </a:buClr>
          <a:defRPr sz="1800" dirty="0" err="1" smtClean="0">
            <a:solidFill>
              <a:srgbClr val="000000"/>
            </a:solidFill>
            <a:latin typeface="Calibri"/>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PSI-Powerpoint-Master Calibri V2</Template>
  <TotalTime>23387</TotalTime>
  <Words>1493</Words>
  <Application>Microsoft Macintosh PowerPoint</Application>
  <PresentationFormat>On-screen Show (16:9)</PresentationFormat>
  <Paragraphs>90</Paragraphs>
  <Slides>11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.PingFang SC Regular</vt:lpstr>
      <vt:lpstr>Arial</vt:lpstr>
      <vt:lpstr>Arial Narrow</vt:lpstr>
      <vt:lpstr>Calibri</vt:lpstr>
      <vt:lpstr>Georgia</vt:lpstr>
      <vt:lpstr>Helvetica Neue</vt:lpstr>
      <vt:lpstr>Rockwell</vt:lpstr>
      <vt:lpstr>Symbol</vt:lpstr>
      <vt:lpstr>Tahoma</vt:lpstr>
      <vt:lpstr>Times</vt:lpstr>
      <vt:lpstr>Wingdings</vt:lpstr>
      <vt:lpstr>PSI-Powerpoint-Master Calibri V2</vt:lpstr>
      <vt:lpstr>Overall Status and Parameters Optimization </vt:lpstr>
      <vt:lpstr>Concluding remarks 1/7</vt:lpstr>
      <vt:lpstr>Concluding remarks 2/7</vt:lpstr>
      <vt:lpstr>Concluding remarks 3/7</vt:lpstr>
      <vt:lpstr>Concluding remarks 4/7</vt:lpstr>
      <vt:lpstr>Concluding remarks 5/7</vt:lpstr>
      <vt:lpstr>Concluding remarks 6/7</vt:lpstr>
      <vt:lpstr>Concluding remarks 7/7</vt:lpstr>
      <vt:lpstr>Additional information </vt:lpstr>
      <vt:lpstr>Additional information </vt:lpstr>
      <vt:lpstr>Additional information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Craievich</dc:creator>
  <cp:lastModifiedBy>Craievich Paolo (PSI)</cp:lastModifiedBy>
  <cp:revision>242</cp:revision>
  <cp:lastPrinted>2015-09-30T13:23:15Z</cp:lastPrinted>
  <dcterms:created xsi:type="dcterms:W3CDTF">2021-06-26T09:30:50Z</dcterms:created>
  <dcterms:modified xsi:type="dcterms:W3CDTF">2022-11-29T21:33:23Z</dcterms:modified>
</cp:coreProperties>
</file>