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9" r:id="rId4"/>
    <p:sldId id="263" r:id="rId5"/>
    <p:sldId id="260" r:id="rId6"/>
    <p:sldId id="261" r:id="rId7"/>
    <p:sldId id="258" r:id="rId8"/>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4" d="100"/>
          <a:sy n="84" d="100"/>
        </p:scale>
        <p:origin x="-100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F13973-0ECE-5741-ACBD-58D294B0297C}" type="datetimeFigureOut">
              <a:rPr lang="fr-FR" smtClean="0"/>
              <a:t>04/12/22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99A2ED-36CD-124A-B498-A1F3B935C98C}" type="slidenum">
              <a:rPr lang="fr-FR" smtClean="0"/>
              <a:t>‹#›</a:t>
            </a:fld>
            <a:endParaRPr lang="fr-FR"/>
          </a:p>
        </p:txBody>
      </p:sp>
    </p:spTree>
    <p:extLst>
      <p:ext uri="{BB962C8B-B14F-4D97-AF65-F5344CB8AC3E}">
        <p14:creationId xmlns:p14="http://schemas.microsoft.com/office/powerpoint/2010/main" val="14970121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499A2ED-36CD-124A-B498-A1F3B935C98C}" type="slidenum">
              <a:rPr lang="fr-FR" smtClean="0"/>
              <a:t>1</a:t>
            </a:fld>
            <a:endParaRPr lang="fr-FR"/>
          </a:p>
        </p:txBody>
      </p:sp>
    </p:spTree>
    <p:extLst>
      <p:ext uri="{BB962C8B-B14F-4D97-AF65-F5344CB8AC3E}">
        <p14:creationId xmlns:p14="http://schemas.microsoft.com/office/powerpoint/2010/main" val="4091633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499A2ED-36CD-124A-B498-A1F3B935C98C}" type="slidenum">
              <a:rPr lang="fr-FR" smtClean="0"/>
              <a:t>7</a:t>
            </a:fld>
            <a:endParaRPr lang="fr-FR"/>
          </a:p>
        </p:txBody>
      </p:sp>
    </p:spTree>
    <p:extLst>
      <p:ext uri="{BB962C8B-B14F-4D97-AF65-F5344CB8AC3E}">
        <p14:creationId xmlns:p14="http://schemas.microsoft.com/office/powerpoint/2010/main" val="3021528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x-none"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3E26A1A-2BEB-7149-B452-3A8452C39FAD}" type="datetimeFigureOut">
              <a:rPr lang="fr-FR" smtClean="0"/>
              <a:t>04/12/22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60C813-BDCA-0246-A93F-6251750A96BC}" type="slidenum">
              <a:rPr lang="fr-FR" smtClean="0"/>
              <a:t>‹#›</a:t>
            </a:fld>
            <a:endParaRPr lang="fr-FR"/>
          </a:p>
        </p:txBody>
      </p:sp>
    </p:spTree>
    <p:extLst>
      <p:ext uri="{BB962C8B-B14F-4D97-AF65-F5344CB8AC3E}">
        <p14:creationId xmlns:p14="http://schemas.microsoft.com/office/powerpoint/2010/main" val="2899196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x-none"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lang="fr-FR"/>
          </a:p>
        </p:txBody>
      </p:sp>
      <p:sp>
        <p:nvSpPr>
          <p:cNvPr id="4" name="Espace réservé de la date 3"/>
          <p:cNvSpPr>
            <a:spLocks noGrp="1"/>
          </p:cNvSpPr>
          <p:nvPr>
            <p:ph type="dt" sz="half" idx="10"/>
          </p:nvPr>
        </p:nvSpPr>
        <p:spPr/>
        <p:txBody>
          <a:bodyPr/>
          <a:lstStyle/>
          <a:p>
            <a:fld id="{B3E26A1A-2BEB-7149-B452-3A8452C39FAD}" type="datetimeFigureOut">
              <a:rPr lang="fr-FR" smtClean="0"/>
              <a:t>04/12/22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60C813-BDCA-0246-A93F-6251750A96BC}" type="slidenum">
              <a:rPr lang="fr-FR" smtClean="0"/>
              <a:t>‹#›</a:t>
            </a:fld>
            <a:endParaRPr lang="fr-FR"/>
          </a:p>
        </p:txBody>
      </p:sp>
    </p:spTree>
    <p:extLst>
      <p:ext uri="{BB962C8B-B14F-4D97-AF65-F5344CB8AC3E}">
        <p14:creationId xmlns:p14="http://schemas.microsoft.com/office/powerpoint/2010/main" val="1852572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x-none"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lang="fr-FR"/>
          </a:p>
        </p:txBody>
      </p:sp>
      <p:sp>
        <p:nvSpPr>
          <p:cNvPr id="4" name="Espace réservé de la date 3"/>
          <p:cNvSpPr>
            <a:spLocks noGrp="1"/>
          </p:cNvSpPr>
          <p:nvPr>
            <p:ph type="dt" sz="half" idx="10"/>
          </p:nvPr>
        </p:nvSpPr>
        <p:spPr/>
        <p:txBody>
          <a:bodyPr/>
          <a:lstStyle/>
          <a:p>
            <a:fld id="{B3E26A1A-2BEB-7149-B452-3A8452C39FAD}" type="datetimeFigureOut">
              <a:rPr lang="fr-FR" smtClean="0"/>
              <a:t>04/12/22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60C813-BDCA-0246-A93F-6251750A96BC}" type="slidenum">
              <a:rPr lang="fr-FR" smtClean="0"/>
              <a:t>‹#›</a:t>
            </a:fld>
            <a:endParaRPr lang="fr-FR"/>
          </a:p>
        </p:txBody>
      </p:sp>
    </p:spTree>
    <p:extLst>
      <p:ext uri="{BB962C8B-B14F-4D97-AF65-F5344CB8AC3E}">
        <p14:creationId xmlns:p14="http://schemas.microsoft.com/office/powerpoint/2010/main" val="637639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x-none" smtClean="0"/>
              <a:t>Cliquez et modifiez le titre</a:t>
            </a:r>
            <a:endParaRPr lang="fr-FR"/>
          </a:p>
        </p:txBody>
      </p:sp>
      <p:sp>
        <p:nvSpPr>
          <p:cNvPr id="3" name="Espace réservé du contenu 2"/>
          <p:cNvSpPr>
            <a:spLocks noGrp="1"/>
          </p:cNvSpPr>
          <p:nvPr>
            <p:ph idx="1"/>
          </p:nvPr>
        </p:nvSpPr>
        <p:spPr/>
        <p:txBody>
          <a:body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lang="fr-FR"/>
          </a:p>
        </p:txBody>
      </p:sp>
      <p:sp>
        <p:nvSpPr>
          <p:cNvPr id="4" name="Espace réservé de la date 3"/>
          <p:cNvSpPr>
            <a:spLocks noGrp="1"/>
          </p:cNvSpPr>
          <p:nvPr>
            <p:ph type="dt" sz="half" idx="10"/>
          </p:nvPr>
        </p:nvSpPr>
        <p:spPr/>
        <p:txBody>
          <a:bodyPr/>
          <a:lstStyle/>
          <a:p>
            <a:fld id="{B3E26A1A-2BEB-7149-B452-3A8452C39FAD}" type="datetimeFigureOut">
              <a:rPr lang="fr-FR" smtClean="0"/>
              <a:t>04/12/22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60C813-BDCA-0246-A93F-6251750A96BC}" type="slidenum">
              <a:rPr lang="fr-FR" smtClean="0"/>
              <a:t>‹#›</a:t>
            </a:fld>
            <a:endParaRPr lang="fr-FR"/>
          </a:p>
        </p:txBody>
      </p:sp>
    </p:spTree>
    <p:extLst>
      <p:ext uri="{BB962C8B-B14F-4D97-AF65-F5344CB8AC3E}">
        <p14:creationId xmlns:p14="http://schemas.microsoft.com/office/powerpoint/2010/main" val="2194974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x-none"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Cliquez pour modifier les styles du texte du masque</a:t>
            </a:r>
          </a:p>
        </p:txBody>
      </p:sp>
      <p:sp>
        <p:nvSpPr>
          <p:cNvPr id="4" name="Espace réservé de la date 3"/>
          <p:cNvSpPr>
            <a:spLocks noGrp="1"/>
          </p:cNvSpPr>
          <p:nvPr>
            <p:ph type="dt" sz="half" idx="10"/>
          </p:nvPr>
        </p:nvSpPr>
        <p:spPr/>
        <p:txBody>
          <a:bodyPr/>
          <a:lstStyle/>
          <a:p>
            <a:fld id="{B3E26A1A-2BEB-7149-B452-3A8452C39FAD}" type="datetimeFigureOut">
              <a:rPr lang="fr-FR" smtClean="0"/>
              <a:t>04/12/22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60C813-BDCA-0246-A93F-6251750A96BC}" type="slidenum">
              <a:rPr lang="fr-FR" smtClean="0"/>
              <a:t>‹#›</a:t>
            </a:fld>
            <a:endParaRPr lang="fr-FR"/>
          </a:p>
        </p:txBody>
      </p:sp>
    </p:spTree>
    <p:extLst>
      <p:ext uri="{BB962C8B-B14F-4D97-AF65-F5344CB8AC3E}">
        <p14:creationId xmlns:p14="http://schemas.microsoft.com/office/powerpoint/2010/main" val="3073174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x-none"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lang="fr-FR"/>
          </a:p>
        </p:txBody>
      </p:sp>
      <p:sp>
        <p:nvSpPr>
          <p:cNvPr id="5" name="Espace réservé de la date 4"/>
          <p:cNvSpPr>
            <a:spLocks noGrp="1"/>
          </p:cNvSpPr>
          <p:nvPr>
            <p:ph type="dt" sz="half" idx="10"/>
          </p:nvPr>
        </p:nvSpPr>
        <p:spPr/>
        <p:txBody>
          <a:bodyPr/>
          <a:lstStyle/>
          <a:p>
            <a:fld id="{B3E26A1A-2BEB-7149-B452-3A8452C39FAD}" type="datetimeFigureOut">
              <a:rPr lang="fr-FR" smtClean="0"/>
              <a:t>04/12/22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60C813-BDCA-0246-A93F-6251750A96BC}" type="slidenum">
              <a:rPr lang="fr-FR" smtClean="0"/>
              <a:t>‹#›</a:t>
            </a:fld>
            <a:endParaRPr lang="fr-FR"/>
          </a:p>
        </p:txBody>
      </p:sp>
    </p:spTree>
    <p:extLst>
      <p:ext uri="{BB962C8B-B14F-4D97-AF65-F5344CB8AC3E}">
        <p14:creationId xmlns:p14="http://schemas.microsoft.com/office/powerpoint/2010/main" val="246551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x-none"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lang="fr-FR"/>
          </a:p>
        </p:txBody>
      </p:sp>
      <p:sp>
        <p:nvSpPr>
          <p:cNvPr id="7" name="Espace réservé de la date 6"/>
          <p:cNvSpPr>
            <a:spLocks noGrp="1"/>
          </p:cNvSpPr>
          <p:nvPr>
            <p:ph type="dt" sz="half" idx="10"/>
          </p:nvPr>
        </p:nvSpPr>
        <p:spPr/>
        <p:txBody>
          <a:bodyPr/>
          <a:lstStyle/>
          <a:p>
            <a:fld id="{B3E26A1A-2BEB-7149-B452-3A8452C39FAD}" type="datetimeFigureOut">
              <a:rPr lang="fr-FR" smtClean="0"/>
              <a:t>04/12/22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C60C813-BDCA-0246-A93F-6251750A96BC}" type="slidenum">
              <a:rPr lang="fr-FR" smtClean="0"/>
              <a:t>‹#›</a:t>
            </a:fld>
            <a:endParaRPr lang="fr-FR"/>
          </a:p>
        </p:txBody>
      </p:sp>
    </p:spTree>
    <p:extLst>
      <p:ext uri="{BB962C8B-B14F-4D97-AF65-F5344CB8AC3E}">
        <p14:creationId xmlns:p14="http://schemas.microsoft.com/office/powerpoint/2010/main" val="864791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x-none" smtClean="0"/>
              <a:t>Cliquez et modifiez le titre</a:t>
            </a:r>
            <a:endParaRPr lang="fr-FR"/>
          </a:p>
        </p:txBody>
      </p:sp>
      <p:sp>
        <p:nvSpPr>
          <p:cNvPr id="3" name="Espace réservé de la date 2"/>
          <p:cNvSpPr>
            <a:spLocks noGrp="1"/>
          </p:cNvSpPr>
          <p:nvPr>
            <p:ph type="dt" sz="half" idx="10"/>
          </p:nvPr>
        </p:nvSpPr>
        <p:spPr/>
        <p:txBody>
          <a:bodyPr/>
          <a:lstStyle/>
          <a:p>
            <a:fld id="{B3E26A1A-2BEB-7149-B452-3A8452C39FAD}" type="datetimeFigureOut">
              <a:rPr lang="fr-FR" smtClean="0"/>
              <a:t>04/12/22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C60C813-BDCA-0246-A93F-6251750A96BC}" type="slidenum">
              <a:rPr lang="fr-FR" smtClean="0"/>
              <a:t>‹#›</a:t>
            </a:fld>
            <a:endParaRPr lang="fr-FR"/>
          </a:p>
        </p:txBody>
      </p:sp>
    </p:spTree>
    <p:extLst>
      <p:ext uri="{BB962C8B-B14F-4D97-AF65-F5344CB8AC3E}">
        <p14:creationId xmlns:p14="http://schemas.microsoft.com/office/powerpoint/2010/main" val="3947883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3E26A1A-2BEB-7149-B452-3A8452C39FAD}" type="datetimeFigureOut">
              <a:rPr lang="fr-FR" smtClean="0"/>
              <a:t>04/12/22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C60C813-BDCA-0246-A93F-6251750A96BC}" type="slidenum">
              <a:rPr lang="fr-FR" smtClean="0"/>
              <a:t>‹#›</a:t>
            </a:fld>
            <a:endParaRPr lang="fr-FR"/>
          </a:p>
        </p:txBody>
      </p:sp>
    </p:spTree>
    <p:extLst>
      <p:ext uri="{BB962C8B-B14F-4D97-AF65-F5344CB8AC3E}">
        <p14:creationId xmlns:p14="http://schemas.microsoft.com/office/powerpoint/2010/main" val="2569613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x-none"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Cliquez pour modifier les styles du texte du masque</a:t>
            </a:r>
          </a:p>
        </p:txBody>
      </p:sp>
      <p:sp>
        <p:nvSpPr>
          <p:cNvPr id="5" name="Espace réservé de la date 4"/>
          <p:cNvSpPr>
            <a:spLocks noGrp="1"/>
          </p:cNvSpPr>
          <p:nvPr>
            <p:ph type="dt" sz="half" idx="10"/>
          </p:nvPr>
        </p:nvSpPr>
        <p:spPr/>
        <p:txBody>
          <a:bodyPr/>
          <a:lstStyle/>
          <a:p>
            <a:fld id="{B3E26A1A-2BEB-7149-B452-3A8452C39FAD}" type="datetimeFigureOut">
              <a:rPr lang="fr-FR" smtClean="0"/>
              <a:t>04/12/22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60C813-BDCA-0246-A93F-6251750A96BC}" type="slidenum">
              <a:rPr lang="fr-FR" smtClean="0"/>
              <a:t>‹#›</a:t>
            </a:fld>
            <a:endParaRPr lang="fr-FR"/>
          </a:p>
        </p:txBody>
      </p:sp>
    </p:spTree>
    <p:extLst>
      <p:ext uri="{BB962C8B-B14F-4D97-AF65-F5344CB8AC3E}">
        <p14:creationId xmlns:p14="http://schemas.microsoft.com/office/powerpoint/2010/main" val="2055884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x-none"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Cliquez pour modifier les styles du texte du masque</a:t>
            </a:r>
          </a:p>
        </p:txBody>
      </p:sp>
      <p:sp>
        <p:nvSpPr>
          <p:cNvPr id="5" name="Espace réservé de la date 4"/>
          <p:cNvSpPr>
            <a:spLocks noGrp="1"/>
          </p:cNvSpPr>
          <p:nvPr>
            <p:ph type="dt" sz="half" idx="10"/>
          </p:nvPr>
        </p:nvSpPr>
        <p:spPr/>
        <p:txBody>
          <a:bodyPr/>
          <a:lstStyle/>
          <a:p>
            <a:fld id="{B3E26A1A-2BEB-7149-B452-3A8452C39FAD}" type="datetimeFigureOut">
              <a:rPr lang="fr-FR" smtClean="0"/>
              <a:t>04/12/22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60C813-BDCA-0246-A93F-6251750A96BC}" type="slidenum">
              <a:rPr lang="fr-FR" smtClean="0"/>
              <a:t>‹#›</a:t>
            </a:fld>
            <a:endParaRPr lang="fr-FR"/>
          </a:p>
        </p:txBody>
      </p:sp>
    </p:spTree>
    <p:extLst>
      <p:ext uri="{BB962C8B-B14F-4D97-AF65-F5344CB8AC3E}">
        <p14:creationId xmlns:p14="http://schemas.microsoft.com/office/powerpoint/2010/main" val="3445018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Cliquez pour modifier les styles du texte du masque</a:t>
            </a:r>
          </a:p>
          <a:p>
            <a:pPr lvl="1"/>
            <a:r>
              <a:rPr lang="x-none" smtClean="0"/>
              <a:t>Deuxième niveau</a:t>
            </a:r>
          </a:p>
          <a:p>
            <a:pPr lvl="2"/>
            <a:r>
              <a:rPr lang="x-none" smtClean="0"/>
              <a:t>Troisième niveau</a:t>
            </a:r>
          </a:p>
          <a:p>
            <a:pPr lvl="3"/>
            <a:r>
              <a:rPr lang="x-none" smtClean="0"/>
              <a:t>Quatrième niveau</a:t>
            </a:r>
          </a:p>
          <a:p>
            <a:pPr lvl="4"/>
            <a:r>
              <a:rPr lang="x-none"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26A1A-2BEB-7149-B452-3A8452C39FAD}" type="datetimeFigureOut">
              <a:rPr lang="fr-FR" smtClean="0"/>
              <a:t>04/12/22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60C813-BDCA-0246-A93F-6251750A96BC}" type="slidenum">
              <a:rPr lang="fr-FR" smtClean="0"/>
              <a:t>‹#›</a:t>
            </a:fld>
            <a:endParaRPr lang="fr-FR"/>
          </a:p>
        </p:txBody>
      </p:sp>
    </p:spTree>
    <p:extLst>
      <p:ext uri="{BB962C8B-B14F-4D97-AF65-F5344CB8AC3E}">
        <p14:creationId xmlns:p14="http://schemas.microsoft.com/office/powerpoint/2010/main" val="2605756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dpif.org" TargetMode="Externa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s://www.sorbonne-universite.fr" TargetMode="External"/><Relationship Id="rId4" Type="http://schemas.openxmlformats.org/officeDocument/2006/relationships/hyperlink" Target="https://u-paris.fr" TargetMode="External"/><Relationship Id="rId5" Type="http://schemas.openxmlformats.org/officeDocument/2006/relationships/hyperlink" Target="https://www.universite-paris-saclay.fr" TargetMode="External"/><Relationship Id="rId1" Type="http://schemas.openxmlformats.org/officeDocument/2006/relationships/slideLayout" Target="../slideLayouts/slideLayout2.xml"/><Relationship Id="rId2" Type="http://schemas.openxmlformats.org/officeDocument/2006/relationships/hyperlink" Target="https://www.univ-psl.f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edpif.org/en/recrutement/prop.php" TargetMode="External"/><Relationship Id="rId3" Type="http://schemas.openxmlformats.org/officeDocument/2006/relationships/hyperlink" Target="https://www.edpif.org/en/recrutement/candid.ph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edpif.org/en/recrutement/candid.php"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dpif.org/en/" TargetMode="External"/><Relationship Id="rId4" Type="http://schemas.openxmlformats.org/officeDocument/2006/relationships/hyperlink" Target="https://www.edpif.org/en/edpif/contact.php" TargetMode="External"/><Relationship Id="rId5" Type="http://schemas.openxmlformats.org/officeDocument/2006/relationships/hyperlink" Target="mailto:edpif.upsaclay@edpif.org"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153258"/>
            <a:ext cx="7772400" cy="2384265"/>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fr-FR" dirty="0" smtClean="0"/>
              <a:t>Doctoral </a:t>
            </a:r>
            <a:r>
              <a:rPr lang="fr-FR" dirty="0" err="1" smtClean="0"/>
              <a:t>School</a:t>
            </a:r>
            <a:r>
              <a:rPr lang="fr-FR" dirty="0" smtClean="0"/>
              <a:t/>
            </a:r>
            <a:br>
              <a:rPr lang="fr-FR" dirty="0" smtClean="0"/>
            </a:br>
            <a:r>
              <a:rPr lang="fr-FR" dirty="0" smtClean="0"/>
              <a:t>« </a:t>
            </a:r>
            <a:r>
              <a:rPr lang="fr-FR" i="1" dirty="0" smtClean="0"/>
              <a:t>Physique en Île-de-France »</a:t>
            </a:r>
            <a:br>
              <a:rPr lang="fr-FR" i="1" dirty="0" smtClean="0"/>
            </a:br>
            <a:r>
              <a:rPr lang="fr-FR" i="1" dirty="0" smtClean="0"/>
              <a:t>ED PIF</a:t>
            </a:r>
            <a:r>
              <a:rPr lang="fr-FR" b="1" dirty="0" smtClean="0"/>
              <a:t> </a:t>
            </a:r>
            <a:endParaRPr lang="fr-FR" dirty="0"/>
          </a:p>
        </p:txBody>
      </p:sp>
      <p:sp>
        <p:nvSpPr>
          <p:cNvPr id="3" name="Sous-titre 2"/>
          <p:cNvSpPr>
            <a:spLocks noGrp="1"/>
          </p:cNvSpPr>
          <p:nvPr>
            <p:ph type="subTitle" idx="1"/>
          </p:nvPr>
        </p:nvSpPr>
        <p:spPr>
          <a:xfrm>
            <a:off x="1371600" y="4107674"/>
            <a:ext cx="6400800" cy="1282837"/>
          </a:xfrm>
        </p:spPr>
        <p:txBody>
          <a:bodyPr>
            <a:normAutofit/>
          </a:bodyPr>
          <a:lstStyle/>
          <a:p>
            <a:r>
              <a:rPr lang="en-US" b="1" i="1" dirty="0" smtClean="0"/>
              <a:t>ED564 </a:t>
            </a:r>
            <a:r>
              <a:rPr lang="en-US" b="1" i="1" dirty="0"/>
              <a:t>: PSL – SU – UP – </a:t>
            </a:r>
            <a:r>
              <a:rPr lang="en-US" b="1" i="1" dirty="0" err="1"/>
              <a:t>UPSaclay</a:t>
            </a:r>
            <a:endParaRPr lang="fr-FR" dirty="0"/>
          </a:p>
          <a:p>
            <a:r>
              <a:rPr lang="en-US" b="1" u="sng" dirty="0">
                <a:hlinkClick r:id="rId3"/>
              </a:rPr>
              <a:t>https://www.edpif.org</a:t>
            </a:r>
            <a:endParaRPr lang="fr-FR" dirty="0"/>
          </a:p>
          <a:p>
            <a:endParaRPr lang="fr-FR" dirty="0"/>
          </a:p>
          <a:p>
            <a:endParaRPr lang="fr-FR" dirty="0"/>
          </a:p>
        </p:txBody>
      </p:sp>
      <p:pic>
        <p:nvPicPr>
          <p:cNvPr id="4" name="Image 3"/>
          <p:cNvPicPr/>
          <p:nvPr/>
        </p:nvPicPr>
        <p:blipFill rotWithShape="1">
          <a:blip r:embed="rId4" cstate="print">
            <a:extLst>
              <a:ext uri="{28A0092B-C50C-407E-A947-70E740481C1C}">
                <a14:useLocalDpi xmlns:a14="http://schemas.microsoft.com/office/drawing/2010/main" val="0"/>
              </a:ext>
            </a:extLst>
          </a:blip>
          <a:srcRect l="2232" t="3469" r="7861" b="3466"/>
          <a:stretch/>
        </p:blipFill>
        <p:spPr bwMode="auto">
          <a:xfrm>
            <a:off x="6947535" y="5390511"/>
            <a:ext cx="1649730" cy="128016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3228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22"/>
            <a:ext cx="8229600" cy="907057"/>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General presentation</a:t>
            </a:r>
            <a:endParaRPr lang="en-US" dirty="0"/>
          </a:p>
        </p:txBody>
      </p:sp>
      <p:sp>
        <p:nvSpPr>
          <p:cNvPr id="3" name="Espace réservé du contenu 2"/>
          <p:cNvSpPr>
            <a:spLocks noGrp="1"/>
          </p:cNvSpPr>
          <p:nvPr>
            <p:ph idx="1"/>
          </p:nvPr>
        </p:nvSpPr>
        <p:spPr>
          <a:xfrm>
            <a:off x="457200" y="1140300"/>
            <a:ext cx="8229600" cy="5247974"/>
          </a:xfrm>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en-US" sz="1800" dirty="0" smtClean="0">
                <a:cs typeface="Arial"/>
              </a:rPr>
              <a:t>The Doctoral School, or "</a:t>
            </a:r>
            <a:r>
              <a:rPr lang="en-US" sz="1800" dirty="0" err="1" smtClean="0">
                <a:cs typeface="Arial"/>
              </a:rPr>
              <a:t>École</a:t>
            </a:r>
            <a:r>
              <a:rPr lang="en-US" sz="1800" dirty="0" smtClean="0">
                <a:cs typeface="Arial"/>
              </a:rPr>
              <a:t> </a:t>
            </a:r>
            <a:r>
              <a:rPr lang="en-US" sz="1800" dirty="0" err="1" smtClean="0">
                <a:cs typeface="Arial"/>
              </a:rPr>
              <a:t>Doctorale</a:t>
            </a:r>
            <a:r>
              <a:rPr lang="en-US" sz="1800" dirty="0" smtClean="0">
                <a:cs typeface="Arial"/>
              </a:rPr>
              <a:t> </a:t>
            </a:r>
            <a:r>
              <a:rPr lang="en-US" sz="1800" i="1" dirty="0" smtClean="0">
                <a:cs typeface="Arial"/>
              </a:rPr>
              <a:t>Physique en Île-de-France"</a:t>
            </a:r>
            <a:r>
              <a:rPr lang="en-US" sz="1800" dirty="0" smtClean="0">
                <a:cs typeface="Arial"/>
              </a:rPr>
              <a:t>,  is formally hosted by</a:t>
            </a:r>
          </a:p>
          <a:p>
            <a:r>
              <a:rPr lang="en-US" sz="1800" dirty="0" smtClean="0">
                <a:cs typeface="Arial"/>
                <a:hlinkClick r:id="rId2"/>
              </a:rPr>
              <a:t>Université PSL</a:t>
            </a:r>
            <a:r>
              <a:rPr lang="en-US" sz="1800" dirty="0" smtClean="0">
                <a:cs typeface="Arial"/>
              </a:rPr>
              <a:t>,</a:t>
            </a:r>
          </a:p>
          <a:p>
            <a:pPr marL="0" indent="0">
              <a:buNone/>
            </a:pPr>
            <a:r>
              <a:rPr lang="en-US" sz="1800" dirty="0" smtClean="0">
                <a:cs typeface="Arial"/>
              </a:rPr>
              <a:t>and driven jointly with the universities:</a:t>
            </a:r>
          </a:p>
          <a:p>
            <a:r>
              <a:rPr lang="en-US" sz="1800" dirty="0" smtClean="0">
                <a:cs typeface="Arial"/>
                <a:hlinkClick r:id="rId3"/>
              </a:rPr>
              <a:t>Sorbonne Université (SU)</a:t>
            </a:r>
            <a:r>
              <a:rPr lang="en-US" sz="1800" dirty="0" smtClean="0">
                <a:cs typeface="Arial"/>
              </a:rPr>
              <a:t>,</a:t>
            </a:r>
          </a:p>
          <a:p>
            <a:r>
              <a:rPr lang="en-US" sz="1800" dirty="0" smtClean="0">
                <a:cs typeface="Arial"/>
                <a:hlinkClick r:id="rId4"/>
              </a:rPr>
              <a:t>Université de Paris (UP)</a:t>
            </a:r>
            <a:r>
              <a:rPr lang="en-US" sz="1800" dirty="0" smtClean="0">
                <a:cs typeface="Arial"/>
              </a:rPr>
              <a:t>,</a:t>
            </a:r>
          </a:p>
          <a:p>
            <a:r>
              <a:rPr lang="en-US" sz="1800" dirty="0" smtClean="0">
                <a:cs typeface="Arial"/>
                <a:hlinkClick r:id="rId5"/>
              </a:rPr>
              <a:t>Université Paris-Saclay (UPSaclay)</a:t>
            </a:r>
            <a:r>
              <a:rPr lang="en-US" sz="1800" dirty="0" smtClean="0">
                <a:cs typeface="Arial"/>
              </a:rPr>
              <a:t>.</a:t>
            </a:r>
          </a:p>
          <a:p>
            <a:pPr marL="0" indent="0">
              <a:buNone/>
            </a:pPr>
            <a:endParaRPr lang="en-US" sz="1800" dirty="0" smtClean="0">
              <a:cs typeface="Arial"/>
            </a:endParaRPr>
          </a:p>
          <a:p>
            <a:pPr marL="0" indent="0">
              <a:buNone/>
            </a:pPr>
            <a:r>
              <a:rPr lang="en-US" sz="1800" dirty="0" smtClean="0">
                <a:cs typeface="Arial"/>
              </a:rPr>
              <a:t>The broad scientific scope of the EDPIF includes many aspects of </a:t>
            </a:r>
            <a:r>
              <a:rPr lang="en-US" sz="1800" b="1" dirty="0" smtClean="0">
                <a:solidFill>
                  <a:srgbClr val="0000FF"/>
                </a:solidFill>
                <a:cs typeface="Arial"/>
              </a:rPr>
              <a:t>fundamental physics</a:t>
            </a:r>
            <a:r>
              <a:rPr lang="en-US" sz="1800" dirty="0" smtClean="0">
                <a:cs typeface="Arial"/>
              </a:rPr>
              <a:t>, </a:t>
            </a:r>
            <a:r>
              <a:rPr lang="en-US" sz="1800" b="1" dirty="0" smtClean="0">
                <a:solidFill>
                  <a:srgbClr val="0000FF"/>
                </a:solidFill>
                <a:cs typeface="Arial"/>
              </a:rPr>
              <a:t>theoretical and/or experimental</a:t>
            </a:r>
            <a:r>
              <a:rPr lang="en-US" sz="1800" dirty="0" smtClean="0">
                <a:cs typeface="Arial"/>
              </a:rPr>
              <a:t>: the </a:t>
            </a:r>
            <a:r>
              <a:rPr lang="en-US" sz="1800" dirty="0" smtClean="0">
                <a:solidFill>
                  <a:srgbClr val="FF0000"/>
                </a:solidFill>
                <a:cs typeface="Arial"/>
              </a:rPr>
              <a:t>physics of fundamental interactions</a:t>
            </a:r>
            <a:r>
              <a:rPr lang="en-US" sz="1800" dirty="0" smtClean="0">
                <a:cs typeface="Arial"/>
              </a:rPr>
              <a:t>, quantum physics of dilute or condensed matter, statistical physics, soft matter and biophysics, as well as fundamental topics in optics, acoustics and hydrodynamics. </a:t>
            </a:r>
          </a:p>
          <a:p>
            <a:pPr marL="0" indent="0">
              <a:buNone/>
            </a:pPr>
            <a:endParaRPr lang="en-US" sz="1800" dirty="0" smtClean="0">
              <a:cs typeface="Arial"/>
            </a:endParaRPr>
          </a:p>
          <a:p>
            <a:pPr marL="0" indent="0">
              <a:buNone/>
            </a:pPr>
            <a:r>
              <a:rPr lang="en-US" sz="1800" dirty="0" smtClean="0">
                <a:cs typeface="Arial"/>
              </a:rPr>
              <a:t>The EDPIF hosts around </a:t>
            </a:r>
            <a:r>
              <a:rPr lang="en-US" sz="1800" dirty="0">
                <a:solidFill>
                  <a:srgbClr val="0000FF"/>
                </a:solidFill>
                <a:cs typeface="Arial"/>
              </a:rPr>
              <a:t>7</a:t>
            </a:r>
            <a:r>
              <a:rPr lang="en-US" sz="1800" dirty="0" smtClean="0">
                <a:solidFill>
                  <a:srgbClr val="0000FF"/>
                </a:solidFill>
                <a:cs typeface="Arial"/>
              </a:rPr>
              <a:t>00 </a:t>
            </a:r>
            <a:r>
              <a:rPr lang="en-US" sz="1800" dirty="0" smtClean="0">
                <a:solidFill>
                  <a:srgbClr val="0000FF"/>
                </a:solidFill>
                <a:cs typeface="Arial"/>
              </a:rPr>
              <a:t>PhD candidates </a:t>
            </a:r>
            <a:r>
              <a:rPr lang="en-US" sz="1800" dirty="0" smtClean="0">
                <a:cs typeface="Arial"/>
              </a:rPr>
              <a:t>preparing their doctorate in more than </a:t>
            </a:r>
            <a:r>
              <a:rPr lang="en-US" sz="1800" dirty="0" smtClean="0">
                <a:solidFill>
                  <a:srgbClr val="0000FF"/>
                </a:solidFill>
                <a:cs typeface="Arial"/>
              </a:rPr>
              <a:t>50 laboratories </a:t>
            </a:r>
            <a:r>
              <a:rPr lang="en-US" sz="1800" dirty="0" smtClean="0">
                <a:cs typeface="Arial"/>
              </a:rPr>
              <a:t>throughout the Paris region (both center and south area),  with more than </a:t>
            </a:r>
            <a:r>
              <a:rPr lang="en-US" sz="1800" dirty="0" smtClean="0">
                <a:solidFill>
                  <a:srgbClr val="0000FF"/>
                </a:solidFill>
                <a:cs typeface="Arial"/>
              </a:rPr>
              <a:t>800 researchers </a:t>
            </a:r>
            <a:r>
              <a:rPr lang="en-US" sz="1800" dirty="0" smtClean="0">
                <a:cs typeface="Arial"/>
              </a:rPr>
              <a:t>involved in thesis supervision.</a:t>
            </a:r>
          </a:p>
          <a:p>
            <a:pPr marL="0" indent="0">
              <a:buNone/>
            </a:pPr>
            <a:endParaRPr lang="en-US" sz="1800" dirty="0">
              <a:cs typeface="Arial"/>
            </a:endParaRPr>
          </a:p>
          <a:p>
            <a:pPr marL="0" indent="0">
              <a:buNone/>
            </a:pPr>
            <a:endParaRPr lang="en-US" sz="1800" dirty="0" smtClean="0">
              <a:cs typeface="Arial"/>
            </a:endParaRPr>
          </a:p>
        </p:txBody>
      </p:sp>
    </p:spTree>
    <p:extLst>
      <p:ext uri="{BB962C8B-B14F-4D97-AF65-F5344CB8AC3E}">
        <p14:creationId xmlns:p14="http://schemas.microsoft.com/office/powerpoint/2010/main" val="2853335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8454"/>
            <a:ext cx="8229600" cy="868183"/>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dirty="0" smtClean="0"/>
              <a:t>How to apply ?</a:t>
            </a:r>
            <a:endParaRPr lang="en-US" dirty="0"/>
          </a:p>
        </p:txBody>
      </p:sp>
      <p:sp>
        <p:nvSpPr>
          <p:cNvPr id="3" name="Espace réservé du contenu 2"/>
          <p:cNvSpPr>
            <a:spLocks noGrp="1"/>
          </p:cNvSpPr>
          <p:nvPr>
            <p:ph idx="1"/>
          </p:nvPr>
        </p:nvSpPr>
        <p:spPr>
          <a:xfrm>
            <a:off x="457200" y="1269880"/>
            <a:ext cx="8229600" cy="5247974"/>
          </a:xfrm>
        </p:spPr>
        <p:style>
          <a:lnRef idx="2">
            <a:schemeClr val="accent1"/>
          </a:lnRef>
          <a:fillRef idx="1">
            <a:schemeClr val="lt1"/>
          </a:fillRef>
          <a:effectRef idx="0">
            <a:schemeClr val="accent1"/>
          </a:effectRef>
          <a:fontRef idx="minor">
            <a:schemeClr val="dk1"/>
          </a:fontRef>
        </p:style>
        <p:txBody>
          <a:bodyPr>
            <a:normAutofit lnSpcReduction="10000"/>
          </a:bodyPr>
          <a:lstStyle/>
          <a:p>
            <a:pPr>
              <a:buFont typeface="Wingdings" charset="2"/>
              <a:buChar char="Ø"/>
            </a:pPr>
            <a:r>
              <a:rPr lang="en-US" sz="2400" dirty="0" smtClean="0"/>
              <a:t>Thesis proposals can be found </a:t>
            </a:r>
            <a:r>
              <a:rPr lang="en-US" sz="2400" dirty="0" smtClean="0">
                <a:solidFill>
                  <a:srgbClr val="FF0000"/>
                </a:solidFill>
              </a:rPr>
              <a:t>on the EDPIF website</a:t>
            </a:r>
            <a:r>
              <a:rPr lang="en-US" sz="2400" dirty="0" smtClean="0"/>
              <a:t>: </a:t>
            </a:r>
            <a:r>
              <a:rPr lang="en-US" sz="2400" dirty="0" smtClean="0">
                <a:hlinkClick r:id="rId2"/>
              </a:rPr>
              <a:t>https://www.edpif.org/en/recrutement/prop.php</a:t>
            </a:r>
            <a:endParaRPr lang="en-US" sz="2400" dirty="0" smtClean="0"/>
          </a:p>
          <a:p>
            <a:pPr>
              <a:buFont typeface="Wingdings" charset="2"/>
              <a:buChar char="§"/>
            </a:pPr>
            <a:endParaRPr lang="en-US" sz="2400" dirty="0" smtClean="0"/>
          </a:p>
          <a:p>
            <a:pPr>
              <a:buFont typeface="Wingdings" charset="2"/>
              <a:buChar char="Ø"/>
            </a:pPr>
            <a:r>
              <a:rPr lang="en-US" sz="2400" dirty="0" smtClean="0"/>
              <a:t>The first thing to do is to contact personally the PhD advisor !</a:t>
            </a:r>
          </a:p>
          <a:p>
            <a:pPr>
              <a:buFont typeface="Wingdings" charset="2"/>
              <a:buChar char="§"/>
            </a:pPr>
            <a:endParaRPr lang="en-US" sz="2400" dirty="0" smtClean="0"/>
          </a:p>
          <a:p>
            <a:pPr>
              <a:buFont typeface="Wingdings" charset="2"/>
              <a:buChar char="Ø"/>
            </a:pPr>
            <a:r>
              <a:rPr lang="en-US" sz="2400" dirty="0" smtClean="0"/>
              <a:t>Once you agree with the PhD advisor, you should apply on his/her subject </a:t>
            </a:r>
            <a:r>
              <a:rPr lang="en-US" sz="2400" dirty="0" smtClean="0">
                <a:solidFill>
                  <a:srgbClr val="FF0000"/>
                </a:solidFill>
              </a:rPr>
              <a:t>on the EDPIF </a:t>
            </a:r>
            <a:r>
              <a:rPr lang="en-US" sz="2400" dirty="0" smtClean="0">
                <a:solidFill>
                  <a:srgbClr val="FF0000"/>
                </a:solidFill>
              </a:rPr>
              <a:t>website</a:t>
            </a:r>
            <a:r>
              <a:rPr lang="en-US" sz="2400" dirty="0" smtClean="0"/>
              <a:t>: </a:t>
            </a:r>
            <a:r>
              <a:rPr lang="en-US" sz="2400" dirty="0" smtClean="0">
                <a:hlinkClick r:id="rId3"/>
              </a:rPr>
              <a:t>https://www.edpif.org/en/recrutement/candid.php</a:t>
            </a:r>
            <a:endParaRPr lang="en-US" sz="2400" dirty="0" smtClean="0"/>
          </a:p>
          <a:p>
            <a:pPr>
              <a:buFont typeface="Wingdings" charset="2"/>
              <a:buChar char="§"/>
            </a:pPr>
            <a:endParaRPr lang="en-US" sz="2400" dirty="0" smtClean="0"/>
          </a:p>
          <a:p>
            <a:pPr>
              <a:buFont typeface="Wingdings" charset="2"/>
              <a:buChar char="§"/>
            </a:pPr>
            <a:r>
              <a:rPr lang="en-US" sz="2400" dirty="0" smtClean="0"/>
              <a:t>Remark: in some particular cases, when the funding is requested directly to Paris-</a:t>
            </a:r>
            <a:r>
              <a:rPr lang="en-US" sz="2400" dirty="0" err="1" smtClean="0"/>
              <a:t>Saclay</a:t>
            </a:r>
            <a:r>
              <a:rPr lang="en-US" sz="2400" dirty="0" smtClean="0"/>
              <a:t>, you will need also to apply on ADUM. Your future supervisor should tell you if it is the case</a:t>
            </a:r>
            <a:endParaRPr lang="en-US" sz="2400" dirty="0" smtClean="0"/>
          </a:p>
          <a:p>
            <a:endParaRPr lang="fr-FR" dirty="0" smtClean="0"/>
          </a:p>
          <a:p>
            <a:pPr marL="0" indent="0">
              <a:buNone/>
            </a:pPr>
            <a:endParaRPr lang="fr-FR" dirty="0"/>
          </a:p>
          <a:p>
            <a:pPr marL="0" indent="0">
              <a:buNone/>
            </a:pPr>
            <a:endParaRPr lang="fr-FR" dirty="0"/>
          </a:p>
        </p:txBody>
      </p:sp>
    </p:spTree>
    <p:extLst>
      <p:ext uri="{BB962C8B-B14F-4D97-AF65-F5344CB8AC3E}">
        <p14:creationId xmlns:p14="http://schemas.microsoft.com/office/powerpoint/2010/main" val="3830562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8454"/>
            <a:ext cx="8229600" cy="868183"/>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dirty="0" smtClean="0"/>
              <a:t>Funding of the PhD</a:t>
            </a:r>
            <a:endParaRPr lang="en-US" dirty="0"/>
          </a:p>
        </p:txBody>
      </p:sp>
      <p:sp>
        <p:nvSpPr>
          <p:cNvPr id="3" name="Espace réservé du contenu 2"/>
          <p:cNvSpPr>
            <a:spLocks noGrp="1"/>
          </p:cNvSpPr>
          <p:nvPr>
            <p:ph idx="1"/>
          </p:nvPr>
        </p:nvSpPr>
        <p:spPr>
          <a:xfrm>
            <a:off x="457200" y="1269880"/>
            <a:ext cx="8229600" cy="5247974"/>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sz="2400" dirty="0"/>
              <a:t>You must have sufficient funding for the 3 years of the PhD </a:t>
            </a:r>
            <a:endParaRPr lang="en-US" sz="2400" dirty="0" smtClean="0"/>
          </a:p>
          <a:p>
            <a:pPr marL="0" indent="0">
              <a:buNone/>
            </a:pPr>
            <a:r>
              <a:rPr lang="en-US" sz="2400" dirty="0" smtClean="0">
                <a:solidFill>
                  <a:srgbClr val="3366FF"/>
                </a:solidFill>
                <a:latin typeface="Wingdings"/>
                <a:ea typeface="Wingdings"/>
                <a:cs typeface="Wingdings"/>
              </a:rPr>
              <a:t></a:t>
            </a:r>
            <a:r>
              <a:rPr lang="en-US" sz="2400" dirty="0" smtClean="0"/>
              <a:t> 2 </a:t>
            </a:r>
            <a:r>
              <a:rPr lang="en-US" sz="2400" dirty="0"/>
              <a:t>possibilities:</a:t>
            </a:r>
          </a:p>
          <a:p>
            <a:pPr marL="457200" indent="-457200">
              <a:buFont typeface="+mj-lt"/>
              <a:buAutoNum type="arabicPeriod"/>
            </a:pPr>
            <a:r>
              <a:rPr lang="en-US" sz="2400" dirty="0"/>
              <a:t>The subject is already funded or you have your own funding </a:t>
            </a:r>
            <a:r>
              <a:rPr lang="en-US" sz="2400" dirty="0">
                <a:solidFill>
                  <a:srgbClr val="3366FF"/>
                </a:solidFill>
                <a:latin typeface="Wingdings"/>
                <a:ea typeface="Wingdings"/>
                <a:cs typeface="Wingdings"/>
              </a:rPr>
              <a:t></a:t>
            </a:r>
            <a:r>
              <a:rPr lang="en-US" sz="2400" dirty="0"/>
              <a:t> </a:t>
            </a:r>
            <a:r>
              <a:rPr lang="en-US" sz="2400" dirty="0">
                <a:ea typeface="Wingdings"/>
                <a:cs typeface="Wingdings"/>
              </a:rPr>
              <a:t>no specific </a:t>
            </a:r>
            <a:r>
              <a:rPr lang="en-US" sz="2400" dirty="0" smtClean="0">
                <a:ea typeface="Wingdings"/>
                <a:cs typeface="Wingdings"/>
              </a:rPr>
              <a:t>deadline</a:t>
            </a:r>
          </a:p>
          <a:p>
            <a:pPr marL="457200" indent="-457200">
              <a:buFont typeface="+mj-lt"/>
              <a:buAutoNum type="arabicPeriod"/>
            </a:pPr>
            <a:r>
              <a:rPr lang="en-US" sz="2400" dirty="0" smtClean="0">
                <a:ea typeface="Wingdings"/>
                <a:cs typeface="Wingdings"/>
              </a:rPr>
              <a:t>Otherwise</a:t>
            </a:r>
            <a:r>
              <a:rPr lang="en-US" sz="2400" dirty="0">
                <a:ea typeface="Wingdings"/>
                <a:cs typeface="Wingdings"/>
              </a:rPr>
              <a:t>, you should go through the </a:t>
            </a:r>
            <a:r>
              <a:rPr lang="en-US" sz="2400" dirty="0">
                <a:solidFill>
                  <a:srgbClr val="3366FF"/>
                </a:solidFill>
                <a:ea typeface="Wingdings"/>
                <a:cs typeface="Wingdings"/>
              </a:rPr>
              <a:t>EDPIF competition </a:t>
            </a:r>
            <a:r>
              <a:rPr lang="en-US" sz="2400" dirty="0">
                <a:ea typeface="Wingdings"/>
                <a:cs typeface="Wingdings"/>
              </a:rPr>
              <a:t>to get a doctoral contract </a:t>
            </a:r>
            <a:endParaRPr lang="en-US" sz="2400" dirty="0" smtClean="0">
              <a:ea typeface="Wingdings"/>
              <a:cs typeface="Wingdings"/>
            </a:endParaRPr>
          </a:p>
          <a:p>
            <a:pPr marL="0" indent="0">
              <a:buNone/>
            </a:pPr>
            <a:endParaRPr lang="en-US" sz="2400" dirty="0">
              <a:ea typeface="Wingdings"/>
              <a:cs typeface="Wingdings"/>
            </a:endParaRPr>
          </a:p>
          <a:p>
            <a:pPr marL="0" indent="0">
              <a:buNone/>
            </a:pPr>
            <a:r>
              <a:rPr lang="en-US" sz="2400" dirty="0" smtClean="0">
                <a:ea typeface="Wingdings"/>
                <a:cs typeface="Wingdings"/>
              </a:rPr>
              <a:t>Remark: 46 doctoral contracts were given through the EDPIF competition in 2022 (9 in </a:t>
            </a:r>
            <a:r>
              <a:rPr lang="en-US" sz="2400" dirty="0" err="1" smtClean="0">
                <a:ea typeface="Wingdings"/>
                <a:cs typeface="Wingdings"/>
              </a:rPr>
              <a:t>UPSaclay</a:t>
            </a:r>
            <a:r>
              <a:rPr lang="en-US" sz="2400" dirty="0" smtClean="0">
                <a:ea typeface="Wingdings"/>
                <a:cs typeface="Wingdings"/>
              </a:rPr>
              <a:t>, 9 in PSL, 18 in SU, 10 in </a:t>
            </a:r>
            <a:r>
              <a:rPr lang="en-US" sz="2400" dirty="0" err="1" smtClean="0">
                <a:ea typeface="Wingdings"/>
                <a:cs typeface="Wingdings"/>
              </a:rPr>
              <a:t>UPCit</a:t>
            </a:r>
            <a:r>
              <a:rPr lang="en-US" sz="2400" dirty="0" err="1" smtClean="0">
                <a:ea typeface="Wingdings"/>
                <a:cs typeface="Wingdings"/>
              </a:rPr>
              <a:t>é</a:t>
            </a:r>
            <a:r>
              <a:rPr lang="en-US" sz="2400" dirty="0" smtClean="0">
                <a:ea typeface="Wingdings"/>
                <a:cs typeface="Wingdings"/>
              </a:rPr>
              <a:t>)</a:t>
            </a:r>
          </a:p>
          <a:p>
            <a:pPr marL="0" indent="0">
              <a:buNone/>
            </a:pPr>
            <a:r>
              <a:rPr lang="en-US" sz="2400" dirty="0" smtClean="0">
                <a:solidFill>
                  <a:srgbClr val="3366FF"/>
                </a:solidFill>
                <a:latin typeface="Wingdings"/>
                <a:ea typeface="Wingdings"/>
                <a:cs typeface="Wingdings"/>
              </a:rPr>
              <a:t></a:t>
            </a:r>
            <a:r>
              <a:rPr lang="en-US" sz="2400" dirty="0" smtClean="0">
                <a:ea typeface="Wingdings"/>
                <a:cs typeface="Wingdings"/>
              </a:rPr>
              <a:t> most EDPIF PhD students are in case 1. (other types of funding)</a:t>
            </a:r>
            <a:endParaRPr lang="en-US" sz="2400" dirty="0"/>
          </a:p>
          <a:p>
            <a:endParaRPr lang="fr-FR" dirty="0" smtClean="0"/>
          </a:p>
          <a:p>
            <a:pPr marL="0" indent="0">
              <a:buNone/>
            </a:pPr>
            <a:endParaRPr lang="fr-FR" dirty="0"/>
          </a:p>
          <a:p>
            <a:pPr marL="0" indent="0">
              <a:buNone/>
            </a:pPr>
            <a:endParaRPr lang="fr-FR" dirty="0"/>
          </a:p>
        </p:txBody>
      </p:sp>
    </p:spTree>
    <p:extLst>
      <p:ext uri="{BB962C8B-B14F-4D97-AF65-F5344CB8AC3E}">
        <p14:creationId xmlns:p14="http://schemas.microsoft.com/office/powerpoint/2010/main" val="112445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fr-FR" b="1" dirty="0" smtClean="0"/>
              <a:t>The EDPIF </a:t>
            </a:r>
            <a:r>
              <a:rPr lang="fr-FR" b="1" dirty="0" err="1" smtClean="0"/>
              <a:t>competition</a:t>
            </a:r>
            <a:endParaRPr lang="fr-FR" b="1" dirty="0"/>
          </a:p>
        </p:txBody>
      </p:sp>
      <p:sp>
        <p:nvSpPr>
          <p:cNvPr id="3" name="Espace réservé du conten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marL="514350" indent="-514350">
              <a:buFont typeface="+mj-lt"/>
              <a:buAutoNum type="arabicPeriod"/>
            </a:pPr>
            <a:r>
              <a:rPr lang="en-US" sz="2000" dirty="0" smtClean="0"/>
              <a:t>Submission of applications on the EDPIF website:          </a:t>
            </a:r>
            <a:r>
              <a:rPr lang="en-US" sz="2000" dirty="0" smtClean="0">
                <a:hlinkClick r:id="rId2"/>
              </a:rPr>
              <a:t>https://www.edpif.org/en/recrutement/candid.php</a:t>
            </a:r>
            <a:r>
              <a:rPr lang="en-US" sz="2000" dirty="0" smtClean="0"/>
              <a:t>                     Deadline: </a:t>
            </a:r>
            <a:r>
              <a:rPr lang="en-US" sz="2000" b="1" dirty="0" smtClean="0"/>
              <a:t>May 10</a:t>
            </a:r>
            <a:r>
              <a:rPr lang="en-US" sz="2000" b="1" dirty="0" smtClean="0"/>
              <a:t> 2023</a:t>
            </a:r>
            <a:endParaRPr lang="en-US" sz="2000" b="1" dirty="0" smtClean="0"/>
          </a:p>
          <a:p>
            <a:pPr marL="514350" indent="-514350">
              <a:buFont typeface="+mj-lt"/>
              <a:buAutoNum type="arabicPeriod"/>
            </a:pPr>
            <a:endParaRPr lang="en-US" sz="2000" dirty="0" smtClean="0"/>
          </a:p>
          <a:p>
            <a:pPr marL="514350" indent="-514350">
              <a:buFont typeface="+mj-lt"/>
              <a:buAutoNum type="arabicPeriod"/>
            </a:pPr>
            <a:r>
              <a:rPr lang="en-US" sz="2000" dirty="0" smtClean="0"/>
              <a:t>Selection of a shortlist of candidates for an interview                              Dates of the interviews: </a:t>
            </a:r>
            <a:r>
              <a:rPr lang="en-US" sz="2000" b="1" dirty="0" smtClean="0"/>
              <a:t>June </a:t>
            </a:r>
            <a:r>
              <a:rPr lang="en-US" sz="2000" b="1" dirty="0" smtClean="0"/>
              <a:t>6</a:t>
            </a:r>
            <a:r>
              <a:rPr lang="en-US" sz="2000" dirty="0" smtClean="0"/>
              <a:t>-</a:t>
            </a:r>
            <a:r>
              <a:rPr lang="en-US" sz="2000" b="1" dirty="0"/>
              <a:t>8</a:t>
            </a:r>
            <a:r>
              <a:rPr lang="en-US" sz="2000" b="1" dirty="0" smtClean="0"/>
              <a:t> 2023</a:t>
            </a:r>
            <a:endParaRPr lang="en-US" sz="2000" b="1" dirty="0" smtClean="0"/>
          </a:p>
          <a:p>
            <a:pPr marL="514350" indent="-514350">
              <a:buFont typeface="+mj-lt"/>
              <a:buAutoNum type="arabicPeriod"/>
            </a:pPr>
            <a:endParaRPr lang="en-US" sz="2000" dirty="0" smtClean="0"/>
          </a:p>
          <a:p>
            <a:pPr marL="514350" indent="-514350">
              <a:buFont typeface="+mj-lt"/>
              <a:buAutoNum type="arabicPeriod"/>
            </a:pPr>
            <a:r>
              <a:rPr lang="en-US" sz="2000" dirty="0" smtClean="0"/>
              <a:t>After the interviews, the selection committee establishes a ranking consisting of a main and a supplementary list.</a:t>
            </a:r>
            <a:br>
              <a:rPr lang="en-US" sz="2000" dirty="0" smtClean="0"/>
            </a:br>
            <a:r>
              <a:rPr lang="en-US" sz="2000" dirty="0" smtClean="0"/>
              <a:t>This ranking should then be approved by the council of the ED on </a:t>
            </a:r>
            <a:r>
              <a:rPr lang="en-US" sz="2000" b="1" dirty="0" smtClean="0"/>
              <a:t>June </a:t>
            </a:r>
            <a:r>
              <a:rPr lang="en-US" sz="2000" b="1" dirty="0" smtClean="0"/>
              <a:t>12 2023</a:t>
            </a:r>
            <a:r>
              <a:rPr lang="en-US" sz="2000" dirty="0" smtClean="0"/>
              <a:t> </a:t>
            </a:r>
          </a:p>
          <a:p>
            <a:pPr marL="514350" indent="-514350">
              <a:buFont typeface="+mj-lt"/>
              <a:buAutoNum type="arabicPeriod"/>
            </a:pPr>
            <a:endParaRPr lang="en-US" sz="2000" dirty="0" smtClean="0"/>
          </a:p>
          <a:p>
            <a:pPr marL="514350" indent="-514350">
              <a:buFont typeface="+mj-lt"/>
              <a:buAutoNum type="arabicPeriod"/>
            </a:pPr>
            <a:r>
              <a:rPr lang="en-US" sz="2000" dirty="0" smtClean="0"/>
              <a:t>Applicants are notified individually by email and by posting on the website of the ED</a:t>
            </a:r>
            <a:endParaRPr lang="fr-FR" sz="2000" dirty="0"/>
          </a:p>
        </p:txBody>
      </p:sp>
    </p:spTree>
    <p:extLst>
      <p:ext uri="{BB962C8B-B14F-4D97-AF65-F5344CB8AC3E}">
        <p14:creationId xmlns:p14="http://schemas.microsoft.com/office/powerpoint/2010/main" val="3549254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fr-FR" dirty="0" smtClean="0"/>
              <a:t>More about the Interview</a:t>
            </a:r>
            <a:endParaRPr lang="fr-FR" dirty="0"/>
          </a:p>
        </p:txBody>
      </p:sp>
      <p:sp>
        <p:nvSpPr>
          <p:cNvPr id="3" name="Espace réservé du conten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buFont typeface="Wingdings" charset="2"/>
              <a:buChar char="Ø"/>
            </a:pPr>
            <a:r>
              <a:rPr lang="en-US" sz="2000" dirty="0" smtClean="0"/>
              <a:t>Candidates have </a:t>
            </a:r>
            <a:r>
              <a:rPr lang="en-US" sz="2000" dirty="0" smtClean="0">
                <a:solidFill>
                  <a:srgbClr val="3366FF"/>
                </a:solidFill>
              </a:rPr>
              <a:t>ten minutes </a:t>
            </a:r>
            <a:r>
              <a:rPr lang="en-US" sz="2000" dirty="0" smtClean="0"/>
              <a:t>to present themselves, with particular emphasis on their past research activities (internships). A maximum (indicative) of two slides must be devoted to the presentation of the thesis subject.</a:t>
            </a:r>
          </a:p>
          <a:p>
            <a:pPr>
              <a:buFont typeface="Wingdings" charset="2"/>
              <a:buChar char="Ø"/>
            </a:pPr>
            <a:endParaRPr lang="en-US" sz="2000" dirty="0" smtClean="0"/>
          </a:p>
          <a:p>
            <a:pPr>
              <a:buFont typeface="Wingdings" charset="2"/>
              <a:buChar char="Ø"/>
            </a:pPr>
            <a:r>
              <a:rPr lang="en-US" sz="2000" dirty="0" smtClean="0"/>
              <a:t>The selection committee questions the candidates for about </a:t>
            </a:r>
            <a:r>
              <a:rPr lang="en-US" sz="2000" dirty="0" smtClean="0">
                <a:solidFill>
                  <a:srgbClr val="3366FF"/>
                </a:solidFill>
              </a:rPr>
              <a:t>five minutes</a:t>
            </a:r>
            <a:r>
              <a:rPr lang="en-US" sz="2000" dirty="0" smtClean="0"/>
              <a:t>.</a:t>
            </a:r>
          </a:p>
          <a:p>
            <a:pPr>
              <a:buFont typeface="Wingdings" charset="2"/>
              <a:buChar char="Ø"/>
            </a:pPr>
            <a:endParaRPr lang="en-US" sz="2000" dirty="0" smtClean="0"/>
          </a:p>
          <a:p>
            <a:pPr>
              <a:buFont typeface="Wingdings" charset="2"/>
              <a:buChar char="Ø"/>
            </a:pPr>
            <a:r>
              <a:rPr lang="en-US" sz="2000" dirty="0" smtClean="0"/>
              <a:t>It is not yet decided whether the interviews will be or not in videoconference this year. Anyway, applicants who cannot be present on the day of the interview can make their presentation by videoconference.</a:t>
            </a:r>
          </a:p>
          <a:p>
            <a:pPr>
              <a:buFont typeface="Wingdings" charset="2"/>
              <a:buChar char="Ø"/>
            </a:pPr>
            <a:endParaRPr lang="en-US" sz="2000" dirty="0" smtClean="0"/>
          </a:p>
          <a:p>
            <a:pPr>
              <a:buFont typeface="Wingdings" charset="2"/>
              <a:buChar char="Ø"/>
            </a:pPr>
            <a:r>
              <a:rPr lang="en-US" sz="2000" dirty="0" smtClean="0"/>
              <a:t>Candidates can speak in English or French, as they prefer.</a:t>
            </a:r>
          </a:p>
          <a:p>
            <a:pPr>
              <a:buFont typeface="Wingdings" charset="2"/>
              <a:buChar char="Ø"/>
            </a:pPr>
            <a:endParaRPr lang="en-US" sz="2000" dirty="0" smtClean="0"/>
          </a:p>
          <a:p>
            <a:pPr>
              <a:buFont typeface="Wingdings" charset="2"/>
              <a:buChar char="Ø"/>
            </a:pPr>
            <a:r>
              <a:rPr lang="en-US" sz="2000" dirty="0" smtClean="0"/>
              <a:t>The members of the selection committee are issued from all the scientific themes of the ED. Be pedagogical in your presentation !</a:t>
            </a:r>
          </a:p>
          <a:p>
            <a:endParaRPr lang="fr-FR" dirty="0"/>
          </a:p>
        </p:txBody>
      </p:sp>
    </p:spTree>
    <p:extLst>
      <p:ext uri="{BB962C8B-B14F-4D97-AF65-F5344CB8AC3E}">
        <p14:creationId xmlns:p14="http://schemas.microsoft.com/office/powerpoint/2010/main" val="3589075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9721" y="274638"/>
            <a:ext cx="8229600" cy="1143000"/>
          </a:xfrm>
        </p:spPr>
        <p:style>
          <a:lnRef idx="2">
            <a:schemeClr val="accent1">
              <a:shade val="50000"/>
            </a:schemeClr>
          </a:lnRef>
          <a:fillRef idx="1">
            <a:schemeClr val="accent1"/>
          </a:fillRef>
          <a:effectRef idx="0">
            <a:schemeClr val="accent1"/>
          </a:effectRef>
          <a:fontRef idx="minor">
            <a:schemeClr val="lt1"/>
          </a:fontRef>
        </p:style>
        <p:txBody>
          <a:bodyPr/>
          <a:lstStyle/>
          <a:p>
            <a:r>
              <a:rPr lang="fr-FR" dirty="0" smtClean="0"/>
              <a:t>To </a:t>
            </a:r>
            <a:r>
              <a:rPr lang="fr-FR" dirty="0" err="1" smtClean="0"/>
              <a:t>conclude</a:t>
            </a:r>
            <a:endParaRPr lang="fr-FR" dirty="0"/>
          </a:p>
        </p:txBody>
      </p:sp>
      <p:sp>
        <p:nvSpPr>
          <p:cNvPr id="3" name="Espace réservé du conten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buNone/>
            </a:pPr>
            <a:endParaRPr lang="en-US" sz="2800" dirty="0" smtClean="0"/>
          </a:p>
          <a:p>
            <a:pPr marL="0" indent="0">
              <a:buNone/>
            </a:pPr>
            <a:r>
              <a:rPr lang="en-US" sz="2800" dirty="0" smtClean="0"/>
              <a:t>All the information can be found on the EDPIF website:  </a:t>
            </a:r>
          </a:p>
          <a:p>
            <a:pPr marL="0" indent="0">
              <a:buNone/>
            </a:pPr>
            <a:r>
              <a:rPr lang="en-US" sz="2800" dirty="0" smtClean="0"/>
              <a:t>    </a:t>
            </a:r>
            <a:r>
              <a:rPr lang="en-US" sz="2800" dirty="0" smtClean="0">
                <a:hlinkClick r:id="rId3"/>
              </a:rPr>
              <a:t>https://www.edpif.org/en/</a:t>
            </a:r>
            <a:endParaRPr lang="en-US" sz="2800" dirty="0" smtClean="0"/>
          </a:p>
          <a:p>
            <a:endParaRPr lang="en-US" sz="2800" dirty="0" smtClean="0"/>
          </a:p>
          <a:p>
            <a:endParaRPr lang="en-US" sz="2800" dirty="0" smtClean="0"/>
          </a:p>
          <a:p>
            <a:pPr marL="0" indent="0">
              <a:buNone/>
            </a:pPr>
            <a:r>
              <a:rPr lang="en-US" sz="2800" dirty="0" smtClean="0"/>
              <a:t>Contact for Paris-</a:t>
            </a:r>
            <a:r>
              <a:rPr lang="en-US" sz="2800" dirty="0" err="1" smtClean="0"/>
              <a:t>Saclay</a:t>
            </a:r>
            <a:r>
              <a:rPr lang="en-US" sz="2800" dirty="0" smtClean="0"/>
              <a:t>: </a:t>
            </a:r>
          </a:p>
          <a:p>
            <a:pPr marL="0" indent="0">
              <a:buNone/>
            </a:pPr>
            <a:r>
              <a:rPr lang="en-US" sz="2800" dirty="0" smtClean="0"/>
              <a:t>    Deputy-director: </a:t>
            </a:r>
            <a:r>
              <a:rPr lang="en-US" sz="2800" dirty="0" smtClean="0">
                <a:hlinkClick r:id="rId4" tooltip="click to open mailto and copy address into clipboard"/>
              </a:rPr>
              <a:t>Véronique Terras</a:t>
            </a:r>
            <a:endParaRPr lang="en-US" sz="2800" dirty="0" smtClean="0"/>
          </a:p>
          <a:p>
            <a:pPr marL="0" indent="0">
              <a:buNone/>
            </a:pPr>
            <a:r>
              <a:rPr lang="en-US" sz="2800" dirty="0" smtClean="0"/>
              <a:t>    Assistant: </a:t>
            </a:r>
            <a:r>
              <a:rPr lang="en-US" sz="2800" dirty="0" smtClean="0">
                <a:hlinkClick r:id="rId4" tooltip="click to open mailto and copy address into clipboard"/>
              </a:rPr>
              <a:t>Sabine Hoarau</a:t>
            </a:r>
            <a:endParaRPr lang="en-US" sz="2800" dirty="0" smtClean="0"/>
          </a:p>
          <a:p>
            <a:pPr marL="0" indent="0">
              <a:buNone/>
            </a:pPr>
            <a:r>
              <a:rPr lang="en-US" sz="2800" dirty="0" smtClean="0"/>
              <a:t>    Contact email: </a:t>
            </a:r>
            <a:r>
              <a:rPr lang="en-US" sz="2800" dirty="0" smtClean="0">
                <a:hlinkClick r:id="rId5"/>
              </a:rPr>
              <a:t>edpif.upsaclay@edpif.org</a:t>
            </a:r>
            <a:endParaRPr lang="en-US" sz="2800" dirty="0" smtClean="0"/>
          </a:p>
          <a:p>
            <a:pPr marL="0" indent="0">
              <a:buNone/>
            </a:pPr>
            <a:endParaRPr lang="fr-FR" dirty="0"/>
          </a:p>
        </p:txBody>
      </p:sp>
    </p:spTree>
    <p:extLst>
      <p:ext uri="{BB962C8B-B14F-4D97-AF65-F5344CB8AC3E}">
        <p14:creationId xmlns:p14="http://schemas.microsoft.com/office/powerpoint/2010/main" val="301416642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7527</TotalTime>
  <Words>478</Words>
  <Application>Microsoft Macintosh PowerPoint</Application>
  <PresentationFormat>Présentation à l'écran (4:3)</PresentationFormat>
  <Paragraphs>62</Paragraphs>
  <Slides>7</Slides>
  <Notes>2</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Doctoral School « Physique en Île-de-France » ED PIF </vt:lpstr>
      <vt:lpstr>General presentation</vt:lpstr>
      <vt:lpstr>How to apply ?</vt:lpstr>
      <vt:lpstr>Funding of the PhD</vt:lpstr>
      <vt:lpstr>The EDPIF competition</vt:lpstr>
      <vt:lpstr>More about the Interview</vt:lpstr>
      <vt:lpstr>To conclude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EDPIF</dc:title>
  <dc:creator>Véronique Terras</dc:creator>
  <cp:lastModifiedBy>Véronique Terras</cp:lastModifiedBy>
  <cp:revision>29</cp:revision>
  <dcterms:created xsi:type="dcterms:W3CDTF">2020-12-08T05:47:19Z</dcterms:created>
  <dcterms:modified xsi:type="dcterms:W3CDTF">2022-12-04T21:48:14Z</dcterms:modified>
</cp:coreProperties>
</file>