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7" r:id="rId4"/>
    <p:sldId id="260" r:id="rId5"/>
    <p:sldId id="259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1" autoAdjust="0"/>
    <p:restoredTop sz="94660"/>
  </p:normalViewPr>
  <p:slideViewPr>
    <p:cSldViewPr snapToGrid="0">
      <p:cViewPr varScale="1">
        <p:scale>
          <a:sx n="59" d="100"/>
          <a:sy n="59" d="100"/>
        </p:scale>
        <p:origin x="8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02/11/2022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60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02/11/2022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1025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02/11/2022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38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02/11/2022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26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02/11/2022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96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02/11/2022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638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02/11/2022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656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02/11/2022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725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02/11/2022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16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02/11/2022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85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02/11/2022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517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16025-4FB5-4DCC-91E1-C5BBC5A64EFF}" type="datetimeFigureOut">
              <a:rPr lang="fr-FR" smtClean="0"/>
              <a:t>02/11/2022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 descr="http://cnrs-in2p3-tech-news.in2p3.fr/wp-content/uploads/2018/06/Reseau_instru_fasiceaux-1.png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1"/>
            <a:ext cx="1676400" cy="16462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008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ijclab.in2p3.fr/category/161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ccelerateurs.sfpnet.fr/conferences/rencontres-2022/" TargetMode="External"/><Relationship Id="rId7" Type="http://schemas.openxmlformats.org/officeDocument/2006/relationships/hyperlink" Target="mailto:ozimmer@lpsc.in2p3.fr" TargetMode="External"/><Relationship Id="rId2" Type="http://schemas.openxmlformats.org/officeDocument/2006/relationships/hyperlink" Target="https://indico.gsi.de/event/1213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dico.in2p3.fr/event/27757/" TargetMode="External"/><Relationship Id="rId5" Type="http://schemas.openxmlformats.org/officeDocument/2006/relationships/hyperlink" Target="https://indico.in2p3.fr/event/28032/" TargetMode="External"/><Relationship Id="rId4" Type="http://schemas.openxmlformats.org/officeDocument/2006/relationships/hyperlink" Target="https://indico.in2p3.fr/event/26475/sessions/16797/#2022101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17236"/>
            <a:ext cx="9144000" cy="988291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RIF </a:t>
            </a:r>
            <a:r>
              <a:rPr lang="en-US" b="1" dirty="0" err="1" smtClean="0">
                <a:solidFill>
                  <a:srgbClr val="00B050"/>
                </a:solidFill>
              </a:rPr>
              <a:t>visioconf</a:t>
            </a:r>
            <a:r>
              <a:rPr lang="en-US" b="1" dirty="0" smtClean="0">
                <a:solidFill>
                  <a:srgbClr val="00B050"/>
                </a:solidFill>
              </a:rPr>
              <a:t> – 23</a:t>
            </a:r>
            <a:r>
              <a:rPr lang="en-US" b="1" baseline="30000" dirty="0" smtClean="0">
                <a:solidFill>
                  <a:srgbClr val="00B050"/>
                </a:solidFill>
              </a:rPr>
              <a:t>nd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66982" y="1744604"/>
            <a:ext cx="9144000" cy="260625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28/10/2022</a:t>
            </a:r>
          </a:p>
          <a:p>
            <a:pPr algn="l"/>
            <a:r>
              <a:rPr lang="en-US" dirty="0" smtClean="0"/>
              <a:t>Au </a:t>
            </a:r>
            <a:r>
              <a:rPr lang="en-US" dirty="0" err="1" smtClean="0"/>
              <a:t>programme</a:t>
            </a:r>
            <a:r>
              <a:rPr lang="en-US" dirty="0" smtClean="0"/>
              <a:t>:</a:t>
            </a:r>
          </a:p>
          <a:p>
            <a:pPr algn="l"/>
            <a:r>
              <a:rPr lang="en-US" dirty="0" smtClean="0"/>
              <a:t>- </a:t>
            </a:r>
            <a:r>
              <a:rPr lang="en-US" dirty="0" err="1" smtClean="0"/>
              <a:t>N.Delerue</a:t>
            </a:r>
            <a:r>
              <a:rPr lang="en-US" dirty="0" smtClean="0"/>
              <a:t>, “Diagnostics a </a:t>
            </a:r>
            <a:r>
              <a:rPr lang="en-US" dirty="0" err="1" smtClean="0"/>
              <a:t>ThomX</a:t>
            </a:r>
            <a:r>
              <a:rPr lang="fr-FR" dirty="0" smtClean="0"/>
              <a:t> </a:t>
            </a:r>
            <a:r>
              <a:rPr lang="en-US" dirty="0" smtClean="0"/>
              <a:t>“</a:t>
            </a:r>
            <a:endParaRPr lang="fr-FR" dirty="0" smtClean="0"/>
          </a:p>
          <a:p>
            <a:pPr algn="l"/>
            <a:r>
              <a:rPr lang="en-US" dirty="0" smtClean="0"/>
              <a:t>- Tour de tables des </a:t>
            </a:r>
            <a:r>
              <a:rPr lang="en-US" dirty="0" err="1" smtClean="0"/>
              <a:t>labo</a:t>
            </a:r>
            <a:endParaRPr lang="en-US" dirty="0" smtClean="0"/>
          </a:p>
          <a:p>
            <a:pPr algn="l"/>
            <a:r>
              <a:rPr lang="en-US" dirty="0"/>
              <a:t>- </a:t>
            </a:r>
            <a:r>
              <a:rPr lang="en-US" dirty="0" err="1"/>
              <a:t>Informations</a:t>
            </a:r>
            <a:endParaRPr lang="en-US" dirty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Pour les </a:t>
            </a:r>
            <a:r>
              <a:rPr lang="en-US" dirty="0" err="1" smtClean="0"/>
              <a:t>visioconferences</a:t>
            </a:r>
            <a:r>
              <a:rPr lang="en-US" dirty="0" smtClean="0"/>
              <a:t> du RIF: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://indico.ijclab.in2p3.fr/category/161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8079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7291" y="110837"/>
            <a:ext cx="10515600" cy="905597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CR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5619" y="895927"/>
            <a:ext cx="10515600" cy="5330826"/>
          </a:xfrm>
        </p:spPr>
        <p:txBody>
          <a:bodyPr>
            <a:normAutofit fontScale="70000" lnSpcReduction="20000"/>
          </a:bodyPr>
          <a:lstStyle/>
          <a:p>
            <a:r>
              <a:rPr lang="fr-FR" dirty="0" err="1" smtClean="0">
                <a:solidFill>
                  <a:srgbClr val="7030A0"/>
                </a:solidFill>
              </a:rPr>
              <a:t>Presents</a:t>
            </a:r>
            <a:r>
              <a:rPr lang="fr-FR" dirty="0" smtClean="0">
                <a:solidFill>
                  <a:srgbClr val="7030A0"/>
                </a:solidFill>
              </a:rPr>
              <a:t>:</a:t>
            </a:r>
            <a:r>
              <a:rPr lang="fr-FR" dirty="0" smtClean="0"/>
              <a:t> </a:t>
            </a:r>
            <a:r>
              <a:rPr lang="fr-FR" dirty="0" err="1" smtClean="0"/>
              <a:t>F.Ewald</a:t>
            </a:r>
            <a:r>
              <a:rPr lang="fr-FR" dirty="0" smtClean="0"/>
              <a:t> (ESRF</a:t>
            </a:r>
            <a:r>
              <a:rPr lang="fr-FR" dirty="0"/>
              <a:t>), </a:t>
            </a:r>
            <a:r>
              <a:rPr lang="fr-FR" dirty="0" err="1"/>
              <a:t>B.Roche</a:t>
            </a:r>
            <a:r>
              <a:rPr lang="fr-FR" dirty="0"/>
              <a:t> (</a:t>
            </a:r>
            <a:r>
              <a:rPr lang="fr-FR" dirty="0" smtClean="0"/>
              <a:t>ESRF), </a:t>
            </a:r>
            <a:r>
              <a:rPr lang="fr-FR" dirty="0" err="1" smtClean="0"/>
              <a:t>R.Molle</a:t>
            </a:r>
            <a:r>
              <a:rPr lang="fr-FR" dirty="0" smtClean="0"/>
              <a:t>(LPSC</a:t>
            </a:r>
            <a:r>
              <a:rPr lang="fr-FR" dirty="0"/>
              <a:t>), </a:t>
            </a:r>
            <a:r>
              <a:rPr lang="fr-FR" dirty="0" err="1"/>
              <a:t>E.Buratin</a:t>
            </a:r>
            <a:r>
              <a:rPr lang="fr-FR" dirty="0"/>
              <a:t> (</a:t>
            </a:r>
            <a:r>
              <a:rPr lang="fr-FR" dirty="0" smtClean="0"/>
              <a:t>ESRF), </a:t>
            </a:r>
            <a:r>
              <a:rPr lang="fr-FR" dirty="0" err="1" smtClean="0"/>
              <a:t>M.Abdillah</a:t>
            </a:r>
            <a:r>
              <a:rPr lang="fr-FR" dirty="0" smtClean="0"/>
              <a:t>(</a:t>
            </a:r>
            <a:r>
              <a:rPr lang="fr-FR" dirty="0" err="1" smtClean="0"/>
              <a:t>IJCLab</a:t>
            </a:r>
            <a:r>
              <a:rPr lang="fr-FR" dirty="0" smtClean="0"/>
              <a:t>), </a:t>
            </a:r>
            <a:r>
              <a:rPr lang="fr-FR" dirty="0" err="1" smtClean="0"/>
              <a:t>H.Lefort</a:t>
            </a:r>
            <a:r>
              <a:rPr lang="fr-FR" dirty="0"/>
              <a:t> (</a:t>
            </a:r>
            <a:r>
              <a:rPr lang="fr-FR" dirty="0" err="1" smtClean="0"/>
              <a:t>IJCLab</a:t>
            </a:r>
            <a:r>
              <a:rPr lang="fr-FR" dirty="0" smtClean="0"/>
              <a:t>), </a:t>
            </a:r>
            <a:r>
              <a:rPr lang="fr-FR" dirty="0" err="1" smtClean="0"/>
              <a:t>S.Leloir</a:t>
            </a:r>
            <a:r>
              <a:rPr lang="fr-FR" dirty="0" smtClean="0"/>
              <a:t> (GANIL), </a:t>
            </a:r>
            <a:r>
              <a:rPr lang="fr-FR" dirty="0" err="1" smtClean="0"/>
              <a:t>P.Everaere</a:t>
            </a:r>
            <a:r>
              <a:rPr lang="fr-FR" dirty="0" smtClean="0"/>
              <a:t>(LPSC), </a:t>
            </a:r>
            <a:r>
              <a:rPr lang="fr-FR" dirty="0" err="1" smtClean="0"/>
              <a:t>N.Delerue</a:t>
            </a:r>
            <a:r>
              <a:rPr lang="fr-FR" dirty="0" smtClean="0"/>
              <a:t>(</a:t>
            </a:r>
            <a:r>
              <a:rPr lang="fr-FR" dirty="0" err="1" smtClean="0"/>
              <a:t>IJCLab</a:t>
            </a:r>
            <a:r>
              <a:rPr lang="fr-FR" dirty="0" smtClean="0"/>
              <a:t>), </a:t>
            </a:r>
            <a:r>
              <a:rPr lang="fr-FR" dirty="0" err="1" smtClean="0"/>
              <a:t>G.Quemener</a:t>
            </a:r>
            <a:r>
              <a:rPr lang="fr-FR" dirty="0"/>
              <a:t>(</a:t>
            </a:r>
            <a:r>
              <a:rPr lang="fr-FR" dirty="0" smtClean="0"/>
              <a:t>LPC), </a:t>
            </a:r>
            <a:r>
              <a:rPr lang="fr-FR" dirty="0" err="1" smtClean="0"/>
              <a:t>D.Dauvergne</a:t>
            </a:r>
            <a:r>
              <a:rPr lang="fr-FR" dirty="0" smtClean="0"/>
              <a:t>(LPSC), </a:t>
            </a:r>
            <a:r>
              <a:rPr lang="fr-FR" dirty="0" err="1" smtClean="0"/>
              <a:t>T.Durand</a:t>
            </a:r>
            <a:r>
              <a:rPr lang="fr-FR" dirty="0" smtClean="0"/>
              <a:t>(ARRONAX), </a:t>
            </a:r>
            <a:r>
              <a:rPr lang="fr-FR" dirty="0" err="1" smtClean="0"/>
              <a:t>C.Simon</a:t>
            </a:r>
            <a:r>
              <a:rPr lang="fr-FR" dirty="0" smtClean="0"/>
              <a:t>(CEA/IRFU), </a:t>
            </a:r>
            <a:r>
              <a:rPr lang="fr-FR" dirty="0" err="1" smtClean="0"/>
              <a:t>I.Laktimeh</a:t>
            </a:r>
            <a:r>
              <a:rPr lang="fr-FR" dirty="0" smtClean="0"/>
              <a:t>, </a:t>
            </a:r>
            <a:r>
              <a:rPr lang="fr-FR" dirty="0" err="1" smtClean="0"/>
              <a:t>M.El</a:t>
            </a:r>
            <a:r>
              <a:rPr lang="fr-FR" dirty="0" smtClean="0"/>
              <a:t> </a:t>
            </a:r>
            <a:r>
              <a:rPr lang="fr-FR" dirty="0" err="1" smtClean="0"/>
              <a:t>Kahldi</a:t>
            </a:r>
            <a:r>
              <a:rPr lang="fr-FR" dirty="0" smtClean="0"/>
              <a:t> (</a:t>
            </a:r>
            <a:r>
              <a:rPr lang="fr-FR" dirty="0" err="1" smtClean="0"/>
              <a:t>IJCLab</a:t>
            </a:r>
            <a:r>
              <a:rPr lang="fr-FR" dirty="0" smtClean="0"/>
              <a:t>), </a:t>
            </a:r>
            <a:r>
              <a:rPr lang="fr-FR" dirty="0" err="1" smtClean="0"/>
              <a:t>M.L.Gallin</a:t>
            </a:r>
            <a:r>
              <a:rPr lang="fr-FR" dirty="0" smtClean="0"/>
              <a:t>-Martel(LPSC), </a:t>
            </a:r>
            <a:r>
              <a:rPr lang="fr-FR" dirty="0" err="1" smtClean="0"/>
              <a:t>F.Poirier</a:t>
            </a:r>
            <a:r>
              <a:rPr lang="fr-FR" dirty="0" smtClean="0"/>
              <a:t> (ARRONAX&amp;LAPP).</a:t>
            </a:r>
            <a:endParaRPr lang="fr-FR" dirty="0" smtClean="0"/>
          </a:p>
          <a:p>
            <a:r>
              <a:rPr lang="fr-FR" dirty="0" smtClean="0">
                <a:solidFill>
                  <a:srgbClr val="7030A0"/>
                </a:solidFill>
              </a:rPr>
              <a:t>Participants qui se sont (</a:t>
            </a:r>
            <a:r>
              <a:rPr lang="fr-FR" dirty="0" err="1" smtClean="0">
                <a:solidFill>
                  <a:srgbClr val="7030A0"/>
                </a:solidFill>
              </a:rPr>
              <a:t>re</a:t>
            </a:r>
            <a:r>
              <a:rPr lang="fr-FR" dirty="0" smtClean="0">
                <a:solidFill>
                  <a:srgbClr val="7030A0"/>
                </a:solidFill>
              </a:rPr>
              <a:t>)présentés: </a:t>
            </a:r>
            <a:r>
              <a:rPr lang="fr-FR" dirty="0" err="1" smtClean="0"/>
              <a:t>F.Ewald</a:t>
            </a:r>
            <a:r>
              <a:rPr lang="fr-FR" dirty="0" smtClean="0"/>
              <a:t>, </a:t>
            </a:r>
            <a:r>
              <a:rPr lang="fr-FR" dirty="0" err="1" smtClean="0"/>
              <a:t>E.Buratin</a:t>
            </a:r>
            <a:r>
              <a:rPr lang="fr-FR" dirty="0" smtClean="0"/>
              <a:t> (ESRF), </a:t>
            </a:r>
            <a:r>
              <a:rPr lang="fr-FR" dirty="0" err="1" smtClean="0"/>
              <a:t>P.Everaere</a:t>
            </a:r>
            <a:r>
              <a:rPr lang="fr-FR" dirty="0" smtClean="0"/>
              <a:t> (LPSC)</a:t>
            </a:r>
            <a:endParaRPr lang="fr-FR" dirty="0" smtClean="0"/>
          </a:p>
          <a:p>
            <a:r>
              <a:rPr lang="fr-FR" dirty="0" smtClean="0">
                <a:solidFill>
                  <a:srgbClr val="7030A0"/>
                </a:solidFill>
              </a:rPr>
              <a:t>Présentation de </a:t>
            </a:r>
            <a:r>
              <a:rPr lang="fr-FR" dirty="0" err="1" smtClean="0">
                <a:solidFill>
                  <a:srgbClr val="7030A0"/>
                </a:solidFill>
              </a:rPr>
              <a:t>N.Delerue</a:t>
            </a:r>
            <a:r>
              <a:rPr lang="fr-FR" dirty="0" smtClean="0"/>
              <a:t>: « </a:t>
            </a:r>
            <a:r>
              <a:rPr lang="fr-FR" altLang="fr-FR" dirty="0"/>
              <a:t> </a:t>
            </a:r>
            <a:r>
              <a:rPr lang="fr-FR" altLang="fr-FR" dirty="0" err="1"/>
              <a:t>Diags</a:t>
            </a:r>
            <a:r>
              <a:rPr lang="fr-FR" altLang="fr-FR" dirty="0"/>
              <a:t> </a:t>
            </a:r>
            <a:r>
              <a:rPr lang="fr-FR" altLang="fr-FR" dirty="0" err="1" smtClean="0"/>
              <a:t>ThomX</a:t>
            </a:r>
            <a:r>
              <a:rPr lang="fr-FR" altLang="fr-FR" dirty="0" smtClean="0"/>
              <a:t> - Retour </a:t>
            </a:r>
            <a:r>
              <a:rPr lang="fr-FR" altLang="fr-FR" dirty="0"/>
              <a:t>d’expérience </a:t>
            </a:r>
            <a:r>
              <a:rPr lang="fr-FR" dirty="0" smtClean="0"/>
              <a:t> » </a:t>
            </a:r>
            <a:r>
              <a:rPr lang="fr-FR" dirty="0" smtClean="0">
                <a:sym typeface="Wingdings" panose="05000000000000000000" pitchFamily="2" charset="2"/>
              </a:rPr>
              <a:t> voir slide</a:t>
            </a:r>
            <a:endParaRPr lang="fr-FR" dirty="0" smtClean="0"/>
          </a:p>
          <a:p>
            <a:pPr lvl="1"/>
            <a:r>
              <a:rPr lang="fr-FR" dirty="0" smtClean="0"/>
              <a:t>Accélérateur 50 MeV avec un </a:t>
            </a:r>
            <a:r>
              <a:rPr lang="fr-FR" dirty="0" err="1" smtClean="0"/>
              <a:t>photoinjecteur</a:t>
            </a:r>
            <a:r>
              <a:rPr lang="fr-FR" dirty="0" smtClean="0"/>
              <a:t> laser</a:t>
            </a:r>
          </a:p>
          <a:p>
            <a:pPr lvl="1"/>
            <a:r>
              <a:rPr lang="fr-FR" dirty="0" smtClean="0"/>
              <a:t>Autorisation de faire </a:t>
            </a:r>
            <a:r>
              <a:rPr lang="fr-FR" dirty="0" smtClean="0"/>
              <a:t>circuler </a:t>
            </a:r>
            <a:r>
              <a:rPr lang="fr-FR" dirty="0" smtClean="0"/>
              <a:t>le faisceau dans l’anneau depuis cet été (phase 1: 100pC max)</a:t>
            </a:r>
          </a:p>
          <a:p>
            <a:pPr lvl="1"/>
            <a:r>
              <a:rPr lang="fr-FR" dirty="0" smtClean="0"/>
              <a:t>Plusieurs </a:t>
            </a:r>
            <a:r>
              <a:rPr lang="fr-FR" dirty="0" err="1" smtClean="0"/>
              <a:t>diag</a:t>
            </a:r>
            <a:r>
              <a:rPr lang="fr-FR" dirty="0" smtClean="0"/>
              <a:t> ont été présent</a:t>
            </a:r>
            <a:r>
              <a:rPr lang="fr-FR" dirty="0"/>
              <a:t>é</a:t>
            </a:r>
            <a:r>
              <a:rPr lang="fr-FR" dirty="0" smtClean="0"/>
              <a:t>: (OTR, Ecran </a:t>
            </a:r>
            <a:r>
              <a:rPr lang="fr-FR" dirty="0" err="1" smtClean="0"/>
              <a:t>saffire</a:t>
            </a:r>
            <a:r>
              <a:rPr lang="fr-FR" dirty="0" smtClean="0"/>
              <a:t>, BPM) C’est une mise a jour de la présentation faite en Avril a la réunion annuelle du RIF.</a:t>
            </a:r>
          </a:p>
          <a:p>
            <a:pPr lvl="2"/>
            <a:r>
              <a:rPr lang="fr-FR" dirty="0" smtClean="0"/>
              <a:t>Première mesure faite a basse intensité avec OTR, charge a été augmenté pour permettre l’image</a:t>
            </a:r>
          </a:p>
          <a:p>
            <a:pPr lvl="2"/>
            <a:r>
              <a:rPr lang="fr-FR" dirty="0" smtClean="0"/>
              <a:t>Etude du signal en fonction du </a:t>
            </a:r>
            <a:r>
              <a:rPr lang="fr-FR" dirty="0" smtClean="0"/>
              <a:t>retard</a:t>
            </a:r>
            <a:r>
              <a:rPr lang="fr-FR" dirty="0" smtClean="0"/>
              <a:t> </a:t>
            </a:r>
            <a:r>
              <a:rPr lang="fr-FR" dirty="0" smtClean="0"/>
              <a:t>de déclenchement des cameras par rapport au passage du faisceau. </a:t>
            </a:r>
            <a:r>
              <a:rPr lang="fr-FR" dirty="0"/>
              <a:t>Atténuation du signal de la fluorescence des écrans en jouant sur le retard de déclenchement de la caméra pour observer la fluorescence rémanente</a:t>
            </a:r>
            <a:r>
              <a:rPr lang="fr-FR" dirty="0" smtClean="0"/>
              <a:t>.</a:t>
            </a:r>
          </a:p>
          <a:p>
            <a:pPr lvl="2"/>
            <a:r>
              <a:rPr lang="fr-FR" dirty="0" smtClean="0"/>
              <a:t>Discussion</a:t>
            </a:r>
            <a:r>
              <a:rPr lang="fr-FR" dirty="0" smtClean="0"/>
              <a:t>: BPM avec système Libera, ICT avec </a:t>
            </a:r>
            <a:r>
              <a:rPr lang="fr-FR" dirty="0" err="1" smtClean="0"/>
              <a:t>wavecatcher</a:t>
            </a:r>
            <a:r>
              <a:rPr lang="fr-FR" dirty="0" smtClean="0"/>
              <a:t> maison.</a:t>
            </a:r>
          </a:p>
          <a:p>
            <a:r>
              <a:rPr lang="fr-FR" dirty="0" smtClean="0">
                <a:solidFill>
                  <a:srgbClr val="7030A0"/>
                </a:solidFill>
              </a:rPr>
              <a:t>Présentation préliminaire </a:t>
            </a:r>
            <a:r>
              <a:rPr lang="fr-FR" dirty="0" err="1" smtClean="0">
                <a:solidFill>
                  <a:srgbClr val="7030A0"/>
                </a:solidFill>
              </a:rPr>
              <a:t>I.Laktimeh</a:t>
            </a:r>
            <a:r>
              <a:rPr lang="fr-FR" dirty="0" smtClean="0"/>
              <a:t> de PICMIC basée sur une MCP pour signal temporel et position d’un faisceau.</a:t>
            </a:r>
          </a:p>
          <a:p>
            <a:r>
              <a:rPr lang="fr-FR" dirty="0" smtClean="0">
                <a:solidFill>
                  <a:srgbClr val="7030A0"/>
                </a:solidFill>
              </a:rPr>
              <a:t>Discussions. Contrôleur moteur</a:t>
            </a:r>
            <a:r>
              <a:rPr lang="fr-FR" dirty="0" smtClean="0"/>
              <a:t>. Technologie disponible en fonction du nombre de contrôleur a avoir:</a:t>
            </a:r>
          </a:p>
          <a:p>
            <a:pPr lvl="1"/>
            <a:r>
              <a:rPr lang="fr-FR" dirty="0" smtClean="0"/>
              <a:t>CEA: </a:t>
            </a:r>
            <a:r>
              <a:rPr lang="fr-FR" dirty="0" err="1" smtClean="0"/>
              <a:t>C.Simon</a:t>
            </a:r>
            <a:r>
              <a:rPr lang="fr-FR" dirty="0" smtClean="0"/>
              <a:t>, pointe sur l’utilisation de script python pour driver les moteurs et l’utilisation de contrôleur</a:t>
            </a:r>
          </a:p>
          <a:p>
            <a:pPr lvl="1"/>
            <a:r>
              <a:rPr lang="fr-FR" dirty="0" smtClean="0"/>
              <a:t>GANIL: </a:t>
            </a:r>
            <a:r>
              <a:rPr lang="fr-FR" dirty="0" err="1" smtClean="0"/>
              <a:t>S.Leloir</a:t>
            </a:r>
            <a:r>
              <a:rPr lang="fr-FR" dirty="0" smtClean="0"/>
              <a:t>, nouveau driver en cours d’étude de faisabilité</a:t>
            </a:r>
          </a:p>
          <a:p>
            <a:pPr lvl="1"/>
            <a:r>
              <a:rPr lang="fr-FR" dirty="0" smtClean="0"/>
              <a:t>ESRF: </a:t>
            </a:r>
            <a:r>
              <a:rPr lang="fr-FR" dirty="0" err="1" smtClean="0"/>
              <a:t>F.Ewald</a:t>
            </a:r>
            <a:r>
              <a:rPr lang="fr-FR" dirty="0" smtClean="0"/>
              <a:t>, utilise ICEPAP (fait maison)</a:t>
            </a:r>
          </a:p>
        </p:txBody>
      </p:sp>
    </p:spTree>
    <p:extLst>
      <p:ext uri="{BB962C8B-B14F-4D97-AF65-F5344CB8AC3E}">
        <p14:creationId xmlns:p14="http://schemas.microsoft.com/office/powerpoint/2010/main" val="1485840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2600" y="161290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Des </a:t>
            </a:r>
            <a:r>
              <a:rPr lang="en-US" dirty="0" err="1" smtClean="0">
                <a:solidFill>
                  <a:srgbClr val="00B050"/>
                </a:solidFill>
              </a:rPr>
              <a:t>informations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d’interet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9240" y="1354772"/>
            <a:ext cx="11780520" cy="500538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rgbClr val="7030A0"/>
                </a:solidFill>
              </a:rPr>
              <a:t>Passé:</a:t>
            </a:r>
          </a:p>
          <a:p>
            <a:r>
              <a:rPr lang="fr-FR" dirty="0" err="1" smtClean="0"/>
              <a:t>Hiat</a:t>
            </a:r>
            <a:r>
              <a:rPr lang="fr-FR" dirty="0" smtClean="0"/>
              <a:t> 2022, </a:t>
            </a:r>
            <a:r>
              <a:rPr lang="fr-FR" dirty="0" smtClean="0">
                <a:hlinkClick r:id="rId2"/>
              </a:rPr>
              <a:t>https://indico.gsi.de/event/12135/</a:t>
            </a:r>
            <a:r>
              <a:rPr lang="fr-FR" dirty="0" smtClean="0"/>
              <a:t> : 27 juin – 1 juillet 22</a:t>
            </a:r>
          </a:p>
          <a:p>
            <a:pPr lvl="1"/>
            <a:r>
              <a:rPr lang="fr-FR" dirty="0" err="1" smtClean="0"/>
              <a:t>proceeding</a:t>
            </a:r>
            <a:r>
              <a:rPr lang="fr-FR" dirty="0" smtClean="0"/>
              <a:t> disponible concernant le RIF : “</a:t>
            </a:r>
            <a:r>
              <a:rPr lang="fr-FR" dirty="0" err="1" smtClean="0"/>
              <a:t>Beam</a:t>
            </a:r>
            <a:r>
              <a:rPr lang="fr-FR" dirty="0" smtClean="0"/>
              <a:t> Instrumentation, </a:t>
            </a:r>
            <a:r>
              <a:rPr lang="fr-FR" dirty="0" err="1" smtClean="0"/>
              <a:t>Challenging</a:t>
            </a:r>
            <a:r>
              <a:rPr lang="fr-FR" dirty="0" smtClean="0"/>
              <a:t> Tools for </a:t>
            </a:r>
            <a:r>
              <a:rPr lang="fr-FR" dirty="0" err="1" smtClean="0"/>
              <a:t>Demanding</a:t>
            </a:r>
            <a:r>
              <a:rPr lang="fr-FR" dirty="0" smtClean="0"/>
              <a:t> </a:t>
            </a:r>
            <a:r>
              <a:rPr lang="fr-FR" dirty="0" err="1" smtClean="0"/>
              <a:t>Projects</a:t>
            </a:r>
            <a:r>
              <a:rPr lang="fr-FR" dirty="0" smtClean="0"/>
              <a:t> –– a </a:t>
            </a:r>
            <a:r>
              <a:rPr lang="fr-FR" dirty="0" err="1" smtClean="0"/>
              <a:t>Snapshot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French </a:t>
            </a:r>
            <a:r>
              <a:rPr lang="fr-FR" dirty="0" err="1" smtClean="0"/>
              <a:t>Assigned</a:t>
            </a:r>
            <a:r>
              <a:rPr lang="fr-FR" dirty="0" smtClean="0"/>
              <a:t> Network” , TU312</a:t>
            </a:r>
          </a:p>
          <a:p>
            <a:r>
              <a:rPr lang="fr-FR" dirty="0" smtClean="0"/>
              <a:t>ANF “EPICS”, 3–6 oct. 2022,</a:t>
            </a:r>
            <a:r>
              <a:rPr lang="fr-FR" dirty="0" smtClean="0">
                <a:sym typeface="Wingdings" panose="05000000000000000000" pitchFamily="2" charset="2"/>
              </a:rPr>
              <a:t> probablement une nouvelle session sera mis en place (restez attentif  réseau </a:t>
            </a:r>
            <a:r>
              <a:rPr lang="fr-FR" dirty="0" err="1" smtClean="0">
                <a:sym typeface="Wingdings" panose="05000000000000000000" pitchFamily="2" charset="2"/>
              </a:rPr>
              <a:t>epics</a:t>
            </a:r>
            <a:r>
              <a:rPr lang="fr-FR" dirty="0" smtClean="0">
                <a:sym typeface="Wingdings" panose="05000000000000000000" pitchFamily="2" charset="2"/>
              </a:rPr>
              <a:t>)</a:t>
            </a:r>
          </a:p>
          <a:p>
            <a:r>
              <a:rPr lang="fr-FR" dirty="0" smtClean="0">
                <a:sym typeface="Wingdings" panose="05000000000000000000" pitchFamily="2" charset="2"/>
              </a:rPr>
              <a:t>Rencontre Accélérateurs 2022, 13-14 sept., </a:t>
            </a:r>
            <a:r>
              <a:rPr lang="fr-FR" dirty="0" smtClean="0">
                <a:sym typeface="Wingdings" panose="05000000000000000000" pitchFamily="2" charset="2"/>
                <a:hlinkClick r:id="rId3"/>
              </a:rPr>
              <a:t>http://accelerateurs.sfpnet.fr/conferences/rencontres-2022/</a:t>
            </a:r>
            <a:endParaRPr lang="fr-FR" dirty="0" smtClean="0">
              <a:sym typeface="Wingdings" panose="05000000000000000000" pitchFamily="2" charset="2"/>
            </a:endParaRPr>
          </a:p>
          <a:p>
            <a:r>
              <a:rPr lang="fr-FR" dirty="0" smtClean="0">
                <a:sym typeface="Wingdings" panose="05000000000000000000" pitchFamily="2" charset="2"/>
              </a:rPr>
              <a:t>Journée R&amp;T, 17-19 Oct.: </a:t>
            </a:r>
            <a:r>
              <a:rPr lang="fr-FR" dirty="0" smtClean="0">
                <a:sym typeface="Wingdings" panose="05000000000000000000" pitchFamily="2" charset="2"/>
                <a:hlinkClick r:id="rId4"/>
              </a:rPr>
              <a:t>https://indico.in2p3.fr/event/26475/sessions/16797/#20221018</a:t>
            </a:r>
            <a:endParaRPr lang="fr-F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7030A0"/>
                </a:solidFill>
              </a:rPr>
              <a:t>Futur Conférence/ congres:</a:t>
            </a:r>
          </a:p>
          <a:p>
            <a:r>
              <a:rPr lang="fr-FR" dirty="0" smtClean="0"/>
              <a:t>CYC2022 – 5-9 </a:t>
            </a:r>
            <a:r>
              <a:rPr lang="fr-FR" dirty="0" err="1" smtClean="0"/>
              <a:t>dec</a:t>
            </a:r>
            <a:r>
              <a:rPr lang="fr-FR" dirty="0" smtClean="0"/>
              <a:t> 2022, Beijing, China</a:t>
            </a:r>
            <a:endParaRPr lang="en-US" dirty="0" smtClean="0"/>
          </a:p>
          <a:p>
            <a:r>
              <a:rPr lang="en-US" dirty="0" smtClean="0"/>
              <a:t>IPAC'23 </a:t>
            </a:r>
            <a:r>
              <a:rPr lang="en-US" dirty="0"/>
              <a:t>— 14th International Particle Accelerator </a:t>
            </a:r>
            <a:r>
              <a:rPr lang="en-US" dirty="0" smtClean="0"/>
              <a:t>Conference, 07 </a:t>
            </a:r>
            <a:r>
              <a:rPr lang="en-US" dirty="0"/>
              <a:t>May 2023 - 12 May </a:t>
            </a:r>
            <a:r>
              <a:rPr lang="en-US" dirty="0" smtClean="0"/>
              <a:t>2023, Venice</a:t>
            </a:r>
            <a:r>
              <a:rPr lang="en-US" dirty="0"/>
              <a:t>, </a:t>
            </a:r>
            <a:r>
              <a:rPr lang="en-US" dirty="0" smtClean="0"/>
              <a:t>Italy</a:t>
            </a:r>
          </a:p>
          <a:p>
            <a:r>
              <a:rPr lang="en-US" dirty="0" err="1" smtClean="0"/>
              <a:t>Autres</a:t>
            </a:r>
            <a:r>
              <a:rPr lang="en-US" dirty="0" smtClean="0"/>
              <a:t> </a:t>
            </a:r>
            <a:r>
              <a:rPr lang="en-US" dirty="0" err="1" smtClean="0"/>
              <a:t>conf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7030A0"/>
                </a:solidFill>
              </a:rPr>
              <a:t>Formations et autres:</a:t>
            </a:r>
            <a:endParaRPr lang="fr-FR" dirty="0" smtClean="0">
              <a:solidFill>
                <a:srgbClr val="7030A0"/>
              </a:solidFill>
              <a:hlinkClick r:id="rId5"/>
            </a:endParaRPr>
          </a:p>
          <a:p>
            <a:r>
              <a:rPr lang="en-US" dirty="0" err="1"/>
              <a:t>Ecole</a:t>
            </a:r>
            <a:r>
              <a:rPr lang="en-US" dirty="0"/>
              <a:t> IN2P3 “Du </a:t>
            </a:r>
            <a:r>
              <a:rPr lang="en-US" dirty="0" err="1"/>
              <a:t>detecteur</a:t>
            </a:r>
            <a:r>
              <a:rPr lang="en-US" dirty="0"/>
              <a:t> a la </a:t>
            </a:r>
            <a:r>
              <a:rPr lang="en-US" dirty="0" err="1"/>
              <a:t>mesure</a:t>
            </a:r>
            <a:r>
              <a:rPr lang="en-US" dirty="0"/>
              <a:t>”, 21-25 </a:t>
            </a:r>
            <a:r>
              <a:rPr lang="en-US" dirty="0" err="1"/>
              <a:t>Novembre</a:t>
            </a:r>
            <a:r>
              <a:rPr lang="en-US" dirty="0"/>
              <a:t> 2022 </a:t>
            </a:r>
            <a:endParaRPr lang="fr-FR" dirty="0" smtClean="0">
              <a:hlinkClick r:id="rId5"/>
            </a:endParaRPr>
          </a:p>
          <a:p>
            <a:r>
              <a:rPr lang="fr-FR" dirty="0" smtClean="0">
                <a:hlinkClick r:id="rId5"/>
              </a:rPr>
              <a:t>ANF "Utilisation de CST pour les accélérateurs" </a:t>
            </a:r>
            <a:r>
              <a:rPr lang="fr-FR" dirty="0" smtClean="0"/>
              <a:t>: 24 janv. - 27 janv.</a:t>
            </a:r>
          </a:p>
          <a:p>
            <a:r>
              <a:rPr lang="fr-FR" dirty="0" smtClean="0">
                <a:hlinkClick r:id="rId6"/>
              </a:rPr>
              <a:t>ANF "école accélérateurs" 2023 </a:t>
            </a:r>
            <a:r>
              <a:rPr lang="fr-FR" dirty="0" smtClean="0"/>
              <a:t>: 19 mars - 24 mars</a:t>
            </a:r>
          </a:p>
          <a:p>
            <a:r>
              <a:rPr lang="fr-FR" dirty="0" smtClean="0"/>
              <a:t>Mise en route d’une liste </a:t>
            </a:r>
            <a:r>
              <a:rPr lang="fr-FR" dirty="0" err="1" smtClean="0">
                <a:solidFill>
                  <a:srgbClr val="0070C0"/>
                </a:solidFill>
              </a:rPr>
              <a:t>epics</a:t>
            </a:r>
            <a:r>
              <a:rPr lang="fr-FR" dirty="0" smtClean="0">
                <a:solidFill>
                  <a:srgbClr val="0070C0"/>
                </a:solidFill>
              </a:rPr>
              <a:t>-control-l</a:t>
            </a:r>
            <a:r>
              <a:rPr lang="fr-FR" dirty="0" smtClean="0"/>
              <a:t>, inscription auprès d’</a:t>
            </a:r>
            <a:r>
              <a:rPr lang="fr-FR" dirty="0" err="1" smtClean="0"/>
              <a:t>O.Zimmerman</a:t>
            </a:r>
            <a:r>
              <a:rPr lang="fr-FR" dirty="0" smtClean="0"/>
              <a:t> </a:t>
            </a:r>
            <a:r>
              <a:rPr lang="fr-FR" altLang="fr-FR" dirty="0" err="1" smtClean="0">
                <a:latin typeface="Arial Unicode MS"/>
                <a:hlinkClick r:id="rId7"/>
              </a:rPr>
              <a:t>ozimmer</a:t>
            </a:r>
            <a:r>
              <a:rPr lang="fr-FR" altLang="fr-FR" dirty="0" smtClean="0">
                <a:latin typeface="Arial Unicode MS"/>
                <a:hlinkClick r:id="rId7"/>
              </a:rPr>
              <a:t> @ lpsc.in2p3.fr</a:t>
            </a:r>
            <a:r>
              <a:rPr lang="fr-FR" altLang="fr-FR" sz="2000" dirty="0" smtClean="0"/>
              <a:t> </a:t>
            </a:r>
            <a:endParaRPr lang="fr-FR" altLang="fr-FR" sz="5400" dirty="0" smtClean="0">
              <a:latin typeface="Arial" panose="020B0604020202020204" pitchFamily="34" charset="0"/>
            </a:endParaRPr>
          </a:p>
          <a:p>
            <a:r>
              <a:rPr lang="fr-FR" dirty="0" smtClean="0"/>
              <a:t>GDR: présenté au R&amp;T: privilégié une classification technologique? (gazeux, </a:t>
            </a:r>
            <a:r>
              <a:rPr lang="fr-FR" dirty="0" err="1" smtClean="0"/>
              <a:t>cryo</a:t>
            </a:r>
            <a:r>
              <a:rPr lang="fr-FR" dirty="0" smtClean="0"/>
              <a:t>, semi-</a:t>
            </a:r>
            <a:r>
              <a:rPr lang="fr-FR" dirty="0" err="1" smtClean="0"/>
              <a:t>cond</a:t>
            </a:r>
            <a:r>
              <a:rPr lang="fr-FR" dirty="0" smtClean="0"/>
              <a:t>., calo, circuit/DAQ): liste en cours</a:t>
            </a:r>
          </a:p>
          <a:p>
            <a:pPr marL="0" indent="0">
              <a:buNone/>
            </a:pPr>
            <a:endParaRPr lang="fr-FR" dirty="0" smtClean="0">
              <a:hlinkClick r:id="rId5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9951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720" y="113982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D</a:t>
            </a:r>
            <a:r>
              <a:rPr lang="en-US" dirty="0" smtClean="0">
                <a:solidFill>
                  <a:srgbClr val="00B050"/>
                </a:solidFill>
              </a:rPr>
              <a:t>iscussion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3720" y="1155065"/>
            <a:ext cx="10515600" cy="4351338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solidFill>
                  <a:srgbClr val="7030A0"/>
                </a:solidFill>
              </a:rPr>
              <a:t>Prochaine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visio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en</a:t>
            </a:r>
            <a:r>
              <a:rPr lang="en-US" dirty="0" smtClean="0">
                <a:solidFill>
                  <a:srgbClr val="7030A0"/>
                </a:solidFill>
              </a:rPr>
              <a:t> discussion:</a:t>
            </a:r>
          </a:p>
          <a:p>
            <a:pPr lvl="1"/>
            <a:r>
              <a:rPr lang="en-US" dirty="0" smtClean="0"/>
              <a:t>PICMIC, </a:t>
            </a:r>
            <a:r>
              <a:rPr lang="fr-FR" altLang="fr-FR" dirty="0"/>
              <a:t>Imad </a:t>
            </a:r>
            <a:r>
              <a:rPr lang="fr-FR" altLang="fr-FR" dirty="0" err="1" smtClean="0"/>
              <a:t>Laktineh</a:t>
            </a:r>
            <a:endParaRPr lang="fr-FR" altLang="fr-FR" dirty="0" smtClean="0"/>
          </a:p>
          <a:p>
            <a:pPr lvl="1"/>
            <a:r>
              <a:rPr lang="en-US" altLang="fr-FR" dirty="0" err="1" smtClean="0"/>
              <a:t>Bergoz</a:t>
            </a:r>
            <a:r>
              <a:rPr lang="en-US" altLang="fr-FR" dirty="0" smtClean="0"/>
              <a:t>, Tom Beranger</a:t>
            </a:r>
          </a:p>
          <a:p>
            <a:pPr lvl="1"/>
            <a:r>
              <a:rPr lang="en-US" altLang="fr-FR" dirty="0" err="1" smtClean="0"/>
              <a:t>Autre</a:t>
            </a:r>
            <a:r>
              <a:rPr lang="en-US" altLang="fr-FR" dirty="0"/>
              <a:t>?</a:t>
            </a:r>
            <a:r>
              <a:rPr lang="en-US" altLang="fr-FR" dirty="0" smtClean="0"/>
              <a:t> </a:t>
            </a:r>
            <a:r>
              <a:rPr lang="en-US" altLang="fr-FR" dirty="0" err="1" smtClean="0"/>
              <a:t>Vue</a:t>
            </a:r>
            <a:r>
              <a:rPr lang="en-US" altLang="fr-FR" dirty="0" smtClean="0"/>
              <a:t> retour email</a:t>
            </a:r>
          </a:p>
          <a:p>
            <a:pPr lvl="2"/>
            <a:r>
              <a:rPr lang="en-US" altLang="fr-FR" dirty="0" smtClean="0"/>
              <a:t>Spiral2: </a:t>
            </a:r>
            <a:r>
              <a:rPr lang="en-US" altLang="fr-FR" dirty="0" err="1" smtClean="0"/>
              <a:t>annee</a:t>
            </a:r>
            <a:r>
              <a:rPr lang="en-US" altLang="fr-FR" dirty="0" smtClean="0"/>
              <a:t> </a:t>
            </a:r>
            <a:r>
              <a:rPr lang="en-US" altLang="fr-FR" dirty="0" err="1" smtClean="0"/>
              <a:t>prochaine</a:t>
            </a:r>
            <a:endParaRPr lang="en-US" altLang="fr-FR" dirty="0" smtClean="0"/>
          </a:p>
          <a:p>
            <a:r>
              <a:rPr lang="en-US" altLang="fr-FR" dirty="0" err="1" smtClean="0">
                <a:solidFill>
                  <a:srgbClr val="7030A0"/>
                </a:solidFill>
              </a:rPr>
              <a:t>Etat</a:t>
            </a:r>
            <a:r>
              <a:rPr lang="en-US" altLang="fr-FR" dirty="0" smtClean="0">
                <a:solidFill>
                  <a:srgbClr val="7030A0"/>
                </a:solidFill>
              </a:rPr>
              <a:t> financier: </a:t>
            </a:r>
            <a:r>
              <a:rPr lang="en-US" altLang="fr-FR" dirty="0" err="1" smtClean="0">
                <a:solidFill>
                  <a:srgbClr val="7030A0"/>
                </a:solidFill>
              </a:rPr>
              <a:t>reste</a:t>
            </a:r>
            <a:r>
              <a:rPr lang="en-US" altLang="fr-FR" dirty="0" smtClean="0">
                <a:solidFill>
                  <a:srgbClr val="7030A0"/>
                </a:solidFill>
              </a:rPr>
              <a:t>: </a:t>
            </a:r>
            <a:r>
              <a:rPr lang="fr-FR" dirty="0" smtClean="0">
                <a:solidFill>
                  <a:srgbClr val="7030A0"/>
                </a:solidFill>
              </a:rPr>
              <a:t>869.84 euros</a:t>
            </a:r>
          </a:p>
          <a:p>
            <a:pPr lvl="1"/>
            <a:r>
              <a:rPr lang="en-US" altLang="fr-FR" dirty="0" err="1" smtClean="0"/>
              <a:t>Depenses</a:t>
            </a:r>
            <a:r>
              <a:rPr lang="en-US" altLang="fr-FR" dirty="0" smtClean="0"/>
              <a:t> a </a:t>
            </a:r>
            <a:r>
              <a:rPr lang="en-US" altLang="fr-FR" dirty="0" err="1" smtClean="0"/>
              <a:t>prevoir</a:t>
            </a:r>
            <a:r>
              <a:rPr lang="en-US" altLang="fr-FR" dirty="0" smtClean="0"/>
              <a:t>? </a:t>
            </a:r>
            <a:r>
              <a:rPr lang="en-US" altLang="fr-FR" dirty="0" err="1" smtClean="0"/>
              <a:t>Etudiants</a:t>
            </a:r>
            <a:r>
              <a:rPr lang="en-US" altLang="fr-FR" dirty="0" smtClean="0"/>
              <a:t>?</a:t>
            </a:r>
          </a:p>
          <a:p>
            <a:r>
              <a:rPr lang="en-US" altLang="fr-FR" dirty="0" err="1" smtClean="0">
                <a:solidFill>
                  <a:srgbClr val="7030A0"/>
                </a:solidFill>
              </a:rPr>
              <a:t>Ecole</a:t>
            </a:r>
            <a:r>
              <a:rPr lang="en-US" altLang="fr-FR" dirty="0" smtClean="0">
                <a:solidFill>
                  <a:srgbClr val="7030A0"/>
                </a:solidFill>
              </a:rPr>
              <a:t> </a:t>
            </a:r>
            <a:r>
              <a:rPr lang="en-US" altLang="fr-FR" dirty="0" err="1" smtClean="0">
                <a:solidFill>
                  <a:srgbClr val="7030A0"/>
                </a:solidFill>
              </a:rPr>
              <a:t>detecteur</a:t>
            </a:r>
            <a:r>
              <a:rPr lang="en-US" altLang="fr-FR" dirty="0" smtClean="0">
                <a:solidFill>
                  <a:srgbClr val="7030A0"/>
                </a:solidFill>
              </a:rPr>
              <a:t> IN2P3 – </a:t>
            </a:r>
            <a:r>
              <a:rPr lang="en-US" altLang="fr-FR" dirty="0" err="1" smtClean="0">
                <a:solidFill>
                  <a:srgbClr val="7030A0"/>
                </a:solidFill>
              </a:rPr>
              <a:t>nov</a:t>
            </a:r>
            <a:r>
              <a:rPr lang="en-US" altLang="fr-FR" dirty="0" smtClean="0">
                <a:solidFill>
                  <a:srgbClr val="7030A0"/>
                </a:solidFill>
              </a:rPr>
              <a:t> 2022.</a:t>
            </a:r>
          </a:p>
          <a:p>
            <a:pPr lvl="1"/>
            <a:r>
              <a:rPr lang="en-US" altLang="fr-FR" dirty="0" smtClean="0"/>
              <a:t>Question: </a:t>
            </a:r>
            <a:r>
              <a:rPr lang="en-US" altLang="fr-FR" dirty="0" err="1" smtClean="0"/>
              <a:t>Auriez-vous</a:t>
            </a:r>
            <a:r>
              <a:rPr lang="en-US" altLang="fr-FR" dirty="0" smtClean="0"/>
              <a:t>? </a:t>
            </a:r>
          </a:p>
          <a:p>
            <a:pPr lvl="2"/>
            <a:r>
              <a:rPr lang="en-US" altLang="fr-FR" dirty="0" smtClean="0"/>
              <a:t>des schema de </a:t>
            </a:r>
            <a:r>
              <a:rPr lang="en-US" altLang="fr-FR" dirty="0" err="1" smtClean="0"/>
              <a:t>chaines</a:t>
            </a:r>
            <a:r>
              <a:rPr lang="en-US" altLang="fr-FR" dirty="0" smtClean="0"/>
              <a:t> de </a:t>
            </a:r>
            <a:r>
              <a:rPr lang="en-US" altLang="fr-FR" dirty="0" err="1" smtClean="0"/>
              <a:t>mesures</a:t>
            </a:r>
            <a:r>
              <a:rPr lang="en-US" altLang="fr-FR" dirty="0" smtClean="0"/>
              <a:t> a </a:t>
            </a:r>
            <a:r>
              <a:rPr lang="en-US" altLang="fr-FR" dirty="0" err="1" smtClean="0"/>
              <a:t>partager</a:t>
            </a:r>
            <a:endParaRPr lang="en-US" altLang="fr-FR" dirty="0" smtClean="0"/>
          </a:p>
          <a:p>
            <a:pPr lvl="2"/>
            <a:r>
              <a:rPr lang="en-US" altLang="fr-FR" dirty="0" smtClean="0"/>
              <a:t>Des images </a:t>
            </a:r>
            <a:r>
              <a:rPr lang="en-US" altLang="fr-FR" dirty="0" err="1" smtClean="0"/>
              <a:t>croustillantes</a:t>
            </a:r>
            <a:r>
              <a:rPr lang="en-US" altLang="fr-FR" dirty="0" smtClean="0"/>
              <a:t> </a:t>
            </a:r>
            <a:r>
              <a:rPr lang="en-US" altLang="fr-FR" dirty="0" err="1" smtClean="0"/>
              <a:t>ou</a:t>
            </a:r>
            <a:r>
              <a:rPr lang="en-US" altLang="fr-FR" dirty="0" smtClean="0"/>
              <a:t> pas de diagnostics</a:t>
            </a:r>
          </a:p>
          <a:p>
            <a:pPr lvl="2"/>
            <a:r>
              <a:rPr lang="en-US" altLang="fr-FR" dirty="0" err="1" smtClean="0"/>
              <a:t>Travaux</a:t>
            </a:r>
            <a:r>
              <a:rPr lang="en-US" altLang="fr-FR" dirty="0" smtClean="0"/>
              <a:t> </a:t>
            </a:r>
            <a:r>
              <a:rPr lang="en-US" altLang="fr-FR" dirty="0" err="1" smtClean="0"/>
              <a:t>d’attention</a:t>
            </a:r>
            <a:r>
              <a:rPr lang="en-US" altLang="fr-FR" dirty="0" smtClean="0"/>
              <a:t> sur les </a:t>
            </a:r>
            <a:r>
              <a:rPr lang="en-US" altLang="fr-FR" dirty="0" err="1" smtClean="0"/>
              <a:t>diag</a:t>
            </a:r>
            <a:r>
              <a:rPr lang="en-US" altLang="fr-FR" dirty="0" smtClean="0"/>
              <a:t> (</a:t>
            </a:r>
            <a:r>
              <a:rPr lang="en-US" altLang="fr-FR" dirty="0" err="1" smtClean="0"/>
              <a:t>electrique</a:t>
            </a:r>
            <a:r>
              <a:rPr lang="en-US" altLang="fr-FR" dirty="0" smtClean="0"/>
              <a:t>, </a:t>
            </a:r>
            <a:r>
              <a:rPr lang="en-US" altLang="fr-FR" dirty="0" err="1" smtClean="0"/>
              <a:t>thermique</a:t>
            </a:r>
            <a:r>
              <a:rPr lang="en-US" altLang="fr-FR" dirty="0" smtClean="0"/>
              <a:t>, </a:t>
            </a:r>
            <a:r>
              <a:rPr lang="en-US" altLang="fr-FR" dirty="0" err="1" smtClean="0"/>
              <a:t>mecanique</a:t>
            </a:r>
            <a:r>
              <a:rPr lang="en-US" altLang="fr-FR" dirty="0" smtClean="0"/>
              <a:t>, </a:t>
            </a:r>
            <a:r>
              <a:rPr lang="en-US" altLang="fr-FR" dirty="0" err="1" smtClean="0"/>
              <a:t>logiciel</a:t>
            </a:r>
            <a:r>
              <a:rPr lang="en-US" altLang="fr-FR" dirty="0" smtClean="0"/>
              <a:t>, simulation,…)</a:t>
            </a:r>
          </a:p>
          <a:p>
            <a:r>
              <a:rPr lang="en-US" altLang="fr-FR" dirty="0" err="1" smtClean="0">
                <a:solidFill>
                  <a:srgbClr val="7030A0"/>
                </a:solidFill>
              </a:rPr>
              <a:t>Toujours</a:t>
            </a:r>
            <a:r>
              <a:rPr lang="en-US" altLang="fr-FR" dirty="0" smtClean="0">
                <a:solidFill>
                  <a:srgbClr val="7030A0"/>
                </a:solidFill>
              </a:rPr>
              <a:t> </a:t>
            </a:r>
            <a:r>
              <a:rPr lang="en-US" altLang="fr-FR" dirty="0" err="1" smtClean="0">
                <a:solidFill>
                  <a:srgbClr val="7030A0"/>
                </a:solidFill>
              </a:rPr>
              <a:t>en</a:t>
            </a:r>
            <a:r>
              <a:rPr lang="en-US" altLang="fr-FR" dirty="0" smtClean="0">
                <a:solidFill>
                  <a:srgbClr val="7030A0"/>
                </a:solidFill>
              </a:rPr>
              <a:t> </a:t>
            </a:r>
            <a:r>
              <a:rPr lang="en-US" altLang="fr-FR" dirty="0" err="1" smtClean="0">
                <a:solidFill>
                  <a:srgbClr val="7030A0"/>
                </a:solidFill>
              </a:rPr>
              <a:t>cours</a:t>
            </a:r>
            <a:r>
              <a:rPr lang="en-US" altLang="fr-FR" dirty="0" smtClean="0">
                <a:solidFill>
                  <a:srgbClr val="7030A0"/>
                </a:solidFill>
              </a:rPr>
              <a:t> de discussion: interaction avec </a:t>
            </a:r>
            <a:r>
              <a:rPr lang="en-US" altLang="fr-FR" dirty="0" err="1" smtClean="0">
                <a:solidFill>
                  <a:srgbClr val="7030A0"/>
                </a:solidFill>
              </a:rPr>
              <a:t>reseau</a:t>
            </a:r>
            <a:r>
              <a:rPr lang="en-US" altLang="fr-FR" dirty="0" smtClean="0">
                <a:solidFill>
                  <a:srgbClr val="7030A0"/>
                </a:solidFill>
              </a:rPr>
              <a:t> </a:t>
            </a:r>
            <a:r>
              <a:rPr lang="en-US" altLang="fr-FR" dirty="0" err="1" smtClean="0">
                <a:solidFill>
                  <a:srgbClr val="7030A0"/>
                </a:solidFill>
              </a:rPr>
              <a:t>europeen</a:t>
            </a:r>
            <a:r>
              <a:rPr lang="en-US" altLang="fr-FR" dirty="0" smtClean="0">
                <a:solidFill>
                  <a:srgbClr val="7030A0"/>
                </a:solidFill>
              </a:rPr>
              <a:t> via </a:t>
            </a:r>
            <a:r>
              <a:rPr lang="en-US" altLang="fr-FR" dirty="0" err="1" smtClean="0">
                <a:solidFill>
                  <a:srgbClr val="7030A0"/>
                </a:solidFill>
              </a:rPr>
              <a:t>P.Forck</a:t>
            </a:r>
            <a:endParaRPr lang="en-US" altLang="fr-FR" dirty="0" smtClean="0">
              <a:solidFill>
                <a:srgbClr val="7030A0"/>
              </a:solidFill>
            </a:endParaRPr>
          </a:p>
          <a:p>
            <a:endParaRPr lang="fr-FR" altLang="fr-FR" dirty="0">
              <a:latin typeface="Arial" panose="020B0604020202020204" pitchFamily="34" charset="0"/>
            </a:endParaRP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0426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R</a:t>
            </a:r>
            <a:r>
              <a:rPr lang="en-US" dirty="0" smtClean="0">
                <a:solidFill>
                  <a:srgbClr val="00B050"/>
                </a:solidFill>
              </a:rPr>
              <a:t>etour </a:t>
            </a:r>
            <a:r>
              <a:rPr lang="en-US" dirty="0" err="1" smtClean="0">
                <a:solidFill>
                  <a:srgbClr val="00B050"/>
                </a:solidFill>
              </a:rPr>
              <a:t>sondage</a:t>
            </a:r>
            <a:r>
              <a:rPr lang="en-US" dirty="0" smtClean="0">
                <a:solidFill>
                  <a:srgbClr val="00B050"/>
                </a:solidFill>
              </a:rPr>
              <a:t> – </a:t>
            </a:r>
            <a:r>
              <a:rPr lang="en-US" dirty="0" err="1" smtClean="0">
                <a:solidFill>
                  <a:srgbClr val="00B050"/>
                </a:solidFill>
              </a:rPr>
              <a:t>R.Cledassou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dirty="0" smtClean="0">
                <a:latin typeface="Arial" panose="020B0604020202020204" pitchFamily="34" charset="0"/>
              </a:rPr>
              <a:t>Apres sondages auprès des réseaux: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dirty="0" smtClean="0">
                <a:latin typeface="Arial" panose="020B0604020202020204" pitchFamily="34" charset="0"/>
              </a:rPr>
              <a:t>Sur 8 réseaux totalisant un peu plus de 310 réponses :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dirty="0" smtClean="0">
                <a:latin typeface="Arial" panose="020B0604020202020204" pitchFamily="34" charset="0"/>
              </a:rPr>
              <a:t>Techniciens (T+AI) : 3%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dirty="0" smtClean="0">
                <a:latin typeface="Arial" panose="020B0604020202020204" pitchFamily="34" charset="0"/>
              </a:rPr>
              <a:t>Ingénieurs : 62% (dont 17% ont une thèse)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dirty="0" smtClean="0">
                <a:latin typeface="Arial" panose="020B0604020202020204" pitchFamily="34" charset="0"/>
              </a:rPr>
              <a:t>Chercheurs &amp; Enseignants chercheurs (y compris doctorants et post-doctorants) : 17%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dirty="0" smtClean="0">
                <a:latin typeface="Arial" panose="020B0604020202020204" pitchFamily="34" charset="0"/>
              </a:rPr>
              <a:t>Externes : 18% (une majorité d’ingénieurs)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27686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429</Words>
  <Application>Microsoft Office PowerPoint</Application>
  <PresentationFormat>Grand écran</PresentationFormat>
  <Paragraphs>61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Arial Unicode MS</vt:lpstr>
      <vt:lpstr>Calibri</vt:lpstr>
      <vt:lpstr>Calibri Light</vt:lpstr>
      <vt:lpstr>Wingdings</vt:lpstr>
      <vt:lpstr>Thème Office</vt:lpstr>
      <vt:lpstr>RIF visioconf – 23nd </vt:lpstr>
      <vt:lpstr>CR</vt:lpstr>
      <vt:lpstr>Des informations d’interet:</vt:lpstr>
      <vt:lpstr>Discussion</vt:lpstr>
      <vt:lpstr>Retour sondage – R.Cledassou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freddy poirier</dc:creator>
  <cp:lastModifiedBy>freddy poirier</cp:lastModifiedBy>
  <cp:revision>23</cp:revision>
  <dcterms:created xsi:type="dcterms:W3CDTF">2022-10-09T20:09:54Z</dcterms:created>
  <dcterms:modified xsi:type="dcterms:W3CDTF">2022-11-02T09:31:08Z</dcterms:modified>
</cp:coreProperties>
</file>