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0" r:id="rId3"/>
    <p:sldId id="327" r:id="rId4"/>
    <p:sldId id="325" r:id="rId5"/>
    <p:sldId id="331" r:id="rId6"/>
    <p:sldId id="332" r:id="rId7"/>
    <p:sldId id="333" r:id="rId8"/>
    <p:sldId id="334" r:id="rId9"/>
    <p:sldId id="330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81"/>
    <p:restoredTop sz="92910"/>
  </p:normalViewPr>
  <p:slideViewPr>
    <p:cSldViewPr snapToGrid="0">
      <p:cViewPr varScale="1">
        <p:scale>
          <a:sx n="55" d="100"/>
          <a:sy n="55" d="100"/>
        </p:scale>
        <p:origin x="35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7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840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0077FE3-6184-8045-ACF0-75EC406570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84BB67-9EA4-A846-85FD-79D080B42D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A3062D-CD0D-2B47-9705-1BF323B97E32}" type="datetimeFigureOut">
              <a:rPr lang="fr-FR" altLang="fr-FR"/>
              <a:pPr>
                <a:defRPr/>
              </a:pPr>
              <a:t>02/11/2022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D5FFA5-90E5-8441-A9B4-DE20E78A27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67F4B2-7D84-FC43-8003-9919AFA815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47C3838-C02D-3546-A5D0-0F9342BAC3B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7E853CE-9EE5-9D4B-8992-ABD938B252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CD7645-8131-734E-9CE7-93770DF313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C5476B-561D-984E-BDDA-4C169C2FC6D8}" type="datetimeFigureOut">
              <a:rPr lang="fr-FR" altLang="fr-FR"/>
              <a:pPr>
                <a:defRPr/>
              </a:pPr>
              <a:t>02/11/2022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E83EDF66-CFFA-8E44-BA49-E47C0A98C4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A58B4BF0-A691-5245-8F81-EAE858EBF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Modifiez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288B0A-F487-1043-9FC9-32249E12F9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029C67-66C0-FA4F-BC2B-7D3AA0D5F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2D35E24-C92D-0941-98BF-51356355498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37985E6F-2E46-E3DC-DDC7-9E8E51141E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2EDE2FDB-205D-8905-0AB9-B387CC648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69634AC9-540A-30EC-4FCC-3521D4C42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52F8FC42-DCE0-6A4B-AD9E-DE1005FC9E8B}" type="slidenum">
              <a:rPr lang="fr-FR" altLang="fr-FR">
                <a:latin typeface="Calibri" panose="020F0502020204030204" pitchFamily="34" charset="0"/>
              </a:rPr>
              <a:pPr/>
              <a:t>3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BandeauNLogosPartenairesThomXTransp.jpg">
            <a:extLst>
              <a:ext uri="{FF2B5EF4-FFF2-40B4-BE49-F238E27FC236}">
                <a16:creationId xmlns:a16="http://schemas.microsoft.com/office/drawing/2014/main" id="{038F12D0-5D0D-75BE-D94F-3A6AFF724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854700"/>
            <a:ext cx="80137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B0724A-5B11-EEFA-211F-165244B930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427788"/>
            <a:ext cx="7893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600">
                <a:latin typeface="Arial" panose="020B0604020202020204" pitchFamily="34" charset="0"/>
              </a:rPr>
              <a:t>Programme Investissements d</a:t>
            </a:r>
            <a:r>
              <a:rPr lang="fr-FR" altLang="en-GB" sz="600">
                <a:latin typeface="Arial" panose="020B0604020202020204" pitchFamily="34" charset="0"/>
              </a:rPr>
              <a:t>’</a:t>
            </a:r>
            <a:r>
              <a:rPr lang="fr-FR" altLang="fr-FR" sz="600">
                <a:latin typeface="Arial" panose="020B0604020202020204" pitchFamily="34" charset="0"/>
              </a:rPr>
              <a:t>avenir de l</a:t>
            </a:r>
            <a:r>
              <a:rPr lang="fr-FR" altLang="en-GB" sz="600">
                <a:latin typeface="Arial" panose="020B0604020202020204" pitchFamily="34" charset="0"/>
              </a:rPr>
              <a:t>’</a:t>
            </a:r>
            <a:r>
              <a:rPr lang="fr-FR" altLang="fr-FR" sz="600">
                <a:latin typeface="Arial" panose="020B0604020202020204" pitchFamily="34" charset="0"/>
              </a:rPr>
              <a:t>Etat ANR-10-EQPX-51. Financé également par la Région Ile-de-France. </a:t>
            </a:r>
            <a:r>
              <a:rPr lang="fr-FR" altLang="fr-FR" sz="600" i="1">
                <a:latin typeface="Arial" panose="020B0604020202020204" pitchFamily="34" charset="0"/>
              </a:rPr>
              <a:t> Program « Investing in the future » ANR-10-EQOX-51. Work also supported by grants from Région Ile-de-France.</a:t>
            </a: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783BFF17-2A92-A1CA-B1E6-A3B11F3B0A66}"/>
              </a:ext>
            </a:extLst>
          </p:cNvPr>
          <p:cNvSpPr/>
          <p:nvPr/>
        </p:nvSpPr>
        <p:spPr>
          <a:xfrm>
            <a:off x="-7938" y="-7938"/>
            <a:ext cx="863601" cy="5697538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FF6F0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20">
            <a:extLst>
              <a:ext uri="{FF2B5EF4-FFF2-40B4-BE49-F238E27FC236}">
                <a16:creationId xmlns:a16="http://schemas.microsoft.com/office/drawing/2014/main" id="{E5D6BAEB-B9CD-4D2A-7CAA-50277032B400}"/>
              </a:ext>
            </a:extLst>
          </p:cNvPr>
          <p:cNvCxnSpPr/>
          <p:nvPr userDrawn="1"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8C526230-36F8-013A-888D-1959A04155D1}"/>
              </a:ext>
            </a:extLst>
          </p:cNvPr>
          <p:cNvCxnSpPr/>
          <p:nvPr userDrawn="1"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22">
            <a:extLst>
              <a:ext uri="{FF2B5EF4-FFF2-40B4-BE49-F238E27FC236}">
                <a16:creationId xmlns:a16="http://schemas.microsoft.com/office/drawing/2014/main" id="{8468C58A-412D-13B0-01F3-5A5BED5F0FDC}"/>
              </a:ext>
            </a:extLst>
          </p:cNvPr>
          <p:cNvSpPr/>
          <p:nvPr userDrawn="1"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A9B1300D-67DB-0382-9A4C-63334F554D3B}"/>
              </a:ext>
            </a:extLst>
          </p:cNvPr>
          <p:cNvSpPr/>
          <p:nvPr userDrawn="1"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01DAB473-21F9-220B-67AC-309B8FD72A95}"/>
              </a:ext>
            </a:extLst>
          </p:cNvPr>
          <p:cNvSpPr/>
          <p:nvPr userDrawn="1"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D0D4FB48-1C31-9161-17EB-8847F710E5CD}"/>
              </a:ext>
            </a:extLst>
          </p:cNvPr>
          <p:cNvSpPr/>
          <p:nvPr userDrawn="1"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F773780C-2161-6989-8F50-6621CFB12CD0}"/>
              </a:ext>
            </a:extLst>
          </p:cNvPr>
          <p:cNvSpPr/>
          <p:nvPr userDrawn="1"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27">
            <a:extLst>
              <a:ext uri="{FF2B5EF4-FFF2-40B4-BE49-F238E27FC236}">
                <a16:creationId xmlns:a16="http://schemas.microsoft.com/office/drawing/2014/main" id="{5DDEA955-2C13-E481-0C98-DDDFE3B21768}"/>
              </a:ext>
            </a:extLst>
          </p:cNvPr>
          <p:cNvSpPr/>
          <p:nvPr userDrawn="1"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21A2D3D3-847C-8056-59B5-4AE7411F1847}"/>
              </a:ext>
            </a:extLst>
          </p:cNvPr>
          <p:cNvSpPr/>
          <p:nvPr userDrawn="1"/>
        </p:nvSpPr>
        <p:spPr>
          <a:xfrm>
            <a:off x="10394950" y="3589338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utoShape 2" descr="imap://vermes@imap.lal.in2p3.fr:143/fetch%3EUID%3E.INBOX.ThomX%20-%20Admin%3E468?part=1.1.2.2&amp;filename=logo_ThomX_versionHD.jpg">
            <a:extLst>
              <a:ext uri="{FF2B5EF4-FFF2-40B4-BE49-F238E27FC236}">
                <a16:creationId xmlns:a16="http://schemas.microsoft.com/office/drawing/2014/main" id="{6FED7ABE-1CA7-F961-D77D-761E7ECA53B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5575" y="-13335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>
              <a:ea typeface="+mn-ea"/>
              <a:cs typeface="Arial" charset="0"/>
            </a:endParaRPr>
          </a:p>
        </p:txBody>
      </p:sp>
      <p:sp>
        <p:nvSpPr>
          <p:cNvPr id="17" name="AutoShape 4" descr="imap://vermes@imap.lal.in2p3.fr:143/fetch%3EUID%3E.INBOX.ThomX%20-%20Admin%3E468?part=1.1.2.2&amp;filename=logo_ThomX_versionHD.jpg">
            <a:extLst>
              <a:ext uri="{FF2B5EF4-FFF2-40B4-BE49-F238E27FC236}">
                <a16:creationId xmlns:a16="http://schemas.microsoft.com/office/drawing/2014/main" id="{26053428-C171-CE78-D6CB-2A8D909703B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7975" y="-11811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>
              <a:ea typeface="+mn-ea"/>
              <a:cs typeface="Arial" charset="0"/>
            </a:endParaRPr>
          </a:p>
        </p:txBody>
      </p:sp>
      <p:pic>
        <p:nvPicPr>
          <p:cNvPr id="18" name="Image 34">
            <a:extLst>
              <a:ext uri="{FF2B5EF4-FFF2-40B4-BE49-F238E27FC236}">
                <a16:creationId xmlns:a16="http://schemas.microsoft.com/office/drawing/2014/main" id="{2315F312-F7AD-6BCB-10D7-A5BEE36FB6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3390900"/>
            <a:ext cx="32194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58" y="1537252"/>
            <a:ext cx="7996998" cy="2000272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358" y="4526424"/>
            <a:ext cx="7996998" cy="9848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1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B3D8CD-3CBF-4F56-6404-58D4365B7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EF1722-85C2-F64C-B959-6424ABBD53C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3859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52C2E4-8FEF-9418-08EC-EB210715EB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5CD7F2C-849B-8847-B90C-117F2796914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25058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6037F3-E77D-4985-E922-1ADCEF972B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53E0BD-7E05-AA4F-951A-26159218314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3210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F55B3C-BA75-B905-3C98-C4D842E853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366F254B-2EB6-5A40-86E8-0EC2AFF65AC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82661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FF6F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BA8E13-F277-DA85-B6DA-D0ADD38713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4EB3D70-869E-4C41-A92A-E5C22754F34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93158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167F29-DDC7-9C02-EB61-FBDAC1A5E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A820F2-6170-C746-9932-C29CCD4DDC4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5115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0A1A5F-2ACE-3EFE-61A8-B40FC2375B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FDD200-34FD-0C4C-B140-3B53325BA3D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1424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 marL="742950" indent="-285750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Trebuchet MS" panose="020B0603020202020204" pitchFamily="34" charset="0"/>
              <a:buChar char="—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C1AF7D-4A74-E4A6-101D-9A38C7F3D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E5F91E-677D-4A4F-9715-14E2500A570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6332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A543527-0E35-0847-C22F-EC90A0843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4B1A4-B904-7340-A8E8-6EAA956B5E2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7512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B75219-76BE-61B3-870C-DDA15E1DD6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2E871-D4E5-9741-8C3C-C581F8066E6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7107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a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99154"/>
          </a:xfrm>
        </p:spPr>
        <p:txBody>
          <a:bodyPr/>
          <a:lstStyle>
            <a:lvl1pPr>
              <a:defRPr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09FF7D9-7D3A-E296-C3B4-9B5B081C9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7E0CA1-3241-BF4F-B51E-67E94129B35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109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8619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A73A8EB-1056-9731-83E3-E75EF020E1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9F211A-A823-E04B-8D99-848009D6978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2830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4F4624-B67E-6616-273E-0856F9228C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9032BE-7964-804F-B74F-1FFDF485863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0597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8B3376-DADD-C4B8-F60B-6DAC439AA9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069787-BA0F-D840-B8A1-B61BD028516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3192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9DEAAC-5B02-CA19-0FF9-DAFA4D9225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CDCDFC-9E11-104B-919B-BE49077D525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787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448007-131A-7E48-B752-1032B719E758}"/>
              </a:ext>
            </a:extLst>
          </p:cNvPr>
          <p:cNvCxnSpPr/>
          <p:nvPr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7A5906-1736-8740-B983-983392C703C3}"/>
              </a:ext>
            </a:extLst>
          </p:cNvPr>
          <p:cNvCxnSpPr/>
          <p:nvPr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A392F54E-C664-4C48-942D-1C90788902E7}"/>
              </a:ext>
            </a:extLst>
          </p:cNvPr>
          <p:cNvSpPr/>
          <p:nvPr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64A8136-9D61-2B44-A90D-9E0F5C02CA4E}"/>
              </a:ext>
            </a:extLst>
          </p:cNvPr>
          <p:cNvSpPr/>
          <p:nvPr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EF7CFD0-061F-ED42-AFDB-3F71BE15CBFD}"/>
              </a:ext>
            </a:extLst>
          </p:cNvPr>
          <p:cNvSpPr/>
          <p:nvPr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306DFF4-41E0-EC40-8E51-1EBF31BD231A}"/>
              </a:ext>
            </a:extLst>
          </p:cNvPr>
          <p:cNvSpPr/>
          <p:nvPr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489DC02-8C0E-9140-A6EE-D0270B647FAE}"/>
              </a:ext>
            </a:extLst>
          </p:cNvPr>
          <p:cNvSpPr/>
          <p:nvPr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13565B7-211C-A840-AAD0-A45DA162DD07}"/>
              </a:ext>
            </a:extLst>
          </p:cNvPr>
          <p:cNvSpPr/>
          <p:nvPr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7F7EC3A-1DE6-6A42-A2AA-D88A874CC191}"/>
              </a:ext>
            </a:extLst>
          </p:cNvPr>
          <p:cNvSpPr/>
          <p:nvPr/>
        </p:nvSpPr>
        <p:spPr>
          <a:xfrm>
            <a:off x="10394950" y="3598863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CFF4602-F192-4341-95D8-D0C356F4C92F}"/>
              </a:ext>
            </a:extLst>
          </p:cNvPr>
          <p:cNvSpPr/>
          <p:nvPr/>
        </p:nvSpPr>
        <p:spPr>
          <a:xfrm>
            <a:off x="-7938" y="4025900"/>
            <a:ext cx="457201" cy="2854325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F6F00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itle Placeholder 1">
            <a:extLst>
              <a:ext uri="{FF2B5EF4-FFF2-40B4-BE49-F238E27FC236}">
                <a16:creationId xmlns:a16="http://schemas.microsoft.com/office/drawing/2014/main" id="{1A92BAAC-F75A-BBF4-C044-7B950470FF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7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37" name="Text Placeholder 2">
            <a:extLst>
              <a:ext uri="{FF2B5EF4-FFF2-40B4-BE49-F238E27FC236}">
                <a16:creationId xmlns:a16="http://schemas.microsoft.com/office/drawing/2014/main" id="{1D850763-D406-3E62-98A1-C53444CAD3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42950" y="1392238"/>
            <a:ext cx="85979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06825-C63E-AE49-9ADE-99428769A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638" y="6494463"/>
            <a:ext cx="560387" cy="3079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i="1">
                <a:solidFill>
                  <a:srgbClr val="FF6F00"/>
                </a:solidFill>
              </a:defRPr>
            </a:lvl1pPr>
          </a:lstStyle>
          <a:p>
            <a:fld id="{C148E95D-8934-F540-B6CD-B4EEAC8EBBE6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1039" name="ZoneTexte 20">
            <a:extLst>
              <a:ext uri="{FF2B5EF4-FFF2-40B4-BE49-F238E27FC236}">
                <a16:creationId xmlns:a16="http://schemas.microsoft.com/office/drawing/2014/main" id="{58A342C7-0F1D-874A-AC8A-DAD9C89EC4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988" y="6518275"/>
            <a:ext cx="30733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fr-FR" sz="1000" i="1" dirty="0">
                <a:solidFill>
                  <a:srgbClr val="FF6F00"/>
                </a:solidFill>
              </a:rPr>
              <a:t>Retour d’expérience sur les diagnostics de </a:t>
            </a:r>
            <a:r>
              <a:rPr lang="fr-FR" sz="1000" i="1" dirty="0" err="1">
                <a:solidFill>
                  <a:srgbClr val="FF6F00"/>
                </a:solidFill>
              </a:rPr>
              <a:t>ThomX</a:t>
            </a:r>
            <a:endParaRPr lang="fr-FR" sz="1000" i="1" dirty="0">
              <a:solidFill>
                <a:srgbClr val="FF6F00"/>
              </a:solidFill>
            </a:endParaRPr>
          </a:p>
        </p:txBody>
      </p:sp>
      <p:sp>
        <p:nvSpPr>
          <p:cNvPr id="1040" name="ZoneTexte 21">
            <a:extLst>
              <a:ext uri="{FF2B5EF4-FFF2-40B4-BE49-F238E27FC236}">
                <a16:creationId xmlns:a16="http://schemas.microsoft.com/office/drawing/2014/main" id="{0651260C-AF66-354A-B3BE-766B61874F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0811" y="6567489"/>
            <a:ext cx="3006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defRPr/>
            </a:pPr>
            <a:r>
              <a:rPr lang="fr-FR" sz="900" i="1" dirty="0"/>
              <a:t>Nicolas Delerue + groupe diagnostics de </a:t>
            </a:r>
            <a:r>
              <a:rPr lang="fr-FR" sz="900" i="1" dirty="0" err="1"/>
              <a:t>ThomX</a:t>
            </a:r>
            <a:endParaRPr lang="fr-FR" sz="900" i="1" dirty="0"/>
          </a:p>
        </p:txBody>
      </p:sp>
      <p:pic>
        <p:nvPicPr>
          <p:cNvPr id="1041" name="Image 17">
            <a:extLst>
              <a:ext uri="{FF2B5EF4-FFF2-40B4-BE49-F238E27FC236}">
                <a16:creationId xmlns:a16="http://schemas.microsoft.com/office/drawing/2014/main" id="{1491285E-8ADA-F5DE-D83B-2143D6F254C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88" y="5902325"/>
            <a:ext cx="22272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</p:sldLayoutIdLst>
  <p:transition spd="slow"/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6F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pitchFamily="2" charset="2"/>
        <a:buChar char="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pitchFamily="2" charset="2"/>
        <a:buChar char="Ø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pitchFamily="2" charset="2"/>
        <a:buChar char="Ø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Trebuchet MS" panose="020B0703020202090204" pitchFamily="34" charset="0"/>
        <a:buChar char="—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>
            <a:extLst>
              <a:ext uri="{FF2B5EF4-FFF2-40B4-BE49-F238E27FC236}">
                <a16:creationId xmlns:a16="http://schemas.microsoft.com/office/drawing/2014/main" id="{72D5A3B3-F214-F6CE-F52D-48CB10E3B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663" y="1536700"/>
            <a:ext cx="7996237" cy="2000250"/>
          </a:xfrm>
        </p:spPr>
        <p:txBody>
          <a:bodyPr/>
          <a:lstStyle/>
          <a:p>
            <a:pPr eaLnBrk="1" hangingPunct="1"/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/>
              <a:t>Diags </a:t>
            </a:r>
            <a:r>
              <a:rPr lang="fr-FR" altLang="fr-FR" dirty="0" err="1"/>
              <a:t>ThomX</a:t>
            </a: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/>
              <a:t>Retour d’expérience</a:t>
            </a:r>
          </a:p>
        </p:txBody>
      </p:sp>
      <p:sp>
        <p:nvSpPr>
          <p:cNvPr id="20482" name="Sous-titre 2">
            <a:extLst>
              <a:ext uri="{FF2B5EF4-FFF2-40B4-BE49-F238E27FC236}">
                <a16:creationId xmlns:a16="http://schemas.microsoft.com/office/drawing/2014/main" id="{EB697833-BEF6-3E16-6232-CDB2B61D3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663" y="4525963"/>
            <a:ext cx="7996237" cy="985837"/>
          </a:xfrm>
        </p:spPr>
        <p:txBody>
          <a:bodyPr/>
          <a:lstStyle/>
          <a:p>
            <a:pPr algn="ctr" eaLnBrk="1" hangingPunct="1"/>
            <a:r>
              <a:rPr lang="fr-FR" altLang="fr-FR" dirty="0"/>
              <a:t>Nicolas Delerue, </a:t>
            </a:r>
            <a:r>
              <a:rPr lang="fr-FR" altLang="fr-FR" dirty="0" err="1"/>
              <a:t>IJCLab</a:t>
            </a:r>
            <a:endParaRPr lang="fr-FR" altLang="fr-FR" dirty="0"/>
          </a:p>
          <a:p>
            <a:pPr algn="ctr" eaLnBrk="1" hangingPunct="1"/>
            <a:r>
              <a:rPr lang="fr-FR" altLang="fr-FR" dirty="0"/>
              <a:t>+ Groupe diagnostics de </a:t>
            </a:r>
            <a:r>
              <a:rPr lang="fr-FR" altLang="fr-FR" dirty="0" err="1"/>
              <a:t>ThomX</a:t>
            </a:r>
            <a:endParaRPr lang="fr-FR" altLang="fr-FR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E4ABDC1-F518-3586-D5C1-D2A8A14BF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Mesures récentes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5852D602-AB59-CB49-A49A-4B8D08051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392238"/>
            <a:ext cx="8597900" cy="344299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altLang="fr-FR" dirty="0"/>
              <a:t>Cette présentation complète la présentation d’Alexandre Moutardier lors des journées du RIF:</a:t>
            </a:r>
          </a:p>
          <a:p>
            <a:pPr marL="0" indent="0">
              <a:buNone/>
              <a:defRPr/>
            </a:pPr>
            <a:r>
              <a:rPr lang="fr-FR" altLang="fr-FR" dirty="0"/>
              <a:t>https://indico.ijclab.in2p3.fr/</a:t>
            </a:r>
            <a:r>
              <a:rPr lang="fr-FR" altLang="fr-FR" dirty="0" err="1"/>
              <a:t>event</a:t>
            </a:r>
            <a:r>
              <a:rPr lang="fr-FR" altLang="fr-FR" dirty="0"/>
              <a:t>/8142/contributions/25706/</a:t>
            </a:r>
          </a:p>
          <a:p>
            <a:pPr>
              <a:defRPr/>
            </a:pPr>
            <a:r>
              <a:rPr lang="fr-FR" altLang="fr-FR" dirty="0"/>
              <a:t>Rappel: les </a:t>
            </a:r>
            <a:r>
              <a:rPr lang="fr-FR" altLang="fr-FR" dirty="0" err="1"/>
              <a:t>diags</a:t>
            </a:r>
            <a:r>
              <a:rPr lang="fr-FR" altLang="fr-FR" dirty="0"/>
              <a:t> sur </a:t>
            </a:r>
            <a:r>
              <a:rPr lang="fr-FR" altLang="fr-FR" dirty="0" err="1"/>
              <a:t>ThomX</a:t>
            </a:r>
            <a:endParaRPr lang="fr-FR" altLang="fr-FR" dirty="0"/>
          </a:p>
          <a:p>
            <a:pPr>
              <a:defRPr/>
            </a:pPr>
            <a:r>
              <a:rPr lang="fr-FR" altLang="fr-FR" dirty="0"/>
              <a:t>Mesures OTR vs </a:t>
            </a:r>
            <a:r>
              <a:rPr lang="fr-FR" altLang="fr-FR" dirty="0" err="1"/>
              <a:t>YAG:Ce</a:t>
            </a:r>
            <a:endParaRPr lang="fr-FR" altLang="fr-FR" dirty="0"/>
          </a:p>
          <a:p>
            <a:pPr>
              <a:defRPr/>
            </a:pPr>
            <a:r>
              <a:rPr lang="fr-FR" altLang="fr-FR" dirty="0"/>
              <a:t>Mesures </a:t>
            </a:r>
            <a:r>
              <a:rPr lang="fr-FR" altLang="fr-FR" dirty="0" err="1"/>
              <a:t>Cerenkov</a:t>
            </a:r>
            <a:endParaRPr lang="fr-FR" altLang="fr-FR" dirty="0"/>
          </a:p>
          <a:p>
            <a:pPr>
              <a:defRPr/>
            </a:pPr>
            <a:r>
              <a:rPr lang="fr-FR" altLang="fr-FR" dirty="0"/>
              <a:t>Étude de la réponse temporel des écrans </a:t>
            </a:r>
            <a:r>
              <a:rPr lang="fr-FR" altLang="fr-FR" dirty="0" err="1"/>
              <a:t>YAG:Ce</a:t>
            </a:r>
            <a:endParaRPr lang="fr-FR" altLang="fr-FR" dirty="0"/>
          </a:p>
          <a:p>
            <a:pPr>
              <a:defRPr/>
            </a:pPr>
            <a:r>
              <a:rPr lang="fr-FR" altLang="fr-FR" dirty="0"/>
              <a:t>Saturation des </a:t>
            </a:r>
            <a:r>
              <a:rPr lang="fr-FR" altLang="fr-FR" dirty="0" err="1"/>
              <a:t>BPMs</a:t>
            </a:r>
            <a:endParaRPr lang="fr-FR" altLang="fr-FR" dirty="0"/>
          </a:p>
          <a:p>
            <a:pPr>
              <a:defRPr/>
            </a:pPr>
            <a:r>
              <a:rPr lang="fr-FR" altLang="fr-FR" dirty="0"/>
              <a:t>Bruit sur les mesures de charges</a:t>
            </a:r>
          </a:p>
          <a:p>
            <a:pPr marL="0" indent="0">
              <a:buFont typeface="Wingdings 3" pitchFamily="2" charset="2"/>
              <a:buNone/>
              <a:defRPr/>
            </a:pPr>
            <a:endParaRPr lang="fr-FR" altLang="fr-FR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6E1C5409-F37C-F42C-CF83-9C6087539BD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E7B7D7-8216-4E4A-8D0A-F5AE8649679A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fr-FR">
              <a:solidFill>
                <a:srgbClr val="FF6F00"/>
              </a:solidFill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9DFB1-6141-9540-888B-A76DC8CC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Aperçu des emplacements des diagnostics</a:t>
            </a:r>
          </a:p>
        </p:txBody>
      </p:sp>
      <p:pic>
        <p:nvPicPr>
          <p:cNvPr id="26627" name="Picture 2" descr="C:\Users\hubert\Desktop\ThomX-Machine-1Mo.bmp">
            <a:extLst>
              <a:ext uri="{FF2B5EF4-FFF2-40B4-BE49-F238E27FC236}">
                <a16:creationId xmlns:a16="http://schemas.microsoft.com/office/drawing/2014/main" id="{41EB87F3-0173-7F55-6AFD-B7110DDD2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30300"/>
            <a:ext cx="9596437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6CB74429-7241-766A-F925-06DE6473CF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1494B8-0AC4-EA41-A401-63C6B7F73245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fr-FR">
              <a:solidFill>
                <a:srgbClr val="FF6F00"/>
              </a:solidFill>
            </a:endParaRPr>
          </a:p>
        </p:txBody>
      </p:sp>
      <p:sp>
        <p:nvSpPr>
          <p:cNvPr id="6" name="Ellipse 33">
            <a:extLst>
              <a:ext uri="{FF2B5EF4-FFF2-40B4-BE49-F238E27FC236}">
                <a16:creationId xmlns:a16="http://schemas.microsoft.com/office/drawing/2014/main" id="{E40EDBC6-A148-F74D-82C1-9A612CBF750B}"/>
              </a:ext>
            </a:extLst>
          </p:cNvPr>
          <p:cNvSpPr/>
          <p:nvPr/>
        </p:nvSpPr>
        <p:spPr>
          <a:xfrm flipV="1">
            <a:off x="3452813" y="3059113"/>
            <a:ext cx="315912" cy="282575"/>
          </a:xfrm>
          <a:prstGeom prst="ellipse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33">
            <a:extLst>
              <a:ext uri="{FF2B5EF4-FFF2-40B4-BE49-F238E27FC236}">
                <a16:creationId xmlns:a16="http://schemas.microsoft.com/office/drawing/2014/main" id="{95230493-E679-974B-A55B-5836DF9B31F3}"/>
              </a:ext>
            </a:extLst>
          </p:cNvPr>
          <p:cNvSpPr/>
          <p:nvPr/>
        </p:nvSpPr>
        <p:spPr>
          <a:xfrm flipV="1">
            <a:off x="7761288" y="2668588"/>
            <a:ext cx="314325" cy="284162"/>
          </a:xfrm>
          <a:prstGeom prst="ellipse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Ellipse 33">
            <a:extLst>
              <a:ext uri="{FF2B5EF4-FFF2-40B4-BE49-F238E27FC236}">
                <a16:creationId xmlns:a16="http://schemas.microsoft.com/office/drawing/2014/main" id="{9B6F3B2D-2B89-5542-93D1-BB465294318E}"/>
              </a:ext>
            </a:extLst>
          </p:cNvPr>
          <p:cNvSpPr/>
          <p:nvPr/>
        </p:nvSpPr>
        <p:spPr>
          <a:xfrm flipV="1">
            <a:off x="3746500" y="2800350"/>
            <a:ext cx="315913" cy="284163"/>
          </a:xfrm>
          <a:prstGeom prst="ellipse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33">
            <a:extLst>
              <a:ext uri="{FF2B5EF4-FFF2-40B4-BE49-F238E27FC236}">
                <a16:creationId xmlns:a16="http://schemas.microsoft.com/office/drawing/2014/main" id="{958F8041-5325-E742-AE81-98D582A19F32}"/>
              </a:ext>
            </a:extLst>
          </p:cNvPr>
          <p:cNvSpPr/>
          <p:nvPr/>
        </p:nvSpPr>
        <p:spPr>
          <a:xfrm flipV="1">
            <a:off x="4524375" y="2536825"/>
            <a:ext cx="315913" cy="282575"/>
          </a:xfrm>
          <a:prstGeom prst="ellipse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llipse 33">
            <a:extLst>
              <a:ext uri="{FF2B5EF4-FFF2-40B4-BE49-F238E27FC236}">
                <a16:creationId xmlns:a16="http://schemas.microsoft.com/office/drawing/2014/main" id="{7DA495D0-B9FE-D142-907A-BA7A5FF81BD5}"/>
              </a:ext>
            </a:extLst>
          </p:cNvPr>
          <p:cNvSpPr/>
          <p:nvPr/>
        </p:nvSpPr>
        <p:spPr>
          <a:xfrm flipV="1">
            <a:off x="3452813" y="3617913"/>
            <a:ext cx="315912" cy="282575"/>
          </a:xfrm>
          <a:prstGeom prst="ellipse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33">
            <a:extLst>
              <a:ext uri="{FF2B5EF4-FFF2-40B4-BE49-F238E27FC236}">
                <a16:creationId xmlns:a16="http://schemas.microsoft.com/office/drawing/2014/main" id="{10668DC2-106A-8441-9FE6-F260410BAA6B}"/>
              </a:ext>
            </a:extLst>
          </p:cNvPr>
          <p:cNvSpPr/>
          <p:nvPr/>
        </p:nvSpPr>
        <p:spPr>
          <a:xfrm flipV="1">
            <a:off x="3741738" y="3906838"/>
            <a:ext cx="315912" cy="284162"/>
          </a:xfrm>
          <a:prstGeom prst="ellipse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Ellipse 33">
            <a:extLst>
              <a:ext uri="{FF2B5EF4-FFF2-40B4-BE49-F238E27FC236}">
                <a16:creationId xmlns:a16="http://schemas.microsoft.com/office/drawing/2014/main" id="{37AF6AC5-31CC-384C-A424-86C5141C85DD}"/>
              </a:ext>
            </a:extLst>
          </p:cNvPr>
          <p:cNvSpPr/>
          <p:nvPr/>
        </p:nvSpPr>
        <p:spPr>
          <a:xfrm flipV="1">
            <a:off x="5530850" y="2554288"/>
            <a:ext cx="315913" cy="284162"/>
          </a:xfrm>
          <a:prstGeom prst="ellipse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llipse 33">
            <a:extLst>
              <a:ext uri="{FF2B5EF4-FFF2-40B4-BE49-F238E27FC236}">
                <a16:creationId xmlns:a16="http://schemas.microsoft.com/office/drawing/2014/main" id="{7324BE15-8147-864F-B443-DDBF288E6A92}"/>
              </a:ext>
            </a:extLst>
          </p:cNvPr>
          <p:cNvSpPr/>
          <p:nvPr/>
        </p:nvSpPr>
        <p:spPr>
          <a:xfrm flipV="1">
            <a:off x="6319838" y="2770188"/>
            <a:ext cx="314325" cy="282575"/>
          </a:xfrm>
          <a:prstGeom prst="ellipse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Ellipse 33">
            <a:extLst>
              <a:ext uri="{FF2B5EF4-FFF2-40B4-BE49-F238E27FC236}">
                <a16:creationId xmlns:a16="http://schemas.microsoft.com/office/drawing/2014/main" id="{0AFFDD55-F6C0-2044-86C3-E96E4F32D4EB}"/>
              </a:ext>
            </a:extLst>
          </p:cNvPr>
          <p:cNvSpPr/>
          <p:nvPr/>
        </p:nvSpPr>
        <p:spPr>
          <a:xfrm flipV="1">
            <a:off x="6561138" y="3652838"/>
            <a:ext cx="315912" cy="282575"/>
          </a:xfrm>
          <a:prstGeom prst="ellipse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Ellipse 33">
            <a:extLst>
              <a:ext uri="{FF2B5EF4-FFF2-40B4-BE49-F238E27FC236}">
                <a16:creationId xmlns:a16="http://schemas.microsoft.com/office/drawing/2014/main" id="{CDBA9634-130D-4740-8623-9E2DABBD5707}"/>
              </a:ext>
            </a:extLst>
          </p:cNvPr>
          <p:cNvSpPr/>
          <p:nvPr/>
        </p:nvSpPr>
        <p:spPr>
          <a:xfrm flipV="1">
            <a:off x="6313488" y="3906838"/>
            <a:ext cx="315912" cy="284162"/>
          </a:xfrm>
          <a:prstGeom prst="ellipse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llipse 33">
            <a:extLst>
              <a:ext uri="{FF2B5EF4-FFF2-40B4-BE49-F238E27FC236}">
                <a16:creationId xmlns:a16="http://schemas.microsoft.com/office/drawing/2014/main" id="{96224C81-09EB-214F-9451-3E28BCA89562}"/>
              </a:ext>
            </a:extLst>
          </p:cNvPr>
          <p:cNvSpPr/>
          <p:nvPr/>
        </p:nvSpPr>
        <p:spPr>
          <a:xfrm flipV="1">
            <a:off x="5846763" y="4191000"/>
            <a:ext cx="314325" cy="282575"/>
          </a:xfrm>
          <a:prstGeom prst="ellipse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Ellipse 33">
            <a:extLst>
              <a:ext uri="{FF2B5EF4-FFF2-40B4-BE49-F238E27FC236}">
                <a16:creationId xmlns:a16="http://schemas.microsoft.com/office/drawing/2014/main" id="{147E636E-C0D7-E94C-9A70-F00A8D3697C4}"/>
              </a:ext>
            </a:extLst>
          </p:cNvPr>
          <p:cNvSpPr/>
          <p:nvPr/>
        </p:nvSpPr>
        <p:spPr>
          <a:xfrm flipV="1">
            <a:off x="4367213" y="4191000"/>
            <a:ext cx="315912" cy="282575"/>
          </a:xfrm>
          <a:prstGeom prst="ellipse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Ellipse 33">
            <a:extLst>
              <a:ext uri="{FF2B5EF4-FFF2-40B4-BE49-F238E27FC236}">
                <a16:creationId xmlns:a16="http://schemas.microsoft.com/office/drawing/2014/main" id="{43F7588F-EBDC-D04E-B1C0-4ADE71F1211D}"/>
              </a:ext>
            </a:extLst>
          </p:cNvPr>
          <p:cNvSpPr/>
          <p:nvPr/>
        </p:nvSpPr>
        <p:spPr>
          <a:xfrm flipV="1">
            <a:off x="6629400" y="3128963"/>
            <a:ext cx="314325" cy="284162"/>
          </a:xfrm>
          <a:prstGeom prst="ellipse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41" name="TextBox 18">
            <a:extLst>
              <a:ext uri="{FF2B5EF4-FFF2-40B4-BE49-F238E27FC236}">
                <a16:creationId xmlns:a16="http://schemas.microsoft.com/office/drawing/2014/main" id="{93D6CAB3-DDB6-63F8-D487-42A9784D2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088" y="2620963"/>
            <a:ext cx="1822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Button BPM</a:t>
            </a:r>
          </a:p>
        </p:txBody>
      </p:sp>
      <p:sp>
        <p:nvSpPr>
          <p:cNvPr id="20" name="Ellipse 33">
            <a:extLst>
              <a:ext uri="{FF2B5EF4-FFF2-40B4-BE49-F238E27FC236}">
                <a16:creationId xmlns:a16="http://schemas.microsoft.com/office/drawing/2014/main" id="{EC87169E-7997-654B-BA2F-488E182F918A}"/>
              </a:ext>
            </a:extLst>
          </p:cNvPr>
          <p:cNvSpPr/>
          <p:nvPr/>
        </p:nvSpPr>
        <p:spPr>
          <a:xfrm flipV="1">
            <a:off x="7761288" y="2222500"/>
            <a:ext cx="314325" cy="284163"/>
          </a:xfrm>
          <a:prstGeom prst="ellipse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43" name="TextBox 20">
            <a:extLst>
              <a:ext uri="{FF2B5EF4-FFF2-40B4-BE49-F238E27FC236}">
                <a16:creationId xmlns:a16="http://schemas.microsoft.com/office/drawing/2014/main" id="{159B79A4-BA54-AFB5-819B-20CAEC6A8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088" y="2187575"/>
            <a:ext cx="182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Stripline BPM</a:t>
            </a:r>
          </a:p>
        </p:txBody>
      </p:sp>
      <p:sp>
        <p:nvSpPr>
          <p:cNvPr id="22" name="Ellipse 33">
            <a:extLst>
              <a:ext uri="{FF2B5EF4-FFF2-40B4-BE49-F238E27FC236}">
                <a16:creationId xmlns:a16="http://schemas.microsoft.com/office/drawing/2014/main" id="{8F1E02F3-C808-014C-BC6B-C71663EED6A7}"/>
              </a:ext>
            </a:extLst>
          </p:cNvPr>
          <p:cNvSpPr/>
          <p:nvPr/>
        </p:nvSpPr>
        <p:spPr>
          <a:xfrm flipV="1">
            <a:off x="5591175" y="1828800"/>
            <a:ext cx="315913" cy="282575"/>
          </a:xfrm>
          <a:prstGeom prst="ellipse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Ellipse 33">
            <a:extLst>
              <a:ext uri="{FF2B5EF4-FFF2-40B4-BE49-F238E27FC236}">
                <a16:creationId xmlns:a16="http://schemas.microsoft.com/office/drawing/2014/main" id="{34FD8568-8550-9948-820F-8650FDE9EF48}"/>
              </a:ext>
            </a:extLst>
          </p:cNvPr>
          <p:cNvSpPr/>
          <p:nvPr/>
        </p:nvSpPr>
        <p:spPr>
          <a:xfrm flipV="1">
            <a:off x="2717800" y="1808163"/>
            <a:ext cx="315913" cy="284162"/>
          </a:xfrm>
          <a:prstGeom prst="ellipse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Ellipse 33">
            <a:extLst>
              <a:ext uri="{FF2B5EF4-FFF2-40B4-BE49-F238E27FC236}">
                <a16:creationId xmlns:a16="http://schemas.microsoft.com/office/drawing/2014/main" id="{BEEF184D-86F1-C74D-96CC-2CF047E4FE25}"/>
              </a:ext>
            </a:extLst>
          </p:cNvPr>
          <p:cNvSpPr/>
          <p:nvPr/>
        </p:nvSpPr>
        <p:spPr>
          <a:xfrm flipV="1">
            <a:off x="2008188" y="3070225"/>
            <a:ext cx="315912" cy="284163"/>
          </a:xfrm>
          <a:prstGeom prst="ellipse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Ellipse 33">
            <a:extLst>
              <a:ext uri="{FF2B5EF4-FFF2-40B4-BE49-F238E27FC236}">
                <a16:creationId xmlns:a16="http://schemas.microsoft.com/office/drawing/2014/main" id="{C7CAED1B-7D88-554C-ACB6-13F5127DEF51}"/>
              </a:ext>
            </a:extLst>
          </p:cNvPr>
          <p:cNvSpPr/>
          <p:nvPr/>
        </p:nvSpPr>
        <p:spPr>
          <a:xfrm flipV="1">
            <a:off x="2570163" y="4332288"/>
            <a:ext cx="314325" cy="284162"/>
          </a:xfrm>
          <a:prstGeom prst="ellipse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Ellipse 33">
            <a:extLst>
              <a:ext uri="{FF2B5EF4-FFF2-40B4-BE49-F238E27FC236}">
                <a16:creationId xmlns:a16="http://schemas.microsoft.com/office/drawing/2014/main" id="{CC92F4D9-7A90-5F48-B23F-3D2494B7EDD1}"/>
              </a:ext>
            </a:extLst>
          </p:cNvPr>
          <p:cNvSpPr/>
          <p:nvPr/>
        </p:nvSpPr>
        <p:spPr>
          <a:xfrm flipV="1">
            <a:off x="3898900" y="4348163"/>
            <a:ext cx="315913" cy="284162"/>
          </a:xfrm>
          <a:prstGeom prst="ellipse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Ellipse 33">
            <a:extLst>
              <a:ext uri="{FF2B5EF4-FFF2-40B4-BE49-F238E27FC236}">
                <a16:creationId xmlns:a16="http://schemas.microsoft.com/office/drawing/2014/main" id="{A4FD5077-C239-6F45-B399-50D70EFA711A}"/>
              </a:ext>
            </a:extLst>
          </p:cNvPr>
          <p:cNvSpPr/>
          <p:nvPr/>
        </p:nvSpPr>
        <p:spPr>
          <a:xfrm flipV="1">
            <a:off x="6754884" y="5135563"/>
            <a:ext cx="314325" cy="282575"/>
          </a:xfrm>
          <a:prstGeom prst="ellipse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Ellipse 33">
            <a:extLst>
              <a:ext uri="{FF2B5EF4-FFF2-40B4-BE49-F238E27FC236}">
                <a16:creationId xmlns:a16="http://schemas.microsoft.com/office/drawing/2014/main" id="{FF162D50-8ED7-3641-BA30-5B2BC986FB2F}"/>
              </a:ext>
            </a:extLst>
          </p:cNvPr>
          <p:cNvSpPr/>
          <p:nvPr/>
        </p:nvSpPr>
        <p:spPr>
          <a:xfrm flipV="1">
            <a:off x="7761288" y="1778000"/>
            <a:ext cx="314325" cy="282575"/>
          </a:xfrm>
          <a:prstGeom prst="ellipse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Ellipse 33">
            <a:extLst>
              <a:ext uri="{FF2B5EF4-FFF2-40B4-BE49-F238E27FC236}">
                <a16:creationId xmlns:a16="http://schemas.microsoft.com/office/drawing/2014/main" id="{EAD792A6-4FEB-F14B-968C-CA902F7DDE4C}"/>
              </a:ext>
            </a:extLst>
          </p:cNvPr>
          <p:cNvSpPr/>
          <p:nvPr/>
        </p:nvSpPr>
        <p:spPr>
          <a:xfrm flipV="1">
            <a:off x="7761288" y="1331913"/>
            <a:ext cx="314325" cy="284162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52" name="TextBox 29">
            <a:extLst>
              <a:ext uri="{FF2B5EF4-FFF2-40B4-BE49-F238E27FC236}">
                <a16:creationId xmlns:a16="http://schemas.microsoft.com/office/drawing/2014/main" id="{F05A239A-92C4-6530-7590-B986D4AE7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088" y="1754188"/>
            <a:ext cx="216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Coupe de Faraday</a:t>
            </a:r>
          </a:p>
        </p:txBody>
      </p:sp>
      <p:sp>
        <p:nvSpPr>
          <p:cNvPr id="26653" name="TextBox 30">
            <a:extLst>
              <a:ext uri="{FF2B5EF4-FFF2-40B4-BE49-F238E27FC236}">
                <a16:creationId xmlns:a16="http://schemas.microsoft.com/office/drawing/2014/main" id="{53704BB3-9E1D-8E97-66B2-F5121F9CD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088" y="1320800"/>
            <a:ext cx="182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ICT</a:t>
            </a:r>
          </a:p>
        </p:txBody>
      </p:sp>
      <p:sp>
        <p:nvSpPr>
          <p:cNvPr id="32" name="Ellipse 33">
            <a:extLst>
              <a:ext uri="{FF2B5EF4-FFF2-40B4-BE49-F238E27FC236}">
                <a16:creationId xmlns:a16="http://schemas.microsoft.com/office/drawing/2014/main" id="{C8D9088D-7F9E-7D4F-91B9-3E51D3B53FE7}"/>
              </a:ext>
            </a:extLst>
          </p:cNvPr>
          <p:cNvSpPr/>
          <p:nvPr/>
        </p:nvSpPr>
        <p:spPr>
          <a:xfrm flipV="1">
            <a:off x="9448800" y="5964238"/>
            <a:ext cx="315913" cy="284162"/>
          </a:xfrm>
          <a:prstGeom prst="ellipse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Ellipse 33">
            <a:extLst>
              <a:ext uri="{FF2B5EF4-FFF2-40B4-BE49-F238E27FC236}">
                <a16:creationId xmlns:a16="http://schemas.microsoft.com/office/drawing/2014/main" id="{15E03390-7BE6-904C-9614-F5FF0AD74152}"/>
              </a:ext>
            </a:extLst>
          </p:cNvPr>
          <p:cNvSpPr/>
          <p:nvPr/>
        </p:nvSpPr>
        <p:spPr>
          <a:xfrm flipV="1">
            <a:off x="1397000" y="1808163"/>
            <a:ext cx="315913" cy="284162"/>
          </a:xfrm>
          <a:prstGeom prst="ellipse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43854BA-2D5F-0944-918A-3A7CEB1F3A31}"/>
              </a:ext>
            </a:extLst>
          </p:cNvPr>
          <p:cNvSpPr/>
          <p:nvPr/>
        </p:nvSpPr>
        <p:spPr>
          <a:xfrm flipV="1">
            <a:off x="5907088" y="1828800"/>
            <a:ext cx="314325" cy="282575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Ellipse 33">
            <a:extLst>
              <a:ext uri="{FF2B5EF4-FFF2-40B4-BE49-F238E27FC236}">
                <a16:creationId xmlns:a16="http://schemas.microsoft.com/office/drawing/2014/main" id="{71026DFB-2C70-DB4D-9492-FBB851A159C4}"/>
              </a:ext>
            </a:extLst>
          </p:cNvPr>
          <p:cNvSpPr/>
          <p:nvPr/>
        </p:nvSpPr>
        <p:spPr>
          <a:xfrm flipV="1">
            <a:off x="3067050" y="1795463"/>
            <a:ext cx="314325" cy="284162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Ellipse 33">
            <a:extLst>
              <a:ext uri="{FF2B5EF4-FFF2-40B4-BE49-F238E27FC236}">
                <a16:creationId xmlns:a16="http://schemas.microsoft.com/office/drawing/2014/main" id="{40876E39-D079-9444-8F39-1B8A31198945}"/>
              </a:ext>
            </a:extLst>
          </p:cNvPr>
          <p:cNvSpPr/>
          <p:nvPr/>
        </p:nvSpPr>
        <p:spPr>
          <a:xfrm flipV="1">
            <a:off x="2012950" y="2770188"/>
            <a:ext cx="315913" cy="282575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Ellipse 33">
            <a:extLst>
              <a:ext uri="{FF2B5EF4-FFF2-40B4-BE49-F238E27FC236}">
                <a16:creationId xmlns:a16="http://schemas.microsoft.com/office/drawing/2014/main" id="{8D873F5B-5017-5646-A1EA-8B50C66F97AC}"/>
              </a:ext>
            </a:extLst>
          </p:cNvPr>
          <p:cNvSpPr/>
          <p:nvPr/>
        </p:nvSpPr>
        <p:spPr>
          <a:xfrm flipV="1">
            <a:off x="7761288" y="3113088"/>
            <a:ext cx="314325" cy="284162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Ellipse 33">
            <a:extLst>
              <a:ext uri="{FF2B5EF4-FFF2-40B4-BE49-F238E27FC236}">
                <a16:creationId xmlns:a16="http://schemas.microsoft.com/office/drawing/2014/main" id="{7AFCBBBA-EE07-244C-9FA3-AFABC9733FA1}"/>
              </a:ext>
            </a:extLst>
          </p:cNvPr>
          <p:cNvSpPr/>
          <p:nvPr/>
        </p:nvSpPr>
        <p:spPr>
          <a:xfrm flipV="1">
            <a:off x="1693863" y="1817688"/>
            <a:ext cx="314325" cy="284162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" name="Ellipse 33">
            <a:extLst>
              <a:ext uri="{FF2B5EF4-FFF2-40B4-BE49-F238E27FC236}">
                <a16:creationId xmlns:a16="http://schemas.microsoft.com/office/drawing/2014/main" id="{85D57357-2361-DC4B-A271-BF079B61026F}"/>
              </a:ext>
            </a:extLst>
          </p:cNvPr>
          <p:cNvSpPr/>
          <p:nvPr/>
        </p:nvSpPr>
        <p:spPr>
          <a:xfrm flipV="1">
            <a:off x="5734050" y="1828800"/>
            <a:ext cx="314325" cy="282575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" name="Ellipse 33">
            <a:extLst>
              <a:ext uri="{FF2B5EF4-FFF2-40B4-BE49-F238E27FC236}">
                <a16:creationId xmlns:a16="http://schemas.microsoft.com/office/drawing/2014/main" id="{1B1A4072-9368-6C4A-8324-970093CC58CA}"/>
              </a:ext>
            </a:extLst>
          </p:cNvPr>
          <p:cNvSpPr/>
          <p:nvPr/>
        </p:nvSpPr>
        <p:spPr>
          <a:xfrm flipV="1">
            <a:off x="8524875" y="5884863"/>
            <a:ext cx="315913" cy="282575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" name="Ellipse 33">
            <a:extLst>
              <a:ext uri="{FF2B5EF4-FFF2-40B4-BE49-F238E27FC236}">
                <a16:creationId xmlns:a16="http://schemas.microsoft.com/office/drawing/2014/main" id="{04C353D4-E317-554B-B341-C31D98059499}"/>
              </a:ext>
            </a:extLst>
          </p:cNvPr>
          <p:cNvSpPr/>
          <p:nvPr/>
        </p:nvSpPr>
        <p:spPr>
          <a:xfrm flipV="1">
            <a:off x="2011363" y="2916238"/>
            <a:ext cx="315912" cy="284162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2" name="Ellipse 33">
            <a:extLst>
              <a:ext uri="{FF2B5EF4-FFF2-40B4-BE49-F238E27FC236}">
                <a16:creationId xmlns:a16="http://schemas.microsoft.com/office/drawing/2014/main" id="{2D787F24-0032-984C-BAB1-FB2C9E46D271}"/>
              </a:ext>
            </a:extLst>
          </p:cNvPr>
          <p:cNvSpPr/>
          <p:nvPr/>
        </p:nvSpPr>
        <p:spPr>
          <a:xfrm flipV="1">
            <a:off x="3678238" y="4348163"/>
            <a:ext cx="315912" cy="284162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65" name="TextBox 42">
            <a:extLst>
              <a:ext uri="{FF2B5EF4-FFF2-40B4-BE49-F238E27FC236}">
                <a16:creationId xmlns:a16="http://schemas.microsoft.com/office/drawing/2014/main" id="{0655C801-02EB-DC24-DC7B-C9AB2BE54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088" y="3052763"/>
            <a:ext cx="201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Stations profile T.</a:t>
            </a:r>
          </a:p>
        </p:txBody>
      </p:sp>
      <p:sp>
        <p:nvSpPr>
          <p:cNvPr id="26670" name="TextBox 49">
            <a:extLst>
              <a:ext uri="{FF2B5EF4-FFF2-40B4-BE49-F238E27FC236}">
                <a16:creationId xmlns:a16="http://schemas.microsoft.com/office/drawing/2014/main" id="{61589EDB-E7EC-00EE-EE65-76A76F963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088" y="4351338"/>
            <a:ext cx="201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Mesure longueur</a:t>
            </a:r>
          </a:p>
        </p:txBody>
      </p:sp>
      <p:sp>
        <p:nvSpPr>
          <p:cNvPr id="56" name="Frame 55">
            <a:extLst>
              <a:ext uri="{FF2B5EF4-FFF2-40B4-BE49-F238E27FC236}">
                <a16:creationId xmlns:a16="http://schemas.microsoft.com/office/drawing/2014/main" id="{4AC5F970-3AD2-F641-A0C9-331C20884A47}"/>
              </a:ext>
            </a:extLst>
          </p:cNvPr>
          <p:cNvSpPr/>
          <p:nvPr/>
        </p:nvSpPr>
        <p:spPr>
          <a:xfrm>
            <a:off x="7816850" y="4521200"/>
            <a:ext cx="203200" cy="309563"/>
          </a:xfrm>
          <a:prstGeom prst="frame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Frame 59">
            <a:extLst>
              <a:ext uri="{FF2B5EF4-FFF2-40B4-BE49-F238E27FC236}">
                <a16:creationId xmlns:a16="http://schemas.microsoft.com/office/drawing/2014/main" id="{77EF673E-1357-0A49-BE21-58727D3C82D0}"/>
              </a:ext>
            </a:extLst>
          </p:cNvPr>
          <p:cNvSpPr/>
          <p:nvPr/>
        </p:nvSpPr>
        <p:spPr>
          <a:xfrm>
            <a:off x="1731963" y="1492250"/>
            <a:ext cx="204787" cy="309563"/>
          </a:xfrm>
          <a:prstGeom prst="frame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A971048-2B4E-1C4D-AAA1-8D7A537DDD1A}"/>
              </a:ext>
            </a:extLst>
          </p:cNvPr>
          <p:cNvCxnSpPr/>
          <p:nvPr/>
        </p:nvCxnSpPr>
        <p:spPr>
          <a:xfrm>
            <a:off x="7751763" y="5022850"/>
            <a:ext cx="465137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4" name="TextBox 62">
            <a:extLst>
              <a:ext uri="{FF2B5EF4-FFF2-40B4-BE49-F238E27FC236}">
                <a16:creationId xmlns:a16="http://schemas.microsoft.com/office/drawing/2014/main" id="{93422159-9D43-9F1C-34D2-D601D9C4C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088" y="4784725"/>
            <a:ext cx="2012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Mesures pertes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030C94F-69ED-CE41-9200-7CF9607DEAC3}"/>
              </a:ext>
            </a:extLst>
          </p:cNvPr>
          <p:cNvCxnSpPr>
            <a:cxnSpLocks/>
          </p:cNvCxnSpPr>
          <p:nvPr/>
        </p:nvCxnSpPr>
        <p:spPr>
          <a:xfrm>
            <a:off x="1397000" y="1792288"/>
            <a:ext cx="4997450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9DF729D-F8B4-4F44-B5A8-3D3F35E03664}"/>
              </a:ext>
            </a:extLst>
          </p:cNvPr>
          <p:cNvCxnSpPr>
            <a:cxnSpLocks/>
          </p:cNvCxnSpPr>
          <p:nvPr/>
        </p:nvCxnSpPr>
        <p:spPr>
          <a:xfrm>
            <a:off x="1936750" y="4692650"/>
            <a:ext cx="3040063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0DFDB0A-E10E-704C-8013-9660CCB52CFB}"/>
              </a:ext>
            </a:extLst>
          </p:cNvPr>
          <p:cNvCxnSpPr>
            <a:cxnSpLocks/>
          </p:cNvCxnSpPr>
          <p:nvPr/>
        </p:nvCxnSpPr>
        <p:spPr>
          <a:xfrm flipH="1">
            <a:off x="1989138" y="2230438"/>
            <a:ext cx="19050" cy="2462212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1393C9C-A4DC-4140-B6CF-05350EFDFF19}"/>
              </a:ext>
            </a:extLst>
          </p:cNvPr>
          <p:cNvCxnSpPr>
            <a:cxnSpLocks/>
          </p:cNvCxnSpPr>
          <p:nvPr/>
        </p:nvCxnSpPr>
        <p:spPr>
          <a:xfrm>
            <a:off x="5267325" y="4692650"/>
            <a:ext cx="954088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D7DE2C9-59AC-954C-9F3A-6BEF9C470DE8}"/>
              </a:ext>
            </a:extLst>
          </p:cNvPr>
          <p:cNvCxnSpPr>
            <a:cxnSpLocks/>
          </p:cNvCxnSpPr>
          <p:nvPr/>
        </p:nvCxnSpPr>
        <p:spPr>
          <a:xfrm>
            <a:off x="6194425" y="4710113"/>
            <a:ext cx="876300" cy="1254125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53FC223-C0A6-B44C-B691-474E781E83AE}"/>
              </a:ext>
            </a:extLst>
          </p:cNvPr>
          <p:cNvCxnSpPr>
            <a:cxnSpLocks/>
          </p:cNvCxnSpPr>
          <p:nvPr/>
        </p:nvCxnSpPr>
        <p:spPr>
          <a:xfrm>
            <a:off x="7070725" y="5964238"/>
            <a:ext cx="2533650" cy="449262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4B86272-2E72-A34F-B8D9-245D042C97E7}"/>
              </a:ext>
            </a:extLst>
          </p:cNvPr>
          <p:cNvCxnSpPr>
            <a:cxnSpLocks/>
          </p:cNvCxnSpPr>
          <p:nvPr/>
        </p:nvCxnSpPr>
        <p:spPr>
          <a:xfrm>
            <a:off x="6064250" y="2936875"/>
            <a:ext cx="565150" cy="584200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25D66EA-A784-E647-9E83-1BE91D58AEC5}"/>
              </a:ext>
            </a:extLst>
          </p:cNvPr>
          <p:cNvCxnSpPr>
            <a:cxnSpLocks/>
          </p:cNvCxnSpPr>
          <p:nvPr/>
        </p:nvCxnSpPr>
        <p:spPr>
          <a:xfrm flipH="1">
            <a:off x="6064250" y="3511550"/>
            <a:ext cx="496888" cy="519113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AB76EE3-607B-004A-B862-A3CDB874B65B}"/>
              </a:ext>
            </a:extLst>
          </p:cNvPr>
          <p:cNvCxnSpPr>
            <a:cxnSpLocks/>
          </p:cNvCxnSpPr>
          <p:nvPr/>
        </p:nvCxnSpPr>
        <p:spPr>
          <a:xfrm>
            <a:off x="3862388" y="3516313"/>
            <a:ext cx="565150" cy="582612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83499EC-A3E5-2740-B178-1034E2E416D0}"/>
              </a:ext>
            </a:extLst>
          </p:cNvPr>
          <p:cNvCxnSpPr>
            <a:cxnSpLocks/>
          </p:cNvCxnSpPr>
          <p:nvPr/>
        </p:nvCxnSpPr>
        <p:spPr>
          <a:xfrm flipH="1">
            <a:off x="3833813" y="2978150"/>
            <a:ext cx="496887" cy="519113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6D73EC7-D349-E747-B759-CBD924756738}"/>
              </a:ext>
            </a:extLst>
          </p:cNvPr>
          <p:cNvCxnSpPr>
            <a:cxnSpLocks/>
          </p:cNvCxnSpPr>
          <p:nvPr/>
        </p:nvCxnSpPr>
        <p:spPr>
          <a:xfrm flipV="1">
            <a:off x="4495800" y="4030663"/>
            <a:ext cx="1568450" cy="31750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FB79CE2-984C-634F-906D-34EC9E05F58D}"/>
              </a:ext>
            </a:extLst>
          </p:cNvPr>
          <p:cNvCxnSpPr>
            <a:cxnSpLocks/>
          </p:cNvCxnSpPr>
          <p:nvPr/>
        </p:nvCxnSpPr>
        <p:spPr>
          <a:xfrm flipV="1">
            <a:off x="4386263" y="2959100"/>
            <a:ext cx="1568450" cy="30163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rame 111">
            <a:extLst>
              <a:ext uri="{FF2B5EF4-FFF2-40B4-BE49-F238E27FC236}">
                <a16:creationId xmlns:a16="http://schemas.microsoft.com/office/drawing/2014/main" id="{FF9E65DA-EF3E-A246-B33F-F347A0FB2BB3}"/>
              </a:ext>
            </a:extLst>
          </p:cNvPr>
          <p:cNvSpPr/>
          <p:nvPr/>
        </p:nvSpPr>
        <p:spPr>
          <a:xfrm>
            <a:off x="7816850" y="4049713"/>
            <a:ext cx="203200" cy="309562"/>
          </a:xfrm>
          <a:prstGeom prst="fram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6688" name="TextBox 112">
            <a:extLst>
              <a:ext uri="{FF2B5EF4-FFF2-40B4-BE49-F238E27FC236}">
                <a16:creationId xmlns:a16="http://schemas.microsoft.com/office/drawing/2014/main" id="{9BCBA2BF-236C-694E-91A7-C8B21B7DA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088" y="3919538"/>
            <a:ext cx="2105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Profile T. rad. Syn.</a:t>
            </a:r>
          </a:p>
        </p:txBody>
      </p:sp>
      <p:sp>
        <p:nvSpPr>
          <p:cNvPr id="114" name="Frame 113">
            <a:extLst>
              <a:ext uri="{FF2B5EF4-FFF2-40B4-BE49-F238E27FC236}">
                <a16:creationId xmlns:a16="http://schemas.microsoft.com/office/drawing/2014/main" id="{3B039808-34B3-B241-8B7C-A25623E745CE}"/>
              </a:ext>
            </a:extLst>
          </p:cNvPr>
          <p:cNvSpPr/>
          <p:nvPr/>
        </p:nvSpPr>
        <p:spPr>
          <a:xfrm>
            <a:off x="3811588" y="2508250"/>
            <a:ext cx="204787" cy="309563"/>
          </a:xfrm>
          <a:prstGeom prst="fram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59" name="Frame 58">
            <a:extLst>
              <a:ext uri="{FF2B5EF4-FFF2-40B4-BE49-F238E27FC236}">
                <a16:creationId xmlns:a16="http://schemas.microsoft.com/office/drawing/2014/main" id="{6F56BB91-646D-5D43-8AFE-87CBE740534D}"/>
              </a:ext>
            </a:extLst>
          </p:cNvPr>
          <p:cNvSpPr/>
          <p:nvPr/>
        </p:nvSpPr>
        <p:spPr>
          <a:xfrm>
            <a:off x="3605213" y="2520950"/>
            <a:ext cx="204787" cy="309563"/>
          </a:xfrm>
          <a:prstGeom prst="frame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148B731E-B2A3-3B86-5F70-6570E2D9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Mesures OTR vs </a:t>
            </a:r>
            <a:r>
              <a:rPr lang="fr-FR" altLang="fr-FR" dirty="0" err="1"/>
              <a:t>YAG:Ce</a:t>
            </a:r>
            <a:endParaRPr lang="fr-FR" altLang="fr-FR" dirty="0"/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5D508DBA-DC7F-E3A5-1793-BDBA63C8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1" y="1392238"/>
            <a:ext cx="5543550" cy="4578350"/>
          </a:xfrm>
        </p:spPr>
        <p:txBody>
          <a:bodyPr/>
          <a:lstStyle/>
          <a:p>
            <a:r>
              <a:rPr lang="fr-FR" altLang="fr-FR" dirty="0"/>
              <a:t>En avril dernier l’intensité du signal OTR était trop faible.</a:t>
            </a:r>
          </a:p>
          <a:p>
            <a:r>
              <a:rPr lang="fr-FR" altLang="fr-FR" dirty="0"/>
              <a:t>Pour avoir un signal raisonnable il fallait intégrer sur un grand nombre de tir.</a:t>
            </a:r>
          </a:p>
          <a:p>
            <a:r>
              <a:rPr lang="fr-FR" altLang="fr-FR" dirty="0"/>
              <a:t>Avec l’augmentation de la charge dans le </a:t>
            </a:r>
            <a:r>
              <a:rPr lang="fr-FR" altLang="fr-FR" dirty="0" err="1"/>
              <a:t>linac</a:t>
            </a:r>
            <a:r>
              <a:rPr lang="fr-FR" altLang="fr-FR" dirty="0"/>
              <a:t> et une meilleur focalisation nous avons enfin vu des images OTR tir unique.</a:t>
            </a:r>
          </a:p>
          <a:p>
            <a:r>
              <a:rPr lang="fr-FR" altLang="fr-FR" dirty="0"/>
              <a:t>Le signal reste faible mais conforme à nos attentes.</a:t>
            </a:r>
          </a:p>
          <a:p>
            <a:r>
              <a:rPr lang="fr-FR" altLang="fr-FR" dirty="0"/>
              <a:t>Pour l’instant cela reste trop bruité pour une comparaison des profil entre OTR et </a:t>
            </a:r>
            <a:r>
              <a:rPr lang="fr-FR" altLang="fr-FR" dirty="0" err="1"/>
              <a:t>YAG:Ce</a:t>
            </a:r>
            <a:r>
              <a:rPr lang="fr-FR" altLang="fr-FR" dirty="0"/>
              <a:t>.</a:t>
            </a:r>
          </a:p>
          <a:p>
            <a:endParaRPr lang="fr-FR" altLang="fr-FR" dirty="0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6B248AC7-214D-1337-091E-7F67D76502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DFD4CA-1E4F-EA4F-969B-13D254385A3B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fr-FR">
              <a:solidFill>
                <a:srgbClr val="FF6F00"/>
              </a:solidFill>
            </a:endParaRPr>
          </a:p>
        </p:txBody>
      </p:sp>
      <p:sp>
        <p:nvSpPr>
          <p:cNvPr id="7" name="Ellipse 22">
            <a:extLst>
              <a:ext uri="{FF2B5EF4-FFF2-40B4-BE49-F238E27FC236}">
                <a16:creationId xmlns:a16="http://schemas.microsoft.com/office/drawing/2014/main" id="{427729E9-427B-0347-AB66-EBAF7790AEF1}"/>
              </a:ext>
            </a:extLst>
          </p:cNvPr>
          <p:cNvSpPr/>
          <p:nvPr/>
        </p:nvSpPr>
        <p:spPr>
          <a:xfrm>
            <a:off x="10985500" y="2233613"/>
            <a:ext cx="130175" cy="13811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F347E6-029E-8F75-AA93-2454BAFD6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38" y="1420813"/>
            <a:ext cx="4178300" cy="31369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148B731E-B2A3-3B86-5F70-6570E2D9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Mesures </a:t>
            </a:r>
            <a:r>
              <a:rPr lang="fr-FR" altLang="fr-FR" dirty="0" err="1"/>
              <a:t>Cerenkov</a:t>
            </a:r>
            <a:endParaRPr lang="fr-FR" altLang="fr-FR" dirty="0"/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5D508DBA-DC7F-E3A5-1793-BDBA63C8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1" y="1392238"/>
            <a:ext cx="5543550" cy="4578350"/>
          </a:xfrm>
        </p:spPr>
        <p:txBody>
          <a:bodyPr/>
          <a:lstStyle/>
          <a:p>
            <a:r>
              <a:rPr lang="fr-FR" altLang="fr-FR" dirty="0"/>
              <a:t>1</a:t>
            </a:r>
            <a:r>
              <a:rPr lang="fr-FR" altLang="fr-FR" baseline="30000" dirty="0"/>
              <a:t>er</a:t>
            </a:r>
            <a:r>
              <a:rPr lang="fr-FR" altLang="fr-FR" dirty="0"/>
              <a:t> signal </a:t>
            </a:r>
            <a:r>
              <a:rPr lang="fr-FR" altLang="fr-FR" dirty="0" err="1"/>
              <a:t>Cerenkov</a:t>
            </a:r>
            <a:r>
              <a:rPr lang="fr-FR" altLang="fr-FR" dirty="0"/>
              <a:t> observé juste avant l’été « à l’</a:t>
            </a:r>
            <a:r>
              <a:rPr lang="fr-FR" altLang="fr-FR" dirty="0" err="1"/>
              <a:t>oeuil</a:t>
            </a:r>
            <a:r>
              <a:rPr lang="fr-FR" altLang="fr-FR" dirty="0"/>
              <a:t> nu »! </a:t>
            </a:r>
          </a:p>
          <a:p>
            <a:r>
              <a:rPr lang="fr-FR" altLang="fr-FR" dirty="0"/>
              <a:t>Observation pas encore reproduite (mauvaise qualité de faisceau lors de la seconde tentative).</a:t>
            </a:r>
          </a:p>
          <a:p>
            <a:endParaRPr lang="fr-FR" altLang="fr-FR" dirty="0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6B248AC7-214D-1337-091E-7F67D76502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DFD4CA-1E4F-EA4F-969B-13D254385A3B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fr-FR">
              <a:solidFill>
                <a:srgbClr val="FF6F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C95491-0BD4-0289-6872-7A501D17F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4888" y="1878013"/>
            <a:ext cx="4635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7317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6DBE2C-65B6-AC48-CE33-6C39869E3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6" y="2600325"/>
            <a:ext cx="5353050" cy="4014788"/>
          </a:xfrm>
          <a:prstGeom prst="rect">
            <a:avLst/>
          </a:prstGeom>
        </p:spPr>
      </p:pic>
      <p:sp>
        <p:nvSpPr>
          <p:cNvPr id="22529" name="Title 1">
            <a:extLst>
              <a:ext uri="{FF2B5EF4-FFF2-40B4-BE49-F238E27FC236}">
                <a16:creationId xmlns:a16="http://schemas.microsoft.com/office/drawing/2014/main" id="{148B731E-B2A3-3B86-5F70-6570E2D9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306388"/>
            <a:ext cx="9378950" cy="862012"/>
          </a:xfrm>
        </p:spPr>
        <p:txBody>
          <a:bodyPr>
            <a:normAutofit fontScale="90000"/>
          </a:bodyPr>
          <a:lstStyle/>
          <a:p>
            <a:r>
              <a:rPr lang="fr-FR" altLang="fr-FR" dirty="0"/>
              <a:t>Étude de la réponse temporelle des écrans </a:t>
            </a:r>
            <a:r>
              <a:rPr lang="fr-FR" altLang="fr-FR" dirty="0" err="1"/>
              <a:t>YAG:Ce</a:t>
            </a:r>
            <a:endParaRPr lang="fr-FR" altLang="fr-FR" dirty="0"/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5D508DBA-DC7F-E3A5-1793-BDBA63C8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1" y="1392238"/>
            <a:ext cx="5353050" cy="1255712"/>
          </a:xfrm>
        </p:spPr>
        <p:txBody>
          <a:bodyPr/>
          <a:lstStyle/>
          <a:p>
            <a:r>
              <a:rPr lang="fr-FR" altLang="fr-FR" dirty="0"/>
              <a:t>En jouant sur le moment de déclenchement des caméras on peut atténuer l’image sur les caméras.</a:t>
            </a:r>
          </a:p>
          <a:p>
            <a:r>
              <a:rPr lang="fr-FR" altLang="fr-FR" dirty="0"/>
              <a:t>Sur l’une des caméras le faisceau n’apparait qu’après 6ms =&gt; en cours d’étude…</a:t>
            </a:r>
          </a:p>
          <a:p>
            <a:endParaRPr lang="fr-FR" altLang="fr-FR" dirty="0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6B248AC7-214D-1337-091E-7F67D76502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DFD4CA-1E4F-EA4F-969B-13D254385A3B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fr-FR">
              <a:solidFill>
                <a:srgbClr val="FF6F00"/>
              </a:solidFill>
            </a:endParaRPr>
          </a:p>
        </p:txBody>
      </p:sp>
      <p:sp>
        <p:nvSpPr>
          <p:cNvPr id="7" name="Ellipse 22">
            <a:extLst>
              <a:ext uri="{FF2B5EF4-FFF2-40B4-BE49-F238E27FC236}">
                <a16:creationId xmlns:a16="http://schemas.microsoft.com/office/drawing/2014/main" id="{427729E9-427B-0347-AB66-EBAF7790AEF1}"/>
              </a:ext>
            </a:extLst>
          </p:cNvPr>
          <p:cNvSpPr/>
          <p:nvPr/>
        </p:nvSpPr>
        <p:spPr>
          <a:xfrm>
            <a:off x="10985500" y="2233613"/>
            <a:ext cx="130175" cy="13811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CCC259-8CB4-8836-20B1-9E565CB3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308100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9439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148B731E-B2A3-3B86-5F70-6570E2D9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306388"/>
            <a:ext cx="9378950" cy="862012"/>
          </a:xfrm>
        </p:spPr>
        <p:txBody>
          <a:bodyPr>
            <a:normAutofit fontScale="90000"/>
          </a:bodyPr>
          <a:lstStyle/>
          <a:p>
            <a:r>
              <a:rPr lang="fr-FR" altLang="fr-FR" dirty="0"/>
              <a:t>Étude de la réponse temporelle des écrans </a:t>
            </a:r>
            <a:r>
              <a:rPr lang="fr-FR" altLang="fr-FR" dirty="0" err="1"/>
              <a:t>YAG:Ce</a:t>
            </a:r>
            <a:endParaRPr lang="fr-FR" altLang="fr-FR" dirty="0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6B248AC7-214D-1337-091E-7F67D76502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DFD4CA-1E4F-EA4F-969B-13D254385A3B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fr-FR">
              <a:solidFill>
                <a:srgbClr val="FF6F00"/>
              </a:solidFill>
            </a:endParaRPr>
          </a:p>
        </p:txBody>
      </p:sp>
      <p:sp>
        <p:nvSpPr>
          <p:cNvPr id="7" name="Ellipse 22">
            <a:extLst>
              <a:ext uri="{FF2B5EF4-FFF2-40B4-BE49-F238E27FC236}">
                <a16:creationId xmlns:a16="http://schemas.microsoft.com/office/drawing/2014/main" id="{427729E9-427B-0347-AB66-EBAF7790AEF1}"/>
              </a:ext>
            </a:extLst>
          </p:cNvPr>
          <p:cNvSpPr/>
          <p:nvPr/>
        </p:nvSpPr>
        <p:spPr>
          <a:xfrm>
            <a:off x="10985500" y="2233613"/>
            <a:ext cx="130175" cy="13811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DCEF1D-5A73-080E-8DBA-AA12F658B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5"/>
          <a:stretch/>
        </p:blipFill>
        <p:spPr>
          <a:xfrm>
            <a:off x="0" y="1371600"/>
            <a:ext cx="3821116" cy="33909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159DCD-AB8B-D940-9E01-D6D6C802E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/>
          <a:stretch/>
        </p:blipFill>
        <p:spPr>
          <a:xfrm>
            <a:off x="3707803" y="3429000"/>
            <a:ext cx="3821116" cy="3429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E669B54-AC7A-4EDD-4D94-8F162C6C5E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/>
          <a:stretch/>
        </p:blipFill>
        <p:spPr>
          <a:xfrm>
            <a:off x="6616994" y="0"/>
            <a:ext cx="3821116" cy="3429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3E1117-9354-CBEF-3F1C-2B3C1A9C21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3"/>
          <a:stretch/>
        </p:blipFill>
        <p:spPr>
          <a:xfrm>
            <a:off x="8495179" y="3429000"/>
            <a:ext cx="3894268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3270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148B731E-B2A3-3B86-5F70-6570E2D9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306388"/>
            <a:ext cx="9378950" cy="862012"/>
          </a:xfrm>
        </p:spPr>
        <p:txBody>
          <a:bodyPr>
            <a:normAutofit/>
          </a:bodyPr>
          <a:lstStyle/>
          <a:p>
            <a:r>
              <a:rPr lang="fr-FR" altLang="fr-FR" dirty="0"/>
              <a:t>Saturation des </a:t>
            </a:r>
            <a:r>
              <a:rPr lang="fr-FR" altLang="fr-FR" dirty="0" err="1"/>
              <a:t>BPMs</a:t>
            </a:r>
            <a:endParaRPr lang="fr-FR" altLang="fr-FR" dirty="0"/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5D508DBA-DC7F-E3A5-1793-BDBA63C8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2" y="1168400"/>
            <a:ext cx="5353050" cy="1255712"/>
          </a:xfrm>
        </p:spPr>
        <p:txBody>
          <a:bodyPr/>
          <a:lstStyle/>
          <a:p>
            <a:r>
              <a:rPr lang="fr-FR" altLang="fr-FR" dirty="0"/>
              <a:t>Certains opérateurs dépassent la charge maximale autorisée </a:t>
            </a:r>
            <a:br>
              <a:rPr lang="fr-FR" altLang="fr-FR" dirty="0"/>
            </a:br>
            <a:r>
              <a:rPr lang="fr-FR" altLang="fr-FR" dirty="0"/>
              <a:t>=&gt; saturation des </a:t>
            </a:r>
            <a:r>
              <a:rPr lang="fr-FR" altLang="fr-FR" dirty="0" err="1"/>
              <a:t>BPMs</a:t>
            </a:r>
            <a:r>
              <a:rPr lang="fr-FR" altLang="fr-FR" dirty="0"/>
              <a:t> </a:t>
            </a:r>
            <a:br>
              <a:rPr lang="fr-FR" altLang="fr-FR" dirty="0"/>
            </a:br>
            <a:r>
              <a:rPr lang="fr-FR" altLang="fr-FR" dirty="0"/>
              <a:t>=&gt; effet sur la position mesurée</a:t>
            </a:r>
          </a:p>
          <a:p>
            <a:endParaRPr lang="fr-FR" altLang="fr-FR" dirty="0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6B248AC7-214D-1337-091E-7F67D76502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DFD4CA-1E4F-EA4F-969B-13D254385A3B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fr-FR">
              <a:solidFill>
                <a:srgbClr val="FF6F00"/>
              </a:solidFill>
            </a:endParaRPr>
          </a:p>
        </p:txBody>
      </p:sp>
      <p:sp>
        <p:nvSpPr>
          <p:cNvPr id="7" name="Ellipse 22">
            <a:extLst>
              <a:ext uri="{FF2B5EF4-FFF2-40B4-BE49-F238E27FC236}">
                <a16:creationId xmlns:a16="http://schemas.microsoft.com/office/drawing/2014/main" id="{427729E9-427B-0347-AB66-EBAF7790AEF1}"/>
              </a:ext>
            </a:extLst>
          </p:cNvPr>
          <p:cNvSpPr/>
          <p:nvPr/>
        </p:nvSpPr>
        <p:spPr>
          <a:xfrm>
            <a:off x="10985500" y="2233613"/>
            <a:ext cx="130175" cy="13811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973A98-236F-13F8-A49D-BD39ADE40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6"/>
          <a:stretch/>
        </p:blipFill>
        <p:spPr>
          <a:xfrm>
            <a:off x="6656405" y="306388"/>
            <a:ext cx="4792643" cy="62400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5113863-8563-675E-F263-B4F3B290C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49" y="2371725"/>
            <a:ext cx="4305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7909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A72B13DB-75DE-E6D3-9EFB-16581EF2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Conclusions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E4292D02-70CF-C065-60C2-E13D18AE4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Progrès sur la mise en œuvre des diagnostics</a:t>
            </a:r>
          </a:p>
          <a:p>
            <a:r>
              <a:rPr lang="fr-FR" altLang="fr-FR" dirty="0"/>
              <a:t>Parfois difficile d’obtenir du temps de faisceau pour valider les </a:t>
            </a:r>
            <a:r>
              <a:rPr lang="fr-FR" altLang="fr-FR" dirty="0" err="1"/>
              <a:t>diags</a:t>
            </a:r>
            <a:r>
              <a:rPr lang="fr-FR" altLang="fr-FR" dirty="0"/>
              <a:t> (surtout au début)</a:t>
            </a:r>
          </a:p>
          <a:p>
            <a:r>
              <a:rPr lang="fr-FR" altLang="fr-FR" dirty="0"/>
              <a:t>Saturation des </a:t>
            </a:r>
            <a:r>
              <a:rPr lang="fr-FR" altLang="fr-FR" dirty="0" err="1"/>
              <a:t>BPMs</a:t>
            </a:r>
            <a:r>
              <a:rPr lang="fr-FR" altLang="fr-FR" dirty="0"/>
              <a:t> lorsque l’on sort du domaine de fonctionnement autorisé par </a:t>
            </a:r>
            <a:r>
              <a:rPr lang="fr-FR" altLang="fr-FR"/>
              <a:t>l’ASN.</a:t>
            </a:r>
          </a:p>
          <a:p>
            <a:endParaRPr lang="fr-FR" altLang="fr-FR" dirty="0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ECD2F491-2D2B-B796-0D4B-832352E227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BD40CD-7E56-8C4D-8299-258BD1113EC4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fr-FR">
              <a:solidFill>
                <a:srgbClr val="FF6F00"/>
              </a:solidFill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homX-3">
  <a:themeElements>
    <a:clrScheme name="Personnalisée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8000"/>
      </a:accent1>
      <a:accent2>
        <a:srgbClr val="996633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6633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Strategy_FacetGreenTheme_16x9_TP103418064" id="{4089F4F0-B72F-46AE-8EAE-5C15EE2FFB85}" vid="{57759912-BBD4-45F2-87A9-58135155D9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12477</TotalTime>
  <Words>278</Words>
  <Application>Microsoft Office PowerPoint</Application>
  <PresentationFormat>Grand écran</PresentationFormat>
  <Paragraphs>49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MS PGothic</vt:lpstr>
      <vt:lpstr>Arial</vt:lpstr>
      <vt:lpstr>Calibri</vt:lpstr>
      <vt:lpstr>Trebuchet MS</vt:lpstr>
      <vt:lpstr>Wingdings</vt:lpstr>
      <vt:lpstr>Wingdings 3</vt:lpstr>
      <vt:lpstr>ThomX-3</vt:lpstr>
      <vt:lpstr> Diags ThomX Retour d’expérience</vt:lpstr>
      <vt:lpstr>Mesures récentes</vt:lpstr>
      <vt:lpstr>Aperçu des emplacements des diagnostics</vt:lpstr>
      <vt:lpstr>Mesures OTR vs YAG:Ce</vt:lpstr>
      <vt:lpstr>Mesures Cerenkov</vt:lpstr>
      <vt:lpstr>Étude de la réponse temporelle des écrans YAG:Ce</vt:lpstr>
      <vt:lpstr>Étude de la réponse temporelle des écrans YAG:Ce</vt:lpstr>
      <vt:lpstr>Saturation des BPMs</vt:lpstr>
      <vt:lpstr>Conclusions</vt:lpstr>
    </vt:vector>
  </TitlesOfParts>
  <Company>LAL - 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agnes vermes</dc:creator>
  <cp:lastModifiedBy>freddy poirier</cp:lastModifiedBy>
  <cp:revision>147</cp:revision>
  <dcterms:created xsi:type="dcterms:W3CDTF">2014-12-08T15:13:57Z</dcterms:created>
  <dcterms:modified xsi:type="dcterms:W3CDTF">2022-11-02T09:31:29Z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