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332" r:id="rId3"/>
    <p:sldId id="258" r:id="rId4"/>
    <p:sldId id="364" r:id="rId5"/>
    <p:sldId id="374" r:id="rId6"/>
    <p:sldId id="375" r:id="rId7"/>
    <p:sldId id="376" r:id="rId8"/>
    <p:sldId id="377" r:id="rId9"/>
    <p:sldId id="378" r:id="rId10"/>
    <p:sldId id="397" r:id="rId11"/>
    <p:sldId id="386" r:id="rId12"/>
    <p:sldId id="379" r:id="rId13"/>
    <p:sldId id="381" r:id="rId14"/>
    <p:sldId id="382" r:id="rId15"/>
    <p:sldId id="401" r:id="rId16"/>
    <p:sldId id="402" r:id="rId17"/>
    <p:sldId id="398" r:id="rId18"/>
    <p:sldId id="387" r:id="rId19"/>
    <p:sldId id="396" r:id="rId20"/>
    <p:sldId id="399" r:id="rId21"/>
    <p:sldId id="391" r:id="rId22"/>
    <p:sldId id="394" r:id="rId23"/>
    <p:sldId id="393" r:id="rId24"/>
    <p:sldId id="403" r:id="rId25"/>
    <p:sldId id="395" r:id="rId26"/>
    <p:sldId id="383" r:id="rId27"/>
    <p:sldId id="384" r:id="rId28"/>
    <p:sldId id="400" r:id="rId29"/>
    <p:sldId id="385" r:id="rId30"/>
    <p:sldId id="388" r:id="rId31"/>
    <p:sldId id="325" r:id="rId32"/>
  </p:sldIdLst>
  <p:sldSz cx="12192000" cy="6858000"/>
  <p:notesSz cx="6805613" cy="99393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ARD" initials="R" lastIdx="3" clrIdx="0">
    <p:extLst>
      <p:ext uri="{19B8F6BF-5375-455C-9EA6-DF929625EA0E}">
        <p15:presenceInfo xmlns:p15="http://schemas.microsoft.com/office/powerpoint/2012/main" userId="RICHAR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04" autoAdjust="0"/>
    <p:restoredTop sz="94660"/>
  </p:normalViewPr>
  <p:slideViewPr>
    <p:cSldViewPr snapToGrid="0">
      <p:cViewPr varScale="1">
        <p:scale>
          <a:sx n="61" d="100"/>
          <a:sy n="61" d="100"/>
        </p:scale>
        <p:origin x="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28T08:44:58.604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  <p:cm authorId="1" dt="2021-02-28T08:48:05.058" idx="2">
    <p:pos x="146" y="146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FE94F3-FEAE-415A-9A74-7980011F81C9}" type="datetimeFigureOut">
              <a:rPr lang="fr-FR" smtClean="0"/>
              <a:t>30/11/2022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6E16D-C81B-4DA5-BE54-0337B36C2D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929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1B1AD-1631-480E-96E3-071A49520082}" type="datetime1">
              <a:rPr lang="fr-FR" smtClean="0"/>
              <a:t>30/11/2022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IJCLab December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6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37B2-305D-4FA2-9D34-BFA738105CA2}" type="datetime1">
              <a:rPr lang="fr-FR" smtClean="0"/>
              <a:t>30/11/2022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IJCLab December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30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2FFA0-48B9-4D7A-97D3-62EF9FD757CB}" type="datetime1">
              <a:rPr lang="fr-FR" smtClean="0"/>
              <a:t>30/11/2022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IJCLab December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280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6D2C-CD92-4BB5-958A-CE9F0134ADDB}" type="datetime1">
              <a:rPr lang="fr-FR" smtClean="0"/>
              <a:t>30/11/2022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IJCLab December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637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56BBE-4FBE-420F-A388-B66623450C4E}" type="datetime1">
              <a:rPr lang="fr-FR" smtClean="0"/>
              <a:t>30/11/2022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IJCLab December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9127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37FF-8025-4156-8CC4-DF36408B9681}" type="datetime1">
              <a:rPr lang="fr-FR" smtClean="0"/>
              <a:t>30/11/2022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IJCLab December 2022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85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1669-DE2A-4647-9FF6-D7BF67ACE99A}" type="datetime1">
              <a:rPr lang="fr-FR" smtClean="0"/>
              <a:t>30/11/2022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IJCLab December 2022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215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7CB38-4122-4EC3-A9FE-703C712C5C0E}" type="datetime1">
              <a:rPr lang="fr-FR" smtClean="0"/>
              <a:t>30/11/2022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IJCLab December 2022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29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D2BB6-EA9E-4F54-AF80-A8AC99DF7CE0}" type="datetime1">
              <a:rPr lang="fr-FR" smtClean="0"/>
              <a:t>30/11/2022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IJCLab December 2022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672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E960-B7CF-43B7-BC9B-18607AFB3E13}" type="datetime1">
              <a:rPr lang="fr-FR" smtClean="0"/>
              <a:t>30/11/2022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IJCLab December 2022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301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AA97F-495D-4488-B476-5AA5CC208994}" type="datetime1">
              <a:rPr lang="fr-FR" smtClean="0"/>
              <a:t>30/11/2022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IJCLab December 2022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319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C8AFE-935E-4FD7-957C-2FB9B953D3E5}" type="datetime1">
              <a:rPr lang="fr-FR" smtClean="0"/>
              <a:t>30/11/2022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F. Richard IJCLab December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1DD6E-A7C0-4C68-AD5C-76D50325CF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02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hyperlink" Target="https://arxiv.org/abs/1903.01629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hyperlink" Target="https://arxiv.org/abs/1807.10660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emf"/><Relationship Id="rId5" Type="http://schemas.openxmlformats.org/officeDocument/2006/relationships/image" Target="../media/image26.emf"/><Relationship Id="rId4" Type="http://schemas.openxmlformats.org/officeDocument/2006/relationships/image" Target="../media/image30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arxiv.org/abs/0908.1554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hyperlink" Target="https://arxiv.org/abs/2111.14195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emf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arxiv.org/abs/2103.01918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105.11015" TargetMode="External"/><Relationship Id="rId2" Type="http://schemas.openxmlformats.org/officeDocument/2006/relationships/hyperlink" Target="https://arxiv.org/abs/1903.01629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hyperlink" Target="https://arxiv.org/abs/2203.13180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8545" y="688705"/>
            <a:ext cx="12053455" cy="1590646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Searches for light scalars at LHC and interpretation of the findings</a:t>
            </a:r>
            <a:br>
              <a:rPr lang="en-US" b="1" dirty="0"/>
            </a:br>
            <a:endParaRPr lang="en-GB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62047" y="1772770"/>
            <a:ext cx="10332721" cy="254508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endParaRPr lang="fr-FR" sz="3500" dirty="0"/>
          </a:p>
          <a:p>
            <a:r>
              <a:rPr lang="fr-FR" sz="1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 Richard </a:t>
            </a:r>
          </a:p>
          <a:p>
            <a:endParaRPr lang="fr-FR" sz="8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</a:t>
            </a:r>
            <a:r>
              <a:rPr lang="fr-FR" sz="11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name</a:t>
            </a:r>
            <a:r>
              <a:rPr lang="fr-FR" sz="1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Calcutta-Orsay-Montpellier  collaboration</a:t>
            </a:r>
          </a:p>
          <a:p>
            <a:endParaRPr lang="fr-FR" sz="8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sz="17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CosPT</a:t>
            </a:r>
            <a:r>
              <a:rPr lang="fr-FR" sz="17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Workshop II/2022</a:t>
            </a:r>
          </a:p>
          <a:p>
            <a:endParaRPr lang="fr-FR" sz="2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dirty="0" err="1"/>
              <a:t>December</a:t>
            </a:r>
            <a:r>
              <a:rPr lang="fr-FR" dirty="0"/>
              <a:t> 2022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461" y="5191408"/>
            <a:ext cx="3357077" cy="16665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47" y="5374610"/>
            <a:ext cx="952381" cy="95238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952" y="5565085"/>
            <a:ext cx="1295238" cy="571429"/>
          </a:xfrm>
          <a:prstGeom prst="rect">
            <a:avLst/>
          </a:prstGeom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IJCLab December 2022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351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IJCLab December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10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22830" y="627797"/>
            <a:ext cx="120691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BBC: Large hadron collider: A revamp that could </a:t>
            </a:r>
            <a:r>
              <a:rPr lang="en-US" sz="3200" b="1" dirty="0" err="1"/>
              <a:t>revolutionise</a:t>
            </a:r>
            <a:r>
              <a:rPr lang="en-US" sz="3200" b="1" dirty="0"/>
              <a:t> physics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09687"/>
            <a:ext cx="929640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86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References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  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IJCLab December 2022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11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025235" y="1690688"/>
            <a:ext cx="1087259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Global interpretation of LHC indications within the Georgi-Machacek Higgs model,                            Talk presented at the International Workshop on Future Linear Colliders (LCWS2021).</a:t>
            </a:r>
          </a:p>
          <a:p>
            <a:r>
              <a:rPr lang="en-GB" sz="2000" dirty="0"/>
              <a:t>      François Richard (IJCLab, Orsay)(Mar 22, 2021)</a:t>
            </a:r>
          </a:p>
          <a:p>
            <a:r>
              <a:rPr lang="en-GB" sz="2000" dirty="0"/>
              <a:t>      e-Print: 2103.12639 and ref therein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Searches for scalars at LHC and interpretation of the findings Anirban Kundu (Calcutta U.), </a:t>
            </a:r>
          </a:p>
          <a:p>
            <a:r>
              <a:rPr lang="fr-FR" sz="2000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Alain Le </a:t>
            </a:r>
            <a:r>
              <a:rPr lang="fr-FR" sz="2000" strike="noStrike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Yaouanc</a:t>
            </a:r>
            <a:r>
              <a:rPr lang="fr-FR" sz="2000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fr-FR" sz="2000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IJCLab, Orsay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fr-FR" sz="2000" strike="noStrike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Poulami</a:t>
            </a:r>
            <a:r>
              <a:rPr lang="fr-FR" sz="2000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2000" strike="noStrike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Mondal</a:t>
            </a:r>
            <a:r>
              <a:rPr lang="fr-FR" sz="2000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GB" sz="2000" dirty="0"/>
              <a:t>Calcutta U.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fr-FR" sz="2000" strike="noStrike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François Richard (IJCLab, Orsay)  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Contribution to 2022 ECFA Workshop on e+e- Higgs/EW/TOP 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factories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e-</a:t>
            </a:r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2211.11723</a:t>
            </a:r>
            <a:endParaRPr lang="en-GB" sz="2000" dirty="0"/>
          </a:p>
          <a:p>
            <a:endParaRPr lang="en-GB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93294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Acknowledgements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71497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</a:rPr>
              <a:t>Contributions from Gilbert </a:t>
            </a:r>
            <a:r>
              <a:rPr lang="en-GB" dirty="0" err="1">
                <a:solidFill>
                  <a:schemeClr val="tx2"/>
                </a:solidFill>
              </a:rPr>
              <a:t>Moultaka</a:t>
            </a:r>
            <a:r>
              <a:rPr lang="en-GB" dirty="0">
                <a:solidFill>
                  <a:schemeClr val="tx2"/>
                </a:solidFill>
              </a:rPr>
              <a:t> are gratefully acknowledged.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</a:rPr>
              <a:t>This work has benefitted from discussions with Sven </a:t>
            </a:r>
            <a:r>
              <a:rPr lang="en-GB" dirty="0" err="1">
                <a:solidFill>
                  <a:schemeClr val="tx2"/>
                </a:solidFill>
              </a:rPr>
              <a:t>Heinemeyer</a:t>
            </a:r>
            <a:r>
              <a:rPr lang="en-GB" dirty="0">
                <a:solidFill>
                  <a:schemeClr val="tx2"/>
                </a:solidFill>
              </a:rPr>
              <a:t> and Howard Haber through various workshops.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</a:rPr>
              <a:t>Thanks to Pawel Jan Klimek for providing useful </a:t>
            </a:r>
            <a:r>
              <a:rPr lang="en-GB" dirty="0" err="1">
                <a:solidFill>
                  <a:schemeClr val="tx2"/>
                </a:solidFill>
              </a:rPr>
              <a:t>infos</a:t>
            </a:r>
            <a:r>
              <a:rPr lang="en-GB" dirty="0">
                <a:solidFill>
                  <a:schemeClr val="tx2"/>
                </a:solidFill>
              </a:rPr>
              <a:t> about ATLAS results. 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</a:rPr>
              <a:t> 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IJCLab December 2022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13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756920" y="1340485"/>
            <a:ext cx="10515600" cy="3455035"/>
          </a:xfrm>
        </p:spPr>
        <p:txBody>
          <a:bodyPr>
            <a:normAutofit/>
          </a:bodyPr>
          <a:lstStyle/>
          <a:p>
            <a:pPr algn="ctr"/>
            <a:r>
              <a:rPr lang="fr-FR" sz="8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APPENDIX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IJCLab December 2022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497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838200" y="244240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600" dirty="0"/>
              <a:t>Missing slides &amp; additional slides </a:t>
            </a:r>
            <a:r>
              <a:rPr lang="en-GB" sz="2400" dirty="0"/>
              <a:t>(lack of lime)</a:t>
            </a:r>
            <a:endParaRPr lang="en-GB" sz="66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IJCLab December 2022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7764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E9842C-E904-7E06-274C-1A14F7B7B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H-&gt;WW-&gt;µ</a:t>
            </a:r>
            <a:r>
              <a:rPr lang="en-GB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GB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vv</a:t>
            </a:r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ATLAS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03D90C-E5DB-09BE-EA22-073B948C6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7650" y="1690688"/>
            <a:ext cx="5772150" cy="4486275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ATLAS has provided a </a:t>
            </a:r>
            <a:r>
              <a:rPr lang="en-GB" b="1" dirty="0"/>
              <a:t>preliminary result</a:t>
            </a:r>
            <a:r>
              <a:rPr lang="en-GB" dirty="0"/>
              <a:t> (PISA) on VBF-&gt;H5-&gt;WW in µ</a:t>
            </a:r>
            <a:r>
              <a:rPr lang="en-GB" dirty="0" err="1"/>
              <a:t>e</a:t>
            </a:r>
            <a:r>
              <a:rPr lang="en-GB" dirty="0" err="1">
                <a:latin typeface="Lucida Calligraphy" panose="03010101010101010101" pitchFamily="66" charset="0"/>
              </a:rPr>
              <a:t>vv</a:t>
            </a:r>
            <a:r>
              <a:rPr lang="en-GB" dirty="0">
                <a:latin typeface="Lucida Calligraphy" panose="03010101010101010101" pitchFamily="66" charset="0"/>
              </a:rPr>
              <a:t> </a:t>
            </a:r>
            <a:r>
              <a:rPr lang="en-GB" dirty="0"/>
              <a:t>(not µµ nor </a:t>
            </a:r>
            <a:r>
              <a:rPr lang="en-GB" dirty="0" err="1"/>
              <a:t>ee</a:t>
            </a:r>
            <a:r>
              <a:rPr lang="en-GB" dirty="0"/>
              <a:t>)  </a:t>
            </a:r>
            <a:r>
              <a:rPr lang="en-GB" sz="2400" u="sng" dirty="0">
                <a:solidFill>
                  <a:srgbClr val="00B0F0"/>
                </a:solidFill>
              </a:rPr>
              <a:t>ATLAS-CONF-2022-066</a:t>
            </a:r>
          </a:p>
          <a:p>
            <a:r>
              <a:rPr lang="en-GB" dirty="0"/>
              <a:t>Like CMS, ATLAS sees a wide excess  around 650 GeV but with only at the 1 </a:t>
            </a:r>
            <a:r>
              <a:rPr lang="en-GB" dirty="0" err="1"/>
              <a:t>s.d.</a:t>
            </a:r>
            <a:r>
              <a:rPr lang="en-GB" dirty="0"/>
              <a:t> level</a:t>
            </a:r>
          </a:p>
          <a:p>
            <a:r>
              <a:rPr lang="en-GB" dirty="0"/>
              <a:t>ATLAS can set a 200 fb 2 </a:t>
            </a:r>
            <a:r>
              <a:rPr lang="en-GB" dirty="0" err="1"/>
              <a:t>s.d.</a:t>
            </a:r>
            <a:r>
              <a:rPr lang="en-GB" dirty="0"/>
              <a:t> limit for   </a:t>
            </a:r>
          </a:p>
          <a:p>
            <a:pPr marL="0" indent="0">
              <a:buNone/>
            </a:pPr>
            <a:r>
              <a:rPr lang="en-GB" dirty="0"/>
              <a:t>    </a:t>
            </a:r>
            <a:r>
              <a:rPr lang="en-GB" dirty="0">
                <a:latin typeface="Symbol" panose="05050102010706020507" pitchFamily="18" charset="2"/>
              </a:rPr>
              <a:t>s</a:t>
            </a:r>
            <a:r>
              <a:rPr lang="en-GB" dirty="0"/>
              <a:t>(pp-&gt;H)</a:t>
            </a:r>
            <a:r>
              <a:rPr lang="en-GB" dirty="0" err="1"/>
              <a:t>xBR</a:t>
            </a:r>
            <a:r>
              <a:rPr lang="en-GB" dirty="0"/>
              <a:t>(H-&gt;WW)                                                                                                      </a:t>
            </a:r>
          </a:p>
          <a:p>
            <a:r>
              <a:rPr lang="en-GB" dirty="0"/>
              <a:t>This limit is </a:t>
            </a:r>
            <a:r>
              <a:rPr lang="en-GB" b="1" dirty="0"/>
              <a:t>compatible </a:t>
            </a:r>
            <a:r>
              <a:rPr lang="en-GB" dirty="0"/>
              <a:t>with the observation of CMS 160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±</a:t>
            </a:r>
            <a:r>
              <a:rPr lang="en-GB" dirty="0"/>
              <a:t>50 fb</a:t>
            </a:r>
          </a:p>
          <a:p>
            <a:r>
              <a:rPr lang="en-GB" dirty="0"/>
              <a:t>ATLAS has a smaller efficiency as compared to CMS (retain only </a:t>
            </a:r>
            <a:r>
              <a:rPr lang="en-GB" b="1" dirty="0"/>
              <a:t>µe</a:t>
            </a:r>
            <a:r>
              <a:rPr lang="en-GB" dirty="0"/>
              <a:t>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B8149CD-D6B7-19EE-8FD7-528213F4F7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60404B-2F7A-912B-22D6-9948A6DE9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IJCLab December 2022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5D18E9-D90E-98A3-613F-B21494534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15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C085D6F-372F-9272-4CB0-D3882EC91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225" y="1690688"/>
            <a:ext cx="460057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80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C14382D9-78BD-65B6-EDEF-B8A9F9670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Charged Higgs searches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2A9C25A1-714A-C14D-E7EA-2C35C3540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690688"/>
            <a:ext cx="6938469" cy="4567237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GB" dirty="0"/>
          </a:p>
          <a:p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7400" dirty="0">
                <a:ea typeface="Calibri" panose="020F0502020204030204" pitchFamily="34" charset="0"/>
                <a:cs typeface="Times New Roman" panose="02020603050405020304" pitchFamily="18" charset="0"/>
              </a:rPr>
              <a:t>ATLAS </a:t>
            </a:r>
            <a:r>
              <a:rPr lang="en-GB" sz="7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has attempted to combine the searches for H5 into </a:t>
            </a:r>
            <a:r>
              <a:rPr lang="en-GB" sz="7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ZZ-&gt;</a:t>
            </a:r>
            <a:r>
              <a:rPr lang="en-GB" sz="7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ℓ</a:t>
            </a:r>
            <a:r>
              <a:rPr lang="en-GB" sz="7400" b="1" baseline="30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GB" sz="7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ℓ</a:t>
            </a:r>
            <a:r>
              <a:rPr lang="en-GB" sz="7400" b="1" baseline="30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GB" sz="7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ℓ’</a:t>
            </a:r>
            <a:r>
              <a:rPr lang="en-GB" sz="7400" b="1" baseline="30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GB" sz="74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ℓ’</a:t>
            </a:r>
            <a:r>
              <a:rPr lang="en-GB" sz="7400" b="1" baseline="30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GB" sz="7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H+-&gt;ZW+ </a:t>
            </a:r>
            <a:r>
              <a:rPr lang="en-GB" sz="7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7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H++-&gt;W+W+ </a:t>
            </a:r>
            <a:r>
              <a:rPr lang="en-GB" sz="7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assuming a common mass m5 for these particles and varying the mixing parameter sin(</a:t>
            </a:r>
            <a:r>
              <a:rPr lang="en-GB" sz="7400" dirty="0" err="1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GB" sz="7400" baseline="-25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GB" sz="7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GB" sz="7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7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They have also searched for the DY process             </a:t>
            </a:r>
            <a:r>
              <a:rPr lang="fr-FR" sz="7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pp-&gt;H5++ H5- - -&gt;W+W+W-W- </a:t>
            </a:r>
            <a:r>
              <a:rPr lang="en-GB" sz="7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which allows to eliminate the dependence on sin(</a:t>
            </a:r>
            <a:r>
              <a:rPr lang="en-GB" sz="7400" dirty="0" err="1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GB" sz="7400" baseline="-250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GB" sz="74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GB" sz="7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7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7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These exclusions however do not consider the potential </a:t>
            </a:r>
            <a:r>
              <a:rPr lang="en-GB" sz="7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cascades</a:t>
            </a:r>
            <a:r>
              <a:rPr lang="en-GB" sz="7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of these particles into the triplets H3+ and A, like for instance H5++ -&gt;H3+W+ which could weaken these limits assuming 100% W+W+</a:t>
            </a:r>
            <a:endParaRPr lang="en-GB" sz="7400" u="sng" dirty="0">
              <a:solidFill>
                <a:srgbClr val="0070C0"/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D8EF546-001B-EA3D-BA62-69E8067E8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IJCLab December 2022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CE5638-14D0-2867-109F-04DA1AADD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16</a:t>
            </a:fld>
            <a:endParaRPr lang="fr-FR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EA03E2E8-C614-8E1F-9C95-06547BDA85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38470" y="1794906"/>
            <a:ext cx="5181600" cy="293369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D297007-769E-31F6-AAC9-BDBD6796F13D}"/>
              </a:ext>
            </a:extLst>
          </p:cNvPr>
          <p:cNvSpPr txBox="1"/>
          <p:nvPr/>
        </p:nvSpPr>
        <p:spPr>
          <a:xfrm>
            <a:off x="7610475" y="4624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i="1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ATL-PHYS-PUB-2022-008</a:t>
            </a:r>
            <a:endParaRPr lang="en-GB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959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 </a:t>
            </a:r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A(420)-&gt;ZH(320)-&gt;</a:t>
            </a:r>
            <a:r>
              <a:rPr lang="en-GB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Zh</a:t>
            </a:r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(125)h(125)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608782" cy="4486275"/>
          </a:xfrm>
        </p:spPr>
        <p:txBody>
          <a:bodyPr>
            <a:normAutofit fontScale="85000" lnSpcReduction="20000"/>
          </a:bodyPr>
          <a:lstStyle/>
          <a:p>
            <a:r>
              <a:rPr lang="en-GB" sz="3600" dirty="0"/>
              <a:t>Great ingenuity !</a:t>
            </a:r>
          </a:p>
          <a:p>
            <a:r>
              <a:rPr lang="en-US" sz="3600" dirty="0"/>
              <a:t>local (global) significance of </a:t>
            </a:r>
            <a:r>
              <a:rPr lang="en-US" sz="3600" b="1" dirty="0"/>
              <a:t>3.8σ (2.8σ)</a:t>
            </a:r>
          </a:p>
          <a:p>
            <a:r>
              <a:rPr lang="en-US" sz="3600" dirty="0" err="1"/>
              <a:t>hh</a:t>
            </a:r>
            <a:r>
              <a:rPr lang="en-US" sz="3600" dirty="0"/>
              <a:t> into 4b using mass constraint to improve resolution</a:t>
            </a:r>
            <a:endParaRPr lang="en-GB" sz="3600" dirty="0"/>
          </a:p>
          <a:p>
            <a:r>
              <a:rPr lang="en-GB" u="sng" dirty="0">
                <a:solidFill>
                  <a:srgbClr val="0070C0"/>
                </a:solidFill>
              </a:rPr>
              <a:t>ATLAS-CONF-2022-043</a:t>
            </a:r>
          </a:p>
          <a:p>
            <a:r>
              <a:rPr lang="en-GB" sz="3600" dirty="0"/>
              <a:t>Second appearance of triple Higgs coupling !</a:t>
            </a:r>
          </a:p>
          <a:p>
            <a:r>
              <a:rPr lang="en-GB" sz="3600" dirty="0"/>
              <a:t>No interpretation in minimal GM </a:t>
            </a:r>
          </a:p>
          <a:p>
            <a:r>
              <a:rPr lang="en-GB" sz="3600" dirty="0"/>
              <a:t>Calls for an extra  doublet</a:t>
            </a:r>
            <a:endParaRPr lang="en-US" sz="3600" dirty="0"/>
          </a:p>
          <a:p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IJCLab December 2022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17</a:t>
            </a:fld>
            <a:endParaRPr lang="fr-FR"/>
          </a:p>
        </p:txBody>
      </p:sp>
      <p:pic>
        <p:nvPicPr>
          <p:cNvPr id="9" name="Espace réservé du contenu 8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7993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 events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IJCLab December 2022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18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865" y="1745357"/>
            <a:ext cx="6075097" cy="455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560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19401" y="206697"/>
            <a:ext cx="5664200" cy="646545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VBF at a LC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1"/>
          </p:nvPr>
        </p:nvSpPr>
        <p:spPr>
          <a:xfrm>
            <a:off x="177800" y="991553"/>
            <a:ext cx="11836400" cy="5547359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ECM=</a:t>
            </a:r>
            <a:r>
              <a:rPr lang="en-GB" dirty="0">
                <a:solidFill>
                  <a:srgbClr val="FF0000"/>
                </a:solidFill>
              </a:rPr>
              <a:t>1 TeV </a:t>
            </a:r>
            <a:r>
              <a:rPr lang="en-GB" dirty="0"/>
              <a:t>is sufficient to observe the full GM scalar spectrum provided one can use VBF </a:t>
            </a:r>
          </a:p>
          <a:p>
            <a:r>
              <a:rPr lang="en-GB" dirty="0"/>
              <a:t>Requires highest possible </a:t>
            </a:r>
            <a:r>
              <a:rPr lang="en-GB" b="1" dirty="0"/>
              <a:t>luminosity,</a:t>
            </a:r>
            <a:r>
              <a:rPr lang="en-GB" dirty="0"/>
              <a:t>  </a:t>
            </a:r>
            <a:r>
              <a:rPr lang="en-GB" dirty="0">
                <a:solidFill>
                  <a:srgbClr val="FF0000"/>
                </a:solidFill>
              </a:rPr>
              <a:t>~8000 fb-1 </a:t>
            </a:r>
            <a:r>
              <a:rPr lang="en-GB" dirty="0"/>
              <a:t>with ILC at 1 TeV  </a:t>
            </a:r>
            <a:r>
              <a:rPr lang="fr-FR" sz="2000" i="1" u="sng" dirty="0">
                <a:hlinkClick r:id="rId2"/>
              </a:rPr>
              <a:t>1903.01629</a:t>
            </a:r>
            <a:r>
              <a:rPr lang="fr-FR" i="1" u="sng" dirty="0"/>
              <a:t> </a:t>
            </a:r>
            <a:endParaRPr lang="en-GB" dirty="0"/>
          </a:p>
          <a:p>
            <a:endParaRPr lang="en-GB" dirty="0"/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&gt;1.5 TeV  </a:t>
            </a:r>
            <a:r>
              <a:rPr lang="en-GB" dirty="0"/>
              <a:t>to produce </a:t>
            </a:r>
            <a:r>
              <a:rPr lang="en-GB" dirty="0">
                <a:solidFill>
                  <a:srgbClr val="00B0F0"/>
                </a:solidFill>
              </a:rPr>
              <a:t>H5++ H5 - - </a:t>
            </a:r>
            <a:r>
              <a:rPr lang="en-GB" dirty="0"/>
              <a:t>in e+e- but</a:t>
            </a:r>
            <a:r>
              <a:rPr lang="en-GB" dirty="0">
                <a:solidFill>
                  <a:srgbClr val="FF0000"/>
                </a:solidFill>
              </a:rPr>
              <a:t> 1 TeV </a:t>
            </a:r>
            <a:r>
              <a:rPr lang="en-GB" dirty="0"/>
              <a:t>enough in </a:t>
            </a:r>
            <a:r>
              <a:rPr lang="en-GB" b="1" dirty="0">
                <a:solidFill>
                  <a:srgbClr val="FF0000"/>
                </a:solidFill>
              </a:rPr>
              <a:t>VBF</a:t>
            </a:r>
            <a:r>
              <a:rPr lang="en-GB" dirty="0"/>
              <a:t>    </a:t>
            </a:r>
            <a:r>
              <a:rPr lang="en-GB" b="1" dirty="0">
                <a:solidFill>
                  <a:srgbClr val="00B0F0"/>
                </a:solidFill>
              </a:rPr>
              <a:t>e-e- -&gt;W-W-</a:t>
            </a:r>
            <a:r>
              <a:rPr lang="en-GB" b="1" dirty="0" err="1">
                <a:solidFill>
                  <a:srgbClr val="00B0F0"/>
                </a:solidFill>
                <a:latin typeface="Symbol" panose="05050102010706020507" pitchFamily="18" charset="2"/>
              </a:rPr>
              <a:t>nn</a:t>
            </a:r>
            <a:r>
              <a:rPr lang="en-GB" b="1" dirty="0">
                <a:solidFill>
                  <a:srgbClr val="00B0F0"/>
                </a:solidFill>
              </a:rPr>
              <a:t>-&gt;H5- - </a:t>
            </a:r>
            <a:r>
              <a:rPr lang="en-GB" b="1" dirty="0" err="1">
                <a:solidFill>
                  <a:srgbClr val="00B0F0"/>
                </a:solidFill>
                <a:latin typeface="Symbol" panose="05050102010706020507" pitchFamily="18" charset="2"/>
              </a:rPr>
              <a:t>nn</a:t>
            </a:r>
            <a:r>
              <a:rPr lang="en-GB" b="1" dirty="0">
                <a:solidFill>
                  <a:srgbClr val="00B0F0"/>
                </a:solidFill>
                <a:latin typeface="Symbol" panose="05050102010706020507" pitchFamily="18" charset="2"/>
              </a:rPr>
              <a:t> </a:t>
            </a:r>
            <a:r>
              <a:rPr lang="en-GB" dirty="0"/>
              <a:t> </a:t>
            </a:r>
            <a:endParaRPr lang="en-GB" dirty="0">
              <a:solidFill>
                <a:srgbClr val="00B0F0"/>
              </a:solidFill>
            </a:endParaRPr>
          </a:p>
          <a:p>
            <a:endParaRPr lang="en-GB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IJCLab December 2022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19</a:t>
            </a:fld>
            <a:endParaRPr lang="fr-FR"/>
          </a:p>
        </p:txBody>
      </p:sp>
      <p:pic>
        <p:nvPicPr>
          <p:cNvPr id="10" name="Image 9"/>
          <p:cNvPicPr/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71689" y="2847278"/>
            <a:ext cx="2677822" cy="183590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l="6687" t="5192" r="7819" b="6565"/>
          <a:stretch/>
        </p:blipFill>
        <p:spPr>
          <a:xfrm>
            <a:off x="2230584" y="2408422"/>
            <a:ext cx="2452253" cy="253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2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13395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37787" y="1438958"/>
            <a:ext cx="12192000" cy="5626649"/>
          </a:xfrm>
        </p:spPr>
        <p:txBody>
          <a:bodyPr>
            <a:normAutofit fontScale="92500"/>
          </a:bodyPr>
          <a:lstStyle/>
          <a:p>
            <a:pPr lvl="0"/>
            <a:r>
              <a:rPr lang="en-GB" dirty="0"/>
              <a:t>Before the HEP community can choose between the proposed e+e- colliders, a valid question to ask is: which energy is needed to observe </a:t>
            </a:r>
            <a:r>
              <a:rPr lang="en-GB" b="1" dirty="0"/>
              <a:t>directly</a:t>
            </a:r>
            <a:r>
              <a:rPr lang="en-GB" dirty="0"/>
              <a:t> BSM physics ?</a:t>
            </a:r>
          </a:p>
          <a:p>
            <a:r>
              <a:rPr lang="en-GB" dirty="0"/>
              <a:t>In other words, which are the masses of the lightest BSM particles ? </a:t>
            </a:r>
          </a:p>
          <a:p>
            <a:r>
              <a:rPr lang="en-GB" dirty="0"/>
              <a:t>If there are such particles, they should already appear </a:t>
            </a:r>
            <a:r>
              <a:rPr lang="en-GB" b="1" dirty="0"/>
              <a:t>in LHC present data </a:t>
            </a:r>
            <a:r>
              <a:rPr lang="en-GB" dirty="0"/>
              <a:t>as was the case for h(125) at Tevatron</a:t>
            </a:r>
          </a:p>
          <a:p>
            <a:r>
              <a:rPr lang="en-GB" dirty="0"/>
              <a:t>My prejudice, to avoid “</a:t>
            </a:r>
            <a:r>
              <a:rPr lang="en-GB" b="1" dirty="0"/>
              <a:t>blind searches</a:t>
            </a:r>
            <a:r>
              <a:rPr lang="en-GB" dirty="0"/>
              <a:t>”: as for the Higgs in the SM and the </a:t>
            </a:r>
            <a:r>
              <a:rPr lang="en-GB" dirty="0" err="1"/>
              <a:t>pions</a:t>
            </a:r>
            <a:r>
              <a:rPr lang="en-GB" dirty="0"/>
              <a:t> in QCD, the lightest objects are scalars residuals from a </a:t>
            </a:r>
            <a:r>
              <a:rPr lang="en-GB" b="1" dirty="0"/>
              <a:t>symmetry breaking mechanism</a:t>
            </a:r>
          </a:p>
          <a:p>
            <a:r>
              <a:rPr lang="en-GB" dirty="0"/>
              <a:t>With the help of experts listed at the end of this talk, I have carried such an investigation and tried to interpret consistently </a:t>
            </a:r>
            <a:r>
              <a:rPr lang="en-GB" b="1" dirty="0"/>
              <a:t>several indications from LHC </a:t>
            </a:r>
            <a:r>
              <a:rPr lang="en-GB" dirty="0"/>
              <a:t>by extending the usual </a:t>
            </a:r>
            <a:r>
              <a:rPr lang="en-GB" b="1" dirty="0"/>
              <a:t>2HD</a:t>
            </a:r>
            <a:r>
              <a:rPr lang="en-GB" dirty="0"/>
              <a:t> models to </a:t>
            </a:r>
            <a:r>
              <a:rPr lang="en-GB" b="1" dirty="0"/>
              <a:t>triplets</a:t>
            </a:r>
            <a:r>
              <a:rPr lang="en-GB" dirty="0"/>
              <a:t> (</a:t>
            </a:r>
            <a:r>
              <a:rPr lang="en-GB" b="1" dirty="0"/>
              <a:t>Georgi </a:t>
            </a:r>
            <a:r>
              <a:rPr lang="en-GB" b="1" dirty="0" err="1"/>
              <a:t>Machacek</a:t>
            </a:r>
            <a:r>
              <a:rPr lang="en-GB" b="1" dirty="0"/>
              <a:t> </a:t>
            </a:r>
            <a:r>
              <a:rPr lang="en-GB" dirty="0"/>
              <a:t>model GM)</a:t>
            </a:r>
          </a:p>
          <a:p>
            <a:r>
              <a:rPr lang="en-GB" dirty="0"/>
              <a:t>Given the short time allocated, I will only very partially cover this vast topic and concentrate on one channel, </a:t>
            </a:r>
            <a:r>
              <a:rPr lang="en-GB" b="1" dirty="0"/>
              <a:t>H(650), </a:t>
            </a:r>
            <a:r>
              <a:rPr lang="en-GB" dirty="0"/>
              <a:t>of major relevance for our future 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F. Richard IJCLab December 2022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6049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838200" y="272555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600" dirty="0"/>
              <a:t>GM model issues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IJCLab December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020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2361" y="-126592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r>
              <a:rPr lang="fr-FR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Giorgi-Machacek</a:t>
            </a:r>
            <a:r>
              <a:rPr lang="fr-FR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pedestrians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69438" y="1198971"/>
            <a:ext cx="9473100" cy="5613991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Allows I=2, H++, without violating </a:t>
            </a:r>
            <a:r>
              <a:rPr lang="en-GB" b="1" dirty="0">
                <a:latin typeface="Symbol" panose="05050102010706020507" pitchFamily="18" charset="2"/>
              </a:rPr>
              <a:t>r</a:t>
            </a:r>
            <a:r>
              <a:rPr lang="en-GB" dirty="0"/>
              <a:t>=</a:t>
            </a:r>
            <a:r>
              <a:rPr lang="en-GB" b="1" dirty="0"/>
              <a:t>M²w/Mz²cos²</a:t>
            </a:r>
            <a:r>
              <a:rPr lang="en-GB" b="1" dirty="0">
                <a:latin typeface="Symbol" panose="05050102010706020507" pitchFamily="18" charset="2"/>
              </a:rPr>
              <a:t>q</a:t>
            </a:r>
            <a:r>
              <a:rPr lang="en-GB" b="1" dirty="0"/>
              <a:t>w=1 </a:t>
            </a:r>
            <a:r>
              <a:rPr lang="en-GB" dirty="0"/>
              <a:t>at tree level </a:t>
            </a:r>
            <a:endParaRPr lang="en-GB" b="1" dirty="0"/>
          </a:p>
          <a:p>
            <a:r>
              <a:rPr lang="en-GB" dirty="0"/>
              <a:t>Is achieved by combining 1 isospin doublet (</a:t>
            </a:r>
            <a:r>
              <a:rPr lang="en-GB" dirty="0" err="1"/>
              <a:t>v</a:t>
            </a:r>
            <a:r>
              <a:rPr lang="en-GB" baseline="-25000" dirty="0" err="1">
                <a:latin typeface="Symbol" panose="05050102010706020507" pitchFamily="18" charset="2"/>
              </a:rPr>
              <a:t>f</a:t>
            </a:r>
            <a:r>
              <a:rPr lang="en-GB" dirty="0"/>
              <a:t>) + 2 triplets, one real the other imaginary, with the same vacuum expectations :                                                         </a:t>
            </a:r>
          </a:p>
          <a:p>
            <a:pPr marL="0" indent="0">
              <a:buNone/>
            </a:pPr>
            <a:r>
              <a:rPr lang="en-GB" dirty="0"/>
              <a:t>                                                                                                    </a:t>
            </a:r>
            <a:r>
              <a:rPr lang="en-GB" b="1" dirty="0">
                <a:solidFill>
                  <a:srgbClr val="FF0000"/>
                </a:solidFill>
              </a:rPr>
              <a:t>=1 with </a:t>
            </a:r>
            <a:r>
              <a:rPr lang="en-GB" b="1" dirty="0" err="1">
                <a:solidFill>
                  <a:srgbClr val="FF0000"/>
                </a:solidFill>
              </a:rPr>
              <a:t>v</a:t>
            </a:r>
            <a:r>
              <a:rPr lang="en-GB" b="1" baseline="-25000" dirty="0" err="1">
                <a:solidFill>
                  <a:srgbClr val="FF0000"/>
                </a:solidFill>
                <a:latin typeface="Symbol" panose="05050102010706020507" pitchFamily="18" charset="2"/>
              </a:rPr>
              <a:t>c</a:t>
            </a:r>
            <a:r>
              <a:rPr lang="en-GB" b="1" dirty="0">
                <a:solidFill>
                  <a:srgbClr val="FF0000"/>
                </a:solidFill>
              </a:rPr>
              <a:t>=</a:t>
            </a:r>
            <a:r>
              <a:rPr lang="en-GB" b="1" dirty="0" err="1">
                <a:solidFill>
                  <a:srgbClr val="FF0000"/>
                </a:solidFill>
              </a:rPr>
              <a:t>v</a:t>
            </a:r>
            <a:r>
              <a:rPr lang="en-GB" b="1" baseline="-25000" dirty="0" err="1">
                <a:solidFill>
                  <a:srgbClr val="FF0000"/>
                </a:solidFill>
                <a:latin typeface="Symbol" panose="05050102010706020507" pitchFamily="18" charset="2"/>
              </a:rPr>
              <a:t>x</a:t>
            </a:r>
            <a:r>
              <a:rPr lang="en-GB" baseline="-25000" dirty="0">
                <a:latin typeface="Symbol" panose="05050102010706020507" pitchFamily="18" charset="2"/>
              </a:rPr>
              <a:t>   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Predicts a </a:t>
            </a:r>
            <a:r>
              <a:rPr lang="en-GB" b="1" dirty="0"/>
              <a:t>5-plet</a:t>
            </a:r>
            <a:r>
              <a:rPr lang="en-GB" dirty="0"/>
              <a:t> of physical states </a:t>
            </a:r>
            <a:r>
              <a:rPr lang="en-GB" dirty="0">
                <a:solidFill>
                  <a:srgbClr val="00B0F0"/>
                </a:solidFill>
              </a:rPr>
              <a:t>H5++ H5+ H50  H5- H5– </a:t>
            </a:r>
            <a:r>
              <a:rPr lang="en-GB" b="1" dirty="0"/>
              <a:t>Fermiophobic</a:t>
            </a:r>
            <a:r>
              <a:rPr lang="en-GB" dirty="0"/>
              <a:t>  only produced by </a:t>
            </a:r>
            <a:r>
              <a:rPr lang="en-GB" b="1" dirty="0">
                <a:solidFill>
                  <a:srgbClr val="FF0000"/>
                </a:solidFill>
              </a:rPr>
              <a:t>VBF</a:t>
            </a:r>
            <a:r>
              <a:rPr lang="en-GB" dirty="0"/>
              <a:t>    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/>
              <a:t>+ 3-plet</a:t>
            </a:r>
            <a:r>
              <a:rPr lang="en-GB" dirty="0"/>
              <a:t> </a:t>
            </a:r>
            <a:r>
              <a:rPr lang="en-GB" dirty="0">
                <a:solidFill>
                  <a:srgbClr val="00B0F0"/>
                </a:solidFill>
              </a:rPr>
              <a:t>H3+  H30 (CP-odd) </a:t>
            </a:r>
            <a:r>
              <a:rPr lang="en-GB" dirty="0"/>
              <a:t>-&gt; </a:t>
            </a:r>
            <a:r>
              <a:rPr lang="en-GB" b="1" dirty="0">
                <a:solidFill>
                  <a:srgbClr val="FF0000"/>
                </a:solidFill>
              </a:rPr>
              <a:t>A(400)</a:t>
            </a:r>
            <a:r>
              <a:rPr lang="en-GB" dirty="0"/>
              <a:t> </a:t>
            </a:r>
          </a:p>
          <a:p>
            <a:r>
              <a:rPr lang="en-GB" b="1" dirty="0"/>
              <a:t>Mass degeneracy </a:t>
            </a:r>
            <a:r>
              <a:rPr lang="en-GB" dirty="0"/>
              <a:t>inside </a:t>
            </a:r>
            <a:r>
              <a:rPr lang="en-GB" dirty="0" err="1"/>
              <a:t>multiplets</a:t>
            </a:r>
            <a:r>
              <a:rPr lang="en-GB" dirty="0"/>
              <a:t> usually assumed but </a:t>
            </a:r>
            <a:r>
              <a:rPr lang="en-GB" b="1" dirty="0"/>
              <a:t>unnecessary</a:t>
            </a:r>
            <a:r>
              <a:rPr lang="en-GB" dirty="0"/>
              <a:t> for </a:t>
            </a:r>
            <a:r>
              <a:rPr lang="en-GB" dirty="0">
                <a:latin typeface="Symbol" panose="05050102010706020507" pitchFamily="18" charset="2"/>
              </a:rPr>
              <a:t>r=1</a:t>
            </a:r>
            <a:r>
              <a:rPr lang="en-GB" dirty="0"/>
              <a:t> see </a:t>
            </a:r>
            <a:r>
              <a:rPr lang="en-GB" sz="2400" u="sng" dirty="0">
                <a:solidFill>
                  <a:srgbClr val="0070C0"/>
                </a:solidFill>
              </a:rPr>
              <a:t>2111.14195  </a:t>
            </a:r>
          </a:p>
          <a:p>
            <a:r>
              <a:rPr lang="en-GB" dirty="0"/>
              <a:t>+ </a:t>
            </a:r>
            <a:r>
              <a:rPr lang="en-GB" b="1" dirty="0"/>
              <a:t>Singlets</a:t>
            </a:r>
            <a:r>
              <a:rPr lang="en-GB" dirty="0"/>
              <a:t> </a:t>
            </a:r>
            <a:r>
              <a:rPr lang="en-GB" b="1" dirty="0">
                <a:solidFill>
                  <a:srgbClr val="FF0000"/>
                </a:solidFill>
              </a:rPr>
              <a:t>h(125)</a:t>
            </a:r>
            <a:r>
              <a:rPr lang="en-GB" dirty="0">
                <a:solidFill>
                  <a:srgbClr val="00B0F0"/>
                </a:solidFill>
              </a:rPr>
              <a:t> and H  </a:t>
            </a:r>
            <a:r>
              <a:rPr lang="en-GB" b="1" dirty="0"/>
              <a:t>mixing angle </a:t>
            </a:r>
            <a:r>
              <a:rPr lang="en-GB" b="1" dirty="0">
                <a:latin typeface="Symbol" panose="05050102010706020507" pitchFamily="18" charset="2"/>
              </a:rPr>
              <a:t>a</a:t>
            </a:r>
            <a:endParaRPr lang="en-GB" b="1" dirty="0"/>
          </a:p>
          <a:p>
            <a:r>
              <a:rPr lang="en-GB" dirty="0"/>
              <a:t>Allows A(400)-&gt;</a:t>
            </a:r>
            <a:r>
              <a:rPr lang="en-GB" dirty="0" err="1"/>
              <a:t>hZ</a:t>
            </a:r>
            <a:r>
              <a:rPr lang="en-GB" dirty="0"/>
              <a:t> but A(400)-&gt;HZ much larger if </a:t>
            </a:r>
            <a:r>
              <a:rPr lang="en-GB" dirty="0" err="1"/>
              <a:t>mH~mh</a:t>
            </a:r>
            <a:r>
              <a:rPr lang="en-GB" dirty="0"/>
              <a:t> </a:t>
            </a:r>
          </a:p>
          <a:p>
            <a:r>
              <a:rPr lang="en-GB" dirty="0"/>
              <a:t>Couplings depend on 2 mixing angles constrained by LHC observations </a:t>
            </a:r>
          </a:p>
          <a:p>
            <a:r>
              <a:rPr lang="en-GB" dirty="0"/>
              <a:t>Tentative choice:  </a:t>
            </a:r>
            <a:r>
              <a:rPr lang="en-GB" b="1" dirty="0" err="1"/>
              <a:t>sin</a:t>
            </a:r>
            <a:r>
              <a:rPr lang="en-GB" b="1" dirty="0" err="1">
                <a:latin typeface="Symbol" panose="05050102010706020507" pitchFamily="18" charset="2"/>
              </a:rPr>
              <a:t>a</a:t>
            </a:r>
            <a:r>
              <a:rPr lang="en-GB" b="1" dirty="0"/>
              <a:t>~-0.15 and sin</a:t>
            </a:r>
            <a:r>
              <a:rPr lang="en-GB" b="1" dirty="0">
                <a:latin typeface="Symbol" panose="05050102010706020507" pitchFamily="18" charset="2"/>
              </a:rPr>
              <a:t>q</a:t>
            </a:r>
            <a:r>
              <a:rPr lang="en-GB" b="1" dirty="0"/>
              <a:t>H~0.5  (</a:t>
            </a:r>
            <a:r>
              <a:rPr lang="en-GB" b="1" dirty="0" err="1"/>
              <a:t>v</a:t>
            </a:r>
            <a:r>
              <a:rPr lang="en-GB" b="1" baseline="-25000" dirty="0" err="1">
                <a:latin typeface="Symbol" panose="05050102010706020507" pitchFamily="18" charset="2"/>
              </a:rPr>
              <a:t>c</a:t>
            </a:r>
            <a:r>
              <a:rPr lang="en-GB" b="1" dirty="0"/>
              <a:t>=43 GeV) </a:t>
            </a:r>
            <a:r>
              <a:rPr lang="en-GB" dirty="0"/>
              <a:t>to agree with PM</a:t>
            </a: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IJCLab December 2022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21</a:t>
            </a:fld>
            <a:endParaRPr lang="fr-FR"/>
          </a:p>
        </p:txBody>
      </p:sp>
      <p:pic>
        <p:nvPicPr>
          <p:cNvPr id="9" name="Image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13"/>
          <a:stretch/>
        </p:blipFill>
        <p:spPr bwMode="auto">
          <a:xfrm>
            <a:off x="9632262" y="1637098"/>
            <a:ext cx="2345634" cy="18370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890" y="3643487"/>
            <a:ext cx="2686050" cy="781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10157305" y="4827115"/>
            <a:ext cx="1295547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u="sng" dirty="0">
                <a:hlinkClick r:id="rId4"/>
              </a:rPr>
              <a:t>1807.10660</a:t>
            </a:r>
            <a:endParaRPr lang="fr-F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 10"/>
          <p:cNvPicPr/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274" y="2162868"/>
            <a:ext cx="3764768" cy="723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867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 predictions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40532" y="1825625"/>
            <a:ext cx="5181600" cy="435133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h(125)-&gt;WW/ZZ SM close to SM OK</a:t>
            </a:r>
          </a:p>
          <a:p>
            <a:r>
              <a:rPr lang="en-GB" dirty="0"/>
              <a:t>h(125)-&gt;</a:t>
            </a:r>
            <a:r>
              <a:rPr lang="en-GB" dirty="0" err="1"/>
              <a:t>tt</a:t>
            </a:r>
            <a:r>
              <a:rPr lang="en-GB" dirty="0"/>
              <a:t>/bb + 28% /SM  </a:t>
            </a:r>
          </a:p>
          <a:p>
            <a:r>
              <a:rPr lang="en-GB" dirty="0"/>
              <a:t>ZZ/WW~2 for H5 instead of 0.5 in SM </a:t>
            </a:r>
          </a:p>
          <a:p>
            <a:pPr marL="0" indent="0">
              <a:buNone/>
            </a:pPr>
            <a:r>
              <a:rPr lang="en-GB" dirty="0"/>
              <a:t>while H(650) has ZZ/WW~1/5 </a:t>
            </a:r>
          </a:p>
          <a:p>
            <a:r>
              <a:rPr lang="en-GB" dirty="0"/>
              <a:t>A(400)-&gt;</a:t>
            </a:r>
            <a:r>
              <a:rPr lang="en-GB" dirty="0" err="1"/>
              <a:t>bb,</a:t>
            </a:r>
            <a:r>
              <a:rPr lang="en-GB" dirty="0" err="1">
                <a:latin typeface="Symbol" panose="05050102010706020507" pitchFamily="18" charset="2"/>
              </a:rPr>
              <a:t>tt</a:t>
            </a:r>
            <a:r>
              <a:rPr lang="en-GB" dirty="0"/>
              <a:t>/</a:t>
            </a:r>
            <a:r>
              <a:rPr lang="en-GB" dirty="0" err="1"/>
              <a:t>tt</a:t>
            </a:r>
            <a:r>
              <a:rPr lang="en-GB" dirty="0"/>
              <a:t> &gt;&gt;1  GM requires 1 </a:t>
            </a:r>
          </a:p>
          <a:p>
            <a:r>
              <a:rPr lang="en-GB" dirty="0"/>
              <a:t>There are two singlet candidates h(95) and h(151) while GM only predicts one singlet</a:t>
            </a:r>
          </a:p>
          <a:p>
            <a:r>
              <a:rPr lang="en-GB" dirty="0"/>
              <a:t>singlet-&gt;</a:t>
            </a:r>
            <a:r>
              <a:rPr lang="en-GB" dirty="0" err="1">
                <a:latin typeface="Symbol" panose="05050102010706020507" pitchFamily="18" charset="2"/>
              </a:rPr>
              <a:t>tt</a:t>
            </a:r>
            <a:r>
              <a:rPr lang="en-GB" dirty="0"/>
              <a:t> bb only through mixing with SM h  </a:t>
            </a:r>
          </a:p>
          <a:p>
            <a:r>
              <a:rPr lang="en-GB" dirty="0"/>
              <a:t>Extensions or alternate to GM  badly needed</a:t>
            </a:r>
          </a:p>
          <a:p>
            <a:r>
              <a:rPr lang="en-GB" dirty="0"/>
              <a:t>A SUSY version of GM already exists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IJCLab December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22</a:t>
            </a:fld>
            <a:endParaRPr lang="fr-FR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586917"/>
              </p:ext>
            </p:extLst>
          </p:nvPr>
        </p:nvGraphicFramePr>
        <p:xfrm>
          <a:off x="5807075" y="2435225"/>
          <a:ext cx="5794375" cy="436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3896932" imgH="2933827" progId="Word.Document.12">
                  <p:embed/>
                </p:oleObj>
              </mc:Choice>
              <mc:Fallback>
                <p:oleObj name="Document" r:id="rId2" imgW="3896932" imgH="2933827" progId="Word.Document.12">
                  <p:embed/>
                  <p:pic>
                    <p:nvPicPr>
                      <p:cNvPr id="18" name="Obje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075" y="2435225"/>
                        <a:ext cx="5794375" cy="4365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42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-99564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GM model for advanced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-1" y="826936"/>
            <a:ext cx="7060759" cy="5894540"/>
          </a:xfrm>
        </p:spPr>
        <p:txBody>
          <a:bodyPr>
            <a:normAutofit/>
          </a:bodyPr>
          <a:lstStyle/>
          <a:p>
            <a:r>
              <a:rPr lang="en-GB" sz="2400" dirty="0"/>
              <a:t>GM is constituted by one doublet </a:t>
            </a:r>
            <a:r>
              <a:rPr lang="en-GB" sz="2400" b="1" dirty="0">
                <a:solidFill>
                  <a:srgbClr val="7030A0"/>
                </a:solidFill>
                <a:latin typeface="Symbol" panose="05050102010706020507" pitchFamily="18" charset="2"/>
              </a:rPr>
              <a:t>f</a:t>
            </a:r>
            <a:r>
              <a:rPr lang="en-GB" sz="2400" dirty="0"/>
              <a:t> and two triplets, one complex </a:t>
            </a:r>
            <a:r>
              <a:rPr lang="en-GB" sz="2400" b="1" dirty="0">
                <a:solidFill>
                  <a:srgbClr val="7030A0"/>
                </a:solidFill>
                <a:latin typeface="Symbol" panose="05050102010706020507" pitchFamily="18" charset="2"/>
              </a:rPr>
              <a:t>c</a:t>
            </a:r>
            <a:r>
              <a:rPr lang="en-GB" sz="2400" dirty="0">
                <a:latin typeface="Symbol" panose="05050102010706020507" pitchFamily="18" charset="2"/>
              </a:rPr>
              <a:t> </a:t>
            </a:r>
            <a:r>
              <a:rPr lang="en-GB" sz="2400" dirty="0"/>
              <a:t>and one real </a:t>
            </a:r>
            <a:r>
              <a:rPr lang="en-GB" sz="2400" b="1" dirty="0">
                <a:solidFill>
                  <a:srgbClr val="7030A0"/>
                </a:solidFill>
                <a:latin typeface="Symbol" panose="05050102010706020507" pitchFamily="18" charset="2"/>
              </a:rPr>
              <a:t>x</a:t>
            </a:r>
            <a:r>
              <a:rPr lang="en-GB" sz="2400" dirty="0"/>
              <a:t>, with the same vacuum expectations to get  </a:t>
            </a:r>
            <a:r>
              <a:rPr lang="en-GB" sz="2400" b="1" dirty="0">
                <a:solidFill>
                  <a:srgbClr val="FF0000"/>
                </a:solidFill>
                <a:latin typeface="Symbol" panose="05050102010706020507" pitchFamily="18" charset="2"/>
              </a:rPr>
              <a:t>r</a:t>
            </a:r>
            <a:r>
              <a:rPr lang="en-GB" sz="2400" b="1" dirty="0">
                <a:solidFill>
                  <a:srgbClr val="FF0000"/>
                </a:solidFill>
              </a:rPr>
              <a:t>=1</a:t>
            </a:r>
          </a:p>
          <a:p>
            <a:pPr marL="0" indent="0">
              <a:buNone/>
            </a:pPr>
            <a:endParaRPr lang="en-GB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            </a:t>
            </a:r>
            <a:r>
              <a:rPr lang="en-GB" sz="1800" dirty="0"/>
              <a:t>Y=1/2 T=1/2 </a:t>
            </a:r>
            <a:r>
              <a:rPr lang="en-GB" sz="1800" dirty="0" err="1"/>
              <a:t>v</a:t>
            </a:r>
            <a:r>
              <a:rPr lang="en-GB" sz="1800" dirty="0" err="1">
                <a:latin typeface="Symbol" panose="05050102010706020507" pitchFamily="18" charset="2"/>
              </a:rPr>
              <a:t>f</a:t>
            </a:r>
            <a:r>
              <a:rPr lang="en-GB" sz="1800" dirty="0"/>
              <a:t>         Y=1 T=1 </a:t>
            </a:r>
            <a:r>
              <a:rPr lang="en-GB" sz="1800" dirty="0" err="1"/>
              <a:t>v</a:t>
            </a:r>
            <a:r>
              <a:rPr lang="en-GB" sz="1800" dirty="0" err="1">
                <a:latin typeface="Symbol" panose="05050102010706020507" pitchFamily="18" charset="2"/>
              </a:rPr>
              <a:t>c</a:t>
            </a:r>
            <a:r>
              <a:rPr lang="en-GB" sz="1800" dirty="0"/>
              <a:t>      Y=0   T=1  </a:t>
            </a:r>
            <a:r>
              <a:rPr lang="en-GB" sz="1800" dirty="0" err="1"/>
              <a:t>v</a:t>
            </a:r>
            <a:r>
              <a:rPr lang="en-GB" sz="1800" dirty="0" err="1">
                <a:latin typeface="Symbol" panose="05050102010706020507" pitchFamily="18" charset="2"/>
              </a:rPr>
              <a:t>x</a:t>
            </a:r>
            <a:endParaRPr lang="en-GB" sz="1800" dirty="0"/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/>
              <a:t>Only  </a:t>
            </a:r>
            <a:r>
              <a:rPr lang="en-GB" sz="2400" dirty="0">
                <a:latin typeface="Symbol" panose="05050102010706020507" pitchFamily="18" charset="2"/>
              </a:rPr>
              <a:t>f  </a:t>
            </a:r>
            <a:r>
              <a:rPr lang="en-GB" sz="2400" dirty="0"/>
              <a:t>couples to fermions </a:t>
            </a:r>
            <a:endParaRPr lang="en-GB" dirty="0"/>
          </a:p>
          <a:p>
            <a:r>
              <a:rPr lang="en-GB" sz="2400" dirty="0"/>
              <a:t>They form the following physical states, dominantly triplet</a:t>
            </a:r>
          </a:p>
          <a:p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6853383" y="979055"/>
            <a:ext cx="5338617" cy="5377293"/>
          </a:xfrm>
        </p:spPr>
        <p:txBody>
          <a:bodyPr>
            <a:normAutofit/>
          </a:bodyPr>
          <a:lstStyle/>
          <a:p>
            <a:r>
              <a:rPr lang="en-GB" sz="2400" dirty="0"/>
              <a:t>H1 and H1’ have following composition</a:t>
            </a:r>
          </a:p>
          <a:p>
            <a:endParaRPr lang="en-GB" sz="2400" dirty="0"/>
          </a:p>
          <a:p>
            <a:endParaRPr lang="en-GB" sz="2400" i="1" dirty="0"/>
          </a:p>
          <a:p>
            <a:r>
              <a:rPr lang="en-GB" sz="2400" dirty="0"/>
              <a:t>The physical states are 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The mixing angle </a:t>
            </a:r>
            <a:r>
              <a:rPr lang="en-GB" sz="2400" b="1" dirty="0">
                <a:latin typeface="Symbol" panose="05050102010706020507" pitchFamily="18" charset="2"/>
              </a:rPr>
              <a:t>a</a:t>
            </a:r>
            <a:r>
              <a:rPr lang="en-GB" sz="2400" b="1" dirty="0"/>
              <a:t> has to be small </a:t>
            </a:r>
            <a:r>
              <a:rPr lang="en-GB" sz="2400" dirty="0"/>
              <a:t>to avoid altering the doublet properties         of the SM h(125)</a:t>
            </a:r>
          </a:p>
          <a:p>
            <a:r>
              <a:rPr lang="en-GB" sz="2400" dirty="0"/>
              <a:t>E.g. sin</a:t>
            </a:r>
            <a:r>
              <a:rPr lang="en-GB" sz="2400" dirty="0">
                <a:latin typeface="Symbol" panose="05050102010706020507" pitchFamily="18" charset="2"/>
              </a:rPr>
              <a:t> a</a:t>
            </a:r>
            <a:r>
              <a:rPr lang="en-GB" sz="2400" dirty="0"/>
              <a:t>=-0.15 &amp; </a:t>
            </a:r>
            <a:r>
              <a:rPr lang="en-GB" sz="2400" dirty="0" err="1"/>
              <a:t>sH</a:t>
            </a:r>
            <a:r>
              <a:rPr lang="en-GB" sz="2400" dirty="0"/>
              <a:t>=0.5, </a:t>
            </a:r>
            <a:r>
              <a:rPr lang="en-GB" sz="2400" dirty="0" err="1"/>
              <a:t>v</a:t>
            </a:r>
            <a:r>
              <a:rPr lang="en-GB" sz="2400" dirty="0" err="1">
                <a:latin typeface="Symbol" panose="05050102010706020507" pitchFamily="18" charset="2"/>
              </a:rPr>
              <a:t>f</a:t>
            </a:r>
            <a:r>
              <a:rPr lang="en-GB" sz="2400" dirty="0"/>
              <a:t>=213 GeV     for the doublet,  </a:t>
            </a:r>
            <a:r>
              <a:rPr lang="en-GB" sz="2400" dirty="0" err="1"/>
              <a:t>v</a:t>
            </a:r>
            <a:r>
              <a:rPr lang="en-GB" sz="2400" dirty="0" err="1">
                <a:latin typeface="Symbol" panose="05050102010706020507" pitchFamily="18" charset="2"/>
              </a:rPr>
              <a:t>x</a:t>
            </a:r>
            <a:r>
              <a:rPr lang="en-GB" sz="2400" dirty="0"/>
              <a:t>=</a:t>
            </a:r>
            <a:r>
              <a:rPr lang="en-GB" sz="2400" dirty="0" err="1"/>
              <a:t>v</a:t>
            </a:r>
            <a:r>
              <a:rPr lang="en-GB" sz="2400" dirty="0" err="1">
                <a:latin typeface="Symbol" panose="05050102010706020507" pitchFamily="18" charset="2"/>
              </a:rPr>
              <a:t>c</a:t>
            </a:r>
            <a:r>
              <a:rPr lang="en-GB" sz="2400" dirty="0"/>
              <a:t>=43.5 GeV for       the triplets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IJCLab December 2022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23</a:t>
            </a:fld>
            <a:endParaRPr lang="fr-FR" dirty="0"/>
          </a:p>
        </p:txBody>
      </p:sp>
      <p:pic>
        <p:nvPicPr>
          <p:cNvPr id="7" name="Image 6"/>
          <p:cNvPicPr/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577" y="4923488"/>
            <a:ext cx="2130571" cy="161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/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882" y="1495578"/>
            <a:ext cx="2044845" cy="665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/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880" y="2878759"/>
            <a:ext cx="1846263" cy="68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/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51" y="3290021"/>
            <a:ext cx="4055867" cy="70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33992" y="1888609"/>
            <a:ext cx="3860387" cy="107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29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9D67D3-A1D6-362A-235C-275D90CCD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4800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Perturbative unitarity</a:t>
            </a:r>
            <a:br>
              <a:rPr lang="fr-FR" sz="4800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4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D34361-A738-CE4F-9CDB-D7D1631D3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116286"/>
            <a:ext cx="10515600" cy="1148803"/>
          </a:xfrm>
        </p:spPr>
        <p:txBody>
          <a:bodyPr>
            <a:normAutofit/>
          </a:bodyPr>
          <a:lstStyle/>
          <a:p>
            <a:r>
              <a:rPr lang="en-GB" dirty="0"/>
              <a:t>Works beautifully for SM with h(125) well below the bound ~ 1 TeV</a:t>
            </a:r>
          </a:p>
          <a:p>
            <a:r>
              <a:rPr lang="en-GB" dirty="0"/>
              <a:t>Very constraining for GM: all within reach of a TeV collider  </a:t>
            </a:r>
            <a:r>
              <a:rPr lang="en-GB" sz="2400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0712.4053 </a:t>
            </a:r>
          </a:p>
          <a:p>
            <a:endParaRPr lang="en-GB" sz="24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400" u="sng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3F79BBF-5F83-76FC-6B2C-6D180BE55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IJCLab December 2022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BA9BDFF-5E16-E7D1-4696-41739666E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24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E50AAD4-035C-C980-5151-108DD3E7BA3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78780" y="2761528"/>
            <a:ext cx="9865983" cy="366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326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SGM: a SUSY version of GM</a:t>
            </a:r>
            <a:br>
              <a:rPr lang="en-GB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400" b="1" i="1" u="sng" dirty="0">
                <a:solidFill>
                  <a:srgbClr val="0070C0"/>
                </a:solidFill>
              </a:rPr>
              <a:t>1308.4025</a:t>
            </a:r>
            <a:br>
              <a:rPr lang="en-GB" sz="2400" b="1" i="1" u="sng" dirty="0">
                <a:solidFill>
                  <a:srgbClr val="0070C0"/>
                </a:solidFill>
              </a:rPr>
            </a:br>
            <a:endParaRPr lang="en-GB" sz="2400" b="1" i="1" u="sng" dirty="0">
              <a:solidFill>
                <a:srgbClr val="0070C0"/>
              </a:solidFill>
            </a:endParaRPr>
          </a:p>
        </p:txBody>
      </p:sp>
      <p:pic>
        <p:nvPicPr>
          <p:cNvPr id="10" name="Espace réservé du contenu 9"/>
          <p:cNvPicPr>
            <a:picLocks noGrp="1" noChangeAspect="1"/>
          </p:cNvPicPr>
          <p:nvPr>
            <p:ph sz="half"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82796" y="4357723"/>
            <a:ext cx="3402225" cy="764268"/>
          </a:xfrm>
          <a:prstGeom prst="rect">
            <a:avLst/>
          </a:prstGeom>
        </p:spPr>
      </p:pic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>
          <a:xfrm>
            <a:off x="6096000" y="1402080"/>
            <a:ext cx="5852160" cy="5079999"/>
          </a:xfrm>
        </p:spPr>
        <p:txBody>
          <a:bodyPr>
            <a:normAutofit lnSpcReduction="10000"/>
          </a:bodyPr>
          <a:lstStyle/>
          <a:p>
            <a:r>
              <a:rPr lang="en-GB" dirty="0"/>
              <a:t>GM does not necessarily mean compositeness</a:t>
            </a:r>
          </a:p>
          <a:p>
            <a:r>
              <a:rPr lang="en-GB" dirty="0"/>
              <a:t>SGM provides all the “goodies” of SUSY</a:t>
            </a:r>
          </a:p>
          <a:p>
            <a:r>
              <a:rPr lang="en-GB" dirty="0" err="1"/>
              <a:t>Perturbativity</a:t>
            </a:r>
            <a:r>
              <a:rPr lang="en-GB" dirty="0"/>
              <a:t>, computability</a:t>
            </a:r>
          </a:p>
          <a:p>
            <a:r>
              <a:rPr lang="en-GB" dirty="0"/>
              <a:t>EWSB naturally triggered </a:t>
            </a:r>
          </a:p>
          <a:p>
            <a:r>
              <a:rPr lang="en-GB" dirty="0" err="1"/>
              <a:t>Mh</a:t>
            </a:r>
            <a:r>
              <a:rPr lang="en-GB" dirty="0"/>
              <a:t> predicted with less “tension” on stop masses with extra contributions  to RC</a:t>
            </a:r>
          </a:p>
          <a:p>
            <a:r>
              <a:rPr lang="en-GB" dirty="0"/>
              <a:t>DM candidate</a:t>
            </a:r>
          </a:p>
          <a:p>
            <a:r>
              <a:rPr lang="en-GB" dirty="0"/>
              <a:t>Complex/rich world with ~20 Higgs scalars + some extra scalars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IJCLab December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25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613" y="2798647"/>
            <a:ext cx="5888589" cy="81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62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345440" y="-162961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for extending GM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345440" y="1189038"/>
            <a:ext cx="11501120" cy="5167312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Is GM satisfying the various observations ?</a:t>
            </a:r>
          </a:p>
          <a:p>
            <a:r>
              <a:rPr lang="en-GB" dirty="0"/>
              <a:t>The answer is clearly NO</a:t>
            </a:r>
          </a:p>
          <a:p>
            <a:r>
              <a:rPr lang="en-GB" dirty="0"/>
              <a:t>This is the case for H(650) ZZ/WW&lt;&lt;1 while H5 has 2   </a:t>
            </a:r>
          </a:p>
          <a:p>
            <a:r>
              <a:rPr lang="en-GB" dirty="0"/>
              <a:t>The </a:t>
            </a:r>
            <a:r>
              <a:rPr lang="en-GB" b="1" dirty="0"/>
              <a:t>fermionic couplings </a:t>
            </a:r>
            <a:r>
              <a:rPr lang="en-GB" dirty="0"/>
              <a:t>of A(400) which tell us that </a:t>
            </a:r>
            <a:r>
              <a:rPr lang="en-GB" b="1" dirty="0" err="1">
                <a:solidFill>
                  <a:srgbClr val="FF0000"/>
                </a:solidFill>
              </a:rPr>
              <a:t>Yt~SM</a:t>
            </a:r>
            <a:r>
              <a:rPr lang="en-GB" dirty="0"/>
              <a:t> while </a:t>
            </a:r>
            <a:r>
              <a:rPr lang="en-GB" b="1" dirty="0" err="1">
                <a:solidFill>
                  <a:srgbClr val="FF0000"/>
                </a:solidFill>
              </a:rPr>
              <a:t>Yb</a:t>
            </a:r>
            <a:r>
              <a:rPr lang="en-GB" b="1" dirty="0" err="1">
                <a:solidFill>
                  <a:srgbClr val="FF0000"/>
                </a:solidFill>
                <a:latin typeface="Symbol" panose="05050102010706020507" pitchFamily="18" charset="2"/>
              </a:rPr>
              <a:t>,t</a:t>
            </a:r>
            <a:r>
              <a:rPr lang="en-GB" b="1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 &gt;&gt; SM and GM </a:t>
            </a:r>
            <a:r>
              <a:rPr lang="en-GB" dirty="0">
                <a:solidFill>
                  <a:srgbClr val="002060"/>
                </a:solidFill>
              </a:rPr>
              <a:t>but this needs confirmation 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GB" dirty="0"/>
              <a:t>The remedy for fermions is to add an </a:t>
            </a:r>
            <a:r>
              <a:rPr lang="en-GB" b="1" dirty="0"/>
              <a:t>extra doublet </a:t>
            </a:r>
            <a:r>
              <a:rPr lang="en-GB" dirty="0"/>
              <a:t>and benefit from an enhancement of </a:t>
            </a:r>
            <a:r>
              <a:rPr lang="en-GB" b="1" dirty="0"/>
              <a:t>Yb</a:t>
            </a:r>
            <a:r>
              <a:rPr lang="en-GB" b="1" dirty="0">
                <a:latin typeface="Symbol" panose="05050102010706020507" pitchFamily="18" charset="2"/>
              </a:rPr>
              <a:t>,t</a:t>
            </a:r>
            <a:r>
              <a:rPr lang="en-GB" b="1" dirty="0"/>
              <a:t>~tan</a:t>
            </a:r>
            <a:r>
              <a:rPr lang="en-GB" b="1" dirty="0">
                <a:latin typeface="Symbol" panose="05050102010706020507" pitchFamily="18" charset="2"/>
              </a:rPr>
              <a:t>b</a:t>
            </a:r>
            <a:r>
              <a:rPr lang="en-GB" b="1" dirty="0"/>
              <a:t>~20</a:t>
            </a:r>
            <a:r>
              <a:rPr lang="en-GB" dirty="0"/>
              <a:t> ‘à la MSSM’. Too naïve since then </a:t>
            </a:r>
            <a:r>
              <a:rPr lang="en-GB" b="1" dirty="0"/>
              <a:t>Yt~1/</a:t>
            </a:r>
            <a:r>
              <a:rPr lang="en-GB" b="1" dirty="0" err="1"/>
              <a:t>tan</a:t>
            </a:r>
            <a:r>
              <a:rPr lang="en-GB" b="1" dirty="0" err="1">
                <a:latin typeface="Symbol" panose="05050102010706020507" pitchFamily="18" charset="2"/>
              </a:rPr>
              <a:t>b</a:t>
            </a:r>
            <a:r>
              <a:rPr lang="en-GB" dirty="0"/>
              <a:t> </a:t>
            </a:r>
          </a:p>
          <a:p>
            <a:r>
              <a:rPr lang="en-GB" dirty="0"/>
              <a:t>The </a:t>
            </a:r>
            <a:r>
              <a:rPr lang="en-GB" b="1" dirty="0"/>
              <a:t>Yukawa alignment  mechanism </a:t>
            </a:r>
            <a:r>
              <a:rPr lang="en-GB" dirty="0"/>
              <a:t>is a more general scheme sufficient to suppress </a:t>
            </a:r>
            <a:r>
              <a:rPr lang="en-GB" b="1" dirty="0"/>
              <a:t>FCNC</a:t>
            </a:r>
            <a:r>
              <a:rPr lang="en-GB" dirty="0"/>
              <a:t> and allowing an </a:t>
            </a:r>
            <a:r>
              <a:rPr lang="en-GB" b="1" dirty="0"/>
              <a:t>independent tuning for </a:t>
            </a:r>
            <a:r>
              <a:rPr lang="en-GB" b="1" dirty="0" err="1"/>
              <a:t>u,d</a:t>
            </a:r>
            <a:r>
              <a:rPr lang="en-GB" b="1" dirty="0"/>
              <a:t>,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ℓ </a:t>
            </a:r>
            <a:r>
              <a:rPr lang="en-GB" i="1" u="sng" dirty="0">
                <a:hlinkClick r:id="rId2"/>
              </a:rPr>
              <a:t>0908.1554</a:t>
            </a:r>
            <a:r>
              <a:rPr lang="en-GB" i="1" dirty="0"/>
              <a:t> </a:t>
            </a:r>
            <a:endParaRPr lang="en-GB" dirty="0"/>
          </a:p>
          <a:p>
            <a:r>
              <a:rPr lang="en-GB" dirty="0"/>
              <a:t>It assumes that both doublets couple to all fermions requiring </a:t>
            </a:r>
            <a:r>
              <a:rPr lang="en-GB" b="1" dirty="0"/>
              <a:t>Y2f=</a:t>
            </a:r>
            <a:r>
              <a:rPr lang="en-GB" b="1" dirty="0">
                <a:latin typeface="Symbol" panose="05050102010706020507" pitchFamily="18" charset="2"/>
              </a:rPr>
              <a:t>x</a:t>
            </a:r>
            <a:r>
              <a:rPr lang="en-GB" b="1" dirty="0"/>
              <a:t>fY1f</a:t>
            </a:r>
            <a:r>
              <a:rPr lang="fr-FR" dirty="0"/>
              <a:t> </a:t>
            </a:r>
            <a:r>
              <a:rPr lang="en-GB" dirty="0"/>
              <a:t>where Y1f and Y2f are the Yukawa couplings to the two doublets </a:t>
            </a:r>
            <a:r>
              <a:rPr lang="en-GB" dirty="0">
                <a:latin typeface="Symbol" panose="05050102010706020507" pitchFamily="18" charset="2"/>
              </a:rPr>
              <a:t>f</a:t>
            </a:r>
            <a:r>
              <a:rPr lang="en-GB" dirty="0"/>
              <a:t>1 and </a:t>
            </a:r>
            <a:r>
              <a:rPr lang="en-GB" dirty="0">
                <a:latin typeface="Symbol" panose="05050102010706020507" pitchFamily="18" charset="2"/>
              </a:rPr>
              <a:t>f</a:t>
            </a:r>
            <a:r>
              <a:rPr lang="en-GB" dirty="0"/>
              <a:t>2, and where </a:t>
            </a:r>
            <a:r>
              <a:rPr lang="en-GB" b="1" dirty="0" err="1">
                <a:latin typeface="Symbol" panose="05050102010706020507" pitchFamily="18" charset="2"/>
              </a:rPr>
              <a:t>x</a:t>
            </a:r>
            <a:r>
              <a:rPr lang="en-GB" b="1" dirty="0" err="1"/>
              <a:t>f</a:t>
            </a:r>
            <a:r>
              <a:rPr lang="en-GB" dirty="0"/>
              <a:t> is an arbitrary constant which can be complex and differ for </a:t>
            </a:r>
            <a:r>
              <a:rPr lang="en-GB" b="1" dirty="0" err="1"/>
              <a:t>u,d</a:t>
            </a:r>
            <a:r>
              <a:rPr lang="en-GB" b="1" dirty="0"/>
              <a:t>,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ℓ</a:t>
            </a:r>
            <a:endParaRPr lang="en-GB" b="1" dirty="0"/>
          </a:p>
          <a:p>
            <a:r>
              <a:rPr lang="en-GB" dirty="0"/>
              <a:t>One can then have </a:t>
            </a:r>
            <a:r>
              <a:rPr lang="en-GB" b="1" dirty="0" err="1">
                <a:solidFill>
                  <a:srgbClr val="FF0000"/>
                </a:solidFill>
              </a:rPr>
              <a:t>Yb</a:t>
            </a:r>
            <a:r>
              <a:rPr lang="en-GB" b="1" dirty="0" err="1">
                <a:solidFill>
                  <a:srgbClr val="FF0000"/>
                </a:solidFill>
                <a:latin typeface="Symbol" panose="05050102010706020507" pitchFamily="18" charset="2"/>
              </a:rPr>
              <a:t>,t</a:t>
            </a:r>
            <a:r>
              <a:rPr lang="en-GB" b="1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GB" dirty="0"/>
              <a:t>&gt;&gt; SM even if </a:t>
            </a:r>
            <a:r>
              <a:rPr lang="en-GB" dirty="0" err="1"/>
              <a:t>tan</a:t>
            </a:r>
            <a:r>
              <a:rPr lang="en-GB" dirty="0" err="1">
                <a:latin typeface="Symbol" panose="05050102010706020507" pitchFamily="18" charset="2"/>
              </a:rPr>
              <a:t>b</a:t>
            </a:r>
            <a:r>
              <a:rPr lang="en-GB" dirty="0">
                <a:latin typeface="Symbol" panose="05050102010706020507" pitchFamily="18" charset="2"/>
              </a:rPr>
              <a:t> </a:t>
            </a:r>
            <a:r>
              <a:rPr lang="en-GB" dirty="0"/>
              <a:t>~1 and </a:t>
            </a:r>
            <a:r>
              <a:rPr lang="en-GB" dirty="0" err="1"/>
              <a:t>Yt~SM</a:t>
            </a:r>
            <a:r>
              <a:rPr lang="en-GB" dirty="0"/>
              <a:t> </a:t>
            </a:r>
            <a:r>
              <a:rPr lang="en-GB" i="1" dirty="0">
                <a:hlinkClick r:id="rId2"/>
              </a:rPr>
              <a:t>0908.1554</a:t>
            </a:r>
            <a:r>
              <a:rPr lang="en-GB" i="1" dirty="0"/>
              <a:t> </a:t>
            </a:r>
          </a:p>
          <a:p>
            <a:r>
              <a:rPr lang="en-GB" dirty="0"/>
              <a:t>Note finally that this extension naturally occurs in the SUSY version of GM </a:t>
            </a:r>
            <a:r>
              <a:rPr lang="en-GB" i="1" u="sng" dirty="0">
                <a:solidFill>
                  <a:srgbClr val="0070C0"/>
                </a:solidFill>
              </a:rPr>
              <a:t>1308.4025</a:t>
            </a:r>
            <a:endParaRPr lang="fr-FR" i="1" u="sng" dirty="0">
              <a:solidFill>
                <a:srgbClr val="0070C0"/>
              </a:solidFill>
            </a:endParaRPr>
          </a:p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IJCLab December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26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5040" y="61547"/>
            <a:ext cx="22860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8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5529" y="202338"/>
            <a:ext cx="10180782" cy="64965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about H5+ and H5++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4191376"/>
            <a:ext cx="12230561" cy="2666623"/>
          </a:xfrm>
        </p:spPr>
        <p:txBody>
          <a:bodyPr>
            <a:normAutofit lnSpcReduction="10000"/>
          </a:bodyPr>
          <a:lstStyle/>
          <a:p>
            <a:r>
              <a:rPr lang="en-GB" sz="2700" dirty="0"/>
              <a:t>CMS cross sections assume </a:t>
            </a:r>
            <a:r>
              <a:rPr lang="en-GB" sz="2700" b="1" dirty="0" err="1"/>
              <a:t>s</a:t>
            </a:r>
            <a:r>
              <a:rPr lang="en-GB" sz="2700" b="1" baseline="-25000" dirty="0" err="1"/>
              <a:t>H</a:t>
            </a:r>
            <a:r>
              <a:rPr lang="en-GB" sz="2700" b="1" dirty="0"/>
              <a:t>=1</a:t>
            </a:r>
            <a:r>
              <a:rPr lang="en-GB" sz="2700" dirty="0"/>
              <a:t> are divided by 4 for </a:t>
            </a:r>
            <a:r>
              <a:rPr lang="en-GB" sz="2700" b="1" dirty="0" err="1"/>
              <a:t>s</a:t>
            </a:r>
            <a:r>
              <a:rPr lang="en-GB" sz="2700" b="1" baseline="-25000" dirty="0" err="1"/>
              <a:t>H</a:t>
            </a:r>
            <a:r>
              <a:rPr lang="en-GB" sz="2700" b="1" dirty="0"/>
              <a:t>=0.5</a:t>
            </a:r>
            <a:r>
              <a:rPr lang="en-GB" sz="2700" dirty="0"/>
              <a:t>  </a:t>
            </a:r>
            <a:endParaRPr lang="fr-FR" sz="2700" dirty="0"/>
          </a:p>
          <a:p>
            <a:r>
              <a:rPr lang="en-GB" sz="2700" dirty="0"/>
              <a:t>If H3+ is light H3+Z and H3+W+ become dominant and these resonances become wide</a:t>
            </a:r>
            <a:endParaRPr lang="fr-FR" sz="2700" dirty="0"/>
          </a:p>
          <a:p>
            <a:r>
              <a:rPr lang="en-GB" sz="2700" dirty="0"/>
              <a:t>Coincident excess at mH5+~375 GeV for ATLAS (2.8sd) &amp; CMS while naïve GM predicts 650 GeV</a:t>
            </a:r>
          </a:p>
          <a:p>
            <a:r>
              <a:rPr lang="en-GB" sz="2700" dirty="0"/>
              <a:t>Not excluded in </a:t>
            </a:r>
            <a:r>
              <a:rPr lang="en-GB" sz="2700" dirty="0" err="1"/>
              <a:t>eGM</a:t>
            </a:r>
            <a:r>
              <a:rPr lang="en-GB" sz="2700" dirty="0"/>
              <a:t>  </a:t>
            </a:r>
            <a:r>
              <a:rPr lang="fr-FR" sz="2700" dirty="0">
                <a:hlinkClick r:id="rId2"/>
              </a:rPr>
              <a:t>2111.14195</a:t>
            </a:r>
            <a:r>
              <a:rPr lang="en-GB" sz="2700" dirty="0"/>
              <a:t> </a:t>
            </a:r>
          </a:p>
          <a:p>
            <a:endParaRPr lang="en-GB" dirty="0"/>
          </a:p>
          <a:p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b="6795"/>
          <a:stretch/>
        </p:blipFill>
        <p:spPr>
          <a:xfrm>
            <a:off x="245954" y="941656"/>
            <a:ext cx="3685676" cy="3294659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21727" y="6644957"/>
            <a:ext cx="4114800" cy="365125"/>
          </a:xfrm>
        </p:spPr>
        <p:txBody>
          <a:bodyPr/>
          <a:lstStyle/>
          <a:p>
            <a:r>
              <a:rPr lang="en-US"/>
              <a:t>F. Richard IJCLab December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27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/>
          <a:srcRect r="3073" b="3172"/>
          <a:stretch/>
        </p:blipFill>
        <p:spPr>
          <a:xfrm>
            <a:off x="8572038" y="780048"/>
            <a:ext cx="3619962" cy="341132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39416" y="681311"/>
            <a:ext cx="129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>
                <a:solidFill>
                  <a:srgbClr val="0070C0"/>
                </a:solidFill>
              </a:rPr>
              <a:t>2104.04762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25092" y="801928"/>
            <a:ext cx="2330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>
                <a:solidFill>
                  <a:srgbClr val="0070C0"/>
                </a:solidFill>
              </a:rPr>
              <a:t>ATLAS-CONF-2022-005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/>
          <a:srcRect t="4061"/>
          <a:stretch/>
        </p:blipFill>
        <p:spPr>
          <a:xfrm>
            <a:off x="3968347" y="1192578"/>
            <a:ext cx="4565130" cy="300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6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6">
            <a:extLst>
              <a:ext uri="{FF2B5EF4-FFF2-40B4-BE49-F238E27FC236}">
                <a16:creationId xmlns:a16="http://schemas.microsoft.com/office/drawing/2014/main" id="{E02BA6DD-156E-85EE-AA41-BDFDD938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 on h(125)-&gt;aa</a:t>
            </a:r>
          </a:p>
        </p:txBody>
      </p:sp>
      <p:sp>
        <p:nvSpPr>
          <p:cNvPr id="20" name="Espace réservé du contenu 19">
            <a:extLst>
              <a:ext uri="{FF2B5EF4-FFF2-40B4-BE49-F238E27FC236}">
                <a16:creationId xmlns:a16="http://schemas.microsoft.com/office/drawing/2014/main" id="{09407F01-7DFA-1F50-66F0-8E0129A8E2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01156"/>
            <a:ext cx="5181600" cy="4351338"/>
          </a:xfrm>
        </p:spPr>
        <p:txBody>
          <a:bodyPr>
            <a:normAutofit/>
          </a:bodyPr>
          <a:lstStyle/>
          <a:p>
            <a:r>
              <a:rPr lang="en-GB" sz="3200" dirty="0"/>
              <a:t>Result shown at HIGGS22-PISA</a:t>
            </a:r>
          </a:p>
          <a:p>
            <a:r>
              <a:rPr lang="en-GB" sz="3200" dirty="0"/>
              <a:t>With more sensitivity, CMS does not observe the indication from ATLAS </a:t>
            </a:r>
          </a:p>
          <a:p>
            <a:r>
              <a:rPr lang="en-GB" sz="3200" dirty="0"/>
              <a:t>It does not exclude it either</a:t>
            </a:r>
          </a:p>
          <a:p>
            <a:r>
              <a:rPr lang="en-GB" sz="3200" u="sng" dirty="0">
                <a:solidFill>
                  <a:srgbClr val="0070C0"/>
                </a:solidFill>
              </a:rPr>
              <a:t>CMS HIG-21-021</a:t>
            </a:r>
          </a:p>
        </p:txBody>
      </p:sp>
      <p:sp>
        <p:nvSpPr>
          <p:cNvPr id="21" name="Espace réservé du contenu 20">
            <a:extLst>
              <a:ext uri="{FF2B5EF4-FFF2-40B4-BE49-F238E27FC236}">
                <a16:creationId xmlns:a16="http://schemas.microsoft.com/office/drawing/2014/main" id="{060CE2AA-10CF-046C-7AC1-D268BA7562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0163F4-0D69-BD79-C712-47E6EB925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IJCLab December 2022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E4D2A3-DBC4-5855-4EE9-991300F11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pPr/>
              <a:t>28</a:t>
            </a:fld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2E032A06-940E-A01E-7874-C80B9CE37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870075"/>
            <a:ext cx="5613051" cy="421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856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5791" y="22364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600" dirty="0"/>
              <a:t>e+e- Colliders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IJCLab December 2022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0364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0896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 </a:t>
            </a:r>
            <a:br>
              <a:rPr lang="fr-FR" dirty="0"/>
            </a:br>
            <a:r>
              <a:rPr lang="fr-FR" dirty="0"/>
              <a:t>     </a:t>
            </a:r>
            <a:r>
              <a:rPr lang="en-GB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GB" b="1" baseline="30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GB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indication : H-&gt;ZZ into 4 leptons</a:t>
            </a:r>
            <a:br>
              <a:rPr lang="fr-F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-96985" y="1590806"/>
            <a:ext cx="9223514" cy="577253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GB" sz="3100" dirty="0"/>
              <a:t>The cleanest channel for discoveries </a:t>
            </a:r>
          </a:p>
          <a:p>
            <a:pPr lvl="0"/>
            <a:r>
              <a:rPr lang="en-GB" sz="3100" dirty="0"/>
              <a:t>From a combination of published histograms done in </a:t>
            </a:r>
            <a:r>
              <a:rPr lang="en-GB" sz="2400" i="1" u="sng" dirty="0">
                <a:solidFill>
                  <a:srgbClr val="0070C0"/>
                </a:solidFill>
              </a:rPr>
              <a:t>1806.04529</a:t>
            </a:r>
            <a:r>
              <a:rPr lang="en-GB" sz="3100" dirty="0"/>
              <a:t> with 113.5 fb</a:t>
            </a:r>
            <a:r>
              <a:rPr lang="en-GB" sz="3100" baseline="30000" dirty="0"/>
              <a:t>-1</a:t>
            </a:r>
            <a:r>
              <a:rPr lang="en-GB" sz="3100" dirty="0"/>
              <a:t> from  </a:t>
            </a:r>
            <a:r>
              <a:rPr lang="en-GB" b="1" dirty="0"/>
              <a:t>CMS (2/3) and ATLAS (1/3)</a:t>
            </a:r>
            <a:r>
              <a:rPr lang="en-GB" dirty="0"/>
              <a:t> </a:t>
            </a:r>
            <a:r>
              <a:rPr lang="en-GB" sz="3100" dirty="0"/>
              <a:t>one observes a peak at </a:t>
            </a:r>
            <a:r>
              <a:rPr lang="en-GB" dirty="0">
                <a:solidFill>
                  <a:srgbClr val="FF0000"/>
                </a:solidFill>
              </a:rPr>
              <a:t>M</a:t>
            </a:r>
            <a:r>
              <a:rPr lang="en-GB" baseline="-25000" dirty="0">
                <a:solidFill>
                  <a:srgbClr val="FF0000"/>
                </a:solidFill>
              </a:rPr>
              <a:t>H</a:t>
            </a:r>
            <a:r>
              <a:rPr lang="en-GB" dirty="0">
                <a:solidFill>
                  <a:srgbClr val="FF0000"/>
                </a:solidFill>
              </a:rPr>
              <a:t>~660 GeV</a:t>
            </a:r>
            <a:r>
              <a:rPr lang="en-GB" dirty="0"/>
              <a:t>    </a:t>
            </a:r>
            <a:r>
              <a:rPr lang="en-GB" dirty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en-GB" baseline="-25000" dirty="0">
                <a:solidFill>
                  <a:srgbClr val="FF0000"/>
                </a:solidFill>
              </a:rPr>
              <a:t>H</a:t>
            </a:r>
            <a:r>
              <a:rPr lang="en-GB" dirty="0">
                <a:solidFill>
                  <a:srgbClr val="FF0000"/>
                </a:solidFill>
              </a:rPr>
              <a:t>~100 GeV, ~90 fb </a:t>
            </a:r>
            <a:r>
              <a:rPr lang="en-GB" sz="3100" dirty="0"/>
              <a:t>with s/b=42/14 ~3.75 </a:t>
            </a:r>
            <a:r>
              <a:rPr lang="en-GB" sz="3100" dirty="0" err="1"/>
              <a:t>s.d.</a:t>
            </a:r>
            <a:r>
              <a:rPr lang="en-GB" sz="3100" dirty="0"/>
              <a:t> local significance </a:t>
            </a:r>
          </a:p>
          <a:p>
            <a:r>
              <a:rPr lang="en-GB" sz="3100" dirty="0"/>
              <a:t>With 139 fb-1 ATLAS a ~3.5 </a:t>
            </a:r>
            <a:r>
              <a:rPr lang="en-GB" sz="3100" dirty="0" err="1"/>
              <a:t>s.d.</a:t>
            </a:r>
            <a:r>
              <a:rPr lang="en-GB" sz="3100" dirty="0"/>
              <a:t> effect at the same mass  </a:t>
            </a:r>
            <a:r>
              <a:rPr lang="fr-FR" sz="2400" i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2103.01918</a:t>
            </a:r>
            <a:endParaRPr lang="en-GB" sz="3100" dirty="0"/>
          </a:p>
          <a:p>
            <a:pPr lvl="0"/>
            <a:r>
              <a:rPr lang="en-GB" sz="3100" dirty="0"/>
              <a:t>With 139 fb-1, with </a:t>
            </a:r>
            <a:r>
              <a:rPr lang="en-GB" sz="3100" b="1" dirty="0"/>
              <a:t>sequential cuts</a:t>
            </a:r>
            <a:r>
              <a:rPr lang="en-GB" sz="3100" dirty="0"/>
              <a:t>, an excess is observed at the same mass, s/b=9/2 ~2.1 </a:t>
            </a:r>
            <a:r>
              <a:rPr lang="en-GB" sz="3100" dirty="0" err="1"/>
              <a:t>s.d.</a:t>
            </a:r>
            <a:r>
              <a:rPr lang="en-GB" sz="3100" dirty="0"/>
              <a:t>, for </a:t>
            </a:r>
            <a:r>
              <a:rPr lang="en-GB" sz="2600" dirty="0">
                <a:solidFill>
                  <a:srgbClr val="FF0000"/>
                </a:solidFill>
              </a:rPr>
              <a:t>VBF-&gt;H(660)-&gt;ZZ ~30 fb  </a:t>
            </a:r>
            <a:r>
              <a:rPr lang="fr-FR" sz="2600" i="1" u="sng" dirty="0">
                <a:solidFill>
                  <a:srgbClr val="0070C0"/>
                </a:solidFill>
              </a:rPr>
              <a:t>2009.14791</a:t>
            </a:r>
          </a:p>
          <a:p>
            <a:pPr lvl="0"/>
            <a:r>
              <a:rPr lang="fr-FR" sz="3100" dirty="0"/>
              <a:t>The </a:t>
            </a:r>
            <a:r>
              <a:rPr lang="fr-FR" sz="3100" dirty="0" err="1"/>
              <a:t>corresponding</a:t>
            </a:r>
            <a:r>
              <a:rPr lang="fr-FR" sz="3100" dirty="0"/>
              <a:t> cross section </a:t>
            </a:r>
            <a:r>
              <a:rPr lang="fr-FR" sz="3100" dirty="0" err="1"/>
              <a:t>is</a:t>
            </a:r>
            <a:r>
              <a:rPr lang="fr-FR" sz="3100" dirty="0"/>
              <a:t> </a:t>
            </a:r>
            <a:r>
              <a:rPr lang="fr-FR" sz="3100" dirty="0" err="1"/>
              <a:t>below</a:t>
            </a:r>
            <a:r>
              <a:rPr lang="fr-FR" sz="3100" dirty="0"/>
              <a:t> the inclusive cross section ~90fb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  <a:r>
              <a:rPr lang="en-GB" sz="3100" dirty="0">
                <a:solidFill>
                  <a:srgbClr val="002060"/>
                </a:solidFill>
              </a:rPr>
              <a:t>implying a </a:t>
            </a:r>
            <a:r>
              <a:rPr lang="en-GB" sz="3100" b="1" dirty="0">
                <a:solidFill>
                  <a:srgbClr val="002060"/>
                </a:solidFill>
              </a:rPr>
              <a:t>significant </a:t>
            </a:r>
            <a:r>
              <a:rPr lang="en-GB" sz="3100" b="1" dirty="0" err="1">
                <a:solidFill>
                  <a:srgbClr val="002060"/>
                </a:solidFill>
              </a:rPr>
              <a:t>ggF</a:t>
            </a:r>
            <a:r>
              <a:rPr lang="en-GB" sz="3100" b="1" dirty="0">
                <a:solidFill>
                  <a:srgbClr val="002060"/>
                </a:solidFill>
              </a:rPr>
              <a:t> contribution  </a:t>
            </a:r>
            <a:endParaRPr lang="en-GB" sz="3100" b="1" dirty="0"/>
          </a:p>
          <a:p>
            <a:r>
              <a:rPr lang="en-GB" sz="3100" dirty="0"/>
              <a:t>CMS analyses in four leptons, </a:t>
            </a:r>
            <a:r>
              <a:rPr lang="en-GB" sz="3100" dirty="0" err="1"/>
              <a:t>inclusive+VBF</a:t>
            </a:r>
            <a:r>
              <a:rPr lang="en-GB" sz="3100" dirty="0"/>
              <a:t>, are not yet published </a:t>
            </a:r>
          </a:p>
          <a:p>
            <a:r>
              <a:rPr lang="en-GB" sz="3100" dirty="0"/>
              <a:t>These results call for a combination of both analyses before one can draw a valid conclusion</a:t>
            </a:r>
          </a:p>
          <a:p>
            <a:r>
              <a:rPr lang="en-GB" sz="3100" dirty="0"/>
              <a:t>Could stop here but…</a:t>
            </a:r>
          </a:p>
          <a:p>
            <a:pPr marL="0" lvl="0" indent="0">
              <a:buNone/>
            </a:pPr>
            <a:r>
              <a:rPr lang="en-GB" sz="3100" dirty="0"/>
              <a:t> </a:t>
            </a:r>
            <a:endParaRPr lang="en-GB" dirty="0">
              <a:sym typeface="Wingdings" panose="05000000000000000000" pitchFamily="2" charset="2"/>
            </a:endParaRPr>
          </a:p>
          <a:p>
            <a:pPr lvl="0"/>
            <a:endParaRPr lang="fr-FR" dirty="0"/>
          </a:p>
          <a:p>
            <a:pPr marL="0" lv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4248" t="2316" r="6443" b="3635"/>
          <a:stretch/>
        </p:blipFill>
        <p:spPr>
          <a:xfrm>
            <a:off x="9029544" y="92886"/>
            <a:ext cx="2483318" cy="2496872"/>
          </a:xfrm>
          <a:prstGeom prst="rect">
            <a:avLst/>
          </a:prstGeom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IJCLab December 2022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3</a:t>
            </a:fld>
            <a:endParaRPr lang="fr-FR" dirty="0"/>
          </a:p>
        </p:txBody>
      </p:sp>
      <p:pic>
        <p:nvPicPr>
          <p:cNvPr id="7" name="Imag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5" b="2438"/>
          <a:stretch>
            <a:fillRect/>
          </a:stretch>
        </p:blipFill>
        <p:spPr bwMode="auto">
          <a:xfrm>
            <a:off x="9223514" y="4782872"/>
            <a:ext cx="2709654" cy="2075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9544" y="2589758"/>
            <a:ext cx="2719950" cy="227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0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title"/>
          </p:nvPr>
        </p:nvSpPr>
        <p:spPr>
          <a:xfrm>
            <a:off x="838200" y="116760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LUMINOSITY at 1 TeV</a:t>
            </a:r>
          </a:p>
        </p:txBody>
      </p:sp>
      <p:sp>
        <p:nvSpPr>
          <p:cNvPr id="15" name="Espace réservé du contenu 14"/>
          <p:cNvSpPr>
            <a:spLocks noGrp="1"/>
          </p:cNvSpPr>
          <p:nvPr>
            <p:ph sz="half" idx="1"/>
          </p:nvPr>
        </p:nvSpPr>
        <p:spPr>
          <a:xfrm>
            <a:off x="342900" y="1870075"/>
            <a:ext cx="4410392" cy="430688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In reference  </a:t>
            </a:r>
            <a:r>
              <a:rPr lang="fr-FR" i="1" u="sng" dirty="0">
                <a:hlinkClick r:id="rId2"/>
              </a:rPr>
              <a:t>1903.01629</a:t>
            </a:r>
            <a:r>
              <a:rPr lang="en-GB" dirty="0"/>
              <a:t> a running scenario of ILC at  </a:t>
            </a:r>
            <a:r>
              <a:rPr lang="en-GB" b="1" dirty="0"/>
              <a:t>1 TeV collecting 8000 fb-1 </a:t>
            </a:r>
            <a:r>
              <a:rPr lang="en-GB" dirty="0"/>
              <a:t>has been envisaged</a:t>
            </a:r>
          </a:p>
          <a:p>
            <a:r>
              <a:rPr lang="en-GB" dirty="0"/>
              <a:t>Beneficial for </a:t>
            </a:r>
            <a:r>
              <a:rPr lang="en-GB" b="1" dirty="0"/>
              <a:t>Higgs self-coupling </a:t>
            </a:r>
            <a:r>
              <a:rPr lang="en-GB" dirty="0"/>
              <a:t>measurement</a:t>
            </a:r>
          </a:p>
          <a:p>
            <a:r>
              <a:rPr lang="en-GB" dirty="0"/>
              <a:t>Discoveries at LHC would boost these studies at ILC and CLIC</a:t>
            </a:r>
          </a:p>
          <a:p>
            <a:r>
              <a:rPr lang="en-GB" dirty="0"/>
              <a:t>Convert ILC into an ERL </a:t>
            </a:r>
            <a:r>
              <a:rPr lang="fr-FR" dirty="0">
                <a:hlinkClick r:id="rId3"/>
              </a:rPr>
              <a:t>2105.11015</a:t>
            </a:r>
            <a:r>
              <a:rPr lang="fr-FR" dirty="0"/>
              <a:t> </a:t>
            </a:r>
            <a:r>
              <a:rPr lang="en-GB" dirty="0"/>
              <a:t>and </a:t>
            </a:r>
            <a:r>
              <a:rPr lang="fr-FR" u="sng" dirty="0">
                <a:solidFill>
                  <a:srgbClr val="0070C0"/>
                </a:solidFill>
              </a:rPr>
              <a:t>2203.06476</a:t>
            </a:r>
            <a:endParaRPr lang="en-GB" u="sng" dirty="0">
              <a:solidFill>
                <a:srgbClr val="0070C0"/>
              </a:solidFill>
            </a:endParaRPr>
          </a:p>
        </p:txBody>
      </p:sp>
      <p:sp>
        <p:nvSpPr>
          <p:cNvPr id="16" name="Espace réservé du contenu 1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IJCLab December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30</a:t>
            </a:fld>
            <a:endParaRPr lang="fr-FR"/>
          </a:p>
        </p:txBody>
      </p:sp>
      <p:pic>
        <p:nvPicPr>
          <p:cNvPr id="9" name="Ima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385" y="1103471"/>
            <a:ext cx="7714615" cy="5795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607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IJCLab December 2022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31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11" y="0"/>
            <a:ext cx="11067080" cy="691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16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 for VBF-&gt;H(650)-&gt;W+W- -&gt;</a:t>
            </a:r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ℓℓ</a:t>
            </a:r>
            <a:r>
              <a:rPr lang="en-GB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anose="03010101010101010101" pitchFamily="66" charset="0"/>
              </a:rPr>
              <a:t>vv</a:t>
            </a:r>
            <a:endParaRPr lang="en-GB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>
          <a:xfrm>
            <a:off x="-20973" y="1814032"/>
            <a:ext cx="6600497" cy="4907443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Large top background even after b-jet vetoing (NB: plot for 60 fb-1 for µe)</a:t>
            </a:r>
          </a:p>
          <a:p>
            <a:r>
              <a:rPr lang="en-GB" b="1" dirty="0"/>
              <a:t>Wide signal </a:t>
            </a:r>
            <a:r>
              <a:rPr lang="en-GB" dirty="0"/>
              <a:t>predicted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±</a:t>
            </a:r>
            <a:r>
              <a:rPr lang="en-GB" dirty="0"/>
              <a:t>50% mass resolution </a:t>
            </a:r>
          </a:p>
          <a:p>
            <a:r>
              <a:rPr lang="en-GB" b="1" dirty="0">
                <a:solidFill>
                  <a:srgbClr val="FF0000"/>
                </a:solidFill>
              </a:rPr>
              <a:t>VBF-&gt;H(650)-&gt;</a:t>
            </a: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ℓℓ</a:t>
            </a:r>
            <a:r>
              <a:rPr lang="en-GB" b="1" dirty="0" err="1">
                <a:solidFill>
                  <a:srgbClr val="FF0000"/>
                </a:solidFill>
                <a:latin typeface="Lucida Calligraphy" panose="03010101010101010101" pitchFamily="66" charset="0"/>
                <a:cs typeface="Calibri" panose="020F0502020204030204" pitchFamily="34" charset="0"/>
              </a:rPr>
              <a:t>vv</a:t>
            </a:r>
            <a:r>
              <a:rPr lang="en-GB" b="1" dirty="0">
                <a:solidFill>
                  <a:srgbClr val="FF0000"/>
                </a:solidFill>
                <a:latin typeface="Lucida Calligraphy" panose="03010101010101010101" pitchFamily="66" charset="0"/>
                <a:cs typeface="Calibri" panose="020F0502020204030204" pitchFamily="34" charset="0"/>
              </a:rPr>
              <a:t> </a:t>
            </a:r>
            <a:r>
              <a:rPr lang="en-GB" dirty="0">
                <a:cs typeface="Calibri" panose="020F0502020204030204" pitchFamily="34" charset="0"/>
              </a:rPr>
              <a:t>(µµ </a:t>
            </a:r>
            <a:r>
              <a:rPr lang="en-GB" dirty="0" err="1">
                <a:cs typeface="Calibri" panose="020F0502020204030204" pitchFamily="34" charset="0"/>
              </a:rPr>
              <a:t>ee</a:t>
            </a:r>
            <a:r>
              <a:rPr lang="en-GB" dirty="0">
                <a:cs typeface="Calibri" panose="020F0502020204030204" pitchFamily="34" charset="0"/>
              </a:rPr>
              <a:t> and µe) observed with 3.8 </a:t>
            </a:r>
            <a:r>
              <a:rPr lang="en-GB" dirty="0" err="1">
                <a:cs typeface="Calibri" panose="020F0502020204030204" pitchFamily="34" charset="0"/>
              </a:rPr>
              <a:t>s.d.</a:t>
            </a:r>
            <a:r>
              <a:rPr lang="en-GB" dirty="0">
                <a:cs typeface="Calibri" panose="020F0502020204030204" pitchFamily="34" charset="0"/>
              </a:rPr>
              <a:t> local (2.6 global) significance</a:t>
            </a:r>
            <a:r>
              <a:rPr lang="en-GB" dirty="0"/>
              <a:t> </a:t>
            </a:r>
          </a:p>
          <a:p>
            <a:r>
              <a:rPr lang="en-GB" dirty="0"/>
              <a:t>The </a:t>
            </a:r>
            <a:r>
              <a:rPr lang="en-GB" b="1" dirty="0"/>
              <a:t>VBF</a:t>
            </a:r>
            <a:r>
              <a:rPr lang="en-GB" dirty="0"/>
              <a:t> cross section ~</a:t>
            </a:r>
            <a:r>
              <a:rPr lang="en-GB" b="1" dirty="0"/>
              <a:t>160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±50</a:t>
            </a:r>
            <a:r>
              <a:rPr lang="en-GB" b="1" dirty="0"/>
              <a:t> fb</a:t>
            </a:r>
            <a:r>
              <a:rPr lang="en-GB" dirty="0"/>
              <a:t>, close to SM,   is 5 times larger than ZZ, </a:t>
            </a:r>
            <a:r>
              <a:rPr lang="en-GB" b="1" dirty="0"/>
              <a:t>inconsistent with GM </a:t>
            </a:r>
            <a:r>
              <a:rPr lang="en-GB" dirty="0"/>
              <a:t>which predicts for the scalar </a:t>
            </a:r>
            <a:r>
              <a:rPr lang="en-GB" b="1" dirty="0"/>
              <a:t>H5 WW/ZZ=0.5</a:t>
            </a:r>
            <a:r>
              <a:rPr lang="en-GB" dirty="0"/>
              <a:t> !  </a:t>
            </a:r>
          </a:p>
          <a:p>
            <a:r>
              <a:rPr lang="en-GB" dirty="0"/>
              <a:t>Within 2HD, h(125)WW from CMS gives           </a:t>
            </a:r>
            <a:r>
              <a:rPr lang="en-GB" sz="2600" b="1" dirty="0"/>
              <a:t>sin²(</a:t>
            </a:r>
            <a:r>
              <a:rPr lang="en-GB" sz="2600" b="1" dirty="0">
                <a:latin typeface="Symbol" panose="05050102010706020507" pitchFamily="18" charset="2"/>
              </a:rPr>
              <a:t>a-b)</a:t>
            </a:r>
            <a:r>
              <a:rPr lang="en-GB" sz="2600" b="1" dirty="0"/>
              <a:t>~0.97</a:t>
            </a:r>
            <a:r>
              <a:rPr lang="en-GB" sz="2600" b="1" dirty="0">
                <a:cs typeface="Calibri" panose="020F0502020204030204" pitchFamily="34" charset="0"/>
              </a:rPr>
              <a:t>±0.09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meaning that </a:t>
            </a:r>
            <a:r>
              <a:rPr lang="en-GB" sz="2600" b="1" dirty="0"/>
              <a:t>H(650)WW~(0.03</a:t>
            </a:r>
            <a:r>
              <a:rPr lang="en-GB" sz="2600" b="1" dirty="0">
                <a:latin typeface="Calibri" panose="020F0502020204030204" pitchFamily="34" charset="0"/>
                <a:cs typeface="Calibri" panose="020F0502020204030204" pitchFamily="34" charset="0"/>
              </a:rPr>
              <a:t>±</a:t>
            </a:r>
            <a:r>
              <a:rPr lang="en-GB" sz="2600" b="1" dirty="0"/>
              <a:t> 0.09)SM </a:t>
            </a:r>
          </a:p>
          <a:p>
            <a:r>
              <a:rPr lang="en-GB" sz="2600" b="1" dirty="0">
                <a:solidFill>
                  <a:srgbClr val="00B0F0"/>
                </a:solidFill>
              </a:rPr>
              <a:t>2 </a:t>
            </a:r>
            <a:r>
              <a:rPr lang="en-GB" sz="2600" b="1" dirty="0" err="1">
                <a:solidFill>
                  <a:srgbClr val="00B0F0"/>
                </a:solidFill>
              </a:rPr>
              <a:t>s.d.</a:t>
            </a:r>
            <a:r>
              <a:rPr lang="en-GB" sz="2600" b="1" dirty="0">
                <a:solidFill>
                  <a:srgbClr val="00B0F0"/>
                </a:solidFill>
              </a:rPr>
              <a:t> upper limit in blue</a:t>
            </a:r>
            <a:endParaRPr lang="en-GB" sz="2600" b="1" dirty="0"/>
          </a:p>
          <a:p>
            <a:r>
              <a:rPr lang="en-GB" dirty="0"/>
              <a:t>Both interpretations are inconsistent ! </a:t>
            </a:r>
          </a:p>
          <a:p>
            <a:r>
              <a:rPr lang="en-GB" dirty="0"/>
              <a:t>An attempt from ATLAS does not reach the            same sensitivity (only µe) </a:t>
            </a:r>
            <a:r>
              <a:rPr lang="en-GB" sz="2200" u="sng" dirty="0">
                <a:solidFill>
                  <a:srgbClr val="00B0F0"/>
                </a:solidFill>
              </a:rPr>
              <a:t>ATLAS-CONF-2022-066</a:t>
            </a:r>
            <a:endParaRPr lang="en-GB" sz="2200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IJCLab December 2022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4</a:t>
            </a:fld>
            <a:endParaRPr lang="fr-FR"/>
          </a:p>
        </p:txBody>
      </p:sp>
      <p:pic>
        <p:nvPicPr>
          <p:cNvPr id="10" name="Imag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63508"/>
            <a:ext cx="6011136" cy="1539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930" y="1724847"/>
            <a:ext cx="2809638" cy="285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929091" y="1460212"/>
            <a:ext cx="1719680" cy="166594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5872280" y="5625547"/>
            <a:ext cx="6319719" cy="278295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2139" y="1814032"/>
            <a:ext cx="294322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4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490888"/>
            <a:ext cx="11020125" cy="11998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Evidence for </a:t>
            </a:r>
            <a:r>
              <a:rPr lang="en-GB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gg+VBF</a:t>
            </a:r>
            <a:r>
              <a:rPr lang="en-GB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-&gt;H(650)-&gt;Y(90)+h(125)-&gt;</a:t>
            </a:r>
            <a:r>
              <a:rPr lang="en-GB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bb+</a:t>
            </a:r>
            <a:r>
              <a:rPr lang="en-GB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gg</a:t>
            </a:r>
            <a:endParaRPr lang="en-GB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1069" y="1517795"/>
            <a:ext cx="6675448" cy="4748022"/>
          </a:xfrm>
        </p:spPr>
        <p:txBody>
          <a:bodyPr>
            <a:normAutofit fontScale="92500" lnSpcReduction="20000"/>
          </a:bodyPr>
          <a:lstStyle/>
          <a:p>
            <a:r>
              <a:rPr lang="en-GB" sz="3600" dirty="0"/>
              <a:t>3.8 </a:t>
            </a:r>
            <a:r>
              <a:rPr lang="en-GB" sz="3600" dirty="0" err="1"/>
              <a:t>s.d.</a:t>
            </a:r>
            <a:r>
              <a:rPr lang="en-GB" sz="3600" dirty="0"/>
              <a:t> at </a:t>
            </a:r>
            <a:r>
              <a:rPr lang="en-GB" sz="3600" dirty="0" err="1"/>
              <a:t>mH</a:t>
            </a:r>
            <a:r>
              <a:rPr lang="en-GB" sz="3600" dirty="0"/>
              <a:t>=650 GeV and  </a:t>
            </a:r>
            <a:r>
              <a:rPr lang="en-GB" sz="3600" dirty="0" err="1"/>
              <a:t>mY</a:t>
            </a:r>
            <a:r>
              <a:rPr lang="en-GB" sz="3600" dirty="0"/>
              <a:t>=90 GeV at ICHEP22</a:t>
            </a:r>
          </a:p>
          <a:p>
            <a:r>
              <a:rPr lang="en-GB" sz="3600" dirty="0"/>
              <a:t>Mass resolution on Y does not allow to distinguish between Z and h(95) </a:t>
            </a:r>
            <a:r>
              <a:rPr lang="fr-FR" dirty="0">
                <a:hlinkClick r:id="rId2"/>
              </a:rPr>
              <a:t>2203.13180</a:t>
            </a:r>
            <a:r>
              <a:rPr lang="fr-FR" sz="3600" dirty="0"/>
              <a:t> </a:t>
            </a:r>
            <a:endParaRPr lang="en-GB" sz="3600" dirty="0"/>
          </a:p>
          <a:p>
            <a:r>
              <a:rPr lang="en-GB" sz="3600" dirty="0"/>
              <a:t>CP says that bb cannot come from  Z-&gt;bb but could be h(95) </a:t>
            </a:r>
          </a:p>
          <a:p>
            <a:r>
              <a:rPr lang="en-GB" sz="3600" dirty="0"/>
              <a:t>The cross section is dominant over other processes ~200 fb </a:t>
            </a:r>
          </a:p>
          <a:p>
            <a:r>
              <a:rPr lang="en-GB" sz="3600" dirty="0"/>
              <a:t>Could come from a different resonance</a:t>
            </a:r>
          </a:p>
          <a:p>
            <a:endParaRPr lang="en-GB" sz="3600" dirty="0"/>
          </a:p>
          <a:p>
            <a:endParaRPr lang="en-GB" sz="2600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600" dirty="0"/>
          </a:p>
          <a:p>
            <a:endParaRPr lang="en-GB" sz="3600" dirty="0"/>
          </a:p>
          <a:p>
            <a:endParaRPr lang="en-GB" sz="2200" u="sng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IJCLab December 2022</a:t>
            </a:r>
            <a:endParaRPr lang="fr-FR" b="1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5</a:t>
            </a:fld>
            <a:endParaRPr lang="fr-FR"/>
          </a:p>
        </p:txBody>
      </p:sp>
      <p:pic>
        <p:nvPicPr>
          <p:cNvPr id="7" name="Espace réservé du contenu 6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517" y="2717595"/>
            <a:ext cx="5181600" cy="4008407"/>
          </a:xfrm>
          <a:prstGeom prst="rect">
            <a:avLst/>
          </a:prstGeom>
          <a:noFill/>
          <a:ln>
            <a:noFill/>
          </a:ln>
          <a:effectLst>
            <a:glow rad="292100">
              <a:schemeClr val="bg1">
                <a:alpha val="0"/>
              </a:schemeClr>
            </a:glow>
            <a:reflection stA="0" endPos="71000" dist="50800" dir="5400000" sy="-100000" algn="bl" rotWithShape="0"/>
          </a:effectLst>
        </p:spPr>
      </p:pic>
      <p:sp>
        <p:nvSpPr>
          <p:cNvPr id="8" name="ZoneTexte 7"/>
          <p:cNvSpPr txBox="1"/>
          <p:nvPr/>
        </p:nvSpPr>
        <p:spPr>
          <a:xfrm>
            <a:off x="8676972" y="6462710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HIG-21-011</a:t>
            </a:r>
          </a:p>
        </p:txBody>
      </p:sp>
      <p:sp>
        <p:nvSpPr>
          <p:cNvPr id="9" name="Ellipse 8"/>
          <p:cNvSpPr/>
          <p:nvPr/>
        </p:nvSpPr>
        <p:spPr>
          <a:xfrm>
            <a:off x="7442193" y="4311102"/>
            <a:ext cx="596907" cy="31639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1439652"/>
            <a:ext cx="28860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63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219200" y="-244475"/>
            <a:ext cx="10515600" cy="1325563"/>
          </a:xfrm>
        </p:spPr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Interpretation of findings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" y="1081088"/>
            <a:ext cx="7198708" cy="5640387"/>
          </a:xfrm>
        </p:spPr>
        <p:txBody>
          <a:bodyPr>
            <a:normAutofit fontScale="85000" lnSpcReduction="10000"/>
          </a:bodyPr>
          <a:lstStyle/>
          <a:p>
            <a:r>
              <a:rPr lang="en-GB" sz="3100" dirty="0"/>
              <a:t>H(650) cannot be accommodated within 2HD nor H5 from GM (</a:t>
            </a:r>
            <a:r>
              <a:rPr lang="en-GB" sz="3100" dirty="0" err="1"/>
              <a:t>ggF</a:t>
            </a:r>
            <a:r>
              <a:rPr lang="en-GB" sz="3100" dirty="0"/>
              <a:t> contribution and ZZ/WW)</a:t>
            </a:r>
          </a:p>
          <a:p>
            <a:r>
              <a:rPr lang="en-GB" sz="3100" dirty="0"/>
              <a:t>Would require an extension of GM which are under investigation (see Gilbert </a:t>
            </a:r>
            <a:r>
              <a:rPr lang="en-GB" sz="3100" dirty="0" err="1"/>
              <a:t>Moultaka</a:t>
            </a:r>
            <a:r>
              <a:rPr lang="en-GB" sz="3100" dirty="0"/>
              <a:t> talk)</a:t>
            </a:r>
            <a:endParaRPr lang="en-GB" sz="3100" u="sng" dirty="0">
              <a:solidFill>
                <a:srgbClr val="0070C0"/>
              </a:solidFill>
            </a:endParaRPr>
          </a:p>
          <a:p>
            <a:r>
              <a:rPr lang="en-GB" sz="3100" dirty="0"/>
              <a:t>Adding previous evidences for H(650), one gets </a:t>
            </a:r>
            <a:r>
              <a:rPr lang="en-GB" sz="3100" b="1" dirty="0"/>
              <a:t>&gt; 7 </a:t>
            </a:r>
            <a:r>
              <a:rPr lang="en-GB" sz="3100" b="1" dirty="0" err="1"/>
              <a:t>s.d.</a:t>
            </a:r>
            <a:r>
              <a:rPr lang="en-GB" sz="3100" b="1" dirty="0"/>
              <a:t> global  </a:t>
            </a:r>
            <a:r>
              <a:rPr lang="en-GB" sz="3100" dirty="0"/>
              <a:t>(assuming h(125)h(95) </a:t>
            </a:r>
            <a:r>
              <a:rPr lang="en-GB" sz="3100" b="1" dirty="0"/>
              <a:t>comes from the same scalar</a:t>
            </a:r>
            <a:r>
              <a:rPr lang="en-GB" sz="3100" dirty="0"/>
              <a:t>)</a:t>
            </a:r>
          </a:p>
          <a:p>
            <a:r>
              <a:rPr lang="en-GB" sz="3100" dirty="0"/>
              <a:t>Reinforced evidence for h(95) </a:t>
            </a:r>
            <a:r>
              <a:rPr lang="en-GB" sz="2600" u="sng" dirty="0">
                <a:solidFill>
                  <a:srgbClr val="0070C0"/>
                </a:solidFill>
              </a:rPr>
              <a:t>2204.05975</a:t>
            </a:r>
            <a:endParaRPr lang="en-GB" sz="2600" dirty="0">
              <a:solidFill>
                <a:srgbClr val="0070C0"/>
              </a:solidFill>
            </a:endParaRPr>
          </a:p>
          <a:p>
            <a:r>
              <a:rPr lang="en-GB" sz="3100" dirty="0"/>
              <a:t>Evidences for A(400)-&gt;</a:t>
            </a:r>
            <a:r>
              <a:rPr lang="en-GB" sz="3100" dirty="0" err="1">
                <a:latin typeface="Symbol" panose="05050102010706020507" pitchFamily="18" charset="2"/>
              </a:rPr>
              <a:t>tt</a:t>
            </a:r>
            <a:r>
              <a:rPr lang="en-GB" sz="3100" dirty="0">
                <a:latin typeface="Symbol" panose="05050102010706020507" pitchFamily="18" charset="2"/>
              </a:rPr>
              <a:t> </a:t>
            </a:r>
            <a:r>
              <a:rPr lang="en-GB" sz="3100" dirty="0"/>
              <a:t>and </a:t>
            </a:r>
            <a:r>
              <a:rPr lang="en-GB" sz="3100" dirty="0" err="1"/>
              <a:t>Zh</a:t>
            </a:r>
            <a:r>
              <a:rPr lang="en-GB" sz="3100" dirty="0"/>
              <a:t> from ATLAS not confirmed </a:t>
            </a:r>
            <a:endParaRPr lang="en-GB" sz="3200" dirty="0"/>
          </a:p>
          <a:p>
            <a:r>
              <a:rPr lang="en-GB" sz="3200" dirty="0"/>
              <a:t>New evidence for </a:t>
            </a:r>
            <a:r>
              <a:rPr lang="en-GB" sz="3200" b="1" dirty="0"/>
              <a:t>A-&gt;ZH(330)-&gt;</a:t>
            </a:r>
            <a:r>
              <a:rPr lang="en-GB" sz="3200" b="1" dirty="0" err="1"/>
              <a:t>Zhh</a:t>
            </a:r>
            <a:r>
              <a:rPr lang="en-GB" sz="3200" b="1" dirty="0"/>
              <a:t> </a:t>
            </a:r>
            <a:r>
              <a:rPr lang="en-GB" sz="3200" dirty="0"/>
              <a:t>from ATLAS at 3.8 </a:t>
            </a:r>
            <a:r>
              <a:rPr lang="en-GB" sz="3200" dirty="0" err="1"/>
              <a:t>s.d.</a:t>
            </a:r>
            <a:r>
              <a:rPr lang="en-GB" sz="3200" dirty="0"/>
              <a:t> </a:t>
            </a:r>
            <a:r>
              <a:rPr lang="en-GB" sz="2400" u="sng" dirty="0">
                <a:solidFill>
                  <a:srgbClr val="0070C0"/>
                </a:solidFill>
              </a:rPr>
              <a:t>ATLAS-CONF-2022-043</a:t>
            </a:r>
            <a:r>
              <a:rPr lang="en-GB" sz="3200" dirty="0"/>
              <a:t> </a:t>
            </a:r>
          </a:p>
          <a:p>
            <a:r>
              <a:rPr lang="en-GB" sz="3200" dirty="0"/>
              <a:t>See </a:t>
            </a:r>
            <a:r>
              <a:rPr lang="en-GB" sz="2800" i="1" u="sng" dirty="0">
                <a:solidFill>
                  <a:srgbClr val="0070C0"/>
                </a:solidFill>
              </a:rPr>
              <a:t>2208.00920</a:t>
            </a:r>
            <a:r>
              <a:rPr lang="en-GB" sz="3200" dirty="0"/>
              <a:t> and </a:t>
            </a:r>
            <a:r>
              <a:rPr lang="en-GB" sz="2800" i="1" u="sng" dirty="0">
                <a:solidFill>
                  <a:srgbClr val="0070C0"/>
                </a:solidFill>
              </a:rPr>
              <a:t>2112.00921</a:t>
            </a:r>
            <a:r>
              <a:rPr lang="en-GB" sz="3200" dirty="0"/>
              <a:t> for alternate interpretations of H(650)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100" dirty="0"/>
          </a:p>
          <a:p>
            <a:endParaRPr lang="en-GB" b="1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IJCLab December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6</a:t>
            </a:fld>
            <a:endParaRPr lang="fr-FR"/>
          </a:p>
        </p:txBody>
      </p:sp>
      <p:pic>
        <p:nvPicPr>
          <p:cNvPr id="4" name="Espace réservé du contenu 8">
            <a:extLst>
              <a:ext uri="{FF2B5EF4-FFF2-40B4-BE49-F238E27FC236}">
                <a16:creationId xmlns:a16="http://schemas.microsoft.com/office/drawing/2014/main" id="{EF0857F4-C958-F4CB-E29A-E67B6BC7C3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6378" y="136525"/>
            <a:ext cx="3897327" cy="327200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F8F4C8A6-1CD4-26F7-ECA9-2E3C17FA2F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57612"/>
              </p:ext>
            </p:extLst>
          </p:nvPr>
        </p:nvGraphicFramePr>
        <p:xfrm>
          <a:off x="6899275" y="3789534"/>
          <a:ext cx="5783263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782521" imgH="2412546" progId="Word.Document.12">
                  <p:embed/>
                </p:oleObj>
              </mc:Choice>
              <mc:Fallback>
                <p:oleObj name="Document" r:id="rId3" imgW="5782521" imgH="241254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99275" y="3789534"/>
                        <a:ext cx="5783263" cy="241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870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729773" y="0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SUMMARY ON BSM CANDIDATES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IJCLab December 2022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7</a:t>
            </a:fld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r="14920" b="15836"/>
          <a:stretch/>
        </p:blipFill>
        <p:spPr>
          <a:xfrm>
            <a:off x="2640879" y="992984"/>
            <a:ext cx="8043822" cy="574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621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864312" y="-89883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 cross sections in e+e- 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1" y="1588796"/>
            <a:ext cx="5755640" cy="4896285"/>
          </a:xfrm>
        </p:spPr>
        <p:txBody>
          <a:bodyPr>
            <a:normAutofit fontScale="25000" lnSpcReduction="20000"/>
          </a:bodyPr>
          <a:lstStyle/>
          <a:p>
            <a:r>
              <a:rPr lang="en-GB" sz="9600" dirty="0"/>
              <a:t>Higgs factories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sz="8000" dirty="0"/>
              <a:t>Large x-sections allowing very precise measurements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5466522" y="858471"/>
            <a:ext cx="6725478" cy="5423059"/>
          </a:xfrm>
        </p:spPr>
        <p:txBody>
          <a:bodyPr>
            <a:normAutofit fontScale="25000" lnSpcReduction="20000"/>
          </a:bodyPr>
          <a:lstStyle/>
          <a:p>
            <a:endParaRPr lang="en-GB" sz="9600" dirty="0"/>
          </a:p>
          <a:p>
            <a:r>
              <a:rPr lang="en-GB" sz="9600" dirty="0"/>
              <a:t>TeV linear colliders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endParaRPr lang="en-GB" dirty="0"/>
          </a:p>
          <a:p>
            <a:r>
              <a:rPr lang="en-GB" sz="8000" dirty="0"/>
              <a:t>Assumes mass degeneracy inside </a:t>
            </a:r>
            <a:r>
              <a:rPr lang="en-GB" sz="8000" dirty="0" err="1"/>
              <a:t>multiplets</a:t>
            </a:r>
            <a:r>
              <a:rPr lang="en-GB" sz="8000" dirty="0"/>
              <a:t> : mH3+=mA</a:t>
            </a:r>
          </a:p>
          <a:p>
            <a:r>
              <a:rPr lang="en-GB" sz="8000" dirty="0"/>
              <a:t>These are complex modes requiring the </a:t>
            </a:r>
            <a:r>
              <a:rPr lang="en-GB" sz="8000" b="1" dirty="0"/>
              <a:t>highest </a:t>
            </a:r>
            <a:r>
              <a:rPr lang="en-GB" sz="8000" b="1" dirty="0">
                <a:latin typeface="Lucida Calligraphy" panose="03010101010101010101" pitchFamily="66" charset="0"/>
              </a:rPr>
              <a:t>L</a:t>
            </a:r>
            <a:r>
              <a:rPr lang="en-GB" sz="8000" dirty="0"/>
              <a:t> and </a:t>
            </a:r>
            <a:r>
              <a:rPr lang="en-GB" sz="8000" b="1" dirty="0"/>
              <a:t>almost ideal reconstruction efficiency</a:t>
            </a:r>
          </a:p>
          <a:p>
            <a:endParaRPr lang="en-GB" sz="9600" dirty="0"/>
          </a:p>
          <a:p>
            <a:endParaRPr lang="en-GB" sz="96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 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IJCLab December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8</a:t>
            </a:fld>
            <a:endParaRPr lang="fr-FR"/>
          </a:p>
        </p:txBody>
      </p:sp>
      <p:pic>
        <p:nvPicPr>
          <p:cNvPr id="12" name="Image 1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" t="4097" r="7439" b="4630"/>
          <a:stretch/>
        </p:blipFill>
        <p:spPr bwMode="auto">
          <a:xfrm>
            <a:off x="864312" y="2040137"/>
            <a:ext cx="4134889" cy="33271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267" y="1588796"/>
            <a:ext cx="3286693" cy="355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8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8078" y="0"/>
            <a:ext cx="10263909" cy="762146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91439" y="960583"/>
            <a:ext cx="12220303" cy="6202217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GB" sz="4000" dirty="0"/>
              <a:t>Growing evidence for </a:t>
            </a:r>
            <a:r>
              <a:rPr lang="en-GB" sz="4000" b="1" dirty="0"/>
              <a:t>H(650)</a:t>
            </a:r>
            <a:r>
              <a:rPr lang="en-GB" sz="4000" dirty="0"/>
              <a:t> observed by CMS into </a:t>
            </a:r>
            <a:r>
              <a:rPr lang="en-GB" sz="4000" b="1" dirty="0"/>
              <a:t>WW</a:t>
            </a:r>
            <a:r>
              <a:rPr lang="en-GB" sz="4000" dirty="0"/>
              <a:t> and into </a:t>
            </a:r>
            <a:r>
              <a:rPr lang="en-GB" sz="4000" b="1" dirty="0"/>
              <a:t>h(95)h(125) </a:t>
            </a:r>
            <a:r>
              <a:rPr lang="en-GB" sz="4000" dirty="0"/>
              <a:t> </a:t>
            </a:r>
          </a:p>
          <a:p>
            <a:pPr lvl="0"/>
            <a:r>
              <a:rPr lang="en-GB" sz="4000" dirty="0"/>
              <a:t>ATLAS has not yet searched h(95)h(125) nor CMS released ZZ into 4 leptons   </a:t>
            </a:r>
          </a:p>
          <a:p>
            <a:pPr lvl="0"/>
            <a:r>
              <a:rPr lang="en-GB" sz="4000" dirty="0"/>
              <a:t>VBF-&gt;H(650)-&gt;WW is inconsistent with </a:t>
            </a:r>
            <a:r>
              <a:rPr lang="en-GB" sz="4000" b="1" dirty="0"/>
              <a:t>two doublet models</a:t>
            </a:r>
          </a:p>
          <a:p>
            <a:pPr lvl="0"/>
            <a:r>
              <a:rPr lang="en-GB" sz="4000" dirty="0"/>
              <a:t>The pattern of decays of H(650) into ZZ/WW calls for an extension of the </a:t>
            </a:r>
            <a:r>
              <a:rPr lang="en-GB" sz="4000" b="1" dirty="0"/>
              <a:t>GM model  </a:t>
            </a:r>
          </a:p>
          <a:p>
            <a:pPr lvl="0"/>
            <a:r>
              <a:rPr lang="en-GB" sz="4000" dirty="0"/>
              <a:t>This is also true for the recent ATLAS observation of  </a:t>
            </a:r>
            <a:r>
              <a:rPr lang="en-GB" sz="4000" b="1" dirty="0"/>
              <a:t>A(420)-&gt;H(330)Z </a:t>
            </a:r>
            <a:endParaRPr lang="en-GB" sz="4000" dirty="0"/>
          </a:p>
          <a:p>
            <a:pPr lvl="0"/>
            <a:r>
              <a:rPr lang="en-GB" sz="4000" dirty="0"/>
              <a:t>Before believing we still need </a:t>
            </a:r>
            <a:r>
              <a:rPr lang="en-GB" sz="4000" b="1" dirty="0"/>
              <a:t>understanding</a:t>
            </a:r>
            <a:r>
              <a:rPr lang="en-GB" sz="4000" dirty="0"/>
              <a:t> : major role of theory      </a:t>
            </a:r>
          </a:p>
          <a:p>
            <a:pPr lvl="0"/>
            <a:r>
              <a:rPr lang="en-GB" sz="4000" dirty="0"/>
              <a:t>These observations offer a rich and new landscape for HEP, in particular for future for e+e- colliders under discussion and motivate a </a:t>
            </a:r>
            <a:r>
              <a:rPr lang="en-GB" sz="4000" b="1" dirty="0"/>
              <a:t>linear</a:t>
            </a:r>
            <a:r>
              <a:rPr lang="en-GB" sz="4000" dirty="0"/>
              <a:t> </a:t>
            </a:r>
            <a:r>
              <a:rPr lang="en-GB" sz="4000" b="1" dirty="0"/>
              <a:t>e+e- collider reaching no less than </a:t>
            </a:r>
            <a:r>
              <a:rPr lang="en-GB" sz="4000" b="1" dirty="0">
                <a:solidFill>
                  <a:srgbClr val="FF0000"/>
                </a:solidFill>
              </a:rPr>
              <a:t>1 TeV</a:t>
            </a:r>
          </a:p>
          <a:p>
            <a:pPr lvl="0"/>
            <a:r>
              <a:rPr lang="en-GB" sz="4000" b="1" dirty="0"/>
              <a:t>Complex final states</a:t>
            </a:r>
            <a:r>
              <a:rPr lang="en-GB" sz="4000" dirty="0"/>
              <a:t> implied by GM will have a</a:t>
            </a:r>
            <a:r>
              <a:rPr lang="en-GB" sz="4000" b="1" dirty="0">
                <a:solidFill>
                  <a:srgbClr val="FF0000"/>
                </a:solidFill>
              </a:rPr>
              <a:t> critical impact in the design of future LC detectors </a:t>
            </a:r>
          </a:p>
          <a:p>
            <a:pPr marL="0" lvl="0" indent="0">
              <a:buNone/>
            </a:pPr>
            <a:endParaRPr lang="en-GB" sz="4000" b="1" dirty="0">
              <a:solidFill>
                <a:srgbClr val="FF0000"/>
              </a:solidFill>
            </a:endParaRPr>
          </a:p>
          <a:p>
            <a:pPr lvl="0"/>
            <a:endParaRPr lang="fr-FR" sz="4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600" u="sng" dirty="0">
              <a:solidFill>
                <a:srgbClr val="0070C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F. Richard IJCLab December 2022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1DD6E-A7C0-4C68-AD5C-76D50325CFFC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3981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376000</TotalTime>
  <Words>2555</Words>
  <Application>Microsoft Office PowerPoint</Application>
  <PresentationFormat>Grand écran</PresentationFormat>
  <Paragraphs>314</Paragraphs>
  <Slides>31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Lucida Calligraphy</vt:lpstr>
      <vt:lpstr>Symbol</vt:lpstr>
      <vt:lpstr>Thème Office</vt:lpstr>
      <vt:lpstr>Document</vt:lpstr>
      <vt:lpstr>Searches for light scalars at LHC and interpretation of the findings </vt:lpstr>
      <vt:lpstr>Introduction</vt:lpstr>
      <vt:lpstr>       1st indication : H-&gt;ZZ into 4 leptons </vt:lpstr>
      <vt:lpstr>Evidence for VBF-&gt;H(650)-&gt;W+W- -&gt;ℓℓvv</vt:lpstr>
      <vt:lpstr>Evidence for gg+VBF-&gt;H(650)-&gt;Y(90)+h(125)-&gt;bb+gg</vt:lpstr>
      <vt:lpstr>              Interpretation of findings</vt:lpstr>
      <vt:lpstr>SUMMARY ON BSM CANDIDATES</vt:lpstr>
      <vt:lpstr>GM cross sections in e+e- </vt:lpstr>
      <vt:lpstr>Conclusions</vt:lpstr>
      <vt:lpstr>Présentation PowerPoint</vt:lpstr>
      <vt:lpstr>References </vt:lpstr>
      <vt:lpstr>Acknowledgements</vt:lpstr>
      <vt:lpstr>APPENDIX</vt:lpstr>
      <vt:lpstr>Missing slides &amp; additional slides (lack of lime)</vt:lpstr>
      <vt:lpstr>H-&gt;WW-&gt;µevv from ATLAS</vt:lpstr>
      <vt:lpstr>                   Charged Higgs searches</vt:lpstr>
      <vt:lpstr> A(420)-&gt;ZH(320)-&gt;Zh(125)h(125)</vt:lpstr>
      <vt:lpstr>Complex events</vt:lpstr>
      <vt:lpstr>        VBF at a LC </vt:lpstr>
      <vt:lpstr>GM model issues</vt:lpstr>
      <vt:lpstr>                   Giorgi-Machacek for pedestrians</vt:lpstr>
      <vt:lpstr>GM predictions</vt:lpstr>
      <vt:lpstr>The GM model for advanced</vt:lpstr>
      <vt:lpstr>Perturbative unitarity </vt:lpstr>
      <vt:lpstr>SGM: a SUSY version of GM 1308.4025 </vt:lpstr>
      <vt:lpstr>Need for extending GM</vt:lpstr>
      <vt:lpstr>What about H5+ and H5++ ?</vt:lpstr>
      <vt:lpstr>Update on h(125)-&gt;aa</vt:lpstr>
      <vt:lpstr>e+e- Colliders</vt:lpstr>
      <vt:lpstr>                      LUMINOSITY at 1 TeV</vt:lpstr>
      <vt:lpstr>Présentation PowerPoint</vt:lpstr>
    </vt:vector>
  </TitlesOfParts>
  <Company>LAL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can we expect at a TeV collider from   LHC results ?</dc:title>
  <dc:creator>RICHARD</dc:creator>
  <cp:lastModifiedBy>RICHARD</cp:lastModifiedBy>
  <cp:revision>1186</cp:revision>
  <cp:lastPrinted>2022-09-26T14:04:48Z</cp:lastPrinted>
  <dcterms:created xsi:type="dcterms:W3CDTF">2020-05-29T11:56:46Z</dcterms:created>
  <dcterms:modified xsi:type="dcterms:W3CDTF">2022-12-04T06:32:53Z</dcterms:modified>
</cp:coreProperties>
</file>