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517" r:id="rId3"/>
    <p:sldId id="523" r:id="rId4"/>
    <p:sldId id="524" r:id="rId5"/>
    <p:sldId id="528" r:id="rId6"/>
    <p:sldId id="521" r:id="rId7"/>
    <p:sldId id="525" r:id="rId8"/>
    <p:sldId id="527" r:id="rId9"/>
    <p:sldId id="260" r:id="rId10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B808A3"/>
    <a:srgbClr val="FA06CC"/>
    <a:srgbClr val="008000"/>
    <a:srgbClr val="FF0000"/>
    <a:srgbClr val="000066"/>
    <a:srgbClr val="00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0"/>
  </p:normalViewPr>
  <p:slideViewPr>
    <p:cSldViewPr>
      <p:cViewPr varScale="1">
        <p:scale>
          <a:sx n="99" d="100"/>
          <a:sy n="99" d="100"/>
        </p:scale>
        <p:origin x="33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fr-FR" altLang="fr-F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fr-FR" altLang="fr-F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fr-FR" altLang="fr-FR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AC73919D-19EE-4B80-AFB4-E6A463BAD32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86596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5A9D-20E1-4EB4-94D7-A1E2EAFAB12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9560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BDF8-03EC-43F0-8D8B-0827CF9C8AFF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784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2CFB-7764-4312-81E8-AEA0CA1B32B8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1921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1079-0BE3-4A24-AD0B-B81D02D52479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3135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79B9-735E-4A60-BC8D-C0B6E48C760E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5405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BD2D-B20D-4043-AC7E-938C0FFF88D8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5536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33CB-1C0A-4BDF-BDC9-4E23357F7A2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11858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9E2C-76D1-4606-B6EC-2681EE2E7AB4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5027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C236-137C-45B8-A212-A6F19FFF2318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9801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8587-95F9-46D0-AA7E-6E56433EC423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9361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62AD-DF12-47C7-A930-EDD523156EDA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83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30CFD-42CB-4D2E-84DB-75AEA150E959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69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arxiv.org/abs/2211.16956" TargetMode="External"/><Relationship Id="rId3" Type="http://schemas.openxmlformats.org/officeDocument/2006/relationships/hyperlink" Target="https://arxiv.org/abs/hep-ph/0211331" TargetMode="External"/><Relationship Id="rId7" Type="http://schemas.openxmlformats.org/officeDocument/2006/relationships/hyperlink" Target="https://arxiv.org/abs/2202.06919" TargetMode="External"/><Relationship Id="rId2" Type="http://schemas.openxmlformats.org/officeDocument/2006/relationships/hyperlink" Target="https://arxiv.org/abs/hep-ph/9901246%20(40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rxiv.org/abs/1507.02288" TargetMode="External"/><Relationship Id="rId5" Type="http://schemas.openxmlformats.org/officeDocument/2006/relationships/hyperlink" Target="https://arxiv.org/abs/1309.6958" TargetMode="External"/><Relationship Id="rId10" Type="http://schemas.openxmlformats.org/officeDocument/2006/relationships/image" Target="../media/image8.png"/><Relationship Id="rId4" Type="http://schemas.openxmlformats.org/officeDocument/2006/relationships/hyperlink" Target="https://arxiv.org/abs/hep-ph/0311123" TargetMode="Externa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rxiv.org/abs/1007.219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2202.06919" TargetMode="Externa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hyperlink" Target="https://indico.ijclab.in2p3.fr/event/8139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uspect.in2p3.fr/" TargetMode="External"/><Relationship Id="rId2" Type="http://schemas.openxmlformats.org/officeDocument/2006/relationships/hyperlink" Target="https://indico.ijclab.in2p3.fr/event/8139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631504" y="477224"/>
            <a:ext cx="86409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fr-FR" dirty="0">
                <a:solidFill>
                  <a:srgbClr val="FF0000"/>
                </a:solidFill>
              </a:rPr>
              <a:t>SuSpect3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184681" y="2636912"/>
            <a:ext cx="3711519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8000"/>
                </a:solidFill>
              </a:rPr>
              <a:t>Introduction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8000"/>
                </a:solidFill>
              </a:rPr>
              <a:t>Concept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8000"/>
                </a:solidFill>
              </a:rPr>
              <a:t>Conclusions and Outlook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8000"/>
              </a:solidFill>
            </a:endParaRPr>
          </a:p>
          <a:p>
            <a:endParaRPr lang="fr-FR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1570270" y="1124744"/>
            <a:ext cx="868289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fr-FR" sz="1800" dirty="0">
                <a:solidFill>
                  <a:srgbClr val="000099"/>
                </a:solidFill>
              </a:rPr>
              <a:t>Jean-</a:t>
            </a:r>
            <a:r>
              <a:rPr lang="en-US" altLang="fr-FR" sz="1800" dirty="0" err="1">
                <a:solidFill>
                  <a:srgbClr val="000099"/>
                </a:solidFill>
              </a:rPr>
              <a:t>Loic</a:t>
            </a:r>
            <a:r>
              <a:rPr lang="en-US" altLang="fr-FR" sz="1800" dirty="0">
                <a:solidFill>
                  <a:srgbClr val="000099"/>
                </a:solidFill>
              </a:rPr>
              <a:t> </a:t>
            </a:r>
            <a:r>
              <a:rPr lang="en-US" altLang="fr-FR" sz="1800" dirty="0" err="1">
                <a:solidFill>
                  <a:srgbClr val="000099"/>
                </a:solidFill>
              </a:rPr>
              <a:t>Kneur</a:t>
            </a:r>
            <a:r>
              <a:rPr lang="en-US" altLang="fr-FR" sz="1800" dirty="0">
                <a:solidFill>
                  <a:srgbClr val="000099"/>
                </a:solidFill>
              </a:rPr>
              <a:t> Gilbert </a:t>
            </a:r>
            <a:r>
              <a:rPr lang="en-US" altLang="fr-FR" sz="1800" dirty="0" err="1">
                <a:solidFill>
                  <a:srgbClr val="000099"/>
                </a:solidFill>
              </a:rPr>
              <a:t>Moultaka</a:t>
            </a:r>
            <a:r>
              <a:rPr lang="en-US" altLang="fr-FR" sz="1800" dirty="0">
                <a:solidFill>
                  <a:srgbClr val="000099"/>
                </a:solidFill>
              </a:rPr>
              <a:t>, Michael </a:t>
            </a:r>
            <a:r>
              <a:rPr lang="en-US" altLang="fr-FR" sz="1800" dirty="0" err="1">
                <a:solidFill>
                  <a:srgbClr val="000099"/>
                </a:solidFill>
              </a:rPr>
              <a:t>Ughetto</a:t>
            </a:r>
            <a:r>
              <a:rPr lang="en-US" altLang="fr-FR" sz="1800" dirty="0">
                <a:solidFill>
                  <a:srgbClr val="000099"/>
                </a:solidFill>
              </a:rPr>
              <a:t>, Dirk Zerwas, </a:t>
            </a:r>
            <a:r>
              <a:rPr lang="en-US" altLang="fr-FR" sz="1800" dirty="0" err="1">
                <a:solidFill>
                  <a:srgbClr val="000099"/>
                </a:solidFill>
              </a:rPr>
              <a:t>Abdelhak</a:t>
            </a:r>
            <a:r>
              <a:rPr lang="en-US" altLang="fr-FR" sz="1800" dirty="0">
                <a:solidFill>
                  <a:srgbClr val="000099"/>
                </a:solidFill>
              </a:rPr>
              <a:t> </a:t>
            </a:r>
            <a:r>
              <a:rPr lang="en-US" altLang="fr-FR" sz="1800" dirty="0" err="1">
                <a:solidFill>
                  <a:srgbClr val="000099"/>
                </a:solidFill>
              </a:rPr>
              <a:t>Djouadi</a:t>
            </a:r>
            <a:endParaRPr lang="en-US" altLang="fr-FR" sz="1800" dirty="0">
              <a:solidFill>
                <a:srgbClr val="000099"/>
              </a:solidFill>
            </a:endParaRPr>
          </a:p>
          <a:p>
            <a:pPr algn="ctr"/>
            <a:r>
              <a:rPr lang="en-US" altLang="fr-FR" sz="1800" dirty="0">
                <a:solidFill>
                  <a:srgbClr val="000099"/>
                </a:solidFill>
              </a:rPr>
              <a:t>L2C, CPPM AstraZeneca, </a:t>
            </a:r>
            <a:r>
              <a:rPr lang="en-US" altLang="fr-FR" sz="1800" dirty="0" err="1">
                <a:solidFill>
                  <a:srgbClr val="000099"/>
                </a:solidFill>
              </a:rPr>
              <a:t>IJCLab</a:t>
            </a:r>
            <a:r>
              <a:rPr lang="en-US" altLang="fr-FR" sz="1800" dirty="0">
                <a:solidFill>
                  <a:srgbClr val="000099"/>
                </a:solidFill>
              </a:rPr>
              <a:t> and </a:t>
            </a:r>
            <a:r>
              <a:rPr lang="en-US" altLang="fr-FR" sz="1800" dirty="0" err="1">
                <a:solidFill>
                  <a:srgbClr val="000099"/>
                </a:solidFill>
              </a:rPr>
              <a:t>DMLab</a:t>
            </a:r>
            <a:r>
              <a:rPr lang="en-US" altLang="fr-FR" sz="1800" dirty="0">
                <a:solidFill>
                  <a:srgbClr val="000099"/>
                </a:solidFill>
              </a:rPr>
              <a:t>, CAFP NICPB</a:t>
            </a:r>
          </a:p>
          <a:p>
            <a:pPr algn="ctr"/>
            <a:r>
              <a:rPr lang="en-US" altLang="fr-FR" sz="1800" dirty="0">
                <a:solidFill>
                  <a:srgbClr val="000099"/>
                </a:solidFill>
              </a:rPr>
              <a:t>November 23, 2021</a:t>
            </a:r>
            <a:endParaRPr lang="fr-FR" altLang="fr-FR" sz="1800" dirty="0">
              <a:solidFill>
                <a:srgbClr val="000099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C236-137C-45B8-A212-A6F19FFF2318}" type="slidenum">
              <a:rPr lang="fr-FR" altLang="fr-FR" smtClean="0"/>
              <a:pPr/>
              <a:t>1</a:t>
            </a:fld>
            <a:endParaRPr lang="fr-FR" alt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2EF0325-189D-435A-A62E-F207A55C5C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964" y="4302566"/>
            <a:ext cx="1979676" cy="197967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BC1CF51-3375-4229-8667-0816DCF57B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8" y="4420274"/>
            <a:ext cx="1979676" cy="190996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BA9C16A-8126-419A-BFD0-AB3BFC0BBC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1624" y="4941168"/>
            <a:ext cx="2928846" cy="1148567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879487A0-7BAE-4DBB-BC10-F63D8629F3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9024" y="4903879"/>
            <a:ext cx="1759144" cy="973393"/>
          </a:xfrm>
          <a:prstGeom prst="rect">
            <a:avLst/>
          </a:prstGeom>
        </p:spPr>
      </p:pic>
      <p:pic>
        <p:nvPicPr>
          <p:cNvPr id="1026" name="Picture 2" descr="Résultat de recherche d'images pour &quot;cPPM logo&quot;">
            <a:extLst>
              <a:ext uri="{FF2B5EF4-FFF2-40B4-BE49-F238E27FC236}">
                <a16:creationId xmlns:a16="http://schemas.microsoft.com/office/drawing/2014/main" id="{1D4FAEB2-9279-4774-B742-27A7E7B79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114" y="4630416"/>
            <a:ext cx="1095375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Text Box 2">
            <a:extLst>
              <a:ext uri="{FF2B5EF4-FFF2-40B4-BE49-F238E27FC236}">
                <a16:creationId xmlns:a16="http://schemas.microsoft.com/office/drawing/2014/main" id="{36D4EE16-9A88-4C48-B0B4-233C49B1F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1" y="304800"/>
            <a:ext cx="15746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fr-FR" dirty="0">
                <a:solidFill>
                  <a:srgbClr val="FF0000"/>
                </a:solidFill>
              </a:rPr>
              <a:t>Introduction</a:t>
            </a:r>
            <a:endParaRPr lang="fr-FR" altLang="fr-FR" dirty="0">
              <a:solidFill>
                <a:srgbClr val="FF0000"/>
              </a:solidFill>
            </a:endParaRPr>
          </a:p>
        </p:txBody>
      </p:sp>
      <p:sp>
        <p:nvSpPr>
          <p:cNvPr id="538627" name="Text Box 3">
            <a:extLst>
              <a:ext uri="{FF2B5EF4-FFF2-40B4-BE49-F238E27FC236}">
                <a16:creationId xmlns:a16="http://schemas.microsoft.com/office/drawing/2014/main" id="{1F36337B-CEDC-48B7-A554-AEED85533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1128325"/>
            <a:ext cx="28971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0099"/>
                </a:solidFill>
              </a:rPr>
              <a:t>3 neutral Higgs bosons: </a:t>
            </a:r>
            <a:r>
              <a:rPr lang="en-US" altLang="fr-FR" sz="1600" dirty="0">
                <a:solidFill>
                  <a:srgbClr val="FF0000"/>
                </a:solidFill>
              </a:rPr>
              <a:t>h, A, H</a:t>
            </a:r>
          </a:p>
          <a:p>
            <a:pPr eaLnBrk="1" hangingPunct="1"/>
            <a:r>
              <a:rPr lang="en-US" altLang="fr-FR" sz="1600" dirty="0">
                <a:solidFill>
                  <a:srgbClr val="000099"/>
                </a:solidFill>
              </a:rPr>
              <a:t>1 charged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 Higgs boson: </a:t>
            </a:r>
            <a:r>
              <a:rPr lang="en-US" altLang="fr-FR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H</a:t>
            </a:r>
            <a:r>
              <a:rPr lang="en-US" altLang="fr-FR" sz="1600" baseline="30000" dirty="0">
                <a:solidFill>
                  <a:srgbClr val="FF0000"/>
                </a:solidFill>
                <a:cs typeface="Times New Roman" panose="02020603050405020304" pitchFamily="18" charset="0"/>
              </a:rPr>
              <a:t>±</a:t>
            </a:r>
          </a:p>
          <a:p>
            <a:pPr eaLnBrk="1" hangingPunct="1"/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and supersymmetric particles</a:t>
            </a:r>
            <a:endParaRPr lang="fr-FR" altLang="fr-FR" sz="1600" dirty="0">
              <a:solidFill>
                <a:srgbClr val="000099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538628" name="Group 4">
            <a:extLst>
              <a:ext uri="{FF2B5EF4-FFF2-40B4-BE49-F238E27FC236}">
                <a16:creationId xmlns:a16="http://schemas.microsoft.com/office/drawing/2014/main" id="{6651E755-045A-4C7B-AE46-85C08A743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0660"/>
              </p:ext>
            </p:extLst>
          </p:nvPr>
        </p:nvGraphicFramePr>
        <p:xfrm>
          <a:off x="863123" y="2715877"/>
          <a:ext cx="3352800" cy="320141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308917969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12390249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4452179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spin-0</a:t>
                      </a:r>
                      <a:endParaRPr kumimoji="0" lang="fr-FR" alt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spin-1/2</a:t>
                      </a:r>
                      <a:endParaRPr kumimoji="0" lang="fr-FR" alt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spin-1</a:t>
                      </a:r>
                      <a:endParaRPr kumimoji="0" lang="fr-FR" alt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1172178"/>
                  </a:ext>
                </a:extLst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Squarks</a:t>
                      </a:r>
                      <a:endParaRPr kumimoji="0" lang="en-US" alt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fr-FR" sz="16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kumimoji="0" lang="en-US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fr-FR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fr-FR" sz="16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L</a:t>
                      </a:r>
                      <a:endParaRPr kumimoji="0" lang="fr-FR" altLang="fr-FR" sz="16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q</a:t>
                      </a:r>
                      <a:endParaRPr kumimoji="0" lang="fr-FR" alt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153203"/>
                  </a:ext>
                </a:extLst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Gluino</a:t>
                      </a:r>
                      <a:r>
                        <a:rPr kumimoji="0" lang="en-US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: g</a:t>
                      </a:r>
                      <a:endParaRPr kumimoji="0" lang="fr-FR" alt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g</a:t>
                      </a:r>
                      <a:endParaRPr kumimoji="0" lang="fr-FR" altLang="fr-FR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613658"/>
                  </a:ext>
                </a:extLst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Sleptons</a:t>
                      </a:r>
                      <a:r>
                        <a:rPr kumimoji="0" lang="en-US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ℓ</a:t>
                      </a:r>
                      <a:r>
                        <a:rPr kumimoji="0" lang="en-US" altLang="fr-FR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kumimoji="0" lang="en-US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ℓ</a:t>
                      </a:r>
                      <a:r>
                        <a:rPr kumimoji="0" lang="en-US" altLang="fr-FR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L</a:t>
                      </a:r>
                      <a:endParaRPr kumimoji="0" lang="fr-FR" altLang="fr-FR" sz="16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826911"/>
                  </a:ext>
                </a:extLst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h,H,A</a:t>
                      </a:r>
                      <a:endParaRPr kumimoji="0" lang="fr-FR" alt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Neutralino </a:t>
                      </a:r>
                      <a:r>
                        <a:rPr kumimoji="0" lang="en-US" altLang="fr-FR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χ</a:t>
                      </a:r>
                      <a:r>
                        <a:rPr kumimoji="0" lang="en-US" altLang="fr-FR" sz="16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en-US" altLang="fr-FR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=1-4</a:t>
                      </a:r>
                      <a:endParaRPr kumimoji="0" lang="fr-FR" altLang="fr-FR" sz="16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Z, γ</a:t>
                      </a:r>
                      <a:endParaRPr kumimoji="0" lang="fr-FR" alt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152381"/>
                  </a:ext>
                </a:extLst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kumimoji="0" lang="en-US" altLang="fr-FR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±</a:t>
                      </a:r>
                      <a:endParaRPr kumimoji="0" lang="fr-FR" alt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Charginos:χ</a:t>
                      </a:r>
                      <a:r>
                        <a:rPr kumimoji="0" lang="en-US" altLang="fr-FR" sz="1600" b="1" i="0" u="none" strike="noStrike" cap="none" normalizeH="0" baseline="3000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kumimoji="0" lang="en-US" altLang="fr-FR" sz="16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en-US" altLang="fr-FR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=1-2</a:t>
                      </a:r>
                      <a:r>
                        <a:rPr kumimoji="0" lang="en-US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endParaRPr kumimoji="0" lang="fr-FR" alt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kumimoji="0" lang="en-US" altLang="fr-FR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±</a:t>
                      </a:r>
                      <a:endParaRPr kumimoji="0" lang="fr-FR" altLang="fr-FR" sz="16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462792"/>
                  </a:ext>
                </a:extLst>
              </a:tr>
            </a:tbl>
          </a:graphicData>
        </a:graphic>
      </p:graphicFrame>
      <p:sp>
        <p:nvSpPr>
          <p:cNvPr id="538658" name="Text Box 34">
            <a:extLst>
              <a:ext uri="{FF2B5EF4-FFF2-40B4-BE49-F238E27FC236}">
                <a16:creationId xmlns:a16="http://schemas.microsoft.com/office/drawing/2014/main" id="{F3FDDCC3-EDF1-41D6-92F4-FA045B0E4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2999" y="3352800"/>
            <a:ext cx="290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600">
                <a:solidFill>
                  <a:srgbClr val="000099"/>
                </a:solidFill>
                <a:cs typeface="Times New Roman" panose="02020603050405020304" pitchFamily="18" charset="0"/>
              </a:rPr>
              <a:t>~</a:t>
            </a:r>
          </a:p>
        </p:txBody>
      </p:sp>
      <p:sp>
        <p:nvSpPr>
          <p:cNvPr id="538659" name="Text Box 35">
            <a:extLst>
              <a:ext uri="{FF2B5EF4-FFF2-40B4-BE49-F238E27FC236}">
                <a16:creationId xmlns:a16="http://schemas.microsoft.com/office/drawing/2014/main" id="{29199AC4-7D71-455F-BCB1-6D9729CC5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440" y="3352800"/>
            <a:ext cx="290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~</a:t>
            </a:r>
          </a:p>
        </p:txBody>
      </p:sp>
      <p:sp>
        <p:nvSpPr>
          <p:cNvPr id="538660" name="Text Box 36">
            <a:extLst>
              <a:ext uri="{FF2B5EF4-FFF2-40B4-BE49-F238E27FC236}">
                <a16:creationId xmlns:a16="http://schemas.microsoft.com/office/drawing/2014/main" id="{090BC4FC-3380-4133-8106-F87949905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472" y="4316586"/>
            <a:ext cx="290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~</a:t>
            </a:r>
          </a:p>
        </p:txBody>
      </p:sp>
      <p:sp>
        <p:nvSpPr>
          <p:cNvPr id="538661" name="Text Box 37">
            <a:extLst>
              <a:ext uri="{FF2B5EF4-FFF2-40B4-BE49-F238E27FC236}">
                <a16:creationId xmlns:a16="http://schemas.microsoft.com/office/drawing/2014/main" id="{64040FB0-5A48-4CDE-A78F-68D5EF6A7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440" y="4293096"/>
            <a:ext cx="290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~</a:t>
            </a:r>
          </a:p>
        </p:txBody>
      </p:sp>
      <p:sp>
        <p:nvSpPr>
          <p:cNvPr id="538662" name="Text Box 38">
            <a:extLst>
              <a:ext uri="{FF2B5EF4-FFF2-40B4-BE49-F238E27FC236}">
                <a16:creationId xmlns:a16="http://schemas.microsoft.com/office/drawing/2014/main" id="{80BB6758-D059-40DC-8421-2696C9E4B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240" y="3702050"/>
            <a:ext cx="290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r-FR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~</a:t>
            </a:r>
          </a:p>
        </p:txBody>
      </p:sp>
      <p:sp>
        <p:nvSpPr>
          <p:cNvPr id="538663" name="Text Box 39">
            <a:extLst>
              <a:ext uri="{FF2B5EF4-FFF2-40B4-BE49-F238E27FC236}">
                <a16:creationId xmlns:a16="http://schemas.microsoft.com/office/drawing/2014/main" id="{EF930A15-6271-4B41-AB37-49E6B57E0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808" y="1988840"/>
            <a:ext cx="3528392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6600"/>
                </a:solidFill>
              </a:rPr>
              <a:t>Many different models:</a:t>
            </a:r>
          </a:p>
          <a:p>
            <a:pPr eaLnBrk="1" hangingPunct="1">
              <a:buFontTx/>
              <a:buChar char="•"/>
            </a:pPr>
            <a:r>
              <a:rPr lang="en-US" altLang="fr-FR" sz="1600" dirty="0">
                <a:solidFill>
                  <a:srgbClr val="FF0000"/>
                </a:solidFill>
              </a:rPr>
              <a:t> (p)MSSM (minimal supersymmetric extension of </a:t>
            </a:r>
            <a:r>
              <a:rPr lang="en-US" altLang="fr-FR" sz="1600" dirty="0">
                <a:solidFill>
                  <a:srgbClr val="F81A00"/>
                </a:solidFill>
              </a:rPr>
              <a:t>the standard model)</a:t>
            </a:r>
          </a:p>
          <a:p>
            <a:pPr eaLnBrk="1" hangingPunct="1">
              <a:buFontTx/>
              <a:buChar char="•"/>
            </a:pPr>
            <a:r>
              <a:rPr lang="en-US" altLang="fr-FR" sz="1600" dirty="0"/>
              <a:t> </a:t>
            </a:r>
            <a:r>
              <a:rPr lang="en-US" altLang="fr-FR" sz="1600" dirty="0" err="1"/>
              <a:t>mSUGRA</a:t>
            </a:r>
            <a:endParaRPr lang="en-US" altLang="fr-FR" sz="1600" dirty="0"/>
          </a:p>
          <a:p>
            <a:pPr eaLnBrk="1" hangingPunct="1">
              <a:buFontTx/>
              <a:buChar char="•"/>
            </a:pPr>
            <a:r>
              <a:rPr lang="en-US" altLang="fr-FR" sz="1600" dirty="0"/>
              <a:t> GMSB</a:t>
            </a:r>
          </a:p>
          <a:p>
            <a:pPr eaLnBrk="1" hangingPunct="1">
              <a:buFontTx/>
              <a:buChar char="•"/>
            </a:pPr>
            <a:r>
              <a:rPr lang="en-US" altLang="fr-FR" sz="1600" dirty="0"/>
              <a:t> AMB</a:t>
            </a:r>
          </a:p>
          <a:p>
            <a:pPr eaLnBrk="1" hangingPunct="1">
              <a:buFontTx/>
              <a:buChar char="•"/>
            </a:pPr>
            <a:r>
              <a:rPr lang="en-US" altLang="fr-FR" sz="1600" dirty="0"/>
              <a:t> NMSSM</a:t>
            </a:r>
            <a:endParaRPr lang="fr-FR" altLang="fr-FR" sz="1600" dirty="0"/>
          </a:p>
        </p:txBody>
      </p:sp>
      <p:sp>
        <p:nvSpPr>
          <p:cNvPr id="538664" name="Text Box 40">
            <a:extLst>
              <a:ext uri="{FF2B5EF4-FFF2-40B4-BE49-F238E27FC236}">
                <a16:creationId xmlns:a16="http://schemas.microsoft.com/office/drawing/2014/main" id="{63747B2E-1066-483D-A53C-83BC9847E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176" y="3904816"/>
            <a:ext cx="3995676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6600"/>
                </a:solidFill>
              </a:rPr>
              <a:t>R-Parit</a:t>
            </a:r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y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 Production of  SUSY particles in pairs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(Cascade-) decays to the lightest SUSY particle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LSP stable, neutral and weakly interacting: neutralino (χ</a:t>
            </a:r>
            <a:r>
              <a:rPr lang="en-US" altLang="fr-FR" sz="1600" baseline="-25000" dirty="0">
                <a:solidFill>
                  <a:srgbClr val="000099"/>
                </a:solidFill>
                <a:cs typeface="Times New Roman" panose="02020603050405020304" pitchFamily="18" charset="0"/>
              </a:rPr>
              <a:t>1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less than half of the particles observed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Great hope for discovery due to LHC CM increase to 13</a:t>
            </a:r>
            <a:r>
              <a:rPr lang="en-US" altLang="fr-FR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.6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TeV (you have heard that before?)</a:t>
            </a:r>
          </a:p>
          <a:p>
            <a:pPr eaLnBrk="1" hangingPunct="1">
              <a:buFontTx/>
              <a:buChar char="•"/>
            </a:pPr>
            <a:endParaRPr lang="fr-FR" altLang="fr-FR" sz="1600" dirty="0">
              <a:solidFill>
                <a:srgbClr val="000099"/>
              </a:solidFill>
              <a:cs typeface="Times New Roman" panose="02020603050405020304" pitchFamily="18" charset="0"/>
            </a:endParaRPr>
          </a:p>
        </p:txBody>
      </p:sp>
      <p:sp>
        <p:nvSpPr>
          <p:cNvPr id="538665" name="Text Box 41">
            <a:extLst>
              <a:ext uri="{FF2B5EF4-FFF2-40B4-BE49-F238E27FC236}">
                <a16:creationId xmlns:a16="http://schemas.microsoft.com/office/drawing/2014/main" id="{E2A8C8FB-85CE-4762-B39D-09F5202A5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408" y="1006535"/>
            <a:ext cx="39624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altLang="fr-FR" sz="1600" dirty="0">
                <a:solidFill>
                  <a:srgbClr val="008000"/>
                </a:solidFill>
              </a:rPr>
              <a:t> fermion </a:t>
            </a:r>
            <a:r>
              <a:rPr lang="en-US" altLang="fr-FR" sz="1600" dirty="0">
                <a:solidFill>
                  <a:srgbClr val="008000"/>
                </a:solidFill>
                <a:sym typeface="Symbol" panose="05050102010706020507" pitchFamily="18" charset="2"/>
              </a:rPr>
              <a:t>boson</a:t>
            </a:r>
            <a:r>
              <a:rPr lang="en-US" altLang="fr-FR" sz="1600" dirty="0">
                <a:solidFill>
                  <a:srgbClr val="008000"/>
                </a:solidFill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en-US" altLang="fr-FR" sz="1600" dirty="0">
                <a:solidFill>
                  <a:srgbClr val="008000"/>
                </a:solidFill>
              </a:rPr>
              <a:t> has “no” problems with radiative corrections (quadrat. div.)</a:t>
            </a:r>
          </a:p>
          <a:p>
            <a:pPr eaLnBrk="1" hangingPunct="1">
              <a:buFontTx/>
              <a:buChar char="•"/>
            </a:pPr>
            <a:r>
              <a:rPr lang="en-US" altLang="fr-FR" sz="1600" dirty="0">
                <a:solidFill>
                  <a:srgbClr val="008000"/>
                </a:solidFill>
              </a:rPr>
              <a:t> has a light Higgs Boson (&lt;140GeV)</a:t>
            </a:r>
          </a:p>
          <a:p>
            <a:pPr eaLnBrk="1" hangingPunct="1">
              <a:buFontTx/>
              <a:buChar char="•"/>
            </a:pPr>
            <a:r>
              <a:rPr lang="en-US" altLang="fr-FR" sz="1600" dirty="0">
                <a:solidFill>
                  <a:srgbClr val="008000"/>
                </a:solidFill>
              </a:rPr>
              <a:t> interesting </a:t>
            </a:r>
            <a:r>
              <a:rPr lang="en-US" altLang="fr-FR" sz="1600" dirty="0" err="1">
                <a:solidFill>
                  <a:srgbClr val="008000"/>
                </a:solidFill>
              </a:rPr>
              <a:t>pheno</a:t>
            </a:r>
            <a:r>
              <a:rPr lang="en-US" altLang="fr-FR" sz="1600" dirty="0">
                <a:solidFill>
                  <a:srgbClr val="008000"/>
                </a:solidFill>
              </a:rPr>
              <a:t> at the </a:t>
            </a:r>
            <a:r>
              <a:rPr lang="en-US" altLang="fr-FR" sz="1600" dirty="0" err="1">
                <a:solidFill>
                  <a:srgbClr val="008000"/>
                </a:solidFill>
              </a:rPr>
              <a:t>TeV</a:t>
            </a:r>
            <a:r>
              <a:rPr lang="en-US" altLang="fr-FR" sz="1600" dirty="0">
                <a:solidFill>
                  <a:srgbClr val="008000"/>
                </a:solidFill>
              </a:rPr>
              <a:t> scale</a:t>
            </a:r>
            <a:endParaRPr lang="fr-FR" altLang="fr-FR" sz="1600" dirty="0">
              <a:solidFill>
                <a:srgbClr val="008000"/>
              </a:solidFill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95966DF5-9638-4EFA-A47D-8C9804462B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8641" y="698947"/>
            <a:ext cx="4107325" cy="2874069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56D6C03-77E2-4C1C-A543-E8BDF2775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C236-137C-45B8-A212-A6F19FFF2318}" type="slidenum">
              <a:rPr lang="fr-FR" altLang="fr-FR" smtClean="0"/>
              <a:pPr/>
              <a:t>2</a:t>
            </a:fld>
            <a:endParaRPr lang="fr-FR" alt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Text Box 2">
            <a:extLst>
              <a:ext uri="{FF2B5EF4-FFF2-40B4-BE49-F238E27FC236}">
                <a16:creationId xmlns:a16="http://schemas.microsoft.com/office/drawing/2014/main" id="{36D4EE16-9A88-4C48-B0B4-233C49B1F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1" y="304800"/>
            <a:ext cx="22333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fr-FR" dirty="0">
                <a:solidFill>
                  <a:srgbClr val="FF0000"/>
                </a:solidFill>
              </a:rPr>
              <a:t>History of </a:t>
            </a:r>
            <a:r>
              <a:rPr lang="en-US" altLang="fr-FR" dirty="0" err="1">
                <a:solidFill>
                  <a:srgbClr val="FF0000"/>
                </a:solidFill>
              </a:rPr>
              <a:t>SuSpect</a:t>
            </a:r>
            <a:endParaRPr lang="fr-FR" altLang="fr-FR" dirty="0">
              <a:solidFill>
                <a:srgbClr val="FF0000"/>
              </a:solidFill>
            </a:endParaRPr>
          </a:p>
        </p:txBody>
      </p:sp>
      <p:sp>
        <p:nvSpPr>
          <p:cNvPr id="538664" name="Text Box 40">
            <a:extLst>
              <a:ext uri="{FF2B5EF4-FFF2-40B4-BE49-F238E27FC236}">
                <a16:creationId xmlns:a16="http://schemas.microsoft.com/office/drawing/2014/main" id="{63747B2E-1066-483D-A53C-83BC9847E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400" y="797778"/>
            <a:ext cx="11017224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A brief history: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1997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 GDR Supersymmetry (Pierre </a:t>
            </a:r>
            <a:r>
              <a:rPr lang="en-US" altLang="fr-FR" sz="1600" dirty="0" err="1">
                <a:solidFill>
                  <a:srgbClr val="000099"/>
                </a:solidFill>
                <a:cs typeface="Times New Roman" panose="02020603050405020304" pitchFamily="18" charset="0"/>
              </a:rPr>
              <a:t>Binetruy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Working group MSSM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1997-2002 Definition of </a:t>
            </a:r>
            <a:r>
              <a:rPr lang="en-US" altLang="fr-FR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phenomenological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 MSSM </a:t>
            </a:r>
            <a:r>
              <a:rPr lang="en-US" altLang="fr-FR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fr-FR" sz="16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pMSSM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sfermions</a:t>
            </a:r>
            <a:r>
              <a:rPr lang="en-US" altLang="fr-FR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: 1</a:t>
            </a:r>
            <a:r>
              <a:rPr lang="en-US" altLang="fr-FR" sz="1600" baseline="30000" dirty="0">
                <a:solidFill>
                  <a:srgbClr val="FF0000"/>
                </a:solidFill>
                <a:cs typeface="Times New Roman" panose="02020603050405020304" pitchFamily="18" charset="0"/>
              </a:rPr>
              <a:t>st</a:t>
            </a:r>
            <a:r>
              <a:rPr lang="en-US" altLang="fr-FR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 and 2</a:t>
            </a:r>
            <a:r>
              <a:rPr lang="en-US" altLang="fr-FR" sz="1600" baseline="30000" dirty="0">
                <a:solidFill>
                  <a:srgbClr val="FF0000"/>
                </a:solidFill>
                <a:cs typeface="Times New Roman" panose="02020603050405020304" pitchFamily="18" charset="0"/>
              </a:rPr>
              <a:t>nd</a:t>
            </a:r>
            <a:r>
              <a:rPr lang="en-US" altLang="fr-FR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 generation universality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No new sources of FCNC and CP violation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1999 Publication MSSM report: </a:t>
            </a:r>
            <a:r>
              <a:rPr lang="en-US" altLang="fr-FR" sz="1600" dirty="0" err="1">
                <a:solidFill>
                  <a:srgbClr val="000099"/>
                </a:solidFill>
                <a:cs typeface="Times New Roman" panose="02020603050405020304" pitchFamily="18" charset="0"/>
                <a:hlinkClick r:id="rId2"/>
              </a:rPr>
              <a:t>arXiv:hep-ph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  <a:hlinkClick r:id="rId2"/>
              </a:rPr>
              <a:t>/9901246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 (406 citations)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2002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 Publication of Spectrum Calculator </a:t>
            </a:r>
            <a:r>
              <a:rPr lang="en-US" altLang="fr-FR" sz="1600" dirty="0" err="1">
                <a:solidFill>
                  <a:srgbClr val="000099"/>
                </a:solidFill>
                <a:cs typeface="Times New Roman" panose="02020603050405020304" pitchFamily="18" charset="0"/>
              </a:rPr>
              <a:t>SuSpect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: 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  <a:hlinkClick r:id="rId3"/>
              </a:rPr>
              <a:t>Comput.Phys.Commun.176:426-455,2007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 (1083 citations)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Abdelhak</a:t>
            </a:r>
            <a:r>
              <a:rPr lang="en-US" altLang="fr-FR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fr-FR" sz="16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Djouadi</a:t>
            </a:r>
            <a:r>
              <a:rPr lang="en-US" altLang="fr-FR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, Jean-</a:t>
            </a:r>
            <a:r>
              <a:rPr lang="en-US" altLang="fr-FR" sz="16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Loic</a:t>
            </a:r>
            <a:r>
              <a:rPr lang="en-US" altLang="fr-FR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fr-FR" sz="16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Kneur</a:t>
            </a:r>
            <a:r>
              <a:rPr lang="en-US" altLang="fr-FR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, Gilbert </a:t>
            </a:r>
            <a:r>
              <a:rPr lang="en-US" altLang="fr-FR" sz="16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Moultaka</a:t>
            </a:r>
            <a:endParaRPr lang="en-US" altLang="fr-FR" sz="16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dirty="0" err="1">
                <a:solidFill>
                  <a:srgbClr val="000099"/>
                </a:solidFill>
                <a:cs typeface="Times New Roman" panose="02020603050405020304" pitchFamily="18" charset="0"/>
              </a:rPr>
              <a:t>pMSSM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 (of the MSSM WG </a:t>
            </a:r>
            <a:r>
              <a:rPr lang="en-US" altLang="fr-FR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+3 parameters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), </a:t>
            </a:r>
            <a:r>
              <a:rPr lang="en-US" altLang="fr-FR" sz="1600" dirty="0" err="1">
                <a:solidFill>
                  <a:srgbClr val="000099"/>
                </a:solidFill>
                <a:cs typeface="Times New Roman" panose="02020603050405020304" pitchFamily="18" charset="0"/>
              </a:rPr>
              <a:t>mSUGRA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, </a:t>
            </a:r>
            <a:r>
              <a:rPr lang="en-US" altLang="fr-FR" sz="1600" dirty="0" err="1">
                <a:solidFill>
                  <a:srgbClr val="000099"/>
                </a:solidFill>
                <a:cs typeface="Times New Roman" panose="02020603050405020304" pitchFamily="18" charset="0"/>
              </a:rPr>
              <a:t>mGMSB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,….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2003 Susy Les </a:t>
            </a:r>
            <a:r>
              <a:rPr lang="en-US" altLang="fr-FR" sz="1600" dirty="0" err="1">
                <a:solidFill>
                  <a:srgbClr val="000099"/>
                </a:solidFill>
                <a:cs typeface="Times New Roman" panose="02020603050405020304" pitchFamily="18" charset="0"/>
              </a:rPr>
              <a:t>Houches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 Accord (SLHA): 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  <a:hlinkClick r:id="rId4"/>
              </a:rPr>
              <a:t>JHEP 0407:036,2004</a:t>
            </a:r>
            <a:endParaRPr lang="en-US" altLang="fr-FR" sz="1600" dirty="0">
              <a:solidFill>
                <a:srgbClr val="000099"/>
              </a:solidFill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Interoperability of Spectrum, Decay and Cross section calculators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2012 Discovery a R=+1 particle: 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2013 Relic density MSSM with SuSpect2 (Sophie): 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  <a:hlinkClick r:id="rId5"/>
              </a:rPr>
              <a:t>Phys. Rev. D 89, 055017 (2014)</a:t>
            </a:r>
            <a:endParaRPr lang="en-US" altLang="fr-FR" sz="1600" dirty="0">
              <a:solidFill>
                <a:srgbClr val="000099"/>
              </a:solidFill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2013 Start on major rewrite in C++ (SuSpect3)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Gilbert + Jean-</a:t>
            </a:r>
            <a:r>
              <a:rPr lang="en-US" altLang="fr-FR" sz="1600" dirty="0" err="1">
                <a:solidFill>
                  <a:srgbClr val="000099"/>
                </a:solidFill>
                <a:cs typeface="Times New Roman" panose="02020603050405020304" pitchFamily="18" charset="0"/>
              </a:rPr>
              <a:t>Loic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 + </a:t>
            </a:r>
            <a:r>
              <a:rPr lang="en-US" altLang="fr-FR" sz="1600" dirty="0">
                <a:solidFill>
                  <a:srgbClr val="008000"/>
                </a:solidFill>
                <a:cs typeface="Times New Roman" panose="02020603050405020304" pitchFamily="18" charset="0"/>
              </a:rPr>
              <a:t>Michael </a:t>
            </a:r>
            <a:r>
              <a:rPr lang="en-US" altLang="fr-FR" sz="1600" dirty="0" err="1">
                <a:solidFill>
                  <a:srgbClr val="008000"/>
                </a:solidFill>
                <a:cs typeface="Times New Roman" panose="02020603050405020304" pitchFamily="18" charset="0"/>
              </a:rPr>
              <a:t>Ughetto</a:t>
            </a:r>
            <a:r>
              <a:rPr lang="en-US" altLang="fr-FR" sz="1600" dirty="0">
                <a:solidFill>
                  <a:srgbClr val="008000"/>
                </a:solidFill>
                <a:cs typeface="Times New Roman" panose="02020603050405020304" pitchFamily="18" charset="0"/>
              </a:rPr>
              <a:t> (thesis internship LAL)+DZ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 + </a:t>
            </a:r>
            <a:r>
              <a:rPr lang="en-US" altLang="fr-FR" sz="1600" dirty="0" err="1">
                <a:solidFill>
                  <a:srgbClr val="000099"/>
                </a:solidFill>
                <a:cs typeface="Times New Roman" panose="02020603050405020304" pitchFamily="18" charset="0"/>
              </a:rPr>
              <a:t>Abdelhak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Revisit </a:t>
            </a:r>
            <a:r>
              <a:rPr lang="en-US" altLang="fr-FR" sz="1600" dirty="0" err="1">
                <a:solidFill>
                  <a:srgbClr val="000099"/>
                </a:solidFill>
                <a:cs typeface="Times New Roman" panose="02020603050405020304" pitchFamily="18" charset="0"/>
              </a:rPr>
              <a:t>sfermion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 universality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Use C++ for inheritance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SLHA compatibility  </a:t>
            </a:r>
            <a:endParaRPr lang="fr-FR" altLang="fr-FR" sz="1600" dirty="0">
              <a:solidFill>
                <a:srgbClr val="000099"/>
              </a:solidFill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2</a:t>
            </a:r>
            <a:r>
              <a:rPr lang="fr-FR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015 </a:t>
            </a:r>
            <a:r>
              <a:rPr lang="fr-FR" altLang="fr-FR" sz="1600" dirty="0" err="1">
                <a:solidFill>
                  <a:srgbClr val="000099"/>
                </a:solidFill>
                <a:cs typeface="Times New Roman" panose="02020603050405020304" pitchFamily="18" charset="0"/>
              </a:rPr>
              <a:t>Relic</a:t>
            </a:r>
            <a:r>
              <a:rPr lang="fr-FR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fr-FR" altLang="fr-FR" sz="1600" dirty="0" err="1">
                <a:solidFill>
                  <a:srgbClr val="000099"/>
                </a:solidFill>
                <a:cs typeface="Times New Roman" panose="02020603050405020304" pitchFamily="18" charset="0"/>
              </a:rPr>
              <a:t>density</a:t>
            </a:r>
            <a:r>
              <a:rPr lang="fr-FR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 NMSSM </a:t>
            </a:r>
            <a:r>
              <a:rPr lang="fr-FR" altLang="fr-FR" sz="1600" dirty="0" err="1">
                <a:solidFill>
                  <a:srgbClr val="000099"/>
                </a:solidFill>
                <a:cs typeface="Times New Roman" panose="02020603050405020304" pitchFamily="18" charset="0"/>
              </a:rPr>
              <a:t>with</a:t>
            </a:r>
            <a:r>
              <a:rPr lang="fr-FR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fr-FR" altLang="fr-FR" sz="1600" dirty="0" err="1">
                <a:solidFill>
                  <a:srgbClr val="000099"/>
                </a:solidFill>
                <a:cs typeface="Times New Roman" panose="02020603050405020304" pitchFamily="18" charset="0"/>
              </a:rPr>
              <a:t>SFitter</a:t>
            </a:r>
            <a:r>
              <a:rPr lang="fr-FR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 (Anja Butter Master </a:t>
            </a:r>
            <a:r>
              <a:rPr lang="fr-FR" altLang="fr-FR" sz="1600" dirty="0" err="1">
                <a:solidFill>
                  <a:srgbClr val="000099"/>
                </a:solidFill>
                <a:cs typeface="Times New Roman" panose="02020603050405020304" pitchFamily="18" charset="0"/>
              </a:rPr>
              <a:t>Thesis</a:t>
            </a:r>
            <a:r>
              <a:rPr lang="fr-FR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 LAL): </a:t>
            </a:r>
            <a:r>
              <a:rPr lang="fr-FR" altLang="fr-FR" sz="1600" dirty="0">
                <a:solidFill>
                  <a:srgbClr val="000099"/>
                </a:solidFill>
                <a:cs typeface="Times New Roman" panose="02020603050405020304" pitchFamily="18" charset="0"/>
                <a:hlinkClick r:id="rId6"/>
              </a:rPr>
              <a:t>Phys. </a:t>
            </a:r>
            <a:r>
              <a:rPr lang="fr-FR" altLang="fr-FR" sz="1600" dirty="0" err="1">
                <a:solidFill>
                  <a:srgbClr val="000099"/>
                </a:solidFill>
                <a:cs typeface="Times New Roman" panose="02020603050405020304" pitchFamily="18" charset="0"/>
                <a:hlinkClick r:id="rId6"/>
              </a:rPr>
              <a:t>Rev</a:t>
            </a:r>
            <a:r>
              <a:rPr lang="fr-FR" altLang="fr-FR" sz="1600" dirty="0">
                <a:solidFill>
                  <a:srgbClr val="000099"/>
                </a:solidFill>
                <a:cs typeface="Times New Roman" panose="02020603050405020304" pitchFamily="18" charset="0"/>
                <a:hlinkClick r:id="rId6"/>
              </a:rPr>
              <a:t>. D 93, 015011 (2016)</a:t>
            </a:r>
            <a:endParaRPr lang="fr-FR" altLang="fr-FR" sz="1600" dirty="0">
              <a:solidFill>
                <a:srgbClr val="000099"/>
              </a:solidFill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2022 Definition and implementation of the </a:t>
            </a:r>
            <a:r>
              <a:rPr lang="en-US" altLang="fr-FR" sz="1600" dirty="0" err="1">
                <a:solidFill>
                  <a:srgbClr val="000099"/>
                </a:solidFill>
                <a:cs typeface="Times New Roman" panose="02020603050405020304" pitchFamily="18" charset="0"/>
              </a:rPr>
              <a:t>mhMSSM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 (Rima el </a:t>
            </a:r>
            <a:r>
              <a:rPr lang="en-US" altLang="fr-FR" sz="1600" dirty="0" err="1">
                <a:solidFill>
                  <a:srgbClr val="000099"/>
                </a:solidFill>
                <a:cs typeface="Times New Roman" panose="02020603050405020304" pitchFamily="18" charset="0"/>
              </a:rPr>
              <a:t>Khoseifi</a:t>
            </a:r>
            <a:r>
              <a:rPr lang="en-US" altLang="fr-FR" sz="1600">
                <a:solidFill>
                  <a:srgbClr val="000099"/>
                </a:solidFill>
                <a:cs typeface="Times New Roman" panose="02020603050405020304" pitchFamily="18" charset="0"/>
              </a:rPr>
              <a:t>, JLK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, GM, DZ: </a:t>
            </a:r>
            <a:r>
              <a:rPr lang="fr-FR" altLang="fr-FR" sz="1600" dirty="0" err="1">
                <a:solidFill>
                  <a:srgbClr val="000099"/>
                </a:solidFill>
                <a:cs typeface="Times New Roman" panose="02020603050405020304" pitchFamily="18" charset="0"/>
                <a:hlinkClick r:id="rId7"/>
              </a:rPr>
              <a:t>Eur</a:t>
            </a:r>
            <a:r>
              <a:rPr lang="fr-FR" altLang="fr-FR" sz="1600" dirty="0">
                <a:solidFill>
                  <a:srgbClr val="000099"/>
                </a:solidFill>
                <a:cs typeface="Times New Roman" panose="02020603050405020304" pitchFamily="18" charset="0"/>
                <a:hlinkClick r:id="rId7"/>
              </a:rPr>
              <a:t>. Phys. J. C (2022) 82:657</a:t>
            </a:r>
            <a:endParaRPr lang="en-US" altLang="fr-FR" sz="1600" dirty="0">
              <a:solidFill>
                <a:srgbClr val="000099"/>
              </a:solidFill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2</a:t>
            </a:r>
            <a:r>
              <a:rPr lang="fr-FR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022 Publication of SuSpect3 (</a:t>
            </a:r>
            <a:r>
              <a:rPr lang="fr-FR" altLang="fr-FR" sz="1600" dirty="0" err="1">
                <a:solidFill>
                  <a:srgbClr val="000099"/>
                </a:solidFill>
                <a:cs typeface="Times New Roman" panose="02020603050405020304" pitchFamily="18" charset="0"/>
              </a:rPr>
              <a:t>paper</a:t>
            </a:r>
            <a:r>
              <a:rPr lang="fr-FR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 and </a:t>
            </a:r>
            <a:r>
              <a:rPr lang="fr-FR" altLang="fr-FR" sz="1600" dirty="0" err="1">
                <a:solidFill>
                  <a:srgbClr val="000099"/>
                </a:solidFill>
                <a:cs typeface="Times New Roman" panose="02020603050405020304" pitchFamily="18" charset="0"/>
              </a:rPr>
              <a:t>manual</a:t>
            </a:r>
            <a:r>
              <a:rPr lang="fr-FR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): </a:t>
            </a:r>
            <a:r>
              <a:rPr lang="fr-FR" altLang="fr-FR" sz="1600" dirty="0">
                <a:solidFill>
                  <a:srgbClr val="000099"/>
                </a:solidFill>
                <a:cs typeface="Times New Roman" panose="02020603050405020304" pitchFamily="18" charset="0"/>
                <a:hlinkClick r:id="rId8"/>
              </a:rPr>
              <a:t>arXiv:2211.16956</a:t>
            </a:r>
            <a:endParaRPr lang="en-US" altLang="fr-FR" sz="1600" dirty="0">
              <a:solidFill>
                <a:srgbClr val="000099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09D06A9-F769-4AF0-B4D8-0E074DCEED0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92344" y="2935405"/>
            <a:ext cx="2160240" cy="214977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095EA94-4469-4579-9713-4CACEF03EA3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6060" y="587838"/>
            <a:ext cx="2206523" cy="1761042"/>
          </a:xfrm>
          <a:prstGeom prst="rect">
            <a:avLst/>
          </a:prstGeom>
        </p:spPr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FAD4D2B-E481-4F33-BAC3-5EAA24DC7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C236-137C-45B8-A212-A6F19FFF2318}" type="slidenum">
              <a:rPr lang="fr-FR" altLang="fr-FR" smtClean="0"/>
              <a:pPr/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87453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Text Box 2">
            <a:extLst>
              <a:ext uri="{FF2B5EF4-FFF2-40B4-BE49-F238E27FC236}">
                <a16:creationId xmlns:a16="http://schemas.microsoft.com/office/drawing/2014/main" id="{36D4EE16-9A88-4C48-B0B4-233C49B1F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1" y="304800"/>
            <a:ext cx="5477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fr-FR" dirty="0">
                <a:solidFill>
                  <a:srgbClr val="FF0000"/>
                </a:solidFill>
              </a:rPr>
              <a:t>Calculating a Supersymmetric Spectrum: Basics</a:t>
            </a:r>
            <a:endParaRPr lang="fr-FR" altLang="fr-FR" dirty="0">
              <a:solidFill>
                <a:srgbClr val="FF0000"/>
              </a:solidFill>
            </a:endParaRPr>
          </a:p>
        </p:txBody>
      </p:sp>
      <p:sp>
        <p:nvSpPr>
          <p:cNvPr id="538664" name="Text Box 40">
            <a:extLst>
              <a:ext uri="{FF2B5EF4-FFF2-40B4-BE49-F238E27FC236}">
                <a16:creationId xmlns:a16="http://schemas.microsoft.com/office/drawing/2014/main" id="{63747B2E-1066-483D-A53C-83BC9847E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0964" y="1124744"/>
            <a:ext cx="3995676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Boundary conditions: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High scale: SUSY breaking masses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EWSB scale: μ, m</a:t>
            </a:r>
            <a:r>
              <a:rPr lang="en-US" altLang="fr-FR" sz="1600" baseline="30000" dirty="0">
                <a:solidFill>
                  <a:srgbClr val="000099"/>
                </a:solidFill>
                <a:cs typeface="Times New Roman" panose="02020603050405020304" pitchFamily="18" charset="0"/>
              </a:rPr>
              <a:t>2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A(EWSB)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Z scale: tanβ</a:t>
            </a:r>
            <a:endParaRPr lang="en-US" altLang="fr-FR" sz="1600" dirty="0">
              <a:solidFill>
                <a:srgbClr val="006600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en-US" altLang="fr-FR" sz="1600" dirty="0">
              <a:solidFill>
                <a:srgbClr val="0066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Numerical solution of coupled RGE: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High Scale to Low Scale in N steps</a:t>
            </a:r>
          </a:p>
          <a:p>
            <a:pPr eaLnBrk="1" hangingPunct="1"/>
            <a:endParaRPr lang="en-US" altLang="fr-FR" sz="1600" dirty="0">
              <a:solidFill>
                <a:srgbClr val="000099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Ensure EWSB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Iteration at EWSB scale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fr-FR" sz="1600" dirty="0">
              <a:solidFill>
                <a:srgbClr val="000099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Radiative corrections EWSB scale: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Higgs Potential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Higgs and SUSY running masses to pole masses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fr-FR" sz="1600" dirty="0">
              <a:solidFill>
                <a:srgbClr val="000099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Radiative corrections Z scale: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Corrections to SM couplings (</a:t>
            </a:r>
            <a:r>
              <a:rPr lang="en-US" altLang="fr-FR" sz="1600" dirty="0" err="1">
                <a:solidFill>
                  <a:srgbClr val="000099"/>
                </a:solidFill>
                <a:cs typeface="Times New Roman" panose="02020603050405020304" pitchFamily="18" charset="0"/>
              </a:rPr>
              <a:t>yukawa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, W, Z</a:t>
            </a:r>
          </a:p>
        </p:txBody>
      </p:sp>
      <p:sp>
        <p:nvSpPr>
          <p:cNvPr id="13" name="Text Box 40">
            <a:extLst>
              <a:ext uri="{FF2B5EF4-FFF2-40B4-BE49-F238E27FC236}">
                <a16:creationId xmlns:a16="http://schemas.microsoft.com/office/drawing/2014/main" id="{B306C3F4-5BFA-4AC7-B380-E0921E886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726" y="1113344"/>
            <a:ext cx="21860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GUT scale  ~10</a:t>
            </a:r>
            <a:r>
              <a:rPr lang="en-US" altLang="fr-FR" sz="1600" baseline="30000" dirty="0">
                <a:solidFill>
                  <a:srgbClr val="006600"/>
                </a:solidFill>
                <a:cs typeface="Times New Roman" panose="02020603050405020304" pitchFamily="18" charset="0"/>
              </a:rPr>
              <a:t>16</a:t>
            </a:r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GeV</a:t>
            </a:r>
          </a:p>
        </p:txBody>
      </p:sp>
      <p:sp>
        <p:nvSpPr>
          <p:cNvPr id="14" name="Text Box 40">
            <a:extLst>
              <a:ext uri="{FF2B5EF4-FFF2-40B4-BE49-F238E27FC236}">
                <a16:creationId xmlns:a16="http://schemas.microsoft.com/office/drawing/2014/main" id="{C414B4E3-B456-4C6F-BB58-0755EDE1F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726" y="4077072"/>
            <a:ext cx="21860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EWSB scale  ~10</a:t>
            </a:r>
            <a:r>
              <a:rPr lang="en-US" altLang="fr-FR" sz="1600" baseline="30000" dirty="0">
                <a:solidFill>
                  <a:srgbClr val="006600"/>
                </a:solidFill>
                <a:cs typeface="Times New Roman" panose="02020603050405020304" pitchFamily="18" charset="0"/>
              </a:rPr>
              <a:t>3</a:t>
            </a:r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GeV</a:t>
            </a:r>
          </a:p>
        </p:txBody>
      </p:sp>
      <p:sp>
        <p:nvSpPr>
          <p:cNvPr id="15" name="Text Box 40">
            <a:extLst>
              <a:ext uri="{FF2B5EF4-FFF2-40B4-BE49-F238E27FC236}">
                <a16:creationId xmlns:a16="http://schemas.microsoft.com/office/drawing/2014/main" id="{1E1D7907-89B3-482A-B430-E63E5316F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496" y="5610726"/>
            <a:ext cx="21860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Z scale  ~10</a:t>
            </a:r>
            <a:r>
              <a:rPr lang="en-US" altLang="fr-FR" sz="1600" baseline="30000" dirty="0">
                <a:solidFill>
                  <a:srgbClr val="006600"/>
                </a:solidFill>
                <a:cs typeface="Times New Roman" panose="02020603050405020304" pitchFamily="18" charset="0"/>
              </a:rPr>
              <a:t>2</a:t>
            </a:r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GeV</a:t>
            </a: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97DBDD03-58C3-4F16-83F2-A2EAF096A3CB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>
            <a:off x="2626731" y="1451898"/>
            <a:ext cx="0" cy="2625174"/>
          </a:xfrm>
          <a:prstGeom prst="straightConnector1">
            <a:avLst/>
          </a:prstGeom>
          <a:ln w="28575">
            <a:solidFill>
              <a:srgbClr val="FA0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72EEB58C-A322-4252-B33A-096C2C906FCC}"/>
              </a:ext>
            </a:extLst>
          </p:cNvPr>
          <p:cNvCxnSpPr>
            <a:cxnSpLocks/>
          </p:cNvCxnSpPr>
          <p:nvPr/>
        </p:nvCxnSpPr>
        <p:spPr>
          <a:xfrm>
            <a:off x="2639616" y="4509120"/>
            <a:ext cx="0" cy="1080120"/>
          </a:xfrm>
          <a:prstGeom prst="straightConnector1">
            <a:avLst/>
          </a:prstGeom>
          <a:ln w="28575">
            <a:solidFill>
              <a:srgbClr val="FA0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FCE456BC-812B-4E64-A4DE-46DACB02BA16}"/>
              </a:ext>
            </a:extLst>
          </p:cNvPr>
          <p:cNvCxnSpPr>
            <a:cxnSpLocks/>
          </p:cNvCxnSpPr>
          <p:nvPr/>
        </p:nvCxnSpPr>
        <p:spPr>
          <a:xfrm flipV="1">
            <a:off x="1271464" y="1496184"/>
            <a:ext cx="0" cy="4114542"/>
          </a:xfrm>
          <a:prstGeom prst="straightConnector1">
            <a:avLst/>
          </a:prstGeom>
          <a:ln w="28575">
            <a:solidFill>
              <a:srgbClr val="FA0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40">
            <a:extLst>
              <a:ext uri="{FF2B5EF4-FFF2-40B4-BE49-F238E27FC236}">
                <a16:creationId xmlns:a16="http://schemas.microsoft.com/office/drawing/2014/main" id="{2CBB1B7C-89C5-41FF-A840-EA1E97F49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627" y="2586390"/>
            <a:ext cx="6480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B808A3"/>
                </a:solidFill>
                <a:cs typeface="Times New Roman" panose="02020603050405020304" pitchFamily="18" charset="0"/>
              </a:rPr>
              <a:t>RGE</a:t>
            </a:r>
          </a:p>
        </p:txBody>
      </p:sp>
      <p:sp>
        <p:nvSpPr>
          <p:cNvPr id="25" name="Text Box 40">
            <a:extLst>
              <a:ext uri="{FF2B5EF4-FFF2-40B4-BE49-F238E27FC236}">
                <a16:creationId xmlns:a16="http://schemas.microsoft.com/office/drawing/2014/main" id="{592AA916-4287-4F73-92E0-C59760F89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9616" y="4890646"/>
            <a:ext cx="6480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B808A3"/>
                </a:solidFill>
                <a:cs typeface="Times New Roman" panose="02020603050405020304" pitchFamily="18" charset="0"/>
              </a:rPr>
              <a:t>RGE</a:t>
            </a:r>
          </a:p>
        </p:txBody>
      </p:sp>
      <p:sp>
        <p:nvSpPr>
          <p:cNvPr id="26" name="Text Box 40">
            <a:extLst>
              <a:ext uri="{FF2B5EF4-FFF2-40B4-BE49-F238E27FC236}">
                <a16:creationId xmlns:a16="http://schemas.microsoft.com/office/drawing/2014/main" id="{BD42E502-7523-49A0-83FC-A2DFC91D3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1464" y="3140968"/>
            <a:ext cx="6480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B808A3"/>
                </a:solidFill>
                <a:cs typeface="Times New Roman" panose="02020603050405020304" pitchFamily="18" charset="0"/>
              </a:rPr>
              <a:t>RGE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6B12D67F-6DE3-4486-AED0-9B145F644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C236-137C-45B8-A212-A6F19FFF2318}" type="slidenum">
              <a:rPr lang="fr-FR" altLang="fr-FR" smtClean="0"/>
              <a:pPr/>
              <a:t>4</a:t>
            </a:fld>
            <a:endParaRPr lang="fr-FR" alt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1F45F46-73C5-4560-9C12-06108830F1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1025" y="836712"/>
            <a:ext cx="828791" cy="76210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3C1DA06-A029-4FE1-8BD4-0D250BEA84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5760" y="5730174"/>
            <a:ext cx="581106" cy="21910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C0F1D00-1A50-447B-BFED-B6EF7BE7DC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8201" y="2007893"/>
            <a:ext cx="619211" cy="25721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2B326C7-5D62-4784-BF63-71C564978C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8682" y="908720"/>
            <a:ext cx="333422" cy="27626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6A74B3C-B8E9-47C9-B7A3-7D9EF19B31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2064" y="1124744"/>
            <a:ext cx="400106" cy="51442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6CDEE0C-8058-4D2B-B78D-3BEDC14A961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90611" y="992496"/>
            <a:ext cx="657317" cy="276264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989B59A5-7BE7-49C5-AD97-E98799195F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81378" y="1772816"/>
            <a:ext cx="514422" cy="523948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080D451-E5AA-4300-B1A9-69B61889CF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09276" y="1772816"/>
            <a:ext cx="390580" cy="228632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6937E7BF-91EE-4F26-8533-EE8FE5CE390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67808" y="1988840"/>
            <a:ext cx="523948" cy="257211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E5D0166C-0B66-4975-84BD-666AB5ECB0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15880" y="1756005"/>
            <a:ext cx="419158" cy="304843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D21F8E4A-F43C-4D62-AF64-1E19EAA43A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08595" y="2020501"/>
            <a:ext cx="447737" cy="276264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F98BE1A4-5C2A-46E9-BB06-C1179AC7A7C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91944" y="1772816"/>
            <a:ext cx="457264" cy="247685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906730ED-C8F5-4E1C-A4C4-25E6D12A0E1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61395" y="1979299"/>
            <a:ext cx="390580" cy="276264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3A38C7AC-6813-413C-9D92-F7C187F97A8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123740" y="1772816"/>
            <a:ext cx="476316" cy="276264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DF799731-7C28-45E3-8B60-4EF0B53752B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600056" y="1772816"/>
            <a:ext cx="447737" cy="266737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B1ABF06F-EC05-42E8-8F22-BCB3353078B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611349" y="2323943"/>
            <a:ext cx="466790" cy="314369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6A371F6A-6C0F-426B-8DED-5ABC92AEE51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190462" y="2323943"/>
            <a:ext cx="419158" cy="266737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8E099FA7-5896-4C12-A023-F247830FA8A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653062" y="2328705"/>
            <a:ext cx="438211" cy="304843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45DC643F-A82B-4D6E-9882-29E42242F4A7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600056" y="1981556"/>
            <a:ext cx="466790" cy="295316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56E9002E-48E2-48D6-A7FC-6F43C4B73836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474546" y="980728"/>
            <a:ext cx="333422" cy="276264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id="{034B6D99-9514-4B72-AD65-539252E78CE7}"/>
              </a:ext>
            </a:extLst>
          </p:cNvPr>
          <p:cNvSpPr txBox="1"/>
          <p:nvPr/>
        </p:nvSpPr>
        <p:spPr>
          <a:xfrm>
            <a:off x="4727848" y="1340768"/>
            <a:ext cx="1600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i="1" dirty="0"/>
              <a:t>Ae, A</a:t>
            </a:r>
            <a:r>
              <a:rPr lang="el-GR" sz="1200" b="0" i="1" dirty="0"/>
              <a:t>μ</a:t>
            </a:r>
            <a:r>
              <a:rPr lang="en-US" sz="1200" b="0" i="1" dirty="0"/>
              <a:t>, Ad, As, Au, Ac</a:t>
            </a:r>
            <a:endParaRPr lang="fr-FR" sz="1200" b="0" i="1" dirty="0"/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445020A4-74CD-4B68-92DD-671A8CECB383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025142" y="4084638"/>
            <a:ext cx="990738" cy="352474"/>
          </a:xfrm>
          <a:prstGeom prst="rect">
            <a:avLst/>
          </a:prstGeom>
        </p:spPr>
      </p:pic>
      <p:sp>
        <p:nvSpPr>
          <p:cNvPr id="39" name="ZoneTexte 38">
            <a:extLst>
              <a:ext uri="{FF2B5EF4-FFF2-40B4-BE49-F238E27FC236}">
                <a16:creationId xmlns:a16="http://schemas.microsoft.com/office/drawing/2014/main" id="{14107625-4136-4C94-9336-54704EF237EB}"/>
              </a:ext>
            </a:extLst>
          </p:cNvPr>
          <p:cNvSpPr txBox="1"/>
          <p:nvPr/>
        </p:nvSpPr>
        <p:spPr>
          <a:xfrm>
            <a:off x="3697391" y="3717032"/>
            <a:ext cx="949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Derived: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482969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Text Box 2">
            <a:extLst>
              <a:ext uri="{FF2B5EF4-FFF2-40B4-BE49-F238E27FC236}">
                <a16:creationId xmlns:a16="http://schemas.microsoft.com/office/drawing/2014/main" id="{36D4EE16-9A88-4C48-B0B4-233C49B1F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904" y="304800"/>
            <a:ext cx="10663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fr-FR" dirty="0">
                <a:solidFill>
                  <a:srgbClr val="FF0000"/>
                </a:solidFill>
              </a:rPr>
              <a:t>Simple?</a:t>
            </a:r>
            <a:endParaRPr lang="fr-FR" altLang="fr-FR" dirty="0">
              <a:solidFill>
                <a:srgbClr val="FF0000"/>
              </a:solidFill>
            </a:endParaRPr>
          </a:p>
        </p:txBody>
      </p:sp>
      <p:sp>
        <p:nvSpPr>
          <p:cNvPr id="13" name="Text Box 40">
            <a:extLst>
              <a:ext uri="{FF2B5EF4-FFF2-40B4-BE49-F238E27FC236}">
                <a16:creationId xmlns:a16="http://schemas.microsoft.com/office/drawing/2014/main" id="{B306C3F4-5BFA-4AC7-B380-E0921E886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0164" y="1484784"/>
            <a:ext cx="21860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GUT scale  ~10</a:t>
            </a:r>
            <a:r>
              <a:rPr lang="en-US" altLang="fr-FR" sz="1600" baseline="30000" dirty="0">
                <a:solidFill>
                  <a:srgbClr val="006600"/>
                </a:solidFill>
                <a:cs typeface="Times New Roman" panose="02020603050405020304" pitchFamily="18" charset="0"/>
              </a:rPr>
              <a:t>16</a:t>
            </a:r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GeV</a:t>
            </a:r>
          </a:p>
        </p:txBody>
      </p:sp>
      <p:sp>
        <p:nvSpPr>
          <p:cNvPr id="14" name="Text Box 40">
            <a:extLst>
              <a:ext uri="{FF2B5EF4-FFF2-40B4-BE49-F238E27FC236}">
                <a16:creationId xmlns:a16="http://schemas.microsoft.com/office/drawing/2014/main" id="{C414B4E3-B456-4C6F-BB58-0755EDE1F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0164" y="4448512"/>
            <a:ext cx="21860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EWSB scale  ~10</a:t>
            </a:r>
            <a:r>
              <a:rPr lang="en-US" altLang="fr-FR" sz="1600" baseline="30000" dirty="0">
                <a:solidFill>
                  <a:srgbClr val="006600"/>
                </a:solidFill>
                <a:cs typeface="Times New Roman" panose="02020603050405020304" pitchFamily="18" charset="0"/>
              </a:rPr>
              <a:t>3</a:t>
            </a:r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GeV</a:t>
            </a:r>
          </a:p>
        </p:txBody>
      </p:sp>
      <p:sp>
        <p:nvSpPr>
          <p:cNvPr id="15" name="Text Box 40">
            <a:extLst>
              <a:ext uri="{FF2B5EF4-FFF2-40B4-BE49-F238E27FC236}">
                <a16:creationId xmlns:a16="http://schemas.microsoft.com/office/drawing/2014/main" id="{1E1D7907-89B3-482A-B430-E63E5316F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934" y="5982166"/>
            <a:ext cx="21860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Z scale  ~10</a:t>
            </a:r>
            <a:r>
              <a:rPr lang="en-US" altLang="fr-FR" sz="1600" baseline="30000" dirty="0">
                <a:solidFill>
                  <a:srgbClr val="006600"/>
                </a:solidFill>
                <a:cs typeface="Times New Roman" panose="02020603050405020304" pitchFamily="18" charset="0"/>
              </a:rPr>
              <a:t>2</a:t>
            </a:r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GeV</a:t>
            </a: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97DBDD03-58C3-4F16-83F2-A2EAF096A3CB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>
            <a:off x="4473169" y="1823338"/>
            <a:ext cx="0" cy="2625174"/>
          </a:xfrm>
          <a:prstGeom prst="straightConnector1">
            <a:avLst/>
          </a:prstGeom>
          <a:ln w="28575">
            <a:solidFill>
              <a:srgbClr val="FA0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72EEB58C-A322-4252-B33A-096C2C906FCC}"/>
              </a:ext>
            </a:extLst>
          </p:cNvPr>
          <p:cNvCxnSpPr>
            <a:cxnSpLocks/>
          </p:cNvCxnSpPr>
          <p:nvPr/>
        </p:nvCxnSpPr>
        <p:spPr>
          <a:xfrm>
            <a:off x="4486054" y="4880560"/>
            <a:ext cx="0" cy="1080120"/>
          </a:xfrm>
          <a:prstGeom prst="straightConnector1">
            <a:avLst/>
          </a:prstGeom>
          <a:ln w="28575">
            <a:solidFill>
              <a:srgbClr val="FA0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FCE456BC-812B-4E64-A4DE-46DACB02BA16}"/>
              </a:ext>
            </a:extLst>
          </p:cNvPr>
          <p:cNvCxnSpPr>
            <a:cxnSpLocks/>
          </p:cNvCxnSpPr>
          <p:nvPr/>
        </p:nvCxnSpPr>
        <p:spPr>
          <a:xfrm flipV="1">
            <a:off x="3117902" y="1867624"/>
            <a:ext cx="0" cy="4114542"/>
          </a:xfrm>
          <a:prstGeom prst="straightConnector1">
            <a:avLst/>
          </a:prstGeom>
          <a:ln w="28575">
            <a:solidFill>
              <a:srgbClr val="FA0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40">
            <a:extLst>
              <a:ext uri="{FF2B5EF4-FFF2-40B4-BE49-F238E27FC236}">
                <a16:creationId xmlns:a16="http://schemas.microsoft.com/office/drawing/2014/main" id="{2CBB1B7C-89C5-41FF-A840-EA1E97F49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8065" y="2957830"/>
            <a:ext cx="6480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B808A3"/>
                </a:solidFill>
                <a:cs typeface="Times New Roman" panose="02020603050405020304" pitchFamily="18" charset="0"/>
              </a:rPr>
              <a:t>RGE</a:t>
            </a:r>
          </a:p>
        </p:txBody>
      </p:sp>
      <p:sp>
        <p:nvSpPr>
          <p:cNvPr id="25" name="Text Box 40">
            <a:extLst>
              <a:ext uri="{FF2B5EF4-FFF2-40B4-BE49-F238E27FC236}">
                <a16:creationId xmlns:a16="http://schemas.microsoft.com/office/drawing/2014/main" id="{592AA916-4287-4F73-92E0-C59760F89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054" y="5262086"/>
            <a:ext cx="6480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B808A3"/>
                </a:solidFill>
                <a:cs typeface="Times New Roman" panose="02020603050405020304" pitchFamily="18" charset="0"/>
              </a:rPr>
              <a:t>RGE</a:t>
            </a:r>
          </a:p>
        </p:txBody>
      </p:sp>
      <p:sp>
        <p:nvSpPr>
          <p:cNvPr id="26" name="Text Box 40">
            <a:extLst>
              <a:ext uri="{FF2B5EF4-FFF2-40B4-BE49-F238E27FC236}">
                <a16:creationId xmlns:a16="http://schemas.microsoft.com/office/drawing/2014/main" id="{BD42E502-7523-49A0-83FC-A2DFC91D3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902" y="3512408"/>
            <a:ext cx="6480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B808A3"/>
                </a:solidFill>
                <a:cs typeface="Times New Roman" panose="02020603050405020304" pitchFamily="18" charset="0"/>
              </a:rPr>
              <a:t>RGE</a:t>
            </a:r>
          </a:p>
        </p:txBody>
      </p:sp>
      <p:sp>
        <p:nvSpPr>
          <p:cNvPr id="16" name="Text Box 40">
            <a:extLst>
              <a:ext uri="{FF2B5EF4-FFF2-40B4-BE49-F238E27FC236}">
                <a16:creationId xmlns:a16="http://schemas.microsoft.com/office/drawing/2014/main" id="{D67DBBE1-C622-4C6C-ABE5-C3E453ECD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2492" y="1473384"/>
            <a:ext cx="21860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GUT scale  ~10</a:t>
            </a:r>
            <a:r>
              <a:rPr lang="en-US" altLang="fr-FR" sz="1600" baseline="30000" dirty="0">
                <a:solidFill>
                  <a:srgbClr val="006600"/>
                </a:solidFill>
                <a:cs typeface="Times New Roman" panose="02020603050405020304" pitchFamily="18" charset="0"/>
              </a:rPr>
              <a:t>16</a:t>
            </a:r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GeV</a:t>
            </a:r>
          </a:p>
        </p:txBody>
      </p:sp>
      <p:sp>
        <p:nvSpPr>
          <p:cNvPr id="17" name="Text Box 40">
            <a:extLst>
              <a:ext uri="{FF2B5EF4-FFF2-40B4-BE49-F238E27FC236}">
                <a16:creationId xmlns:a16="http://schemas.microsoft.com/office/drawing/2014/main" id="{F5EED55D-F914-4E1D-A4C0-7F843323C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2492" y="4437112"/>
            <a:ext cx="21860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EWSB scale  ~10</a:t>
            </a:r>
            <a:r>
              <a:rPr lang="en-US" altLang="fr-FR" sz="1600" baseline="30000" dirty="0">
                <a:solidFill>
                  <a:srgbClr val="006600"/>
                </a:solidFill>
                <a:cs typeface="Times New Roman" panose="02020603050405020304" pitchFamily="18" charset="0"/>
              </a:rPr>
              <a:t>3</a:t>
            </a:r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GeV</a:t>
            </a:r>
          </a:p>
        </p:txBody>
      </p:sp>
      <p:sp>
        <p:nvSpPr>
          <p:cNvPr id="18" name="Text Box 40">
            <a:extLst>
              <a:ext uri="{FF2B5EF4-FFF2-40B4-BE49-F238E27FC236}">
                <a16:creationId xmlns:a16="http://schemas.microsoft.com/office/drawing/2014/main" id="{DCAB772A-2D88-4767-8385-6EB9D1AE6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8262" y="5970766"/>
            <a:ext cx="21860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Z scale  ~10</a:t>
            </a:r>
            <a:r>
              <a:rPr lang="en-US" altLang="fr-FR" sz="1600" baseline="30000" dirty="0">
                <a:solidFill>
                  <a:srgbClr val="006600"/>
                </a:solidFill>
                <a:cs typeface="Times New Roman" panose="02020603050405020304" pitchFamily="18" charset="0"/>
              </a:rPr>
              <a:t>2</a:t>
            </a:r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GeV</a:t>
            </a: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896560E9-599D-44C2-B040-CE71D4682004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7417914" y="2204864"/>
            <a:ext cx="7583" cy="2232248"/>
          </a:xfrm>
          <a:prstGeom prst="straightConnector1">
            <a:avLst/>
          </a:prstGeom>
          <a:ln w="28575">
            <a:solidFill>
              <a:srgbClr val="FA0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477815D7-B59D-4489-9315-10A74353547F}"/>
              </a:ext>
            </a:extLst>
          </p:cNvPr>
          <p:cNvCxnSpPr>
            <a:cxnSpLocks/>
          </p:cNvCxnSpPr>
          <p:nvPr/>
        </p:nvCxnSpPr>
        <p:spPr>
          <a:xfrm>
            <a:off x="7438382" y="4869160"/>
            <a:ext cx="0" cy="1080120"/>
          </a:xfrm>
          <a:prstGeom prst="straightConnector1">
            <a:avLst/>
          </a:prstGeom>
          <a:ln w="28575">
            <a:solidFill>
              <a:srgbClr val="FA0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D13FF740-8CC6-41A8-8A72-F8A6959EBA18}"/>
              </a:ext>
            </a:extLst>
          </p:cNvPr>
          <p:cNvCxnSpPr>
            <a:cxnSpLocks/>
          </p:cNvCxnSpPr>
          <p:nvPr/>
        </p:nvCxnSpPr>
        <p:spPr>
          <a:xfrm flipV="1">
            <a:off x="6070230" y="1772816"/>
            <a:ext cx="0" cy="4197950"/>
          </a:xfrm>
          <a:prstGeom prst="straightConnector1">
            <a:avLst/>
          </a:prstGeom>
          <a:ln w="28575">
            <a:solidFill>
              <a:srgbClr val="FA0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40">
            <a:extLst>
              <a:ext uri="{FF2B5EF4-FFF2-40B4-BE49-F238E27FC236}">
                <a16:creationId xmlns:a16="http://schemas.microsoft.com/office/drawing/2014/main" id="{F0A02431-CC4C-4DC8-88AC-8A02BCBF1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0393" y="2946430"/>
            <a:ext cx="6480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B808A3"/>
                </a:solidFill>
                <a:cs typeface="Times New Roman" panose="02020603050405020304" pitchFamily="18" charset="0"/>
              </a:rPr>
              <a:t>RGE</a:t>
            </a:r>
          </a:p>
        </p:txBody>
      </p:sp>
      <p:sp>
        <p:nvSpPr>
          <p:cNvPr id="28" name="Text Box 40">
            <a:extLst>
              <a:ext uri="{FF2B5EF4-FFF2-40B4-BE49-F238E27FC236}">
                <a16:creationId xmlns:a16="http://schemas.microsoft.com/office/drawing/2014/main" id="{5B4D8558-7106-49A7-BD79-65BDB047D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8382" y="5250686"/>
            <a:ext cx="6480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B808A3"/>
                </a:solidFill>
                <a:cs typeface="Times New Roman" panose="02020603050405020304" pitchFamily="18" charset="0"/>
              </a:rPr>
              <a:t>RGE</a:t>
            </a:r>
          </a:p>
        </p:txBody>
      </p:sp>
      <p:sp>
        <p:nvSpPr>
          <p:cNvPr id="29" name="Text Box 40">
            <a:extLst>
              <a:ext uri="{FF2B5EF4-FFF2-40B4-BE49-F238E27FC236}">
                <a16:creationId xmlns:a16="http://schemas.microsoft.com/office/drawing/2014/main" id="{062F90DE-4A0D-403A-A92F-5FA71ACB8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0230" y="3501008"/>
            <a:ext cx="6480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B808A3"/>
                </a:solidFill>
                <a:cs typeface="Times New Roman" panose="02020603050405020304" pitchFamily="18" charset="0"/>
              </a:rPr>
              <a:t>RGE</a:t>
            </a:r>
          </a:p>
        </p:txBody>
      </p:sp>
      <p:sp>
        <p:nvSpPr>
          <p:cNvPr id="30" name="Text Box 40">
            <a:extLst>
              <a:ext uri="{FF2B5EF4-FFF2-40B4-BE49-F238E27FC236}">
                <a16:creationId xmlns:a16="http://schemas.microsoft.com/office/drawing/2014/main" id="{68E9948A-5FF6-4621-871F-AFBBA6D07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4860" y="1473384"/>
            <a:ext cx="21860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GUT scale  ~10</a:t>
            </a:r>
            <a:r>
              <a:rPr lang="en-US" altLang="fr-FR" sz="1600" baseline="30000" dirty="0">
                <a:solidFill>
                  <a:srgbClr val="006600"/>
                </a:solidFill>
                <a:cs typeface="Times New Roman" panose="02020603050405020304" pitchFamily="18" charset="0"/>
              </a:rPr>
              <a:t>16</a:t>
            </a:r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GeV</a:t>
            </a:r>
          </a:p>
        </p:txBody>
      </p:sp>
      <p:sp>
        <p:nvSpPr>
          <p:cNvPr id="31" name="Text Box 40">
            <a:extLst>
              <a:ext uri="{FF2B5EF4-FFF2-40B4-BE49-F238E27FC236}">
                <a16:creationId xmlns:a16="http://schemas.microsoft.com/office/drawing/2014/main" id="{22C42461-BBC6-4324-9365-C6298EF5B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4860" y="4437112"/>
            <a:ext cx="21860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EWSB scale  ~10</a:t>
            </a:r>
            <a:r>
              <a:rPr lang="en-US" altLang="fr-FR" sz="1600" baseline="30000" dirty="0">
                <a:solidFill>
                  <a:srgbClr val="006600"/>
                </a:solidFill>
                <a:cs typeface="Times New Roman" panose="02020603050405020304" pitchFamily="18" charset="0"/>
              </a:rPr>
              <a:t>3</a:t>
            </a:r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GeV</a:t>
            </a:r>
          </a:p>
        </p:txBody>
      </p:sp>
      <p:sp>
        <p:nvSpPr>
          <p:cNvPr id="32" name="Text Box 40">
            <a:extLst>
              <a:ext uri="{FF2B5EF4-FFF2-40B4-BE49-F238E27FC236}">
                <a16:creationId xmlns:a16="http://schemas.microsoft.com/office/drawing/2014/main" id="{B4E2379C-C7B1-4322-B1FA-C9E0052B2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0630" y="5970766"/>
            <a:ext cx="21860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Z scale  ~10</a:t>
            </a:r>
            <a:r>
              <a:rPr lang="en-US" altLang="fr-FR" sz="1600" baseline="30000" dirty="0">
                <a:solidFill>
                  <a:srgbClr val="006600"/>
                </a:solidFill>
                <a:cs typeface="Times New Roman" panose="02020603050405020304" pitchFamily="18" charset="0"/>
              </a:rPr>
              <a:t>2</a:t>
            </a:r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GeV</a:t>
            </a:r>
          </a:p>
        </p:txBody>
      </p: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8ECA5152-1DCB-4B6C-8F10-1BB80C065B1F}"/>
              </a:ext>
            </a:extLst>
          </p:cNvPr>
          <p:cNvCxnSpPr>
            <a:cxnSpLocks/>
            <a:endCxn id="31" idx="0"/>
          </p:cNvCxnSpPr>
          <p:nvPr/>
        </p:nvCxnSpPr>
        <p:spPr>
          <a:xfrm>
            <a:off x="10737865" y="2708920"/>
            <a:ext cx="0" cy="1728192"/>
          </a:xfrm>
          <a:prstGeom prst="straightConnector1">
            <a:avLst/>
          </a:prstGeom>
          <a:ln w="28575">
            <a:solidFill>
              <a:srgbClr val="FA0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749E1971-2C86-4E74-82BB-865995B2E46A}"/>
              </a:ext>
            </a:extLst>
          </p:cNvPr>
          <p:cNvCxnSpPr>
            <a:cxnSpLocks/>
          </p:cNvCxnSpPr>
          <p:nvPr/>
        </p:nvCxnSpPr>
        <p:spPr>
          <a:xfrm>
            <a:off x="10750750" y="4869160"/>
            <a:ext cx="0" cy="1080120"/>
          </a:xfrm>
          <a:prstGeom prst="straightConnector1">
            <a:avLst/>
          </a:prstGeom>
          <a:ln w="28575">
            <a:solidFill>
              <a:srgbClr val="FA0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F004885E-0906-4FAD-9724-C6A53A4FF57A}"/>
              </a:ext>
            </a:extLst>
          </p:cNvPr>
          <p:cNvCxnSpPr>
            <a:cxnSpLocks/>
          </p:cNvCxnSpPr>
          <p:nvPr/>
        </p:nvCxnSpPr>
        <p:spPr>
          <a:xfrm flipV="1">
            <a:off x="9382598" y="1856224"/>
            <a:ext cx="0" cy="4114542"/>
          </a:xfrm>
          <a:prstGeom prst="straightConnector1">
            <a:avLst/>
          </a:prstGeom>
          <a:ln w="28575">
            <a:solidFill>
              <a:srgbClr val="FA0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40">
            <a:extLst>
              <a:ext uri="{FF2B5EF4-FFF2-40B4-BE49-F238E27FC236}">
                <a16:creationId xmlns:a16="http://schemas.microsoft.com/office/drawing/2014/main" id="{568F8530-E0F3-4AFE-8AD9-3A69005D5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2761" y="2946430"/>
            <a:ext cx="6480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B808A3"/>
                </a:solidFill>
                <a:cs typeface="Times New Roman" panose="02020603050405020304" pitchFamily="18" charset="0"/>
              </a:rPr>
              <a:t>RGE</a:t>
            </a:r>
          </a:p>
        </p:txBody>
      </p:sp>
      <p:sp>
        <p:nvSpPr>
          <p:cNvPr id="37" name="Text Box 40">
            <a:extLst>
              <a:ext uri="{FF2B5EF4-FFF2-40B4-BE49-F238E27FC236}">
                <a16:creationId xmlns:a16="http://schemas.microsoft.com/office/drawing/2014/main" id="{382ADCED-E1DD-4F81-AC97-125DBB8EB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750" y="5250686"/>
            <a:ext cx="6480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B808A3"/>
                </a:solidFill>
                <a:cs typeface="Times New Roman" panose="02020603050405020304" pitchFamily="18" charset="0"/>
              </a:rPr>
              <a:t>RGE</a:t>
            </a:r>
          </a:p>
        </p:txBody>
      </p:sp>
      <p:sp>
        <p:nvSpPr>
          <p:cNvPr id="38" name="Text Box 40">
            <a:extLst>
              <a:ext uri="{FF2B5EF4-FFF2-40B4-BE49-F238E27FC236}">
                <a16:creationId xmlns:a16="http://schemas.microsoft.com/office/drawing/2014/main" id="{A90E5284-9A15-4961-B9FD-9653D508A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2598" y="3501008"/>
            <a:ext cx="6480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B808A3"/>
                </a:solidFill>
                <a:cs typeface="Times New Roman" panose="02020603050405020304" pitchFamily="18" charset="0"/>
              </a:rPr>
              <a:t>RGE</a:t>
            </a:r>
          </a:p>
        </p:txBody>
      </p:sp>
      <p:sp>
        <p:nvSpPr>
          <p:cNvPr id="39" name="Text Box 40">
            <a:extLst>
              <a:ext uri="{FF2B5EF4-FFF2-40B4-BE49-F238E27FC236}">
                <a16:creationId xmlns:a16="http://schemas.microsoft.com/office/drawing/2014/main" id="{75CAC635-68DD-482E-96E0-2782BBEEB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934" y="764704"/>
            <a:ext cx="21860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 err="1">
                <a:solidFill>
                  <a:srgbClr val="000099"/>
                </a:solidFill>
                <a:cs typeface="Times New Roman" panose="02020603050405020304" pitchFamily="18" charset="0"/>
              </a:rPr>
              <a:t>mSUGRA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, SUGRA</a:t>
            </a:r>
          </a:p>
        </p:txBody>
      </p:sp>
      <p:sp>
        <p:nvSpPr>
          <p:cNvPr id="40" name="Text Box 40">
            <a:extLst>
              <a:ext uri="{FF2B5EF4-FFF2-40B4-BE49-F238E27FC236}">
                <a16:creationId xmlns:a16="http://schemas.microsoft.com/office/drawing/2014/main" id="{5CB385FE-EB57-4B88-8CFA-BA5F4B70F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0483" y="692696"/>
            <a:ext cx="237057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High Scale MSSM, GMSB, </a:t>
            </a:r>
            <a:r>
              <a:rPr lang="en-US" altLang="fr-FR" sz="1600" dirty="0" err="1">
                <a:solidFill>
                  <a:srgbClr val="000099"/>
                </a:solidFill>
                <a:cs typeface="Times New Roman" panose="02020603050405020304" pitchFamily="18" charset="0"/>
              </a:rPr>
              <a:t>mGMSB</a:t>
            </a:r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, AMSB, </a:t>
            </a:r>
            <a:r>
              <a:rPr lang="en-US" altLang="fr-FR" sz="1600" dirty="0" err="1">
                <a:solidFill>
                  <a:srgbClr val="000099"/>
                </a:solidFill>
                <a:cs typeface="Times New Roman" panose="02020603050405020304" pitchFamily="18" charset="0"/>
              </a:rPr>
              <a:t>mAMSB</a:t>
            </a:r>
            <a:endParaRPr lang="en-US" altLang="fr-FR" sz="1600" dirty="0">
              <a:solidFill>
                <a:srgbClr val="000099"/>
              </a:solidFill>
              <a:cs typeface="Times New Roman" panose="02020603050405020304" pitchFamily="18" charset="0"/>
            </a:endParaRPr>
          </a:p>
        </p:txBody>
      </p:sp>
      <p:sp>
        <p:nvSpPr>
          <p:cNvPr id="41" name="Text Box 40">
            <a:extLst>
              <a:ext uri="{FF2B5EF4-FFF2-40B4-BE49-F238E27FC236}">
                <a16:creationId xmlns:a16="http://schemas.microsoft.com/office/drawing/2014/main" id="{3AD255DE-689C-4ABA-BB8C-A8C6365F9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0844" y="786190"/>
            <a:ext cx="21860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INFLATION</a:t>
            </a:r>
          </a:p>
        </p:txBody>
      </p:sp>
      <p:sp>
        <p:nvSpPr>
          <p:cNvPr id="43" name="Text Box 40">
            <a:extLst>
              <a:ext uri="{FF2B5EF4-FFF2-40B4-BE49-F238E27FC236}">
                <a16:creationId xmlns:a16="http://schemas.microsoft.com/office/drawing/2014/main" id="{8580701D-F8C7-4F50-B301-BE5204553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844" y="4448512"/>
            <a:ext cx="21860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EWSB scale  ~10</a:t>
            </a:r>
            <a:r>
              <a:rPr lang="en-US" altLang="fr-FR" sz="1600" baseline="30000" dirty="0">
                <a:solidFill>
                  <a:srgbClr val="006600"/>
                </a:solidFill>
                <a:cs typeface="Times New Roman" panose="02020603050405020304" pitchFamily="18" charset="0"/>
              </a:rPr>
              <a:t>3</a:t>
            </a:r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GeV</a:t>
            </a:r>
          </a:p>
        </p:txBody>
      </p:sp>
      <p:sp>
        <p:nvSpPr>
          <p:cNvPr id="44" name="Text Box 40">
            <a:extLst>
              <a:ext uri="{FF2B5EF4-FFF2-40B4-BE49-F238E27FC236}">
                <a16:creationId xmlns:a16="http://schemas.microsoft.com/office/drawing/2014/main" id="{60360737-1DA7-44C4-9B25-D83FC1E01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14" y="5982166"/>
            <a:ext cx="21860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Z scale  ~10</a:t>
            </a:r>
            <a:r>
              <a:rPr lang="en-US" altLang="fr-FR" sz="1600" baseline="30000" dirty="0">
                <a:solidFill>
                  <a:srgbClr val="006600"/>
                </a:solidFill>
                <a:cs typeface="Times New Roman" panose="02020603050405020304" pitchFamily="18" charset="0"/>
              </a:rPr>
              <a:t>2</a:t>
            </a:r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GeV</a:t>
            </a:r>
          </a:p>
        </p:txBody>
      </p: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138C4951-C689-4330-B6DB-CA70D1127F29}"/>
              </a:ext>
            </a:extLst>
          </p:cNvPr>
          <p:cNvCxnSpPr>
            <a:cxnSpLocks/>
          </p:cNvCxnSpPr>
          <p:nvPr/>
        </p:nvCxnSpPr>
        <p:spPr>
          <a:xfrm>
            <a:off x="1605734" y="4880560"/>
            <a:ext cx="0" cy="1080120"/>
          </a:xfrm>
          <a:prstGeom prst="straightConnector1">
            <a:avLst/>
          </a:prstGeom>
          <a:ln w="28575">
            <a:solidFill>
              <a:srgbClr val="FA0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E454E190-6A38-4234-915B-78EEC72C0D88}"/>
              </a:ext>
            </a:extLst>
          </p:cNvPr>
          <p:cNvCxnSpPr>
            <a:cxnSpLocks/>
          </p:cNvCxnSpPr>
          <p:nvPr/>
        </p:nvCxnSpPr>
        <p:spPr>
          <a:xfrm flipV="1">
            <a:off x="237582" y="4775666"/>
            <a:ext cx="0" cy="1206500"/>
          </a:xfrm>
          <a:prstGeom prst="straightConnector1">
            <a:avLst/>
          </a:prstGeom>
          <a:ln w="28575">
            <a:solidFill>
              <a:srgbClr val="FA0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40">
            <a:extLst>
              <a:ext uri="{FF2B5EF4-FFF2-40B4-BE49-F238E27FC236}">
                <a16:creationId xmlns:a16="http://schemas.microsoft.com/office/drawing/2014/main" id="{931AA6A5-90A8-4F2C-915C-9CD71ACF3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5734" y="5262086"/>
            <a:ext cx="6480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B808A3"/>
                </a:solidFill>
                <a:cs typeface="Times New Roman" panose="02020603050405020304" pitchFamily="18" charset="0"/>
              </a:rPr>
              <a:t>RGE</a:t>
            </a:r>
          </a:p>
        </p:txBody>
      </p:sp>
      <p:sp>
        <p:nvSpPr>
          <p:cNvPr id="50" name="Text Box 40">
            <a:extLst>
              <a:ext uri="{FF2B5EF4-FFF2-40B4-BE49-F238E27FC236}">
                <a16:creationId xmlns:a16="http://schemas.microsoft.com/office/drawing/2014/main" id="{9F997E18-059D-40F6-8473-F2D99A8DD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344" y="4149080"/>
            <a:ext cx="6480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B808A3"/>
                </a:solidFill>
                <a:cs typeface="Times New Roman" panose="02020603050405020304" pitchFamily="18" charset="0"/>
              </a:rPr>
              <a:t>RGE</a:t>
            </a:r>
          </a:p>
        </p:txBody>
      </p:sp>
      <p:sp>
        <p:nvSpPr>
          <p:cNvPr id="51" name="Text Box 40">
            <a:extLst>
              <a:ext uri="{FF2B5EF4-FFF2-40B4-BE49-F238E27FC236}">
                <a16:creationId xmlns:a16="http://schemas.microsoft.com/office/drawing/2014/main" id="{EF7C57B2-A292-488F-83A4-42ED868F9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77" y="3547170"/>
            <a:ext cx="21860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0099"/>
                </a:solidFill>
                <a:cs typeface="Times New Roman" panose="02020603050405020304" pitchFamily="18" charset="0"/>
              </a:rPr>
              <a:t>Low Scale MSSM</a:t>
            </a:r>
          </a:p>
        </p:txBody>
      </p:sp>
      <p:sp>
        <p:nvSpPr>
          <p:cNvPr id="52" name="Text Box 40">
            <a:extLst>
              <a:ext uri="{FF2B5EF4-FFF2-40B4-BE49-F238E27FC236}">
                <a16:creationId xmlns:a16="http://schemas.microsoft.com/office/drawing/2014/main" id="{9C728F10-EF6D-4051-A197-0ED57BF80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8261" y="1938318"/>
            <a:ext cx="27620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High scale  ~10</a:t>
            </a:r>
            <a:r>
              <a:rPr lang="en-US" altLang="fr-FR" sz="1600" baseline="30000" dirty="0">
                <a:solidFill>
                  <a:srgbClr val="006600"/>
                </a:solidFill>
                <a:cs typeface="Times New Roman" panose="02020603050405020304" pitchFamily="18" charset="0"/>
              </a:rPr>
              <a:t>15</a:t>
            </a:r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GeV-10</a:t>
            </a:r>
            <a:r>
              <a:rPr lang="en-US" altLang="fr-FR" sz="1600" baseline="30000" dirty="0">
                <a:solidFill>
                  <a:srgbClr val="006600"/>
                </a:solidFill>
                <a:cs typeface="Times New Roman" panose="02020603050405020304" pitchFamily="18" charset="0"/>
              </a:rPr>
              <a:t>6</a:t>
            </a:r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GeV</a:t>
            </a:r>
            <a:r>
              <a:rPr lang="en-US" altLang="fr-FR" sz="1600" baseline="30000" dirty="0">
                <a:solidFill>
                  <a:srgbClr val="006600"/>
                </a:solidFill>
                <a:cs typeface="Times New Roman" panose="02020603050405020304" pitchFamily="18" charset="0"/>
              </a:rPr>
              <a:t> </a:t>
            </a:r>
            <a:endParaRPr lang="en-US" altLang="fr-FR" sz="1600" dirty="0">
              <a:solidFill>
                <a:srgbClr val="0066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E6FDEAC3-DF3D-4E44-9D96-EDEDF8225878}"/>
              </a:ext>
            </a:extLst>
          </p:cNvPr>
          <p:cNvCxnSpPr>
            <a:cxnSpLocks/>
          </p:cNvCxnSpPr>
          <p:nvPr/>
        </p:nvCxnSpPr>
        <p:spPr>
          <a:xfrm>
            <a:off x="7392144" y="1700808"/>
            <a:ext cx="0" cy="360040"/>
          </a:xfrm>
          <a:prstGeom prst="straightConnector1">
            <a:avLst/>
          </a:prstGeom>
          <a:ln w="28575">
            <a:solidFill>
              <a:srgbClr val="FA0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40">
            <a:extLst>
              <a:ext uri="{FF2B5EF4-FFF2-40B4-BE49-F238E27FC236}">
                <a16:creationId xmlns:a16="http://schemas.microsoft.com/office/drawing/2014/main" id="{64D8D511-9BD0-4B89-8707-34AC86F05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2793" y="1650286"/>
            <a:ext cx="6480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B808A3"/>
                </a:solidFill>
                <a:cs typeface="Times New Roman" panose="02020603050405020304" pitchFamily="18" charset="0"/>
              </a:rPr>
              <a:t>RGE</a:t>
            </a:r>
          </a:p>
        </p:txBody>
      </p:sp>
      <p:sp>
        <p:nvSpPr>
          <p:cNvPr id="56" name="Text Box 40">
            <a:extLst>
              <a:ext uri="{FF2B5EF4-FFF2-40B4-BE49-F238E27FC236}">
                <a16:creationId xmlns:a16="http://schemas.microsoft.com/office/drawing/2014/main" id="{1FD7CDF6-CF20-4DDB-91D7-800AB5A44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0630" y="1938318"/>
            <a:ext cx="21860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High scale  ~10</a:t>
            </a:r>
            <a:r>
              <a:rPr lang="en-US" altLang="fr-FR" sz="1600" baseline="30000" dirty="0">
                <a:solidFill>
                  <a:srgbClr val="006600"/>
                </a:solidFill>
                <a:cs typeface="Times New Roman" panose="02020603050405020304" pitchFamily="18" charset="0"/>
              </a:rPr>
              <a:t>15</a:t>
            </a:r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GeV</a:t>
            </a:r>
          </a:p>
        </p:txBody>
      </p:sp>
      <p:sp>
        <p:nvSpPr>
          <p:cNvPr id="57" name="Text Box 40">
            <a:extLst>
              <a:ext uri="{FF2B5EF4-FFF2-40B4-BE49-F238E27FC236}">
                <a16:creationId xmlns:a16="http://schemas.microsoft.com/office/drawing/2014/main" id="{365B5F0F-8D38-42F5-BDB5-BC29BABEF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4392" y="2442374"/>
            <a:ext cx="249558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Inflation scale  ~10</a:t>
            </a:r>
            <a:r>
              <a:rPr lang="en-US" altLang="fr-FR" sz="1600" baseline="30000" dirty="0">
                <a:solidFill>
                  <a:srgbClr val="006600"/>
                </a:solidFill>
                <a:cs typeface="Times New Roman" panose="02020603050405020304" pitchFamily="18" charset="0"/>
              </a:rPr>
              <a:t>14</a:t>
            </a:r>
            <a:r>
              <a:rPr lang="en-US" altLang="fr-FR" sz="1600" dirty="0">
                <a:solidFill>
                  <a:srgbClr val="006600"/>
                </a:solidFill>
                <a:cs typeface="Times New Roman" panose="02020603050405020304" pitchFamily="18" charset="0"/>
              </a:rPr>
              <a:t>GeV</a:t>
            </a:r>
          </a:p>
        </p:txBody>
      </p:sp>
      <p:sp>
        <p:nvSpPr>
          <p:cNvPr id="58" name="Text Box 40">
            <a:extLst>
              <a:ext uri="{FF2B5EF4-FFF2-40B4-BE49-F238E27FC236}">
                <a16:creationId xmlns:a16="http://schemas.microsoft.com/office/drawing/2014/main" id="{A9509C44-46C4-40E9-B535-E70562588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8531" y="2154342"/>
            <a:ext cx="6480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B808A3"/>
                </a:solidFill>
                <a:cs typeface="Times New Roman" panose="02020603050405020304" pitchFamily="18" charset="0"/>
              </a:rPr>
              <a:t>RGE</a:t>
            </a:r>
          </a:p>
        </p:txBody>
      </p:sp>
      <p:sp>
        <p:nvSpPr>
          <p:cNvPr id="59" name="Text Box 40">
            <a:extLst>
              <a:ext uri="{FF2B5EF4-FFF2-40B4-BE49-F238E27FC236}">
                <a16:creationId xmlns:a16="http://schemas.microsoft.com/office/drawing/2014/main" id="{74339733-8FB5-49E9-A894-305B0183A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8528" y="1722294"/>
            <a:ext cx="6480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600" dirty="0">
                <a:solidFill>
                  <a:srgbClr val="B808A3"/>
                </a:solidFill>
                <a:cs typeface="Times New Roman" panose="02020603050405020304" pitchFamily="18" charset="0"/>
              </a:rPr>
              <a:t>RGE</a:t>
            </a:r>
          </a:p>
        </p:txBody>
      </p: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3F05E198-6578-4CBF-8286-500066EEA1E5}"/>
              </a:ext>
            </a:extLst>
          </p:cNvPr>
          <p:cNvCxnSpPr>
            <a:cxnSpLocks/>
          </p:cNvCxnSpPr>
          <p:nvPr/>
        </p:nvCxnSpPr>
        <p:spPr>
          <a:xfrm>
            <a:off x="10704512" y="1700808"/>
            <a:ext cx="0" cy="360040"/>
          </a:xfrm>
          <a:prstGeom prst="straightConnector1">
            <a:avLst/>
          </a:prstGeom>
          <a:ln w="28575">
            <a:solidFill>
              <a:srgbClr val="FA0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D41CC604-C41B-4589-8B5F-FFE9D59D16A2}"/>
              </a:ext>
            </a:extLst>
          </p:cNvPr>
          <p:cNvCxnSpPr>
            <a:cxnSpLocks/>
          </p:cNvCxnSpPr>
          <p:nvPr/>
        </p:nvCxnSpPr>
        <p:spPr>
          <a:xfrm>
            <a:off x="10704512" y="2204864"/>
            <a:ext cx="0" cy="360040"/>
          </a:xfrm>
          <a:prstGeom prst="straightConnector1">
            <a:avLst/>
          </a:prstGeom>
          <a:ln w="28575">
            <a:solidFill>
              <a:srgbClr val="FA0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2">
            <a:extLst>
              <a:ext uri="{FF2B5EF4-FFF2-40B4-BE49-F238E27FC236}">
                <a16:creationId xmlns:a16="http://schemas.microsoft.com/office/drawing/2014/main" id="{8654B979-4443-4122-9F71-202B48571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176" y="6341258"/>
            <a:ext cx="9509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fr-FR" dirty="0">
                <a:solidFill>
                  <a:srgbClr val="FF0000"/>
                </a:solidFill>
              </a:rPr>
              <a:t>similar</a:t>
            </a:r>
            <a:endParaRPr lang="fr-FR" altLang="fr-FR" dirty="0">
              <a:solidFill>
                <a:srgbClr val="FF0000"/>
              </a:solidFill>
            </a:endParaRPr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34FA0D6D-1A13-4EE2-ABA4-1D715817D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092" y="578958"/>
            <a:ext cx="2178779" cy="1481890"/>
          </a:xfrm>
          <a:prstGeom prst="rect">
            <a:avLst/>
          </a:prstGeom>
        </p:spPr>
      </p:pic>
      <p:pic>
        <p:nvPicPr>
          <p:cNvPr id="62" name="Image 61">
            <a:extLst>
              <a:ext uri="{FF2B5EF4-FFF2-40B4-BE49-F238E27FC236}">
                <a16:creationId xmlns:a16="http://schemas.microsoft.com/office/drawing/2014/main" id="{1C98310A-E7B5-44BA-919E-E023BB0AAE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2132857"/>
            <a:ext cx="1774421" cy="1252532"/>
          </a:xfrm>
          <a:prstGeom prst="rect">
            <a:avLst/>
          </a:prstGeom>
        </p:spPr>
      </p:pic>
      <p:sp>
        <p:nvSpPr>
          <p:cNvPr id="66" name="Text Box 40">
            <a:extLst>
              <a:ext uri="{FF2B5EF4-FFF2-40B4-BE49-F238E27FC236}">
                <a16:creationId xmlns:a16="http://schemas.microsoft.com/office/drawing/2014/main" id="{E17B97DD-FBDC-4195-81B6-1064A6BC2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368" y="188640"/>
            <a:ext cx="25202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fr-FR" sz="1400" dirty="0">
                <a:solidFill>
                  <a:srgbClr val="000099"/>
                </a:solidFill>
                <a:cs typeface="Times New Roman" panose="02020603050405020304" pitchFamily="18" charset="0"/>
              </a:rPr>
              <a:t>Measuring Unification:</a:t>
            </a:r>
          </a:p>
          <a:p>
            <a:pPr eaLnBrk="1" hangingPunct="1"/>
            <a:r>
              <a:rPr lang="en-US" altLang="fr-FR" sz="1400" dirty="0">
                <a:solidFill>
                  <a:srgbClr val="000099"/>
                </a:solidFill>
                <a:cs typeface="Times New Roman" panose="02020603050405020304" pitchFamily="18" charset="0"/>
                <a:hlinkClick r:id="rId4"/>
              </a:rPr>
              <a:t>Eur.Phys.J.C71:1520,2011</a:t>
            </a:r>
            <a:endParaRPr lang="en-US" altLang="fr-FR" sz="1400" dirty="0">
              <a:solidFill>
                <a:srgbClr val="000099"/>
              </a:solidFill>
              <a:cs typeface="Times New Roman" panose="02020603050405020304" pitchFamily="18" charset="0"/>
            </a:endParaRPr>
          </a:p>
        </p:txBody>
      </p:sp>
      <p:sp>
        <p:nvSpPr>
          <p:cNvPr id="64" name="Espace réservé du numéro de diapositive 63">
            <a:extLst>
              <a:ext uri="{FF2B5EF4-FFF2-40B4-BE49-F238E27FC236}">
                <a16:creationId xmlns:a16="http://schemas.microsoft.com/office/drawing/2014/main" id="{79CD6D3D-9028-444B-BEFB-380B7342E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C236-137C-45B8-A212-A6F19FFF2318}" type="slidenum">
              <a:rPr lang="fr-FR" altLang="fr-FR" smtClean="0"/>
              <a:pPr/>
              <a:t>5</a:t>
            </a:fld>
            <a:endParaRPr lang="fr-FR" altLang="fr-FR"/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F9178A00-F700-4E19-A9B4-7AA2FE01E8F3}"/>
              </a:ext>
            </a:extLst>
          </p:cNvPr>
          <p:cNvSpPr txBox="1"/>
          <p:nvPr/>
        </p:nvSpPr>
        <p:spPr>
          <a:xfrm rot="19920176">
            <a:off x="10819093" y="638955"/>
            <a:ext cx="711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B808A3"/>
                </a:solidFill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538122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143672" y="477224"/>
            <a:ext cx="53315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fr-FR" dirty="0">
                <a:solidFill>
                  <a:srgbClr val="FF0000"/>
                </a:solidFill>
              </a:rPr>
              <a:t>EWSB</a:t>
            </a:r>
            <a:endParaRPr lang="fr-FR" altLang="fr-FR" dirty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C236-137C-45B8-A212-A6F19FFF2318}" type="slidenum">
              <a:rPr lang="fr-FR" altLang="fr-FR" smtClean="0"/>
              <a:pPr/>
              <a:t>6</a:t>
            </a:fld>
            <a:endParaRPr lang="fr-FR" alt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BE909B6-8979-4223-A492-3A3D4BA3676E}"/>
              </a:ext>
            </a:extLst>
          </p:cNvPr>
          <p:cNvSpPr txBox="1"/>
          <p:nvPr/>
        </p:nvSpPr>
        <p:spPr>
          <a:xfrm>
            <a:off x="479376" y="1124744"/>
            <a:ext cx="17281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</a:rPr>
              <a:t>Variant 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</a:t>
            </a:r>
            <a:r>
              <a:rPr lang="en-US" sz="1600" baseline="30000" dirty="0">
                <a:solidFill>
                  <a:srgbClr val="000099"/>
                </a:solidFill>
              </a:rPr>
              <a:t>2</a:t>
            </a:r>
            <a:r>
              <a:rPr lang="en-US" sz="1600" dirty="0">
                <a:solidFill>
                  <a:srgbClr val="000099"/>
                </a:solidFill>
              </a:rPr>
              <a:t>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</a:t>
            </a:r>
            <a:r>
              <a:rPr lang="en-US" sz="1600" baseline="30000" dirty="0">
                <a:solidFill>
                  <a:srgbClr val="000099"/>
                </a:solidFill>
              </a:rPr>
              <a:t>2</a:t>
            </a:r>
            <a:r>
              <a:rPr lang="en-US" sz="1600" dirty="0">
                <a:solidFill>
                  <a:srgbClr val="000099"/>
                </a:solidFill>
              </a:rPr>
              <a:t>Hd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sign(</a:t>
            </a:r>
            <a:r>
              <a:rPr lang="el-GR" sz="1600" dirty="0">
                <a:solidFill>
                  <a:srgbClr val="000099"/>
                </a:solidFill>
              </a:rPr>
              <a:t>μ</a:t>
            </a:r>
            <a:r>
              <a:rPr lang="en-US" sz="1600" dirty="0">
                <a:solidFill>
                  <a:srgbClr val="000099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At,….</a:t>
            </a:r>
          </a:p>
          <a:p>
            <a:r>
              <a:rPr lang="en-US" sz="1600" dirty="0">
                <a:solidFill>
                  <a:srgbClr val="000099"/>
                </a:solidFill>
              </a:rPr>
              <a:t>Determine: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rgbClr val="000099"/>
                </a:solidFill>
              </a:rPr>
              <a:t>μ</a:t>
            </a:r>
            <a:endParaRPr lang="en-US" sz="1600" dirty="0">
              <a:solidFill>
                <a:srgbClr val="0000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</a:t>
            </a:r>
            <a:r>
              <a:rPr lang="en-US" sz="1600" baseline="30000" dirty="0">
                <a:solidFill>
                  <a:srgbClr val="000099"/>
                </a:solidFill>
              </a:rPr>
              <a:t>2</a:t>
            </a:r>
            <a:r>
              <a:rPr lang="en-US" sz="1600" dirty="0">
                <a:solidFill>
                  <a:srgbClr val="000099"/>
                </a:solidFill>
              </a:rPr>
              <a:t>A(EWSB)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99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BCF4975-8E24-429E-8463-36C47973F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536" y="877334"/>
            <a:ext cx="3543795" cy="2429214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5F9AAC9E-D559-4B98-B1ED-A9B14244553C}"/>
              </a:ext>
            </a:extLst>
          </p:cNvPr>
          <p:cNvSpPr txBox="1"/>
          <p:nvPr/>
        </p:nvSpPr>
        <p:spPr>
          <a:xfrm>
            <a:off x="5951984" y="1124744"/>
            <a:ext cx="15841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</a:rPr>
              <a:t>Variant 2: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rgbClr val="000099"/>
                </a:solidFill>
              </a:rPr>
              <a:t>μ</a:t>
            </a:r>
            <a:endParaRPr lang="en-US" sz="1600" dirty="0">
              <a:solidFill>
                <a:srgbClr val="0000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</a:t>
            </a:r>
            <a:r>
              <a:rPr lang="en-US" sz="1600" baseline="30000" dirty="0">
                <a:solidFill>
                  <a:srgbClr val="000099"/>
                </a:solidFill>
              </a:rPr>
              <a:t>2</a:t>
            </a:r>
            <a:r>
              <a:rPr lang="en-US" sz="1600" dirty="0">
                <a:solidFill>
                  <a:srgbClr val="000099"/>
                </a:solidFill>
              </a:rPr>
              <a:t>A(EWSB)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At,…</a:t>
            </a:r>
          </a:p>
          <a:p>
            <a:r>
              <a:rPr lang="en-US" sz="1600" dirty="0">
                <a:solidFill>
                  <a:srgbClr val="000099"/>
                </a:solidFill>
              </a:rPr>
              <a:t>Determine: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</a:t>
            </a:r>
            <a:r>
              <a:rPr lang="en-US" sz="1600" baseline="30000" dirty="0">
                <a:solidFill>
                  <a:srgbClr val="000099"/>
                </a:solidFill>
              </a:rPr>
              <a:t>2</a:t>
            </a:r>
            <a:r>
              <a:rPr lang="en-US" sz="1600" dirty="0">
                <a:solidFill>
                  <a:srgbClr val="000099"/>
                </a:solidFill>
              </a:rPr>
              <a:t>Hd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</a:t>
            </a:r>
            <a:r>
              <a:rPr lang="en-US" sz="1600" baseline="30000" dirty="0">
                <a:solidFill>
                  <a:srgbClr val="000099"/>
                </a:solidFill>
              </a:rPr>
              <a:t>2</a:t>
            </a:r>
            <a:r>
              <a:rPr lang="en-US" sz="1600" dirty="0">
                <a:solidFill>
                  <a:srgbClr val="000099"/>
                </a:solidFill>
              </a:rPr>
              <a:t>Hu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69436C2-7BFF-4C43-AAF6-803F2361FB2C}"/>
              </a:ext>
            </a:extLst>
          </p:cNvPr>
          <p:cNvSpPr txBox="1"/>
          <p:nvPr/>
        </p:nvSpPr>
        <p:spPr>
          <a:xfrm>
            <a:off x="8976320" y="1139260"/>
            <a:ext cx="15841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</a:rPr>
              <a:t>Variant 3: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rgbClr val="000099"/>
                </a:solidFill>
              </a:rPr>
              <a:t>μ</a:t>
            </a:r>
            <a:endParaRPr lang="en-US" sz="1600" dirty="0">
              <a:solidFill>
                <a:srgbClr val="0000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At,…</a:t>
            </a:r>
          </a:p>
          <a:p>
            <a:r>
              <a:rPr lang="en-US" sz="1600" dirty="0">
                <a:solidFill>
                  <a:srgbClr val="000099"/>
                </a:solidFill>
              </a:rPr>
              <a:t>Determine: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</a:t>
            </a:r>
            <a:r>
              <a:rPr lang="en-US" sz="1600" baseline="30000" dirty="0">
                <a:solidFill>
                  <a:srgbClr val="000099"/>
                </a:solidFill>
              </a:rPr>
              <a:t>2</a:t>
            </a:r>
            <a:r>
              <a:rPr lang="en-US" sz="1600" dirty="0">
                <a:solidFill>
                  <a:srgbClr val="000099"/>
                </a:solidFill>
              </a:rPr>
              <a:t>Hd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</a:t>
            </a:r>
            <a:r>
              <a:rPr lang="en-US" sz="1600" baseline="30000" dirty="0">
                <a:solidFill>
                  <a:srgbClr val="000099"/>
                </a:solidFill>
              </a:rPr>
              <a:t>2</a:t>
            </a:r>
            <a:r>
              <a:rPr lang="en-US" sz="1600" dirty="0">
                <a:solidFill>
                  <a:srgbClr val="000099"/>
                </a:solidFill>
              </a:rPr>
              <a:t>Hu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CABECFA-274D-494D-93C9-A1D630E2DCC5}"/>
              </a:ext>
            </a:extLst>
          </p:cNvPr>
          <p:cNvSpPr txBox="1"/>
          <p:nvPr/>
        </p:nvSpPr>
        <p:spPr>
          <a:xfrm rot="19920176">
            <a:off x="9823274" y="1139260"/>
            <a:ext cx="711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B808A3"/>
                </a:solidFill>
              </a:rPr>
              <a:t>NEW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DA4158A-DDBD-4661-940E-2C9D74F05DC7}"/>
              </a:ext>
            </a:extLst>
          </p:cNvPr>
          <p:cNvSpPr txBox="1"/>
          <p:nvPr/>
        </p:nvSpPr>
        <p:spPr>
          <a:xfrm>
            <a:off x="479376" y="3887177"/>
            <a:ext cx="17281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</a:rPr>
              <a:t>Variant 4: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</a:t>
            </a:r>
            <a:r>
              <a:rPr lang="en-US" sz="1600" baseline="30000" dirty="0">
                <a:solidFill>
                  <a:srgbClr val="000099"/>
                </a:solidFill>
              </a:rPr>
              <a:t>2</a:t>
            </a:r>
            <a:r>
              <a:rPr lang="en-US" sz="1600" dirty="0">
                <a:solidFill>
                  <a:srgbClr val="000099"/>
                </a:solidFill>
              </a:rPr>
              <a:t>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</a:t>
            </a:r>
            <a:r>
              <a:rPr lang="en-US" sz="1600" baseline="30000" dirty="0">
                <a:solidFill>
                  <a:srgbClr val="000099"/>
                </a:solidFill>
              </a:rPr>
              <a:t>2</a:t>
            </a:r>
            <a:r>
              <a:rPr lang="en-US" sz="1600" dirty="0">
                <a:solidFill>
                  <a:srgbClr val="000099"/>
                </a:solidFill>
              </a:rPr>
              <a:t>Hd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sign(</a:t>
            </a:r>
            <a:r>
              <a:rPr lang="el-GR" sz="1600" dirty="0">
                <a:solidFill>
                  <a:srgbClr val="000099"/>
                </a:solidFill>
              </a:rPr>
              <a:t>μ</a:t>
            </a:r>
            <a:r>
              <a:rPr lang="en-US" sz="1600" dirty="0">
                <a:solidFill>
                  <a:srgbClr val="000099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99"/>
                </a:solidFill>
              </a:rPr>
              <a:t>mh</a:t>
            </a:r>
            <a:r>
              <a:rPr lang="en-US" sz="1600" dirty="0">
                <a:solidFill>
                  <a:srgbClr val="000099"/>
                </a:solidFill>
              </a:rPr>
              <a:t>,…</a:t>
            </a:r>
          </a:p>
          <a:p>
            <a:r>
              <a:rPr lang="en-US" sz="1600" dirty="0">
                <a:solidFill>
                  <a:srgbClr val="000099"/>
                </a:solidFill>
              </a:rPr>
              <a:t>Determine: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rgbClr val="000099"/>
                </a:solidFill>
              </a:rPr>
              <a:t>μ</a:t>
            </a:r>
            <a:endParaRPr lang="en-US" sz="1600" dirty="0">
              <a:solidFill>
                <a:srgbClr val="0000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</a:t>
            </a:r>
            <a:r>
              <a:rPr lang="en-US" sz="1600" baseline="30000" dirty="0">
                <a:solidFill>
                  <a:srgbClr val="000099"/>
                </a:solidFill>
              </a:rPr>
              <a:t>2</a:t>
            </a:r>
            <a:r>
              <a:rPr lang="en-US" sz="1600" dirty="0">
                <a:solidFill>
                  <a:srgbClr val="000099"/>
                </a:solidFill>
              </a:rPr>
              <a:t>A(EWSB)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At(EWSB)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4BC5E32-6A7A-4C8F-A69E-C13345FDD070}"/>
              </a:ext>
            </a:extLst>
          </p:cNvPr>
          <p:cNvSpPr txBox="1"/>
          <p:nvPr/>
        </p:nvSpPr>
        <p:spPr>
          <a:xfrm>
            <a:off x="6104384" y="3815169"/>
            <a:ext cx="15841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</a:rPr>
              <a:t>Variant 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rgbClr val="000099"/>
                </a:solidFill>
              </a:rPr>
              <a:t>μ</a:t>
            </a:r>
            <a:endParaRPr lang="en-US" sz="1600" dirty="0">
              <a:solidFill>
                <a:srgbClr val="0000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</a:t>
            </a:r>
            <a:r>
              <a:rPr lang="en-US" sz="1600" baseline="30000" dirty="0">
                <a:solidFill>
                  <a:srgbClr val="000099"/>
                </a:solidFill>
              </a:rPr>
              <a:t>2</a:t>
            </a:r>
            <a:r>
              <a:rPr lang="en-US" sz="1600" dirty="0">
                <a:solidFill>
                  <a:srgbClr val="000099"/>
                </a:solidFill>
              </a:rPr>
              <a:t>A(EWSB)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99"/>
                </a:solidFill>
              </a:rPr>
              <a:t>mh</a:t>
            </a:r>
            <a:r>
              <a:rPr lang="en-US" sz="1600" dirty="0">
                <a:solidFill>
                  <a:srgbClr val="000099"/>
                </a:solidFill>
              </a:rPr>
              <a:t>,…</a:t>
            </a:r>
          </a:p>
          <a:p>
            <a:r>
              <a:rPr lang="en-US" sz="1600" dirty="0">
                <a:solidFill>
                  <a:srgbClr val="000099"/>
                </a:solidFill>
              </a:rPr>
              <a:t>Determine: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</a:t>
            </a:r>
            <a:r>
              <a:rPr lang="en-US" sz="1600" baseline="30000" dirty="0">
                <a:solidFill>
                  <a:srgbClr val="000099"/>
                </a:solidFill>
              </a:rPr>
              <a:t>2</a:t>
            </a:r>
            <a:r>
              <a:rPr lang="en-US" sz="1600" dirty="0">
                <a:solidFill>
                  <a:srgbClr val="000099"/>
                </a:solidFill>
              </a:rPr>
              <a:t>Hd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</a:t>
            </a:r>
            <a:r>
              <a:rPr lang="en-US" sz="1600" baseline="30000" dirty="0">
                <a:solidFill>
                  <a:srgbClr val="000099"/>
                </a:solidFill>
              </a:rPr>
              <a:t>2</a:t>
            </a:r>
            <a:r>
              <a:rPr lang="en-US" sz="1600" dirty="0">
                <a:solidFill>
                  <a:srgbClr val="000099"/>
                </a:solidFill>
              </a:rPr>
              <a:t>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At(EWSB)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C325FC6-9EDF-4791-A48E-549499D0CFDB}"/>
              </a:ext>
            </a:extLst>
          </p:cNvPr>
          <p:cNvSpPr txBox="1"/>
          <p:nvPr/>
        </p:nvSpPr>
        <p:spPr>
          <a:xfrm>
            <a:off x="8976320" y="3789040"/>
            <a:ext cx="15841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</a:rPr>
              <a:t>Variant 6: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rgbClr val="000099"/>
                </a:solidFill>
              </a:rPr>
              <a:t>μ</a:t>
            </a:r>
            <a:endParaRPr lang="en-US" sz="1600" dirty="0">
              <a:solidFill>
                <a:srgbClr val="0000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99"/>
                </a:solidFill>
              </a:rPr>
              <a:t>mh</a:t>
            </a:r>
            <a:r>
              <a:rPr lang="en-US" sz="1600" dirty="0">
                <a:solidFill>
                  <a:srgbClr val="000099"/>
                </a:solidFill>
              </a:rPr>
              <a:t>,…</a:t>
            </a:r>
          </a:p>
          <a:p>
            <a:r>
              <a:rPr lang="en-US" sz="1600" dirty="0">
                <a:solidFill>
                  <a:srgbClr val="000099"/>
                </a:solidFill>
              </a:rPr>
              <a:t>Determine: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</a:t>
            </a:r>
            <a:r>
              <a:rPr lang="en-US" sz="1600" baseline="30000" dirty="0">
                <a:solidFill>
                  <a:srgbClr val="000099"/>
                </a:solidFill>
              </a:rPr>
              <a:t>2</a:t>
            </a:r>
            <a:r>
              <a:rPr lang="en-US" sz="1600" dirty="0">
                <a:solidFill>
                  <a:srgbClr val="000099"/>
                </a:solidFill>
              </a:rPr>
              <a:t>Hd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</a:t>
            </a:r>
            <a:r>
              <a:rPr lang="en-US" sz="1600" baseline="30000" dirty="0">
                <a:solidFill>
                  <a:srgbClr val="000099"/>
                </a:solidFill>
              </a:rPr>
              <a:t>2</a:t>
            </a:r>
            <a:r>
              <a:rPr lang="en-US" sz="1600" dirty="0">
                <a:solidFill>
                  <a:srgbClr val="000099"/>
                </a:solidFill>
              </a:rPr>
              <a:t>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At(EWSB)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A6D1BAB-2467-44DE-85AA-C59D2B84453C}"/>
              </a:ext>
            </a:extLst>
          </p:cNvPr>
          <p:cNvSpPr txBox="1"/>
          <p:nvPr/>
        </p:nvSpPr>
        <p:spPr>
          <a:xfrm rot="19920176">
            <a:off x="9878235" y="3807307"/>
            <a:ext cx="711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B808A3"/>
                </a:solidFill>
              </a:rPr>
              <a:t>NEW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16C3220F-08D2-4DD7-AC76-BA8F523EF02C}"/>
              </a:ext>
            </a:extLst>
          </p:cNvPr>
          <p:cNvSpPr txBox="1"/>
          <p:nvPr/>
        </p:nvSpPr>
        <p:spPr>
          <a:xfrm rot="19920176">
            <a:off x="7218693" y="3792259"/>
            <a:ext cx="711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B808A3"/>
                </a:solidFill>
              </a:rPr>
              <a:t>NEW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0C5A5E69-B42B-48F7-B612-380519AEFEED}"/>
              </a:ext>
            </a:extLst>
          </p:cNvPr>
          <p:cNvSpPr txBox="1"/>
          <p:nvPr/>
        </p:nvSpPr>
        <p:spPr>
          <a:xfrm rot="19920176">
            <a:off x="1381291" y="3879315"/>
            <a:ext cx="711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B808A3"/>
                </a:solidFill>
              </a:rPr>
              <a:t>NEW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A5A2D4F-E359-4029-88DB-309949F37FD5}"/>
              </a:ext>
            </a:extLst>
          </p:cNvPr>
          <p:cNvSpPr txBox="1"/>
          <p:nvPr/>
        </p:nvSpPr>
        <p:spPr>
          <a:xfrm>
            <a:off x="2639616" y="6093296"/>
            <a:ext cx="2719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>
                <a:hlinkClick r:id="rId3"/>
              </a:rPr>
              <a:t>Eur</a:t>
            </a:r>
            <a:r>
              <a:rPr lang="fr-FR" sz="1600" dirty="0">
                <a:hlinkClick r:id="rId3"/>
              </a:rPr>
              <a:t>. Phys. J. C (2022) 82:657</a:t>
            </a:r>
            <a:endParaRPr lang="fr-FR" sz="1600" dirty="0"/>
          </a:p>
          <a:p>
            <a:r>
              <a:rPr lang="en-US" sz="1600" dirty="0">
                <a:hlinkClick r:id="rId4"/>
              </a:rPr>
              <a:t>J</a:t>
            </a:r>
            <a:r>
              <a:rPr lang="fr-FR" sz="1600" dirty="0" err="1">
                <a:hlinkClick r:id="rId4"/>
              </a:rPr>
              <a:t>ean-Loic</a:t>
            </a:r>
            <a:r>
              <a:rPr lang="fr-FR" sz="1600" dirty="0">
                <a:hlinkClick r:id="rId4"/>
              </a:rPr>
              <a:t> </a:t>
            </a:r>
            <a:r>
              <a:rPr lang="fr-FR" sz="1600" dirty="0" err="1">
                <a:hlinkClick r:id="rId4"/>
              </a:rPr>
              <a:t>Kneur</a:t>
            </a:r>
            <a:r>
              <a:rPr lang="fr-FR" sz="1600" dirty="0">
                <a:hlinkClick r:id="rId4"/>
              </a:rPr>
              <a:t> @</a:t>
            </a:r>
            <a:r>
              <a:rPr lang="fr-FR" sz="1600" dirty="0" err="1">
                <a:hlinkClick r:id="rId4"/>
              </a:rPr>
              <a:t>CosPT</a:t>
            </a:r>
            <a:endParaRPr lang="fr-FR" sz="16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97830E6-4EC5-47FF-B1E3-9A026D202D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97910" y="3648578"/>
            <a:ext cx="3302418" cy="2243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91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Text Box 2">
            <a:extLst>
              <a:ext uri="{FF2B5EF4-FFF2-40B4-BE49-F238E27FC236}">
                <a16:creationId xmlns:a16="http://schemas.microsoft.com/office/drawing/2014/main" id="{36D4EE16-9A88-4C48-B0B4-233C49B1F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5537" y="364594"/>
            <a:ext cx="4222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fr-FR" dirty="0">
                <a:solidFill>
                  <a:srgbClr val="FF0000"/>
                </a:solidFill>
              </a:rPr>
              <a:t>C++ Inheritance: Models and EWSB</a:t>
            </a:r>
            <a:endParaRPr lang="fr-FR" altLang="fr-FR" dirty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55C0946-33F7-42E5-B354-01AEED058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C236-137C-45B8-A212-A6F19FFF2318}" type="slidenum">
              <a:rPr lang="fr-FR" altLang="fr-FR" smtClean="0"/>
              <a:pPr/>
              <a:t>7</a:t>
            </a:fld>
            <a:endParaRPr lang="fr-FR" alt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FEB7A07-545F-4C9D-97EA-604B140838ED}"/>
              </a:ext>
            </a:extLst>
          </p:cNvPr>
          <p:cNvSpPr txBox="1"/>
          <p:nvPr/>
        </p:nvSpPr>
        <p:spPr>
          <a:xfrm>
            <a:off x="479376" y="908720"/>
            <a:ext cx="532859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</a:rPr>
              <a:t>Models: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Base for initialization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Generic bottom up running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Generic models as function of the number of scales (up to 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Generic models implement the algorithm: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RGE running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Calculating rad </a:t>
            </a:r>
            <a:r>
              <a:rPr lang="en-US" sz="1600" dirty="0" err="1">
                <a:solidFill>
                  <a:srgbClr val="000099"/>
                </a:solidFill>
              </a:rPr>
              <a:t>corrs</a:t>
            </a:r>
            <a:r>
              <a:rPr lang="en-US" sz="1600" dirty="0">
                <a:solidFill>
                  <a:srgbClr val="000099"/>
                </a:solidFill>
              </a:rPr>
              <a:t> at the right scale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Calculating pole masses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Specific models implement boundary conditions (set the SUSY breaking parameters)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Minimal models inherit from larger models of the same type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B5E8D8F-5648-4168-9CA2-6D47C1100AE7}"/>
              </a:ext>
            </a:extLst>
          </p:cNvPr>
          <p:cNvSpPr txBox="1"/>
          <p:nvPr/>
        </p:nvSpPr>
        <p:spPr>
          <a:xfrm>
            <a:off x="479376" y="4553833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</a:rPr>
              <a:t>Examples: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Base → 2scales →</a:t>
            </a:r>
            <a:r>
              <a:rPr lang="en-US" sz="1600" dirty="0" err="1">
                <a:solidFill>
                  <a:srgbClr val="000099"/>
                </a:solidFill>
              </a:rPr>
              <a:t>LowScaleMSSM</a:t>
            </a:r>
            <a:endParaRPr lang="en-US" sz="1600" dirty="0">
              <a:solidFill>
                <a:srgbClr val="0000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Base → 4scales → GMSB →</a:t>
            </a:r>
            <a:r>
              <a:rPr lang="en-US" sz="1600" dirty="0" err="1">
                <a:solidFill>
                  <a:srgbClr val="000099"/>
                </a:solidFill>
              </a:rPr>
              <a:t>mGMSB</a:t>
            </a:r>
            <a:endParaRPr lang="en-US" sz="1600" dirty="0">
              <a:solidFill>
                <a:srgbClr val="0000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Base → 4scales → AMSB →</a:t>
            </a:r>
            <a:r>
              <a:rPr lang="en-US" sz="1600" dirty="0" err="1">
                <a:solidFill>
                  <a:srgbClr val="000099"/>
                </a:solidFill>
              </a:rPr>
              <a:t>mAMSB</a:t>
            </a:r>
            <a:endParaRPr lang="en-US" sz="1600" dirty="0">
              <a:solidFill>
                <a:srgbClr val="0000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….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357238E-0452-4D26-AE5C-F7019D6FC8EC}"/>
              </a:ext>
            </a:extLst>
          </p:cNvPr>
          <p:cNvSpPr txBox="1"/>
          <p:nvPr/>
        </p:nvSpPr>
        <p:spPr>
          <a:xfrm rot="19920176">
            <a:off x="3325507" y="1271979"/>
            <a:ext cx="711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B808A3"/>
                </a:solidFill>
              </a:rPr>
              <a:t>NEW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5CC6379-A1E8-4C3E-85AE-6A7BAD350931}"/>
              </a:ext>
            </a:extLst>
          </p:cNvPr>
          <p:cNvSpPr txBox="1"/>
          <p:nvPr/>
        </p:nvSpPr>
        <p:spPr>
          <a:xfrm>
            <a:off x="6528048" y="1132289"/>
            <a:ext cx="554461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</a:rPr>
              <a:t>EWSB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Base for initialization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3 classes </a:t>
            </a:r>
            <a:r>
              <a:rPr lang="en-US" sz="1600" dirty="0" err="1">
                <a:solidFill>
                  <a:srgbClr val="000099"/>
                </a:solidFill>
              </a:rPr>
              <a:t>EWSBclassic</a:t>
            </a:r>
            <a:r>
              <a:rPr lang="en-US" sz="1600" dirty="0">
                <a:solidFill>
                  <a:srgbClr val="000099"/>
                </a:solidFill>
              </a:rPr>
              <a:t> → Base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Algorithm specific part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</a:t>
            </a:r>
            <a:r>
              <a:rPr lang="en-US" sz="1600" baseline="30000" dirty="0">
                <a:solidFill>
                  <a:srgbClr val="000099"/>
                </a:solidFill>
              </a:rPr>
              <a:t>2</a:t>
            </a:r>
            <a:r>
              <a:rPr lang="en-US" sz="1600" dirty="0">
                <a:solidFill>
                  <a:srgbClr val="000099"/>
                </a:solidFill>
              </a:rPr>
              <a:t>H</a:t>
            </a:r>
            <a:r>
              <a:rPr lang="en-US" sz="1600" baseline="-25000" dirty="0">
                <a:solidFill>
                  <a:srgbClr val="000099"/>
                </a:solidFill>
              </a:rPr>
              <a:t>u</a:t>
            </a:r>
            <a:r>
              <a:rPr lang="en-US" sz="1600" dirty="0">
                <a:solidFill>
                  <a:srgbClr val="000099"/>
                </a:solidFill>
              </a:rPr>
              <a:t> m</a:t>
            </a:r>
            <a:r>
              <a:rPr lang="en-US" sz="1600" baseline="30000" dirty="0">
                <a:solidFill>
                  <a:srgbClr val="000099"/>
                </a:solidFill>
              </a:rPr>
              <a:t>2</a:t>
            </a:r>
            <a:r>
              <a:rPr lang="en-US" sz="1600" dirty="0">
                <a:solidFill>
                  <a:srgbClr val="000099"/>
                </a:solidFill>
              </a:rPr>
              <a:t>H</a:t>
            </a:r>
            <a:r>
              <a:rPr lang="en-US" sz="1600" baseline="-25000" dirty="0">
                <a:solidFill>
                  <a:srgbClr val="000099"/>
                </a:solidFill>
              </a:rPr>
              <a:t>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rgbClr val="000099"/>
                </a:solidFill>
              </a:rPr>
              <a:t>μ</a:t>
            </a:r>
            <a:r>
              <a:rPr lang="en-US" sz="1600" dirty="0">
                <a:solidFill>
                  <a:srgbClr val="000099"/>
                </a:solidFill>
              </a:rPr>
              <a:t>, mA</a:t>
            </a:r>
            <a:r>
              <a:rPr lang="en-US" sz="1600" baseline="30000" dirty="0">
                <a:solidFill>
                  <a:srgbClr val="000099"/>
                </a:solidFill>
              </a:rPr>
              <a:t>2</a:t>
            </a:r>
            <a:r>
              <a:rPr lang="en-US" sz="1600" dirty="0">
                <a:solidFill>
                  <a:srgbClr val="000099"/>
                </a:solidFill>
              </a:rPr>
              <a:t>(EWSB)    </a:t>
            </a:r>
            <a:r>
              <a:rPr lang="en-US" sz="1600" dirty="0">
                <a:solidFill>
                  <a:srgbClr val="FF0000"/>
                </a:solidFill>
              </a:rPr>
              <a:t>(BC at 3 scales)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rgbClr val="000099"/>
                </a:solidFill>
              </a:rPr>
              <a:t>μ</a:t>
            </a:r>
            <a:r>
              <a:rPr lang="en-US" sz="1600" dirty="0">
                <a:solidFill>
                  <a:srgbClr val="000099"/>
                </a:solidFill>
              </a:rPr>
              <a:t>, 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1 class </a:t>
            </a:r>
            <a:r>
              <a:rPr lang="en-US" sz="1600" dirty="0" err="1">
                <a:solidFill>
                  <a:srgbClr val="000099"/>
                </a:solidFill>
              </a:rPr>
              <a:t>EWSBmh</a:t>
            </a:r>
            <a:r>
              <a:rPr lang="en-US" sz="1600" dirty="0">
                <a:solidFill>
                  <a:srgbClr val="000099"/>
                </a:solidFill>
              </a:rPr>
              <a:t>→ Base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99"/>
                </a:solidFill>
              </a:rPr>
              <a:t>mh</a:t>
            </a:r>
            <a:endParaRPr lang="en-US" sz="1600" dirty="0">
              <a:solidFill>
                <a:srgbClr val="0000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99"/>
                </a:solidFill>
              </a:rPr>
              <a:t>EWSBclassic+EWSBmh</a:t>
            </a:r>
            <a:endParaRPr lang="en-US" sz="1600" dirty="0">
              <a:solidFill>
                <a:srgbClr val="000099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99"/>
                </a:solidFill>
              </a:rPr>
              <a:t>Alg</a:t>
            </a:r>
            <a:r>
              <a:rPr lang="en-US" sz="1600" dirty="0">
                <a:solidFill>
                  <a:srgbClr val="000099"/>
                </a:solidFill>
              </a:rPr>
              <a:t> developed for 1 EWSB variant, worked for all 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Difficulty: diamond inheritance (virtual solved the problem)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2DCB5D1-5025-424A-BFD8-64B1D31EC5F4}"/>
              </a:ext>
            </a:extLst>
          </p:cNvPr>
          <p:cNvSpPr txBox="1"/>
          <p:nvPr/>
        </p:nvSpPr>
        <p:spPr>
          <a:xfrm rot="19920176">
            <a:off x="9306925" y="3072179"/>
            <a:ext cx="711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B808A3"/>
                </a:solidFill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2504685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Text Box 2">
            <a:extLst>
              <a:ext uri="{FF2B5EF4-FFF2-40B4-BE49-F238E27FC236}">
                <a16:creationId xmlns:a16="http://schemas.microsoft.com/office/drawing/2014/main" id="{36D4EE16-9A88-4C48-B0B4-233C49B1F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752" y="304800"/>
            <a:ext cx="4784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fr-FR" dirty="0">
                <a:solidFill>
                  <a:srgbClr val="FF0000"/>
                </a:solidFill>
              </a:rPr>
              <a:t>Upgrades </a:t>
            </a:r>
            <a:r>
              <a:rPr lang="en-US" altLang="fr-FR" dirty="0" err="1">
                <a:solidFill>
                  <a:srgbClr val="FF0000"/>
                </a:solidFill>
              </a:rPr>
              <a:t>wrt</a:t>
            </a:r>
            <a:r>
              <a:rPr lang="en-US" altLang="fr-FR" dirty="0">
                <a:solidFill>
                  <a:srgbClr val="FF0000"/>
                </a:solidFill>
              </a:rPr>
              <a:t> SuSpect2 and Technicalities</a:t>
            </a:r>
            <a:endParaRPr lang="fr-FR" altLang="fr-FR" dirty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C428086-EF2E-4164-BC6C-2F473F3FD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C236-137C-45B8-A212-A6F19FFF2318}" type="slidenum">
              <a:rPr lang="fr-FR" altLang="fr-FR" smtClean="0"/>
              <a:pPr/>
              <a:t>8</a:t>
            </a:fld>
            <a:endParaRPr lang="fr-FR" alt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F52E720-FE9F-4EDE-98F8-47CA9699BA2F}"/>
              </a:ext>
            </a:extLst>
          </p:cNvPr>
          <p:cNvSpPr txBox="1"/>
          <p:nvPr/>
        </p:nvSpPr>
        <p:spPr>
          <a:xfrm>
            <a:off x="479376" y="953433"/>
            <a:ext cx="53285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</a:rPr>
              <a:t>Upgrades: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EWSB decoding automatic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EWSB with Higgs inversion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Closer to respecting full SLHA specifications: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EXTERNAL Block index 0: non standard in SuSpect2, now standard treatment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1</a:t>
            </a:r>
            <a:r>
              <a:rPr lang="en-US" sz="1600" baseline="30000" dirty="0">
                <a:solidFill>
                  <a:srgbClr val="000099"/>
                </a:solidFill>
              </a:rPr>
              <a:t>st</a:t>
            </a:r>
            <a:r>
              <a:rPr lang="en-US" sz="1600" dirty="0">
                <a:solidFill>
                  <a:srgbClr val="000099"/>
                </a:solidFill>
              </a:rPr>
              <a:t> and 2</a:t>
            </a:r>
            <a:r>
              <a:rPr lang="en-US" sz="1600" baseline="30000" dirty="0">
                <a:solidFill>
                  <a:srgbClr val="000099"/>
                </a:solidFill>
              </a:rPr>
              <a:t>nd</a:t>
            </a:r>
            <a:r>
              <a:rPr lang="en-US" sz="1600" dirty="0">
                <a:solidFill>
                  <a:srgbClr val="000099"/>
                </a:solidFill>
              </a:rPr>
              <a:t> generation </a:t>
            </a:r>
            <a:r>
              <a:rPr lang="en-US" sz="1600" dirty="0" err="1">
                <a:solidFill>
                  <a:srgbClr val="000099"/>
                </a:solidFill>
              </a:rPr>
              <a:t>sfermion</a:t>
            </a:r>
            <a:r>
              <a:rPr lang="en-US" sz="1600" dirty="0">
                <a:solidFill>
                  <a:srgbClr val="000099"/>
                </a:solidFill>
              </a:rPr>
              <a:t> parameters separated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Complete rad </a:t>
            </a:r>
            <a:r>
              <a:rPr lang="en-US" sz="1600" dirty="0" err="1">
                <a:solidFill>
                  <a:srgbClr val="000099"/>
                </a:solidFill>
              </a:rPr>
              <a:t>corr</a:t>
            </a:r>
            <a:r>
              <a:rPr lang="en-US" sz="1600" dirty="0">
                <a:solidFill>
                  <a:srgbClr val="000099"/>
                </a:solidFill>
              </a:rPr>
              <a:t> </a:t>
            </a:r>
            <a:r>
              <a:rPr lang="en-US" sz="1600" dirty="0" err="1">
                <a:solidFill>
                  <a:srgbClr val="000099"/>
                </a:solidFill>
              </a:rPr>
              <a:t>Charginos</a:t>
            </a:r>
            <a:r>
              <a:rPr lang="en-US" sz="1600" dirty="0">
                <a:solidFill>
                  <a:srgbClr val="000099"/>
                </a:solidFill>
              </a:rPr>
              <a:t> Neutralinos calculated on pole masses instead of previous approximations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Kept SLHA+ capability of fixed EWSB and GUT scales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Implemented inflation model (see </a:t>
            </a:r>
            <a:r>
              <a:rPr lang="en-US" sz="1600" dirty="0" err="1">
                <a:solidFill>
                  <a:srgbClr val="000099"/>
                </a:solidFill>
                <a:hlinkClick r:id="rId2"/>
              </a:rPr>
              <a:t>Gilbert@CosPT</a:t>
            </a:r>
            <a:r>
              <a:rPr lang="en-US" sz="1600" dirty="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101B607-6FC3-42B9-8C72-0AFEF1283FD2}"/>
              </a:ext>
            </a:extLst>
          </p:cNvPr>
          <p:cNvSpPr txBox="1"/>
          <p:nvPr/>
        </p:nvSpPr>
        <p:spPr>
          <a:xfrm>
            <a:off x="479376" y="429309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</a:rPr>
              <a:t>Code maintenance: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Started with disk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Moved to </a:t>
            </a:r>
            <a:r>
              <a:rPr lang="en-US" sz="1600" dirty="0" err="1">
                <a:solidFill>
                  <a:srgbClr val="000099"/>
                </a:solidFill>
              </a:rPr>
              <a:t>svn@LAL</a:t>
            </a:r>
            <a:endParaRPr lang="en-US" sz="1600" dirty="0">
              <a:solidFill>
                <a:srgbClr val="0000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Moved to gitlab.in2p3.fr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Implemented CI tests for example files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8744B41-84AF-450D-806F-F48FE9802955}"/>
              </a:ext>
            </a:extLst>
          </p:cNvPr>
          <p:cNvSpPr txBox="1"/>
          <p:nvPr/>
        </p:nvSpPr>
        <p:spPr>
          <a:xfrm>
            <a:off x="6528048" y="3653408"/>
            <a:ext cx="53285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</a:rPr>
              <a:t>Availability: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v3.1.0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  <a:hlinkClick r:id="rId3"/>
              </a:rPr>
              <a:t>http://suspect.in2p3.fr</a:t>
            </a:r>
            <a:endParaRPr lang="en-US" sz="1600" dirty="0">
              <a:solidFill>
                <a:srgbClr val="0000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99"/>
                </a:solidFill>
              </a:rPr>
              <a:t>wget</a:t>
            </a:r>
            <a:r>
              <a:rPr lang="en-US" sz="1600" dirty="0">
                <a:solidFill>
                  <a:srgbClr val="000099"/>
                </a:solidFill>
              </a:rPr>
              <a:t> http://suspect.in2p3.fr/tar/suspect3.tar.gz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tar </a:t>
            </a:r>
            <a:r>
              <a:rPr lang="en-US" sz="1600" dirty="0" err="1">
                <a:solidFill>
                  <a:srgbClr val="000099"/>
                </a:solidFill>
              </a:rPr>
              <a:t>xvfz</a:t>
            </a:r>
            <a:r>
              <a:rPr lang="en-US" sz="1600" dirty="0">
                <a:solidFill>
                  <a:srgbClr val="000099"/>
                </a:solidFill>
              </a:rPr>
              <a:t> suspect3.tar.gz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./configure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make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suspect3 –d examples/mSUGRA.in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998355C-7F37-4F8C-933A-8B119B42FF30}"/>
              </a:ext>
            </a:extLst>
          </p:cNvPr>
          <p:cNvSpPr txBox="1"/>
          <p:nvPr/>
        </p:nvSpPr>
        <p:spPr>
          <a:xfrm>
            <a:off x="6528048" y="1124744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</a:rPr>
              <a:t>Testing: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Comparisons with SuSpect2 (will be maintained)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Compilation </a:t>
            </a:r>
            <a:r>
              <a:rPr lang="en-US" sz="1600" dirty="0" err="1">
                <a:solidFill>
                  <a:srgbClr val="000099"/>
                </a:solidFill>
              </a:rPr>
              <a:t>gcc</a:t>
            </a:r>
            <a:r>
              <a:rPr lang="en-US" sz="1600" dirty="0">
                <a:solidFill>
                  <a:srgbClr val="000099"/>
                </a:solidFill>
              </a:rPr>
              <a:t> 4.8.5 and 8.1.0 with severe flags (well kind of)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Checked all example Models with </a:t>
            </a:r>
            <a:r>
              <a:rPr lang="en-US" sz="1600" dirty="0" err="1">
                <a:solidFill>
                  <a:srgbClr val="000099"/>
                </a:solidFill>
              </a:rPr>
              <a:t>valgrind</a:t>
            </a:r>
            <a:endParaRPr lang="en-US" sz="16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275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143672" y="477224"/>
            <a:ext cx="53315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fr-FR" sz="2400" dirty="0">
                <a:solidFill>
                  <a:srgbClr val="FF0000"/>
                </a:solidFill>
              </a:rPr>
              <a:t>Conclusions and Outlook</a:t>
            </a:r>
            <a:endParaRPr lang="fr-FR" altLang="fr-FR" sz="2400" dirty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C236-137C-45B8-A212-A6F19FFF2318}" type="slidenum">
              <a:rPr lang="fr-FR" altLang="fr-FR" smtClean="0"/>
              <a:pPr/>
              <a:t>9</a:t>
            </a:fld>
            <a:endParaRPr lang="fr-FR" alt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08326BA-D5E0-429E-90DB-D2EDCE9D71D7}"/>
              </a:ext>
            </a:extLst>
          </p:cNvPr>
          <p:cNvSpPr txBox="1"/>
          <p:nvPr/>
        </p:nvSpPr>
        <p:spPr>
          <a:xfrm>
            <a:off x="2423592" y="1772816"/>
            <a:ext cx="788709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SuSpect3:</a:t>
            </a:r>
          </a:p>
          <a:p>
            <a:r>
              <a:rPr lang="en-US" dirty="0">
                <a:solidFill>
                  <a:srgbClr val="000099"/>
                </a:solidFill>
              </a:rPr>
              <a:t>Excellent collaboration between theorists and experimentalists lead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99"/>
                </a:solidFill>
              </a:rPr>
              <a:t>Major rewrite of </a:t>
            </a:r>
            <a:r>
              <a:rPr lang="en-US" dirty="0" err="1">
                <a:solidFill>
                  <a:srgbClr val="000099"/>
                </a:solidFill>
              </a:rPr>
              <a:t>SuSpect</a:t>
            </a:r>
            <a:endParaRPr lang="en-US" dirty="0">
              <a:solidFill>
                <a:srgbClr val="000099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99"/>
                </a:solidFill>
              </a:rPr>
              <a:t>Support for more models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99"/>
                </a:solidFill>
              </a:rPr>
              <a:t>New variants of EWSB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000099"/>
              </a:solidFill>
            </a:endParaRPr>
          </a:p>
          <a:p>
            <a:r>
              <a:rPr lang="en-US" dirty="0">
                <a:solidFill>
                  <a:srgbClr val="008000"/>
                </a:solidFill>
              </a:rPr>
              <a:t>Future work: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99"/>
                </a:solidFill>
              </a:rPr>
              <a:t>Part of the </a:t>
            </a:r>
            <a:r>
              <a:rPr lang="en-US" dirty="0" err="1">
                <a:solidFill>
                  <a:srgbClr val="000099"/>
                </a:solidFill>
              </a:rPr>
              <a:t>DMLab</a:t>
            </a:r>
            <a:r>
              <a:rPr lang="en-US" dirty="0">
                <a:solidFill>
                  <a:srgbClr val="000099"/>
                </a:solidFill>
              </a:rPr>
              <a:t> projects: work with SUSYHIT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99"/>
                </a:solidFill>
              </a:rPr>
              <a:t>Improvements on the Higgs Inversion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FD0847F-77E5-4AEE-8E1C-6FCEEC7F76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964" y="4302566"/>
            <a:ext cx="1979676" cy="197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823289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27572</TotalTime>
  <Words>1164</Words>
  <Application>Microsoft Office PowerPoint</Application>
  <PresentationFormat>Grand écran</PresentationFormat>
  <Paragraphs>265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Symbol</vt:lpstr>
      <vt:lpstr>Times New Roman</vt:lpstr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LAL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zerwas</dc:creator>
  <cp:lastModifiedBy>Dirk Zerwas</cp:lastModifiedBy>
  <cp:revision>2409</cp:revision>
  <dcterms:created xsi:type="dcterms:W3CDTF">2005-04-27T09:43:58Z</dcterms:created>
  <dcterms:modified xsi:type="dcterms:W3CDTF">2022-12-06T10:26:54Z</dcterms:modified>
</cp:coreProperties>
</file>