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8.jpg" ContentType="image/jpg"/>
  <Override PartName="/ppt/media/image20.jpg" ContentType="image/jpg"/>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52" r:id="rId2"/>
    <p:sldId id="260" r:id="rId3"/>
    <p:sldId id="265" r:id="rId4"/>
    <p:sldId id="353" r:id="rId5"/>
    <p:sldId id="354" r:id="rId6"/>
    <p:sldId id="276" r:id="rId7"/>
    <p:sldId id="349" r:id="rId8"/>
    <p:sldId id="351" r:id="rId9"/>
    <p:sldId id="296"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96" d="100"/>
          <a:sy n="96" d="100"/>
        </p:scale>
        <p:origin x="90"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3642E-4422-424A-BFC2-2AA16945DBCD}" type="datetimeFigureOut">
              <a:rPr lang="fr-FR" smtClean="0"/>
              <a:t>06/12/2022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2FDA2-07B7-4385-ACED-577EB33B99A6}" type="slidenum">
              <a:rPr lang="fr-FR" smtClean="0"/>
              <a:t>‹N°›</a:t>
            </a:fld>
            <a:endParaRPr lang="fr-FR"/>
          </a:p>
        </p:txBody>
      </p:sp>
    </p:spTree>
    <p:extLst>
      <p:ext uri="{BB962C8B-B14F-4D97-AF65-F5344CB8AC3E}">
        <p14:creationId xmlns:p14="http://schemas.microsoft.com/office/powerpoint/2010/main" val="428154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Bef>
                <a:spcPts val="600"/>
              </a:spcBef>
            </a:pPr>
            <a:r>
              <a:rPr lang="fr-FR" dirty="0"/>
              <a:t>Avec l’émergence des accélérateurs et la décision de créer le CERN , </a:t>
            </a:r>
            <a:r>
              <a:rPr lang="fr-FR" sz="1200" dirty="0">
                <a:solidFill>
                  <a:srgbClr val="00294B"/>
                </a:solidFill>
                <a:latin typeface="+mn-lt"/>
              </a:rPr>
              <a:t>Irène et Frédéric Joliot-Curie plaident pour doter les labos français d’accélérateurs plus puissants  pour former et préparer les équipes à la compétition internationale. </a:t>
            </a:r>
          </a:p>
          <a:p>
            <a:pPr algn="just">
              <a:spcBef>
                <a:spcPts val="600"/>
              </a:spcBef>
            </a:pPr>
            <a:r>
              <a:rPr lang="fr-FR" sz="1200" dirty="0">
                <a:solidFill>
                  <a:srgbClr val="00294B"/>
                </a:solidFill>
                <a:latin typeface="+mn-lt"/>
              </a:rPr>
              <a:t>Il faut trouver des espaces et donc s’installer hors de Paris , des terrains sont disponibles à Orsay .   </a:t>
            </a:r>
          </a:p>
          <a:p>
            <a:endParaRPr lang="fr-FR" dirty="0"/>
          </a:p>
        </p:txBody>
      </p:sp>
      <p:sp>
        <p:nvSpPr>
          <p:cNvPr id="4" name="Espace réservé de l'en-tête 3"/>
          <p:cNvSpPr>
            <a:spLocks noGrp="1"/>
          </p:cNvSpPr>
          <p:nvPr>
            <p:ph type="hdr" sz="quarter" idx="10"/>
          </p:nvPr>
        </p:nvSpPr>
        <p:spPr/>
        <p:txBody>
          <a:bodyPr/>
          <a:lstStyle/>
          <a:p>
            <a:pPr>
              <a:defRPr/>
            </a:pPr>
            <a:r>
              <a:rPr lang="fr-FR"/>
              <a:t>50 ans de l'IN2P3 à IJClab</a:t>
            </a:r>
          </a:p>
        </p:txBody>
      </p:sp>
    </p:spTree>
    <p:extLst>
      <p:ext uri="{BB962C8B-B14F-4D97-AF65-F5344CB8AC3E}">
        <p14:creationId xmlns:p14="http://schemas.microsoft.com/office/powerpoint/2010/main" val="106442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a:t>L’envol du commencement ,chantiers</a:t>
            </a:r>
            <a:r>
              <a:rPr lang="fr-FR" baseline="0" dirty="0"/>
              <a:t> et arrivée d’une nouvelle espèce de voyageurs sur la ligne de sceaux ,IPN et LAL sortent de terre</a:t>
            </a:r>
          </a:p>
          <a:p>
            <a:r>
              <a:rPr lang="fr-FR" sz="1200" dirty="0">
                <a:solidFill>
                  <a:schemeClr val="accent1">
                    <a:lumMod val="50000"/>
                  </a:schemeClr>
                </a:solidFill>
                <a:latin typeface="+mn-lt"/>
                <a:cs typeface="Arial" panose="020B0604020202020204" pitchFamily="34" charset="0"/>
              </a:rPr>
              <a:t>C’est aussi la naissance du Campus Universitaire d’Orsay avec la création de la Faculté des sciences d’Orsay de l’Université de Paris en 1965 </a:t>
            </a:r>
          </a:p>
          <a:p>
            <a:r>
              <a:rPr lang="fr-FR" sz="1200" dirty="0">
                <a:solidFill>
                  <a:schemeClr val="accent1">
                    <a:lumMod val="50000"/>
                  </a:schemeClr>
                </a:solidFill>
                <a:latin typeface="+mn-lt"/>
                <a:cs typeface="Arial" panose="020B0604020202020204" pitchFamily="34" charset="0"/>
              </a:rPr>
              <a:t>Puis de l'université Paris XI (Paris-Sud) en 1970,</a:t>
            </a:r>
            <a:r>
              <a:rPr lang="fr-FR" sz="1200" baseline="0" dirty="0">
                <a:solidFill>
                  <a:schemeClr val="accent1">
                    <a:lumMod val="50000"/>
                  </a:schemeClr>
                </a:solidFill>
                <a:latin typeface="+mn-lt"/>
                <a:cs typeface="Arial" panose="020B0604020202020204" pitchFamily="34" charset="0"/>
              </a:rPr>
              <a:t> </a:t>
            </a:r>
            <a:r>
              <a:rPr lang="fr-FR" baseline="0" dirty="0"/>
              <a:t>suivi bien sur  la création toute récente  de l’Université de rang mondial Paris-Saclay. C’est toujours bon de se rappeler d’où l’on vient.</a:t>
            </a:r>
            <a:endParaRPr lang="fr-FR" dirty="0"/>
          </a:p>
          <a:p>
            <a:endParaRPr lang="fr-FR" dirty="0"/>
          </a:p>
        </p:txBody>
      </p:sp>
      <p:sp>
        <p:nvSpPr>
          <p:cNvPr id="5" name="Espace réservé de l'en-tête 4"/>
          <p:cNvSpPr>
            <a:spLocks noGrp="1"/>
          </p:cNvSpPr>
          <p:nvPr>
            <p:ph type="hdr" sz="quarter" idx="10"/>
          </p:nvPr>
        </p:nvSpPr>
        <p:spPr/>
        <p:txBody>
          <a:bodyPr/>
          <a:lstStyle/>
          <a:p>
            <a:pPr>
              <a:defRPr/>
            </a:pPr>
            <a:r>
              <a:rPr lang="fr-FR"/>
              <a:t>50 ans de l'IN2P3 à IJClab</a:t>
            </a:r>
          </a:p>
        </p:txBody>
      </p:sp>
    </p:spTree>
    <p:extLst>
      <p:ext uri="{BB962C8B-B14F-4D97-AF65-F5344CB8AC3E}">
        <p14:creationId xmlns:p14="http://schemas.microsoft.com/office/powerpoint/2010/main" val="16987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a:t>L’envol du commencement ,chantiers</a:t>
            </a:r>
            <a:r>
              <a:rPr lang="fr-FR" baseline="0" dirty="0"/>
              <a:t> et arrivée d’une nouvelle espèce de voyageurs sur la ligne de sceaux ,IPN et LAL sortent de terre</a:t>
            </a:r>
          </a:p>
          <a:p>
            <a:r>
              <a:rPr lang="fr-FR" sz="1200" dirty="0">
                <a:solidFill>
                  <a:schemeClr val="accent1">
                    <a:lumMod val="50000"/>
                  </a:schemeClr>
                </a:solidFill>
                <a:latin typeface="+mn-lt"/>
                <a:cs typeface="Arial" panose="020B0604020202020204" pitchFamily="34" charset="0"/>
              </a:rPr>
              <a:t>C’est aussi la naissance du Campus Universitaire d’Orsay avec la création de la Faculté des sciences d’Orsay de l’Université de Paris en 1965 </a:t>
            </a:r>
          </a:p>
          <a:p>
            <a:r>
              <a:rPr lang="fr-FR" sz="1200" dirty="0">
                <a:solidFill>
                  <a:schemeClr val="accent1">
                    <a:lumMod val="50000"/>
                  </a:schemeClr>
                </a:solidFill>
                <a:latin typeface="+mn-lt"/>
                <a:cs typeface="Arial" panose="020B0604020202020204" pitchFamily="34" charset="0"/>
              </a:rPr>
              <a:t>Puis de l'université Paris XI (Paris-Sud) en 1970,</a:t>
            </a:r>
            <a:r>
              <a:rPr lang="fr-FR" sz="1200" baseline="0" dirty="0">
                <a:solidFill>
                  <a:schemeClr val="accent1">
                    <a:lumMod val="50000"/>
                  </a:schemeClr>
                </a:solidFill>
                <a:latin typeface="+mn-lt"/>
                <a:cs typeface="Arial" panose="020B0604020202020204" pitchFamily="34" charset="0"/>
              </a:rPr>
              <a:t> </a:t>
            </a:r>
            <a:r>
              <a:rPr lang="fr-FR" baseline="0" dirty="0"/>
              <a:t>suivi bien sur  la création toute récente  de l’Université de rang mondial Paris-Saclay. C’est toujours bon de se rappeler d’où l’on vient.</a:t>
            </a:r>
            <a:endParaRPr lang="fr-FR" dirty="0"/>
          </a:p>
          <a:p>
            <a:endParaRPr lang="fr-FR" dirty="0"/>
          </a:p>
        </p:txBody>
      </p:sp>
      <p:sp>
        <p:nvSpPr>
          <p:cNvPr id="5" name="Espace réservé de l'en-tête 4"/>
          <p:cNvSpPr>
            <a:spLocks noGrp="1"/>
          </p:cNvSpPr>
          <p:nvPr>
            <p:ph type="hdr" sz="quarter" idx="10"/>
          </p:nvPr>
        </p:nvSpPr>
        <p:spPr/>
        <p:txBody>
          <a:bodyPr/>
          <a:lstStyle/>
          <a:p>
            <a:pPr>
              <a:defRPr/>
            </a:pPr>
            <a:r>
              <a:rPr lang="fr-FR"/>
              <a:t>50 ans de l'IN2P3 à IJClab</a:t>
            </a:r>
          </a:p>
        </p:txBody>
      </p:sp>
    </p:spTree>
    <p:extLst>
      <p:ext uri="{BB962C8B-B14F-4D97-AF65-F5344CB8AC3E}">
        <p14:creationId xmlns:p14="http://schemas.microsoft.com/office/powerpoint/2010/main" val="2032695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a:t>L’envol du commencement ,chantiers</a:t>
            </a:r>
            <a:r>
              <a:rPr lang="fr-FR" baseline="0" dirty="0"/>
              <a:t> et arrivée d’une nouvelle espèce de voyageurs sur la ligne de sceaux ,IPN et LAL sortent de terre</a:t>
            </a:r>
          </a:p>
          <a:p>
            <a:r>
              <a:rPr lang="fr-FR" sz="1200" dirty="0">
                <a:solidFill>
                  <a:schemeClr val="accent1">
                    <a:lumMod val="50000"/>
                  </a:schemeClr>
                </a:solidFill>
                <a:latin typeface="+mn-lt"/>
                <a:cs typeface="Arial" panose="020B0604020202020204" pitchFamily="34" charset="0"/>
              </a:rPr>
              <a:t>C’est aussi la naissance du Campus Universitaire d’Orsay avec la création de la Faculté des sciences d’Orsay de l’Université de Paris en 1965 </a:t>
            </a:r>
          </a:p>
          <a:p>
            <a:r>
              <a:rPr lang="fr-FR" sz="1200" dirty="0">
                <a:solidFill>
                  <a:schemeClr val="accent1">
                    <a:lumMod val="50000"/>
                  </a:schemeClr>
                </a:solidFill>
                <a:latin typeface="+mn-lt"/>
                <a:cs typeface="Arial" panose="020B0604020202020204" pitchFamily="34" charset="0"/>
              </a:rPr>
              <a:t>Puis de l'université Paris XI (Paris-Sud) en 1970,</a:t>
            </a:r>
            <a:r>
              <a:rPr lang="fr-FR" sz="1200" baseline="0" dirty="0">
                <a:solidFill>
                  <a:schemeClr val="accent1">
                    <a:lumMod val="50000"/>
                  </a:schemeClr>
                </a:solidFill>
                <a:latin typeface="+mn-lt"/>
                <a:cs typeface="Arial" panose="020B0604020202020204" pitchFamily="34" charset="0"/>
              </a:rPr>
              <a:t> </a:t>
            </a:r>
            <a:r>
              <a:rPr lang="fr-FR" baseline="0" dirty="0"/>
              <a:t>suivi bien sur  la création toute récente  de l’Université de rang mondial Paris-Saclay. C’est toujours bon de se rappeler d’où l’on vient.</a:t>
            </a:r>
            <a:endParaRPr lang="fr-FR" dirty="0"/>
          </a:p>
          <a:p>
            <a:endParaRPr lang="fr-FR" dirty="0"/>
          </a:p>
        </p:txBody>
      </p:sp>
      <p:sp>
        <p:nvSpPr>
          <p:cNvPr id="5" name="Espace réservé de l'en-tête 4"/>
          <p:cNvSpPr>
            <a:spLocks noGrp="1"/>
          </p:cNvSpPr>
          <p:nvPr>
            <p:ph type="hdr" sz="quarter" idx="10"/>
          </p:nvPr>
        </p:nvSpPr>
        <p:spPr/>
        <p:txBody>
          <a:bodyPr/>
          <a:lstStyle/>
          <a:p>
            <a:pPr>
              <a:defRPr/>
            </a:pPr>
            <a:r>
              <a:rPr lang="fr-FR"/>
              <a:t>50 ans de l'IN2P3 à IJClab</a:t>
            </a:r>
          </a:p>
        </p:txBody>
      </p:sp>
    </p:spTree>
    <p:extLst>
      <p:ext uri="{BB962C8B-B14F-4D97-AF65-F5344CB8AC3E}">
        <p14:creationId xmlns:p14="http://schemas.microsoft.com/office/powerpoint/2010/main" val="2985484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cours des décades</a:t>
            </a:r>
            <a:r>
              <a:rPr lang="fr-FR" baseline="0" dirty="0"/>
              <a:t> </a:t>
            </a:r>
            <a:r>
              <a:rPr lang="fr-FR" dirty="0"/>
              <a:t> suivantes</a:t>
            </a:r>
            <a:r>
              <a:rPr lang="fr-FR" baseline="0" dirty="0"/>
              <a:t> essaimage au niveau national 11 à plus de 20 labos (23) et aussi a l’ extérieur avec les branches nouvelles utilisant les accélérateurs dans le paysage de R&amp;D française avec la </a:t>
            </a:r>
            <a:r>
              <a:rPr lang="fr-FR" baseline="0" dirty="0" err="1"/>
              <a:t>lumiere</a:t>
            </a:r>
            <a:r>
              <a:rPr lang="fr-FR" baseline="0" dirty="0"/>
              <a:t> synchrotron  LURE puis SOLEIL , le CPO avec l’institut curie et l’ </a:t>
            </a:r>
            <a:r>
              <a:rPr lang="fr-FR" baseline="0" dirty="0" err="1"/>
              <a:t>hadrontherapie</a:t>
            </a:r>
            <a:r>
              <a:rPr lang="fr-FR" baseline="0" dirty="0"/>
              <a:t> , et bien sur les labos nationaux avec le CEA ,Ganil a Caen (</a:t>
            </a:r>
            <a:r>
              <a:rPr lang="fr-FR" baseline="0" dirty="0" err="1"/>
              <a:t>lefort,detraz</a:t>
            </a:r>
            <a:r>
              <a:rPr lang="fr-FR" baseline="0" dirty="0"/>
              <a:t>) et Saturne II a Saclay</a:t>
            </a:r>
          </a:p>
          <a:p>
            <a:r>
              <a:rPr lang="fr-FR" baseline="0" dirty="0" err="1"/>
              <a:t>Rq</a:t>
            </a:r>
            <a:r>
              <a:rPr lang="fr-FR" baseline="0" dirty="0"/>
              <a:t> sur saturne II +Mimas en 1997 Déjà le GSI qu’on a fermé un peu </a:t>
            </a:r>
            <a:r>
              <a:rPr lang="fr-FR" baseline="0" dirty="0" err="1"/>
              <a:t>tot</a:t>
            </a:r>
            <a:r>
              <a:rPr lang="fr-FR" baseline="0" dirty="0"/>
              <a:t> </a:t>
            </a:r>
            <a:r>
              <a:rPr lang="fr-FR" baseline="0" dirty="0" err="1"/>
              <a:t>helas</a:t>
            </a:r>
            <a:r>
              <a:rPr lang="fr-FR" baseline="0" dirty="0"/>
              <a:t> ??</a:t>
            </a:r>
            <a:endParaRPr lang="fr-FR" dirty="0"/>
          </a:p>
        </p:txBody>
      </p:sp>
      <p:sp>
        <p:nvSpPr>
          <p:cNvPr id="5" name="Espace réservé de l'en-tête 4"/>
          <p:cNvSpPr>
            <a:spLocks noGrp="1"/>
          </p:cNvSpPr>
          <p:nvPr>
            <p:ph type="hdr" sz="quarter" idx="10"/>
          </p:nvPr>
        </p:nvSpPr>
        <p:spPr/>
        <p:txBody>
          <a:bodyPr/>
          <a:lstStyle/>
          <a:p>
            <a:pPr>
              <a:defRPr/>
            </a:pPr>
            <a:r>
              <a:rPr lang="fr-FR"/>
              <a:t>50 ans de l'IN2P3 à IJClab</a:t>
            </a:r>
          </a:p>
        </p:txBody>
      </p:sp>
    </p:spTree>
    <p:extLst>
      <p:ext uri="{BB962C8B-B14F-4D97-AF65-F5344CB8AC3E}">
        <p14:creationId xmlns:p14="http://schemas.microsoft.com/office/powerpoint/2010/main" val="2318572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Juste pour illustrer l’importance de l’IPN parmi les utilisateurs de Saturne. En 1978, Maurice Jean, directeur de l’IPNO de 1966 à 1974 est le président du comité d’expériences, Hélène Langevin qui fait à l’époque des </a:t>
            </a:r>
            <a:r>
              <a:rPr lang="fr-FR" dirty="0" err="1"/>
              <a:t>exp</a:t>
            </a:r>
            <a:r>
              <a:rPr lang="fr-FR" dirty="0"/>
              <a:t>. Au synchro en est </a:t>
            </a:r>
            <a:r>
              <a:rPr lang="fr-FR" dirty="0" err="1"/>
              <a:t>mebre</a:t>
            </a:r>
            <a:r>
              <a:rPr lang="fr-FR" dirty="0"/>
              <a:t> parmi de</a:t>
            </a:r>
          </a:p>
        </p:txBody>
      </p:sp>
      <p:sp>
        <p:nvSpPr>
          <p:cNvPr id="4" name="Espace réservé de l'en-tête 3"/>
          <p:cNvSpPr>
            <a:spLocks noGrp="1"/>
          </p:cNvSpPr>
          <p:nvPr>
            <p:ph type="hdr" sz="quarter" idx="10"/>
          </p:nvPr>
        </p:nvSpPr>
        <p:spPr/>
        <p:txBody>
          <a:bodyPr/>
          <a:lstStyle/>
          <a:p>
            <a:pPr>
              <a:defRPr/>
            </a:pPr>
            <a:r>
              <a:rPr lang="fr-FR"/>
              <a:t>50 ans de l'IN2P3 à IJClab</a:t>
            </a:r>
          </a:p>
        </p:txBody>
      </p:sp>
    </p:spTree>
    <p:extLst>
      <p:ext uri="{BB962C8B-B14F-4D97-AF65-F5344CB8AC3E}">
        <p14:creationId xmlns:p14="http://schemas.microsoft.com/office/powerpoint/2010/main" val="2165875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Quand le projet ELFE a-t-il été abandonné (autour de l’année 2000) ?</a:t>
            </a:r>
          </a:p>
          <a:p>
            <a:r>
              <a:rPr lang="fr-FR" dirty="0"/>
              <a:t>35 physiciens en physique hadronique en 2004</a:t>
            </a:r>
          </a:p>
          <a:p>
            <a:r>
              <a:rPr lang="fr-FR" dirty="0"/>
              <a:t>GSI ressemble par beaucoup d’aspects à SATURNE, faisceaux de protons, deutons ions lourds, mais pas de faisceau de neutrons ni de polarisés, donc limitée pour les mesures de physique hadronique et donc focalisée sur l’étude de la matière. En fait, il y a eu des collaborations entre Saturne et GSI au niveau de la construction de la machine et nous avons retrouvé dans la collaboration HADES, par exemple quelques chercheurs qui avaient travaillé à Saturne, par exemple,  le polonais Piotr </a:t>
            </a:r>
            <a:r>
              <a:rPr lang="fr-FR" dirty="0" err="1"/>
              <a:t>Salabura</a:t>
            </a:r>
            <a:r>
              <a:rPr lang="fr-FR" dirty="0"/>
              <a:t> qui est devenu porte-parole d’HADES et avec lequel je collabore toujours était dans l’expérience DISTO, le suédois Per-Erik </a:t>
            </a:r>
            <a:r>
              <a:rPr lang="fr-FR" dirty="0" err="1"/>
              <a:t>Tegner</a:t>
            </a:r>
            <a:r>
              <a:rPr lang="fr-FR" dirty="0"/>
              <a:t>  a aussi rejoint HADES récemment, après avoir travaillé </a:t>
            </a:r>
          </a:p>
        </p:txBody>
      </p:sp>
      <p:sp>
        <p:nvSpPr>
          <p:cNvPr id="4" name="Espace réservé du numéro de diapositive 3"/>
          <p:cNvSpPr>
            <a:spLocks noGrp="1"/>
          </p:cNvSpPr>
          <p:nvPr>
            <p:ph type="sldNum" sz="quarter" idx="5"/>
          </p:nvPr>
        </p:nvSpPr>
        <p:spPr/>
        <p:txBody>
          <a:bodyPr/>
          <a:lstStyle/>
          <a:p>
            <a:fld id="{566F001E-3963-44DE-A17E-87AED69B199F}" type="slidenum">
              <a:rPr lang="fr-FR" smtClean="0"/>
              <a:t>9</a:t>
            </a:fld>
            <a:endParaRPr lang="fr-FR"/>
          </a:p>
        </p:txBody>
      </p:sp>
    </p:spTree>
    <p:extLst>
      <p:ext uri="{BB962C8B-B14F-4D97-AF65-F5344CB8AC3E}">
        <p14:creationId xmlns:p14="http://schemas.microsoft.com/office/powerpoint/2010/main" val="2248064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B4C811-2A5E-4FEF-81EB-925DC0CC390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C4E5590-3137-4BD6-8CDD-D737993254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41995CA-B4D5-404F-BF63-ED5E676B4ECD}"/>
              </a:ext>
            </a:extLst>
          </p:cNvPr>
          <p:cNvSpPr>
            <a:spLocks noGrp="1"/>
          </p:cNvSpPr>
          <p:nvPr>
            <p:ph type="dt" sz="half" idx="10"/>
          </p:nvPr>
        </p:nvSpPr>
        <p:spPr/>
        <p:txBody>
          <a:bodyPr/>
          <a:lstStyle/>
          <a:p>
            <a:fld id="{F16F3695-9EEA-48BD-9FEC-9A08B3BE294A}" type="datetimeFigureOut">
              <a:rPr lang="fr-FR" smtClean="0"/>
              <a:t>06/12/2022</a:t>
            </a:fld>
            <a:endParaRPr lang="fr-FR"/>
          </a:p>
        </p:txBody>
      </p:sp>
      <p:sp>
        <p:nvSpPr>
          <p:cNvPr id="5" name="Espace réservé du pied de page 4">
            <a:extLst>
              <a:ext uri="{FF2B5EF4-FFF2-40B4-BE49-F238E27FC236}">
                <a16:creationId xmlns:a16="http://schemas.microsoft.com/office/drawing/2014/main" id="{EF9F48EC-94EA-4D88-8F55-DB4676542D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F834A6C-24F8-4DB6-86B2-EB6E0851A7CC}"/>
              </a:ext>
            </a:extLst>
          </p:cNvPr>
          <p:cNvSpPr>
            <a:spLocks noGrp="1"/>
          </p:cNvSpPr>
          <p:nvPr>
            <p:ph type="sldNum" sz="quarter" idx="12"/>
          </p:nvPr>
        </p:nvSpPr>
        <p:spPr/>
        <p:txBody>
          <a:bodyPr/>
          <a:lstStyle/>
          <a:p>
            <a:fld id="{62C30106-C28A-4CE2-ABA9-A5CD163794EB}" type="slidenum">
              <a:rPr lang="fr-FR" smtClean="0"/>
              <a:t>‹N°›</a:t>
            </a:fld>
            <a:endParaRPr lang="fr-FR"/>
          </a:p>
        </p:txBody>
      </p:sp>
    </p:spTree>
    <p:extLst>
      <p:ext uri="{BB962C8B-B14F-4D97-AF65-F5344CB8AC3E}">
        <p14:creationId xmlns:p14="http://schemas.microsoft.com/office/powerpoint/2010/main" val="2469874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72AB2E-79EC-4AB7-BA6E-FD427DF0847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04743D7-3ADB-48B2-B0FA-B2D39A0D066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779652-4B0C-4D7A-BEF2-9DBAAEED9964}"/>
              </a:ext>
            </a:extLst>
          </p:cNvPr>
          <p:cNvSpPr>
            <a:spLocks noGrp="1"/>
          </p:cNvSpPr>
          <p:nvPr>
            <p:ph type="dt" sz="half" idx="10"/>
          </p:nvPr>
        </p:nvSpPr>
        <p:spPr/>
        <p:txBody>
          <a:bodyPr/>
          <a:lstStyle/>
          <a:p>
            <a:fld id="{F16F3695-9EEA-48BD-9FEC-9A08B3BE294A}" type="datetimeFigureOut">
              <a:rPr lang="fr-FR" smtClean="0"/>
              <a:t>06/12/2022</a:t>
            </a:fld>
            <a:endParaRPr lang="fr-FR"/>
          </a:p>
        </p:txBody>
      </p:sp>
      <p:sp>
        <p:nvSpPr>
          <p:cNvPr id="5" name="Espace réservé du pied de page 4">
            <a:extLst>
              <a:ext uri="{FF2B5EF4-FFF2-40B4-BE49-F238E27FC236}">
                <a16:creationId xmlns:a16="http://schemas.microsoft.com/office/drawing/2014/main" id="{526D3A51-5CE6-46F4-8ECD-2F9870E0F8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ABE0A2-D23C-4B09-8170-B3E4729BE5FC}"/>
              </a:ext>
            </a:extLst>
          </p:cNvPr>
          <p:cNvSpPr>
            <a:spLocks noGrp="1"/>
          </p:cNvSpPr>
          <p:nvPr>
            <p:ph type="sldNum" sz="quarter" idx="12"/>
          </p:nvPr>
        </p:nvSpPr>
        <p:spPr/>
        <p:txBody>
          <a:bodyPr/>
          <a:lstStyle/>
          <a:p>
            <a:fld id="{62C30106-C28A-4CE2-ABA9-A5CD163794EB}" type="slidenum">
              <a:rPr lang="fr-FR" smtClean="0"/>
              <a:t>‹N°›</a:t>
            </a:fld>
            <a:endParaRPr lang="fr-FR"/>
          </a:p>
        </p:txBody>
      </p:sp>
    </p:spTree>
    <p:extLst>
      <p:ext uri="{BB962C8B-B14F-4D97-AF65-F5344CB8AC3E}">
        <p14:creationId xmlns:p14="http://schemas.microsoft.com/office/powerpoint/2010/main" val="271194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06B4F9E-D336-4015-99C4-92E0CA2130B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50365E3-D53A-4FBC-B168-2316993BDB8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0B29C9-A1D4-4B36-A924-03B820A80E95}"/>
              </a:ext>
            </a:extLst>
          </p:cNvPr>
          <p:cNvSpPr>
            <a:spLocks noGrp="1"/>
          </p:cNvSpPr>
          <p:nvPr>
            <p:ph type="dt" sz="half" idx="10"/>
          </p:nvPr>
        </p:nvSpPr>
        <p:spPr/>
        <p:txBody>
          <a:bodyPr/>
          <a:lstStyle/>
          <a:p>
            <a:fld id="{F16F3695-9EEA-48BD-9FEC-9A08B3BE294A}" type="datetimeFigureOut">
              <a:rPr lang="fr-FR" smtClean="0"/>
              <a:t>06/12/2022</a:t>
            </a:fld>
            <a:endParaRPr lang="fr-FR"/>
          </a:p>
        </p:txBody>
      </p:sp>
      <p:sp>
        <p:nvSpPr>
          <p:cNvPr id="5" name="Espace réservé du pied de page 4">
            <a:extLst>
              <a:ext uri="{FF2B5EF4-FFF2-40B4-BE49-F238E27FC236}">
                <a16:creationId xmlns:a16="http://schemas.microsoft.com/office/drawing/2014/main" id="{F07243C0-372E-40C6-9A0A-F7CDAC482D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D69235-5334-4847-8B07-24291A07A33F}"/>
              </a:ext>
            </a:extLst>
          </p:cNvPr>
          <p:cNvSpPr>
            <a:spLocks noGrp="1"/>
          </p:cNvSpPr>
          <p:nvPr>
            <p:ph type="sldNum" sz="quarter" idx="12"/>
          </p:nvPr>
        </p:nvSpPr>
        <p:spPr/>
        <p:txBody>
          <a:bodyPr/>
          <a:lstStyle/>
          <a:p>
            <a:fld id="{62C30106-C28A-4CE2-ABA9-A5CD163794EB}" type="slidenum">
              <a:rPr lang="fr-FR" smtClean="0"/>
              <a:t>‹N°›</a:t>
            </a:fld>
            <a:endParaRPr lang="fr-FR"/>
          </a:p>
        </p:txBody>
      </p:sp>
    </p:spTree>
    <p:extLst>
      <p:ext uri="{BB962C8B-B14F-4D97-AF65-F5344CB8AC3E}">
        <p14:creationId xmlns:p14="http://schemas.microsoft.com/office/powerpoint/2010/main" val="1782986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50 ans simpl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 y="0"/>
            <a:ext cx="12191595" cy="6857995"/>
          </a:xfrm>
          <a:prstGeom prst="rect">
            <a:avLst/>
          </a:prstGeom>
        </p:spPr>
      </p:pic>
      <p:sp>
        <p:nvSpPr>
          <p:cNvPr id="8" name="Rectangle 7"/>
          <p:cNvSpPr/>
          <p:nvPr userDrawn="1"/>
        </p:nvSpPr>
        <p:spPr>
          <a:xfrm>
            <a:off x="798859" y="203492"/>
            <a:ext cx="11392937" cy="377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37"/>
          </a:p>
        </p:txBody>
      </p:sp>
      <p:sp>
        <p:nvSpPr>
          <p:cNvPr id="9" name="Espace réservé de la date 6"/>
          <p:cNvSpPr>
            <a:spLocks noGrp="1"/>
          </p:cNvSpPr>
          <p:nvPr>
            <p:ph type="dt" sz="half" idx="10"/>
          </p:nvPr>
        </p:nvSpPr>
        <p:spPr>
          <a:xfrm>
            <a:off x="228399" y="6467913"/>
            <a:ext cx="2729259" cy="364730"/>
          </a:xfrm>
        </p:spPr>
        <p:txBody>
          <a:bodyPr/>
          <a:lstStyle>
            <a:lvl1pPr>
              <a:defRPr>
                <a:solidFill>
                  <a:schemeClr val="bg1"/>
                </a:solidFill>
              </a:defRPr>
            </a:lvl1pPr>
          </a:lstStyle>
          <a:p>
            <a:r>
              <a:rPr lang="fr-FR" dirty="0"/>
              <a:t>28/09/2021</a:t>
            </a:r>
          </a:p>
        </p:txBody>
      </p:sp>
      <p:sp>
        <p:nvSpPr>
          <p:cNvPr id="10" name="Espace réservé du pied de page 7"/>
          <p:cNvSpPr>
            <a:spLocks noGrp="1"/>
          </p:cNvSpPr>
          <p:nvPr>
            <p:ph type="ftr" sz="quarter" idx="11"/>
          </p:nvPr>
        </p:nvSpPr>
        <p:spPr>
          <a:xfrm>
            <a:off x="3325189" y="6467913"/>
            <a:ext cx="5541624" cy="364730"/>
          </a:xfrm>
        </p:spPr>
        <p:txBody>
          <a:bodyPr/>
          <a:lstStyle>
            <a:lvl1pPr>
              <a:defRPr>
                <a:solidFill>
                  <a:schemeClr val="bg1"/>
                </a:solidFill>
              </a:defRPr>
            </a:lvl1pPr>
          </a:lstStyle>
          <a:p>
            <a:r>
              <a:rPr lang="fr-FR"/>
              <a:t>50 ans de l'IN2P3 à IJCLab - Sydney Gales</a:t>
            </a:r>
            <a:endParaRPr lang="fr-FR" dirty="0"/>
          </a:p>
        </p:txBody>
      </p:sp>
      <p:sp>
        <p:nvSpPr>
          <p:cNvPr id="11" name="Espace réservé du numéro de diapositive 8"/>
          <p:cNvSpPr>
            <a:spLocks noGrp="1"/>
          </p:cNvSpPr>
          <p:nvPr>
            <p:ph type="sldNum" sz="quarter" idx="12"/>
          </p:nvPr>
        </p:nvSpPr>
        <p:spPr>
          <a:xfrm>
            <a:off x="9234343" y="6467913"/>
            <a:ext cx="2741673" cy="364730"/>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Espace réservé du contenu 3"/>
          <p:cNvSpPr>
            <a:spLocks noGrp="1"/>
          </p:cNvSpPr>
          <p:nvPr>
            <p:ph sz="half" idx="2" hasCustomPrompt="1"/>
          </p:nvPr>
        </p:nvSpPr>
        <p:spPr>
          <a:xfrm>
            <a:off x="309894" y="902590"/>
            <a:ext cx="11666121" cy="5287040"/>
          </a:xfrm>
          <a:prstGeom prst="rect">
            <a:avLst/>
          </a:prstGeom>
        </p:spPr>
        <p:txBody>
          <a:bodyPr/>
          <a:lstStyle>
            <a:lvl1pPr>
              <a:defRPr sz="2263">
                <a:solidFill>
                  <a:srgbClr val="FF6700"/>
                </a:solidFill>
              </a:defRPr>
            </a:lvl1pPr>
            <a:lvl2pPr>
              <a:defRPr sz="2037">
                <a:solidFill>
                  <a:srgbClr val="00294B"/>
                </a:solidFill>
              </a:defRPr>
            </a:lvl2pPr>
            <a:lvl3pPr>
              <a:defRPr sz="1811">
                <a:solidFill>
                  <a:srgbClr val="456487"/>
                </a:solidFill>
              </a:defRPr>
            </a:lvl3pPr>
            <a:lvl4pPr>
              <a:defRPr sz="1584">
                <a:solidFill>
                  <a:srgbClr val="456487"/>
                </a:solidFill>
              </a:defRPr>
            </a:lvl4pPr>
            <a:lvl5pPr>
              <a:defRPr sz="1584">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Titre 1"/>
          <p:cNvSpPr>
            <a:spLocks noGrp="1"/>
          </p:cNvSpPr>
          <p:nvPr>
            <p:ph type="title" hasCustomPrompt="1"/>
          </p:nvPr>
        </p:nvSpPr>
        <p:spPr>
          <a:xfrm>
            <a:off x="2876968" y="169116"/>
            <a:ext cx="6438063" cy="488983"/>
          </a:xfrm>
        </p:spPr>
        <p:txBody>
          <a:bodyPr>
            <a:noAutofit/>
          </a:bodyPr>
          <a:lstStyle>
            <a:lvl1pPr algn="ctr">
              <a:defRPr lang="fr-FR" sz="2716" b="1" kern="1200" dirty="0" smtClean="0">
                <a:solidFill>
                  <a:srgbClr val="00294B"/>
                </a:solidFill>
                <a:effectLst/>
                <a:latin typeface="+mn-lt"/>
                <a:ea typeface="+mj-ea"/>
                <a:cs typeface="+mj-cs"/>
              </a:defRPr>
            </a:lvl1pPr>
          </a:lstStyle>
          <a:p>
            <a:r>
              <a:rPr lang="en-US">
                <a:solidFill>
                  <a:srgbClr val="FF6700"/>
                </a:solidFill>
                <a:effectLst>
                  <a:outerShdw blurRad="38100" dist="38100" dir="2700000" algn="tl">
                    <a:srgbClr val="000000">
                      <a:alpha val="43137"/>
                    </a:srgbClr>
                  </a:outerShdw>
                </a:effectLst>
              </a:rPr>
              <a:t>50 ans IN2P3 à IJCLab</a:t>
            </a:r>
            <a:endParaRPr lang="fr-FR" dirty="0"/>
          </a:p>
        </p:txBody>
      </p:sp>
    </p:spTree>
    <p:extLst>
      <p:ext uri="{BB962C8B-B14F-4D97-AF65-F5344CB8AC3E}">
        <p14:creationId xmlns:p14="http://schemas.microsoft.com/office/powerpoint/2010/main" val="472637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50 ans simple + préhistoi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 y="0"/>
            <a:ext cx="12191595" cy="6857995"/>
          </a:xfrm>
          <a:prstGeom prst="rect">
            <a:avLst/>
          </a:prstGeom>
        </p:spPr>
      </p:pic>
      <p:sp>
        <p:nvSpPr>
          <p:cNvPr id="14" name="Rectangle 13"/>
          <p:cNvSpPr/>
          <p:nvPr userDrawn="1"/>
        </p:nvSpPr>
        <p:spPr>
          <a:xfrm>
            <a:off x="798859" y="203492"/>
            <a:ext cx="7497491" cy="377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37"/>
          </a:p>
        </p:txBody>
      </p:sp>
      <p:sp>
        <p:nvSpPr>
          <p:cNvPr id="8" name="Titre 1"/>
          <p:cNvSpPr>
            <a:spLocks noGrp="1"/>
          </p:cNvSpPr>
          <p:nvPr>
            <p:ph type="title" hasCustomPrompt="1"/>
          </p:nvPr>
        </p:nvSpPr>
        <p:spPr>
          <a:xfrm>
            <a:off x="3080704" y="169116"/>
            <a:ext cx="6030590" cy="488983"/>
          </a:xfrm>
        </p:spPr>
        <p:txBody>
          <a:bodyPr>
            <a:normAutofit/>
          </a:bodyPr>
          <a:lstStyle>
            <a:lvl1pPr algn="ctr" defTabSz="1034826" rtl="0" eaLnBrk="1" fontAlgn="auto" latinLnBrk="0" hangingPunct="1">
              <a:lnSpc>
                <a:spcPct val="90000"/>
              </a:lnSpc>
              <a:spcBef>
                <a:spcPct val="0"/>
              </a:spcBef>
              <a:spcAft>
                <a:spcPts val="0"/>
              </a:spcAft>
              <a:buNone/>
              <a:defRPr lang="en-US" sz="2716" b="1" kern="1200" smtClean="0">
                <a:solidFill>
                  <a:srgbClr val="FF6700"/>
                </a:solidFill>
                <a:effectLst>
                  <a:outerShdw blurRad="38100" dist="38100" dir="2700000" algn="tl">
                    <a:srgbClr val="000000">
                      <a:alpha val="43137"/>
                    </a:srgbClr>
                  </a:outerShdw>
                </a:effectLst>
                <a:latin typeface="+mn-lt"/>
                <a:ea typeface="+mj-ea"/>
                <a:cs typeface="+mj-cs"/>
              </a:defRPr>
            </a:lvl1pPr>
          </a:lstStyle>
          <a:p>
            <a:r>
              <a:rPr lang="en-US" sz="2716">
                <a:solidFill>
                  <a:srgbClr val="FF6700"/>
                </a:solidFill>
                <a:effectLst>
                  <a:outerShdw blurRad="38100" dist="38100" dir="2700000" algn="tl">
                    <a:srgbClr val="000000">
                      <a:alpha val="43137"/>
                    </a:srgbClr>
                  </a:outerShdw>
                </a:effectLst>
              </a:rPr>
              <a:t>50 ans IN2P3 à IJCLab</a:t>
            </a:r>
            <a:endParaRPr lang="fr-FR" dirty="0"/>
          </a:p>
        </p:txBody>
      </p:sp>
      <p:sp>
        <p:nvSpPr>
          <p:cNvPr id="9" name="Espace réservé de la date 6"/>
          <p:cNvSpPr>
            <a:spLocks noGrp="1"/>
          </p:cNvSpPr>
          <p:nvPr>
            <p:ph type="dt" sz="half" idx="10"/>
          </p:nvPr>
        </p:nvSpPr>
        <p:spPr>
          <a:xfrm>
            <a:off x="228399" y="6467913"/>
            <a:ext cx="2729259" cy="364730"/>
          </a:xfrm>
        </p:spPr>
        <p:txBody>
          <a:bodyPr/>
          <a:lstStyle>
            <a:lvl1pPr>
              <a:defRPr>
                <a:solidFill>
                  <a:schemeClr val="bg1"/>
                </a:solidFill>
              </a:defRPr>
            </a:lvl1pPr>
          </a:lstStyle>
          <a:p>
            <a:r>
              <a:rPr lang="fr-FR" dirty="0"/>
              <a:t>28/09/2021</a:t>
            </a:r>
          </a:p>
        </p:txBody>
      </p:sp>
      <p:sp>
        <p:nvSpPr>
          <p:cNvPr id="10" name="Espace réservé du pied de page 7"/>
          <p:cNvSpPr>
            <a:spLocks noGrp="1"/>
          </p:cNvSpPr>
          <p:nvPr>
            <p:ph type="ftr" sz="quarter" idx="11"/>
          </p:nvPr>
        </p:nvSpPr>
        <p:spPr>
          <a:xfrm>
            <a:off x="3325189" y="6467913"/>
            <a:ext cx="5541624" cy="364730"/>
          </a:xfrm>
        </p:spPr>
        <p:txBody>
          <a:bodyPr/>
          <a:lstStyle>
            <a:lvl1pPr>
              <a:defRPr>
                <a:solidFill>
                  <a:schemeClr val="bg1"/>
                </a:solidFill>
              </a:defRPr>
            </a:lvl1pPr>
          </a:lstStyle>
          <a:p>
            <a:r>
              <a:rPr lang="fr-FR"/>
              <a:t>50 ans de l'IN2P3 à IJCLab - Sydney Gales</a:t>
            </a:r>
            <a:endParaRPr lang="fr-FR" dirty="0"/>
          </a:p>
        </p:txBody>
      </p:sp>
      <p:sp>
        <p:nvSpPr>
          <p:cNvPr id="11" name="Espace réservé du numéro de diapositive 8"/>
          <p:cNvSpPr>
            <a:spLocks noGrp="1"/>
          </p:cNvSpPr>
          <p:nvPr>
            <p:ph type="sldNum" sz="quarter" idx="12"/>
          </p:nvPr>
        </p:nvSpPr>
        <p:spPr>
          <a:xfrm>
            <a:off x="9234343" y="6467913"/>
            <a:ext cx="2741673" cy="364730"/>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Espace réservé du contenu 3"/>
          <p:cNvSpPr>
            <a:spLocks noGrp="1"/>
          </p:cNvSpPr>
          <p:nvPr>
            <p:ph sz="half" idx="2" hasCustomPrompt="1"/>
          </p:nvPr>
        </p:nvSpPr>
        <p:spPr>
          <a:xfrm>
            <a:off x="309894" y="902590"/>
            <a:ext cx="11666121" cy="5287040"/>
          </a:xfrm>
          <a:prstGeom prst="rect">
            <a:avLst/>
          </a:prstGeom>
        </p:spPr>
        <p:txBody>
          <a:bodyPr/>
          <a:lstStyle>
            <a:lvl1pPr>
              <a:defRPr sz="2263">
                <a:solidFill>
                  <a:srgbClr val="FF6700"/>
                </a:solidFill>
              </a:defRPr>
            </a:lvl1pPr>
            <a:lvl2pPr>
              <a:defRPr sz="2037">
                <a:solidFill>
                  <a:srgbClr val="00294B"/>
                </a:solidFill>
              </a:defRPr>
            </a:lvl2pPr>
            <a:lvl3pPr>
              <a:defRPr sz="1811">
                <a:solidFill>
                  <a:srgbClr val="456487"/>
                </a:solidFill>
              </a:defRPr>
            </a:lvl3pPr>
            <a:lvl4pPr>
              <a:defRPr sz="1584">
                <a:solidFill>
                  <a:srgbClr val="456487"/>
                </a:solidFill>
              </a:defRPr>
            </a:lvl4pPr>
            <a:lvl5pPr>
              <a:defRPr sz="1584">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Titre 2"/>
          <p:cNvSpPr txBox="1">
            <a:spLocks/>
          </p:cNvSpPr>
          <p:nvPr userDrawn="1"/>
        </p:nvSpPr>
        <p:spPr>
          <a:xfrm>
            <a:off x="8214856" y="211783"/>
            <a:ext cx="3187538" cy="385453"/>
          </a:xfrm>
          <a:prstGeom prst="rect">
            <a:avLst/>
          </a:prstGeom>
        </p:spPr>
        <p:txBody>
          <a:bodyPr vert="horz" lIns="103486" tIns="51743" rIns="103486" bIns="51743" rtlCol="0" anchor="ctr">
            <a:noAutofit/>
          </a:bodyPr>
          <a:lstStyle>
            <a:lvl1pPr algn="ctr" defTabSz="914400" rtl="0" eaLnBrk="1" latinLnBrk="0" hangingPunct="1">
              <a:lnSpc>
                <a:spcPct val="90000"/>
              </a:lnSpc>
              <a:spcBef>
                <a:spcPct val="0"/>
              </a:spcBef>
              <a:buNone/>
              <a:defRPr sz="2200" b="1" kern="1200">
                <a:solidFill>
                  <a:schemeClr val="bg1"/>
                </a:solidFill>
                <a:latin typeface="+mj-lt"/>
                <a:ea typeface="+mj-ea"/>
                <a:cs typeface="+mj-cs"/>
              </a:defRPr>
            </a:lvl1pPr>
          </a:lstStyle>
          <a:p>
            <a:pPr fontAlgn="auto">
              <a:spcBef>
                <a:spcPts val="1132"/>
              </a:spcBef>
              <a:spcAft>
                <a:spcPts val="0"/>
              </a:spcAft>
            </a:pPr>
            <a:r>
              <a:rPr lang="fr-FR" sz="2263">
                <a:latin typeface="Calibri" panose="020F0502020204030204"/>
                <a:ea typeface="+mn-ea"/>
                <a:cs typeface="+mn-cs"/>
              </a:rPr>
              <a:t>Préhistoire  1950-1970</a:t>
            </a:r>
            <a:endParaRPr lang="fr-FR" sz="3169" dirty="0"/>
          </a:p>
        </p:txBody>
      </p:sp>
    </p:spTree>
    <p:extLst>
      <p:ext uri="{BB962C8B-B14F-4D97-AF65-F5344CB8AC3E}">
        <p14:creationId xmlns:p14="http://schemas.microsoft.com/office/powerpoint/2010/main" val="2650152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lide introduction V2 : titre+contenu+filigran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0" y="0"/>
            <a:ext cx="12191596" cy="6857998"/>
          </a:xfrm>
          <a:prstGeom prst="rect">
            <a:avLst/>
          </a:prstGeom>
        </p:spPr>
      </p:pic>
      <p:sp>
        <p:nvSpPr>
          <p:cNvPr id="8" name="Espace réservé du contenu 3"/>
          <p:cNvSpPr>
            <a:spLocks noGrp="1"/>
          </p:cNvSpPr>
          <p:nvPr>
            <p:ph sz="half" idx="2" hasCustomPrompt="1"/>
          </p:nvPr>
        </p:nvSpPr>
        <p:spPr>
          <a:xfrm>
            <a:off x="309894" y="1636064"/>
            <a:ext cx="11666121" cy="4553565"/>
          </a:xfrm>
          <a:prstGeom prst="rect">
            <a:avLst/>
          </a:prstGeom>
        </p:spPr>
        <p:txBody>
          <a:bodyPr/>
          <a:lstStyle>
            <a:lvl1pPr>
              <a:defRPr sz="2263">
                <a:solidFill>
                  <a:srgbClr val="FF6700"/>
                </a:solidFill>
              </a:defRPr>
            </a:lvl1pPr>
            <a:lvl2pPr>
              <a:defRPr sz="2037">
                <a:solidFill>
                  <a:srgbClr val="00294B"/>
                </a:solidFill>
              </a:defRPr>
            </a:lvl2pPr>
            <a:lvl3pPr>
              <a:defRPr sz="1811">
                <a:solidFill>
                  <a:srgbClr val="456487"/>
                </a:solidFill>
              </a:defRPr>
            </a:lvl3pPr>
            <a:lvl4pPr>
              <a:defRPr sz="1584">
                <a:solidFill>
                  <a:srgbClr val="456487"/>
                </a:solidFill>
              </a:defRPr>
            </a:lvl4pPr>
            <a:lvl5pPr>
              <a:defRPr sz="1584">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e la date 6"/>
          <p:cNvSpPr>
            <a:spLocks noGrp="1"/>
          </p:cNvSpPr>
          <p:nvPr>
            <p:ph type="dt" sz="half" idx="10"/>
          </p:nvPr>
        </p:nvSpPr>
        <p:spPr>
          <a:xfrm>
            <a:off x="228399" y="6467913"/>
            <a:ext cx="2729259" cy="364730"/>
          </a:xfrm>
        </p:spPr>
        <p:txBody>
          <a:bodyPr/>
          <a:lstStyle>
            <a:lvl1pPr>
              <a:defRPr>
                <a:solidFill>
                  <a:schemeClr val="bg1"/>
                </a:solidFill>
              </a:defRPr>
            </a:lvl1pPr>
          </a:lstStyle>
          <a:p>
            <a:fld id="{29266485-1F8C-49AD-A5D5-E767E4406627}" type="datetime1">
              <a:rPr lang="fr-FR" smtClean="0"/>
              <a:t>07/12/2022</a:t>
            </a:fld>
            <a:endParaRPr lang="fr-FR" dirty="0"/>
          </a:p>
        </p:txBody>
      </p:sp>
      <p:sp>
        <p:nvSpPr>
          <p:cNvPr id="10" name="Espace réservé du pied de page 7"/>
          <p:cNvSpPr>
            <a:spLocks noGrp="1"/>
          </p:cNvSpPr>
          <p:nvPr>
            <p:ph type="ftr" sz="quarter" idx="11"/>
          </p:nvPr>
        </p:nvSpPr>
        <p:spPr>
          <a:xfrm>
            <a:off x="3325189" y="6467913"/>
            <a:ext cx="5541624" cy="364730"/>
          </a:xfrm>
        </p:spPr>
        <p:txBody>
          <a:bodyPr/>
          <a:lstStyle>
            <a:lvl1pPr>
              <a:defRPr>
                <a:solidFill>
                  <a:schemeClr val="bg1"/>
                </a:solidFill>
              </a:defRPr>
            </a:lvl1pPr>
          </a:lstStyle>
          <a:p>
            <a:endParaRPr lang="fr-FR" dirty="0"/>
          </a:p>
        </p:txBody>
      </p:sp>
      <p:sp>
        <p:nvSpPr>
          <p:cNvPr id="11" name="Espace réservé du numéro de diapositive 8"/>
          <p:cNvSpPr>
            <a:spLocks noGrp="1"/>
          </p:cNvSpPr>
          <p:nvPr>
            <p:ph type="sldNum" sz="quarter" idx="12"/>
          </p:nvPr>
        </p:nvSpPr>
        <p:spPr>
          <a:xfrm>
            <a:off x="9234343" y="6467913"/>
            <a:ext cx="2741673" cy="364730"/>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2" name="Titre 1"/>
          <p:cNvSpPr>
            <a:spLocks noGrp="1"/>
          </p:cNvSpPr>
          <p:nvPr>
            <p:ph type="title"/>
          </p:nvPr>
        </p:nvSpPr>
        <p:spPr>
          <a:xfrm>
            <a:off x="2591738" y="169116"/>
            <a:ext cx="6438063" cy="488983"/>
          </a:xfrm>
        </p:spPr>
        <p:txBody>
          <a:bodyPr>
            <a:normAutofit/>
          </a:bodyPr>
          <a:lstStyle>
            <a:lvl1pPr>
              <a:defRPr lang="fr-FR" sz="249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265719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03630D-6DB6-469B-B9A2-757853937AD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1802221-725C-4579-945E-3F7BDE42276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7842A0-2661-48CB-A14D-44092C7FC9D9}"/>
              </a:ext>
            </a:extLst>
          </p:cNvPr>
          <p:cNvSpPr>
            <a:spLocks noGrp="1"/>
          </p:cNvSpPr>
          <p:nvPr>
            <p:ph type="dt" sz="half" idx="10"/>
          </p:nvPr>
        </p:nvSpPr>
        <p:spPr/>
        <p:txBody>
          <a:bodyPr/>
          <a:lstStyle/>
          <a:p>
            <a:fld id="{F16F3695-9EEA-48BD-9FEC-9A08B3BE294A}" type="datetimeFigureOut">
              <a:rPr lang="fr-FR" smtClean="0"/>
              <a:t>06/12/2022</a:t>
            </a:fld>
            <a:endParaRPr lang="fr-FR"/>
          </a:p>
        </p:txBody>
      </p:sp>
      <p:sp>
        <p:nvSpPr>
          <p:cNvPr id="5" name="Espace réservé du pied de page 4">
            <a:extLst>
              <a:ext uri="{FF2B5EF4-FFF2-40B4-BE49-F238E27FC236}">
                <a16:creationId xmlns:a16="http://schemas.microsoft.com/office/drawing/2014/main" id="{DAC18A77-C36B-4003-A920-92CA82739A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05E6A5-6224-45F4-9F37-45749AD2C5B1}"/>
              </a:ext>
            </a:extLst>
          </p:cNvPr>
          <p:cNvSpPr>
            <a:spLocks noGrp="1"/>
          </p:cNvSpPr>
          <p:nvPr>
            <p:ph type="sldNum" sz="quarter" idx="12"/>
          </p:nvPr>
        </p:nvSpPr>
        <p:spPr/>
        <p:txBody>
          <a:bodyPr/>
          <a:lstStyle/>
          <a:p>
            <a:fld id="{62C30106-C28A-4CE2-ABA9-A5CD163794EB}" type="slidenum">
              <a:rPr lang="fr-FR" smtClean="0"/>
              <a:t>‹N°›</a:t>
            </a:fld>
            <a:endParaRPr lang="fr-FR"/>
          </a:p>
        </p:txBody>
      </p:sp>
    </p:spTree>
    <p:extLst>
      <p:ext uri="{BB962C8B-B14F-4D97-AF65-F5344CB8AC3E}">
        <p14:creationId xmlns:p14="http://schemas.microsoft.com/office/powerpoint/2010/main" val="3217524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0E12C3-F266-412E-8676-FB8F5D4FD9E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0245DF1-4D04-49E2-931E-35605D20B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8B50B36-D5DC-4FBB-8E40-1D319CACB04F}"/>
              </a:ext>
            </a:extLst>
          </p:cNvPr>
          <p:cNvSpPr>
            <a:spLocks noGrp="1"/>
          </p:cNvSpPr>
          <p:nvPr>
            <p:ph type="dt" sz="half" idx="10"/>
          </p:nvPr>
        </p:nvSpPr>
        <p:spPr/>
        <p:txBody>
          <a:bodyPr/>
          <a:lstStyle/>
          <a:p>
            <a:fld id="{F16F3695-9EEA-48BD-9FEC-9A08B3BE294A}" type="datetimeFigureOut">
              <a:rPr lang="fr-FR" smtClean="0"/>
              <a:t>06/12/2022</a:t>
            </a:fld>
            <a:endParaRPr lang="fr-FR"/>
          </a:p>
        </p:txBody>
      </p:sp>
      <p:sp>
        <p:nvSpPr>
          <p:cNvPr id="5" name="Espace réservé du pied de page 4">
            <a:extLst>
              <a:ext uri="{FF2B5EF4-FFF2-40B4-BE49-F238E27FC236}">
                <a16:creationId xmlns:a16="http://schemas.microsoft.com/office/drawing/2014/main" id="{004CDFCD-E59B-4E8D-BDC4-629CC2BECD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82239DD-03EE-48CB-A5EC-C8DAB7F38658}"/>
              </a:ext>
            </a:extLst>
          </p:cNvPr>
          <p:cNvSpPr>
            <a:spLocks noGrp="1"/>
          </p:cNvSpPr>
          <p:nvPr>
            <p:ph type="sldNum" sz="quarter" idx="12"/>
          </p:nvPr>
        </p:nvSpPr>
        <p:spPr/>
        <p:txBody>
          <a:bodyPr/>
          <a:lstStyle/>
          <a:p>
            <a:fld id="{62C30106-C28A-4CE2-ABA9-A5CD163794EB}" type="slidenum">
              <a:rPr lang="fr-FR" smtClean="0"/>
              <a:t>‹N°›</a:t>
            </a:fld>
            <a:endParaRPr lang="fr-FR"/>
          </a:p>
        </p:txBody>
      </p:sp>
    </p:spTree>
    <p:extLst>
      <p:ext uri="{BB962C8B-B14F-4D97-AF65-F5344CB8AC3E}">
        <p14:creationId xmlns:p14="http://schemas.microsoft.com/office/powerpoint/2010/main" val="2365167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52E4FF-F88A-4B1B-87F8-0DD7EE9CDF3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DA80ABB-6476-4BCF-AFE8-981B2FDE78E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E2A1C43-A9B2-4317-BA94-79BD9BE4DF99}"/>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2EE6EEE-0C9F-4A5F-9017-3161C1DF0B99}"/>
              </a:ext>
            </a:extLst>
          </p:cNvPr>
          <p:cNvSpPr>
            <a:spLocks noGrp="1"/>
          </p:cNvSpPr>
          <p:nvPr>
            <p:ph type="dt" sz="half" idx="10"/>
          </p:nvPr>
        </p:nvSpPr>
        <p:spPr/>
        <p:txBody>
          <a:bodyPr/>
          <a:lstStyle/>
          <a:p>
            <a:fld id="{F16F3695-9EEA-48BD-9FEC-9A08B3BE294A}" type="datetimeFigureOut">
              <a:rPr lang="fr-FR" smtClean="0"/>
              <a:t>06/12/2022</a:t>
            </a:fld>
            <a:endParaRPr lang="fr-FR"/>
          </a:p>
        </p:txBody>
      </p:sp>
      <p:sp>
        <p:nvSpPr>
          <p:cNvPr id="6" name="Espace réservé du pied de page 5">
            <a:extLst>
              <a:ext uri="{FF2B5EF4-FFF2-40B4-BE49-F238E27FC236}">
                <a16:creationId xmlns:a16="http://schemas.microsoft.com/office/drawing/2014/main" id="{6518D555-9E16-4C7D-AA52-705730A78E4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34AFA80-77C2-4EA1-922E-5FCAE4AF9D2B}"/>
              </a:ext>
            </a:extLst>
          </p:cNvPr>
          <p:cNvSpPr>
            <a:spLocks noGrp="1"/>
          </p:cNvSpPr>
          <p:nvPr>
            <p:ph type="sldNum" sz="quarter" idx="12"/>
          </p:nvPr>
        </p:nvSpPr>
        <p:spPr/>
        <p:txBody>
          <a:bodyPr/>
          <a:lstStyle/>
          <a:p>
            <a:fld id="{62C30106-C28A-4CE2-ABA9-A5CD163794EB}" type="slidenum">
              <a:rPr lang="fr-FR" smtClean="0"/>
              <a:t>‹N°›</a:t>
            </a:fld>
            <a:endParaRPr lang="fr-FR"/>
          </a:p>
        </p:txBody>
      </p:sp>
    </p:spTree>
    <p:extLst>
      <p:ext uri="{BB962C8B-B14F-4D97-AF65-F5344CB8AC3E}">
        <p14:creationId xmlns:p14="http://schemas.microsoft.com/office/powerpoint/2010/main" val="341445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CFB549-EEDB-4B81-9C8B-5EDD9DCDECC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8C340F0-B1BE-4DB8-80F5-72B6DA1C38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EA6FE945-9014-491B-AFF3-AE0021551A42}"/>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7406FF7-935F-475D-9B2B-E35987188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4C335454-4B93-477D-9D84-8641E782CA33}"/>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706ECB2-E67F-44BE-A21A-7C22D91A365C}"/>
              </a:ext>
            </a:extLst>
          </p:cNvPr>
          <p:cNvSpPr>
            <a:spLocks noGrp="1"/>
          </p:cNvSpPr>
          <p:nvPr>
            <p:ph type="dt" sz="half" idx="10"/>
          </p:nvPr>
        </p:nvSpPr>
        <p:spPr/>
        <p:txBody>
          <a:bodyPr/>
          <a:lstStyle/>
          <a:p>
            <a:fld id="{F16F3695-9EEA-48BD-9FEC-9A08B3BE294A}" type="datetimeFigureOut">
              <a:rPr lang="fr-FR" smtClean="0"/>
              <a:t>06/12/2022</a:t>
            </a:fld>
            <a:endParaRPr lang="fr-FR"/>
          </a:p>
        </p:txBody>
      </p:sp>
      <p:sp>
        <p:nvSpPr>
          <p:cNvPr id="8" name="Espace réservé du pied de page 7">
            <a:extLst>
              <a:ext uri="{FF2B5EF4-FFF2-40B4-BE49-F238E27FC236}">
                <a16:creationId xmlns:a16="http://schemas.microsoft.com/office/drawing/2014/main" id="{979EDD20-0AC7-46E8-A183-9DED9772107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EF4DF3-5EF1-4259-97B3-27E3B11FB1D5}"/>
              </a:ext>
            </a:extLst>
          </p:cNvPr>
          <p:cNvSpPr>
            <a:spLocks noGrp="1"/>
          </p:cNvSpPr>
          <p:nvPr>
            <p:ph type="sldNum" sz="quarter" idx="12"/>
          </p:nvPr>
        </p:nvSpPr>
        <p:spPr/>
        <p:txBody>
          <a:bodyPr/>
          <a:lstStyle/>
          <a:p>
            <a:fld id="{62C30106-C28A-4CE2-ABA9-A5CD163794EB}" type="slidenum">
              <a:rPr lang="fr-FR" smtClean="0"/>
              <a:t>‹N°›</a:t>
            </a:fld>
            <a:endParaRPr lang="fr-FR"/>
          </a:p>
        </p:txBody>
      </p:sp>
    </p:spTree>
    <p:extLst>
      <p:ext uri="{BB962C8B-B14F-4D97-AF65-F5344CB8AC3E}">
        <p14:creationId xmlns:p14="http://schemas.microsoft.com/office/powerpoint/2010/main" val="206563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A8862-C2A2-41BE-B89A-7085D48401A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CDCFD25-3B1B-48B7-9475-C6174650FF3F}"/>
              </a:ext>
            </a:extLst>
          </p:cNvPr>
          <p:cNvSpPr>
            <a:spLocks noGrp="1"/>
          </p:cNvSpPr>
          <p:nvPr>
            <p:ph type="dt" sz="half" idx="10"/>
          </p:nvPr>
        </p:nvSpPr>
        <p:spPr/>
        <p:txBody>
          <a:bodyPr/>
          <a:lstStyle/>
          <a:p>
            <a:fld id="{F16F3695-9EEA-48BD-9FEC-9A08B3BE294A}" type="datetimeFigureOut">
              <a:rPr lang="fr-FR" smtClean="0"/>
              <a:t>06/12/2022</a:t>
            </a:fld>
            <a:endParaRPr lang="fr-FR"/>
          </a:p>
        </p:txBody>
      </p:sp>
      <p:sp>
        <p:nvSpPr>
          <p:cNvPr id="4" name="Espace réservé du pied de page 3">
            <a:extLst>
              <a:ext uri="{FF2B5EF4-FFF2-40B4-BE49-F238E27FC236}">
                <a16:creationId xmlns:a16="http://schemas.microsoft.com/office/drawing/2014/main" id="{89F953DC-6650-4261-9968-1B2A5A33429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D21C018-930E-4122-816A-AEA71F22434E}"/>
              </a:ext>
            </a:extLst>
          </p:cNvPr>
          <p:cNvSpPr>
            <a:spLocks noGrp="1"/>
          </p:cNvSpPr>
          <p:nvPr>
            <p:ph type="sldNum" sz="quarter" idx="12"/>
          </p:nvPr>
        </p:nvSpPr>
        <p:spPr/>
        <p:txBody>
          <a:bodyPr/>
          <a:lstStyle/>
          <a:p>
            <a:fld id="{62C30106-C28A-4CE2-ABA9-A5CD163794EB}" type="slidenum">
              <a:rPr lang="fr-FR" smtClean="0"/>
              <a:t>‹N°›</a:t>
            </a:fld>
            <a:endParaRPr lang="fr-FR"/>
          </a:p>
        </p:txBody>
      </p:sp>
    </p:spTree>
    <p:extLst>
      <p:ext uri="{BB962C8B-B14F-4D97-AF65-F5344CB8AC3E}">
        <p14:creationId xmlns:p14="http://schemas.microsoft.com/office/powerpoint/2010/main" val="75983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AE8CEC-5BCB-4A38-83B0-D6F3E4F5E492}"/>
              </a:ext>
            </a:extLst>
          </p:cNvPr>
          <p:cNvSpPr>
            <a:spLocks noGrp="1"/>
          </p:cNvSpPr>
          <p:nvPr>
            <p:ph type="dt" sz="half" idx="10"/>
          </p:nvPr>
        </p:nvSpPr>
        <p:spPr/>
        <p:txBody>
          <a:bodyPr/>
          <a:lstStyle/>
          <a:p>
            <a:fld id="{F16F3695-9EEA-48BD-9FEC-9A08B3BE294A}" type="datetimeFigureOut">
              <a:rPr lang="fr-FR" smtClean="0"/>
              <a:t>06/12/2022</a:t>
            </a:fld>
            <a:endParaRPr lang="fr-FR"/>
          </a:p>
        </p:txBody>
      </p:sp>
      <p:sp>
        <p:nvSpPr>
          <p:cNvPr id="3" name="Espace réservé du pied de page 2">
            <a:extLst>
              <a:ext uri="{FF2B5EF4-FFF2-40B4-BE49-F238E27FC236}">
                <a16:creationId xmlns:a16="http://schemas.microsoft.com/office/drawing/2014/main" id="{C065961F-1B52-4ED7-A554-9A23C69B4C4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46AF474-FB7A-4EE4-9957-A913321BBE76}"/>
              </a:ext>
            </a:extLst>
          </p:cNvPr>
          <p:cNvSpPr>
            <a:spLocks noGrp="1"/>
          </p:cNvSpPr>
          <p:nvPr>
            <p:ph type="sldNum" sz="quarter" idx="12"/>
          </p:nvPr>
        </p:nvSpPr>
        <p:spPr/>
        <p:txBody>
          <a:bodyPr/>
          <a:lstStyle/>
          <a:p>
            <a:fld id="{62C30106-C28A-4CE2-ABA9-A5CD163794EB}" type="slidenum">
              <a:rPr lang="fr-FR" smtClean="0"/>
              <a:t>‹N°›</a:t>
            </a:fld>
            <a:endParaRPr lang="fr-FR"/>
          </a:p>
        </p:txBody>
      </p:sp>
    </p:spTree>
    <p:extLst>
      <p:ext uri="{BB962C8B-B14F-4D97-AF65-F5344CB8AC3E}">
        <p14:creationId xmlns:p14="http://schemas.microsoft.com/office/powerpoint/2010/main" val="366470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5E7CA7-B71B-45C1-A5D3-5A9B20E56F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CEFF04F-2724-4932-80F3-F4A59F958B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3A791B4-0AA4-400D-A481-86CDF05299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8DC6CE9-5931-42CA-BD07-6199BF7E1970}"/>
              </a:ext>
            </a:extLst>
          </p:cNvPr>
          <p:cNvSpPr>
            <a:spLocks noGrp="1"/>
          </p:cNvSpPr>
          <p:nvPr>
            <p:ph type="dt" sz="half" idx="10"/>
          </p:nvPr>
        </p:nvSpPr>
        <p:spPr/>
        <p:txBody>
          <a:bodyPr/>
          <a:lstStyle/>
          <a:p>
            <a:fld id="{F16F3695-9EEA-48BD-9FEC-9A08B3BE294A}" type="datetimeFigureOut">
              <a:rPr lang="fr-FR" smtClean="0"/>
              <a:t>06/12/2022</a:t>
            </a:fld>
            <a:endParaRPr lang="fr-FR"/>
          </a:p>
        </p:txBody>
      </p:sp>
      <p:sp>
        <p:nvSpPr>
          <p:cNvPr id="6" name="Espace réservé du pied de page 5">
            <a:extLst>
              <a:ext uri="{FF2B5EF4-FFF2-40B4-BE49-F238E27FC236}">
                <a16:creationId xmlns:a16="http://schemas.microsoft.com/office/drawing/2014/main" id="{ECB268A6-A094-4CCB-A45E-91653B4D1D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05F21D4-6044-44C6-B560-987494B84710}"/>
              </a:ext>
            </a:extLst>
          </p:cNvPr>
          <p:cNvSpPr>
            <a:spLocks noGrp="1"/>
          </p:cNvSpPr>
          <p:nvPr>
            <p:ph type="sldNum" sz="quarter" idx="12"/>
          </p:nvPr>
        </p:nvSpPr>
        <p:spPr/>
        <p:txBody>
          <a:bodyPr/>
          <a:lstStyle/>
          <a:p>
            <a:fld id="{62C30106-C28A-4CE2-ABA9-A5CD163794EB}" type="slidenum">
              <a:rPr lang="fr-FR" smtClean="0"/>
              <a:t>‹N°›</a:t>
            </a:fld>
            <a:endParaRPr lang="fr-FR"/>
          </a:p>
        </p:txBody>
      </p:sp>
    </p:spTree>
    <p:extLst>
      <p:ext uri="{BB962C8B-B14F-4D97-AF65-F5344CB8AC3E}">
        <p14:creationId xmlns:p14="http://schemas.microsoft.com/office/powerpoint/2010/main" val="292750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A88ED-1184-4CF6-B651-EB24D69D9F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3A7FC99-B16B-4067-A66A-D639BB6F7D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6246F59-7188-4FDB-9C4F-6B0360A82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136AC8A-90A1-4946-8C75-0B6BBD717DFC}"/>
              </a:ext>
            </a:extLst>
          </p:cNvPr>
          <p:cNvSpPr>
            <a:spLocks noGrp="1"/>
          </p:cNvSpPr>
          <p:nvPr>
            <p:ph type="dt" sz="half" idx="10"/>
          </p:nvPr>
        </p:nvSpPr>
        <p:spPr/>
        <p:txBody>
          <a:bodyPr/>
          <a:lstStyle/>
          <a:p>
            <a:fld id="{F16F3695-9EEA-48BD-9FEC-9A08B3BE294A}" type="datetimeFigureOut">
              <a:rPr lang="fr-FR" smtClean="0"/>
              <a:t>06/12/2022</a:t>
            </a:fld>
            <a:endParaRPr lang="fr-FR"/>
          </a:p>
        </p:txBody>
      </p:sp>
      <p:sp>
        <p:nvSpPr>
          <p:cNvPr id="6" name="Espace réservé du pied de page 5">
            <a:extLst>
              <a:ext uri="{FF2B5EF4-FFF2-40B4-BE49-F238E27FC236}">
                <a16:creationId xmlns:a16="http://schemas.microsoft.com/office/drawing/2014/main" id="{35D37D88-DD16-4482-9F32-93CF13B2394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803782-3D12-46D9-A16D-45E5DB5E72B1}"/>
              </a:ext>
            </a:extLst>
          </p:cNvPr>
          <p:cNvSpPr>
            <a:spLocks noGrp="1"/>
          </p:cNvSpPr>
          <p:nvPr>
            <p:ph type="sldNum" sz="quarter" idx="12"/>
          </p:nvPr>
        </p:nvSpPr>
        <p:spPr/>
        <p:txBody>
          <a:bodyPr/>
          <a:lstStyle/>
          <a:p>
            <a:fld id="{62C30106-C28A-4CE2-ABA9-A5CD163794EB}" type="slidenum">
              <a:rPr lang="fr-FR" smtClean="0"/>
              <a:t>‹N°›</a:t>
            </a:fld>
            <a:endParaRPr lang="fr-FR"/>
          </a:p>
        </p:txBody>
      </p:sp>
    </p:spTree>
    <p:extLst>
      <p:ext uri="{BB962C8B-B14F-4D97-AF65-F5344CB8AC3E}">
        <p14:creationId xmlns:p14="http://schemas.microsoft.com/office/powerpoint/2010/main" val="93990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D62650-EE3D-40F2-AA35-464D95E570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09F3AFB-CCEF-430F-A6F4-0DC668DE6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79473FE-5E73-4FEB-BE3F-5B8CE16314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F3695-9EEA-48BD-9FEC-9A08B3BE294A}" type="datetimeFigureOut">
              <a:rPr lang="fr-FR" smtClean="0"/>
              <a:t>06/12/2022</a:t>
            </a:fld>
            <a:endParaRPr lang="fr-FR"/>
          </a:p>
        </p:txBody>
      </p:sp>
      <p:sp>
        <p:nvSpPr>
          <p:cNvPr id="5" name="Espace réservé du pied de page 4">
            <a:extLst>
              <a:ext uri="{FF2B5EF4-FFF2-40B4-BE49-F238E27FC236}">
                <a16:creationId xmlns:a16="http://schemas.microsoft.com/office/drawing/2014/main" id="{B1005985-CCB7-46BB-B56B-A2B2DD1888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99B0EC-A50C-4988-8E9B-1128E22071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30106-C28A-4CE2-ABA9-A5CD163794EB}" type="slidenum">
              <a:rPr lang="fr-FR" smtClean="0"/>
              <a:t>‹N°›</a:t>
            </a:fld>
            <a:endParaRPr lang="fr-FR"/>
          </a:p>
        </p:txBody>
      </p:sp>
    </p:spTree>
    <p:extLst>
      <p:ext uri="{BB962C8B-B14F-4D97-AF65-F5344CB8AC3E}">
        <p14:creationId xmlns:p14="http://schemas.microsoft.com/office/powerpoint/2010/main" val="3134482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lemonde.fr/archives/article/1978/05/31/un-laboratoire-national-ouvert-a-tous-les-chercheurs_2979127_1819218.html" TargetMode="Externa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r>
              <a:rPr lang="fr-FR" dirty="0">
                <a:latin typeface="+mn-lt"/>
              </a:rPr>
              <a:t>Eté 2022</a:t>
            </a:r>
          </a:p>
        </p:txBody>
      </p:sp>
      <p:sp>
        <p:nvSpPr>
          <p:cNvPr id="13" name="Footer Placeholder 2">
            <a:extLst>
              <a:ext uri="{FF2B5EF4-FFF2-40B4-BE49-F238E27FC236}">
                <a16:creationId xmlns:a16="http://schemas.microsoft.com/office/drawing/2014/main" id="{F1C167BA-05C1-DA40-AF5B-37EF9CE7037B}"/>
              </a:ext>
            </a:extLst>
          </p:cNvPr>
          <p:cNvSpPr>
            <a:spLocks noGrp="1"/>
          </p:cNvSpPr>
          <p:nvPr>
            <p:ph type="ftr" sz="quarter" idx="11"/>
          </p:nvPr>
        </p:nvSpPr>
        <p:spPr/>
        <p:txBody>
          <a:bodyPr/>
          <a:lstStyle/>
          <a:p>
            <a:r>
              <a:rPr lang="fr-FR" dirty="0" err="1"/>
              <a:t>IJCLab</a:t>
            </a:r>
            <a:r>
              <a:rPr lang="fr-FR" dirty="0"/>
              <a:t> : un aperçu</a:t>
            </a:r>
          </a:p>
        </p:txBody>
      </p:sp>
      <p:sp>
        <p:nvSpPr>
          <p:cNvPr id="8" name="Espace réservé du numéro de diapositive 7"/>
          <p:cNvSpPr>
            <a:spLocks noGrp="1"/>
          </p:cNvSpPr>
          <p:nvPr>
            <p:ph type="sldNum" sz="quarter" idx="12"/>
          </p:nvPr>
        </p:nvSpPr>
        <p:spPr/>
        <p:txBody>
          <a:bodyPr/>
          <a:lstStyle/>
          <a:p>
            <a:fld id="{77E71596-5F9D-49C5-9701-16B3CA54319D}" type="slidenum">
              <a:rPr lang="fr-FR" smtClean="0">
                <a:latin typeface="+mn-lt"/>
              </a:rPr>
              <a:pPr/>
              <a:t>1</a:t>
            </a:fld>
            <a:endParaRPr lang="fr-FR" dirty="0">
              <a:latin typeface="+mn-lt"/>
            </a:endParaRPr>
          </a:p>
        </p:txBody>
      </p:sp>
      <p:pic>
        <p:nvPicPr>
          <p:cNvPr id="2" name="Imag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30" y="2770197"/>
            <a:ext cx="6594318" cy="3657949"/>
          </a:xfrm>
          <a:prstGeom prst="rect">
            <a:avLst/>
          </a:prstGeom>
        </p:spPr>
      </p:pic>
      <p:sp>
        <p:nvSpPr>
          <p:cNvPr id="3" name="Rectangle 2"/>
          <p:cNvSpPr/>
          <p:nvPr/>
        </p:nvSpPr>
        <p:spPr>
          <a:xfrm>
            <a:off x="6475976" y="2571273"/>
            <a:ext cx="5431950" cy="3745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37"/>
          </a:p>
        </p:txBody>
      </p:sp>
      <p:sp>
        <p:nvSpPr>
          <p:cNvPr id="5" name="ZoneTexte 4"/>
          <p:cNvSpPr txBox="1"/>
          <p:nvPr/>
        </p:nvSpPr>
        <p:spPr>
          <a:xfrm>
            <a:off x="3514795" y="894286"/>
            <a:ext cx="6326860" cy="1659750"/>
          </a:xfrm>
          <a:prstGeom prst="rect">
            <a:avLst/>
          </a:prstGeom>
          <a:solidFill>
            <a:schemeClr val="bg1"/>
          </a:solidFill>
        </p:spPr>
        <p:txBody>
          <a:bodyPr wrap="none" rtlCol="0">
            <a:spAutoFit/>
          </a:bodyPr>
          <a:lstStyle/>
          <a:p>
            <a:pPr lvl="0" algn="ctr"/>
            <a:r>
              <a:rPr lang="en-US" sz="2037" b="1" dirty="0" err="1">
                <a:solidFill>
                  <a:schemeClr val="accent2"/>
                </a:solidFill>
                <a:latin typeface="Calibri" panose="020F0502020204030204"/>
              </a:rPr>
              <a:t>IJCLab</a:t>
            </a:r>
            <a:endParaRPr lang="en-US" sz="2037" b="1" dirty="0">
              <a:solidFill>
                <a:schemeClr val="accent2"/>
              </a:solidFill>
              <a:latin typeface="Calibri" panose="020F0502020204030204"/>
            </a:endParaRPr>
          </a:p>
          <a:p>
            <a:pPr lvl="0" algn="ctr"/>
            <a:r>
              <a:rPr lang="en-US" sz="2037" dirty="0" err="1">
                <a:solidFill>
                  <a:schemeClr val="tx1">
                    <a:lumMod val="75000"/>
                    <a:lumOff val="25000"/>
                  </a:schemeClr>
                </a:solidFill>
                <a:latin typeface="Calibri" panose="020F0502020204030204"/>
              </a:rPr>
              <a:t>Laboratoire</a:t>
            </a:r>
            <a:r>
              <a:rPr lang="en-US" sz="2037" b="1" dirty="0">
                <a:solidFill>
                  <a:schemeClr val="accent2"/>
                </a:solidFill>
                <a:latin typeface="Calibri" panose="020F0502020204030204"/>
              </a:rPr>
              <a:t> </a:t>
            </a:r>
            <a:r>
              <a:rPr lang="en-US" sz="2037" dirty="0">
                <a:solidFill>
                  <a:schemeClr val="tx1">
                    <a:lumMod val="75000"/>
                    <a:lumOff val="25000"/>
                  </a:schemeClr>
                </a:solidFill>
                <a:latin typeface="Calibri" panose="020F0502020204030204"/>
              </a:rPr>
              <a:t>de physique des deux </a:t>
            </a:r>
            <a:r>
              <a:rPr lang="en-US" sz="2037" dirty="0" err="1">
                <a:solidFill>
                  <a:schemeClr val="tx1">
                    <a:lumMod val="75000"/>
                    <a:lumOff val="25000"/>
                  </a:schemeClr>
                </a:solidFill>
                <a:latin typeface="Calibri" panose="020F0502020204030204"/>
              </a:rPr>
              <a:t>infinis</a:t>
            </a:r>
            <a:r>
              <a:rPr lang="en-US" sz="2037" dirty="0">
                <a:solidFill>
                  <a:schemeClr val="tx1">
                    <a:lumMod val="75000"/>
                    <a:lumOff val="25000"/>
                  </a:schemeClr>
                </a:solidFill>
                <a:latin typeface="Calibri" panose="020F0502020204030204"/>
              </a:rPr>
              <a:t> </a:t>
            </a:r>
            <a:r>
              <a:rPr lang="en-US" sz="2037" b="1" dirty="0">
                <a:solidFill>
                  <a:schemeClr val="accent2"/>
                </a:solidFill>
                <a:latin typeface="Calibri" panose="020F0502020204030204"/>
              </a:rPr>
              <a:t>I</a:t>
            </a:r>
            <a:r>
              <a:rPr lang="en-US" sz="2037" dirty="0">
                <a:latin typeface="Calibri" panose="020F0502020204030204"/>
              </a:rPr>
              <a:t>rène</a:t>
            </a:r>
            <a:r>
              <a:rPr lang="en-US" sz="2037" b="1" dirty="0">
                <a:solidFill>
                  <a:schemeClr val="accent2"/>
                </a:solidFill>
                <a:latin typeface="Calibri" panose="020F0502020204030204"/>
              </a:rPr>
              <a:t> J</a:t>
            </a:r>
            <a:r>
              <a:rPr lang="en-US" sz="2037" dirty="0">
                <a:solidFill>
                  <a:schemeClr val="tx1">
                    <a:lumMod val="75000"/>
                    <a:lumOff val="25000"/>
                  </a:schemeClr>
                </a:solidFill>
                <a:latin typeface="Calibri" panose="020F0502020204030204"/>
              </a:rPr>
              <a:t>oliot</a:t>
            </a:r>
            <a:r>
              <a:rPr lang="en-US" sz="2037" b="1" dirty="0">
                <a:solidFill>
                  <a:schemeClr val="accent2"/>
                </a:solidFill>
                <a:latin typeface="Calibri" panose="020F0502020204030204"/>
              </a:rPr>
              <a:t>-C</a:t>
            </a:r>
            <a:r>
              <a:rPr lang="en-US" sz="2037" dirty="0">
                <a:solidFill>
                  <a:schemeClr val="tx1">
                    <a:lumMod val="75000"/>
                    <a:lumOff val="25000"/>
                  </a:schemeClr>
                </a:solidFill>
                <a:latin typeface="Calibri" panose="020F0502020204030204"/>
              </a:rPr>
              <a:t>urie</a:t>
            </a:r>
          </a:p>
          <a:p>
            <a:pPr lvl="0" algn="ctr"/>
            <a:endParaRPr lang="en-US" sz="2037" dirty="0">
              <a:solidFill>
                <a:schemeClr val="tx1">
                  <a:lumMod val="75000"/>
                  <a:lumOff val="25000"/>
                </a:schemeClr>
              </a:solidFill>
              <a:latin typeface="Calibri" panose="020F0502020204030204"/>
            </a:endParaRPr>
          </a:p>
          <a:p>
            <a:pPr lvl="0" algn="ctr"/>
            <a:r>
              <a:rPr lang="en-US" sz="2037" i="1" dirty="0">
                <a:solidFill>
                  <a:schemeClr val="tx1">
                    <a:lumMod val="75000"/>
                    <a:lumOff val="25000"/>
                  </a:schemeClr>
                </a:solidFill>
                <a:latin typeface="Calibri" panose="020F0502020204030204"/>
              </a:rPr>
              <a:t>Un nouveau </a:t>
            </a:r>
            <a:r>
              <a:rPr lang="en-US" sz="2037" i="1" dirty="0" err="1">
                <a:solidFill>
                  <a:schemeClr val="tx1">
                    <a:lumMod val="75000"/>
                    <a:lumOff val="25000"/>
                  </a:schemeClr>
                </a:solidFill>
                <a:latin typeface="Calibri" panose="020F0502020204030204"/>
              </a:rPr>
              <a:t>laboratoire</a:t>
            </a:r>
            <a:r>
              <a:rPr lang="en-US" sz="2037" i="1" dirty="0">
                <a:solidFill>
                  <a:schemeClr val="tx1">
                    <a:lumMod val="75000"/>
                    <a:lumOff val="25000"/>
                  </a:schemeClr>
                </a:solidFill>
                <a:latin typeface="Calibri" panose="020F0502020204030204"/>
              </a:rPr>
              <a:t> né </a:t>
            </a:r>
            <a:r>
              <a:rPr lang="en-US" sz="2037" i="1" dirty="0" err="1">
                <a:solidFill>
                  <a:schemeClr val="tx1">
                    <a:lumMod val="75000"/>
                    <a:lumOff val="25000"/>
                  </a:schemeClr>
                </a:solidFill>
                <a:latin typeface="Calibri" panose="020F0502020204030204"/>
              </a:rPr>
              <a:t>en</a:t>
            </a:r>
            <a:r>
              <a:rPr lang="en-US" sz="2037" i="1" dirty="0">
                <a:solidFill>
                  <a:schemeClr val="tx1">
                    <a:lumMod val="75000"/>
                    <a:lumOff val="25000"/>
                  </a:schemeClr>
                </a:solidFill>
                <a:latin typeface="Calibri" panose="020F0502020204030204"/>
              </a:rPr>
              <a:t> 2020 </a:t>
            </a:r>
          </a:p>
          <a:p>
            <a:pPr lvl="0" algn="ctr"/>
            <a:r>
              <a:rPr lang="en-US" sz="2037" i="1" dirty="0">
                <a:solidFill>
                  <a:schemeClr val="tx1">
                    <a:lumMod val="75000"/>
                    <a:lumOff val="25000"/>
                  </a:schemeClr>
                </a:solidFill>
                <a:latin typeface="Calibri" panose="020F0502020204030204"/>
              </a:rPr>
              <a:t>De la fusion de 5 </a:t>
            </a:r>
            <a:r>
              <a:rPr lang="en-US" sz="2037" i="1" dirty="0" err="1">
                <a:solidFill>
                  <a:schemeClr val="tx1">
                    <a:lumMod val="75000"/>
                    <a:lumOff val="25000"/>
                  </a:schemeClr>
                </a:solidFill>
                <a:latin typeface="Calibri" panose="020F0502020204030204"/>
              </a:rPr>
              <a:t>laboratoires</a:t>
            </a:r>
            <a:r>
              <a:rPr lang="en-US" sz="2037" i="1" dirty="0">
                <a:solidFill>
                  <a:schemeClr val="tx1">
                    <a:lumMod val="75000"/>
                    <a:lumOff val="25000"/>
                  </a:schemeClr>
                </a:solidFill>
                <a:latin typeface="Calibri" panose="020F0502020204030204"/>
              </a:rPr>
              <a:t> d’Orsay</a:t>
            </a:r>
          </a:p>
        </p:txBody>
      </p:sp>
      <p:sp>
        <p:nvSpPr>
          <p:cNvPr id="12" name="Rectangle 11">
            <a:extLst>
              <a:ext uri="{FF2B5EF4-FFF2-40B4-BE49-F238E27FC236}">
                <a16:creationId xmlns:a16="http://schemas.microsoft.com/office/drawing/2014/main" id="{88DFF5A1-7758-8041-BB17-D764F92F1410}"/>
              </a:ext>
            </a:extLst>
          </p:cNvPr>
          <p:cNvSpPr/>
          <p:nvPr/>
        </p:nvSpPr>
        <p:spPr>
          <a:xfrm>
            <a:off x="2510243" y="6099712"/>
            <a:ext cx="3138343" cy="288766"/>
          </a:xfrm>
          <a:prstGeom prst="rect">
            <a:avLst/>
          </a:prstGeom>
          <a:solidFill>
            <a:schemeClr val="bg1"/>
          </a:solidFill>
          <a:ln>
            <a:solidFill>
              <a:schemeClr val="bg1"/>
            </a:solidFill>
          </a:ln>
          <a:effectLst>
            <a:outerShdw dist="50800"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sz="2037"/>
          </a:p>
        </p:txBody>
      </p:sp>
      <p:sp>
        <p:nvSpPr>
          <p:cNvPr id="4" name="Rectangle 3"/>
          <p:cNvSpPr/>
          <p:nvPr/>
        </p:nvSpPr>
        <p:spPr>
          <a:xfrm>
            <a:off x="2502742" y="169222"/>
            <a:ext cx="2207143" cy="405817"/>
          </a:xfrm>
          <a:prstGeom prst="rect">
            <a:avLst/>
          </a:prstGeom>
        </p:spPr>
        <p:txBody>
          <a:bodyPr wrap="none">
            <a:spAutoFit/>
          </a:bodyPr>
          <a:lstStyle/>
          <a:p>
            <a:r>
              <a:rPr lang="fr-FR" sz="2037" dirty="0" smtClean="0">
                <a:latin typeface="Calibri" panose="020F0502020204030204" pitchFamily="34" charset="0"/>
                <a:cs typeface="Calibri" panose="020F0502020204030204" pitchFamily="34" charset="0"/>
              </a:rPr>
              <a:t>Bienvenue à IJCLab</a:t>
            </a:r>
            <a:endParaRPr lang="fr-FR" sz="2037" dirty="0">
              <a:latin typeface="Calibri" panose="020F0502020204030204" pitchFamily="34" charset="0"/>
              <a:cs typeface="Calibri" panose="020F0502020204030204" pitchFamily="34" charset="0"/>
            </a:endParaRPr>
          </a:p>
        </p:txBody>
      </p:sp>
      <p:sp>
        <p:nvSpPr>
          <p:cNvPr id="15" name="Titre 1">
            <a:extLst>
              <a:ext uri="{FF2B5EF4-FFF2-40B4-BE49-F238E27FC236}">
                <a16:creationId xmlns:a16="http://schemas.microsoft.com/office/drawing/2014/main" id="{E169DD50-BDEE-3445-BC56-0EDF33AB5453}"/>
              </a:ext>
            </a:extLst>
          </p:cNvPr>
          <p:cNvSpPr txBox="1">
            <a:spLocks/>
          </p:cNvSpPr>
          <p:nvPr/>
        </p:nvSpPr>
        <p:spPr>
          <a:xfrm>
            <a:off x="3128482" y="6013241"/>
            <a:ext cx="2933800" cy="328434"/>
          </a:xfrm>
          <a:prstGeom prst="rect">
            <a:avLst/>
          </a:prstGeom>
          <a:solidFill>
            <a:schemeClr val="accent2"/>
          </a:solidFill>
        </p:spPr>
        <p:txBody>
          <a:bodyPr vert="horz" lIns="103486" tIns="51743" rIns="103486" bIns="51743" rtlCol="0" anchor="ctr">
            <a:normAutofit fontScale="92500" lnSpcReduction="10000"/>
          </a:bodyPr>
          <a:lstStyle>
            <a:lvl1pPr algn="l" defTabSz="914400" rtl="0" eaLnBrk="1" latinLnBrk="0" hangingPunct="1">
              <a:lnSpc>
                <a:spcPct val="90000"/>
              </a:lnSpc>
              <a:spcBef>
                <a:spcPct val="0"/>
              </a:spcBef>
              <a:buNone/>
              <a:defRPr sz="2400" b="1" kern="1200">
                <a:solidFill>
                  <a:srgbClr val="00294B"/>
                </a:solidFill>
                <a:latin typeface="+mj-lt"/>
                <a:ea typeface="+mj-ea"/>
                <a:cs typeface="+mj-cs"/>
              </a:defRPr>
            </a:lvl1pPr>
          </a:lstStyle>
          <a:p>
            <a:pPr algn="ctr"/>
            <a:r>
              <a:rPr lang="en-ZA" sz="1811" b="0" dirty="0">
                <a:solidFill>
                  <a:schemeClr val="bg1"/>
                </a:solidFill>
                <a:latin typeface="+mn-lt"/>
              </a:rPr>
              <a:t>www.ijclab.in2p3.fr</a:t>
            </a:r>
          </a:p>
        </p:txBody>
      </p:sp>
      <p:pic>
        <p:nvPicPr>
          <p:cNvPr id="10" name="Image 9">
            <a:extLst>
              <a:ext uri="{FF2B5EF4-FFF2-40B4-BE49-F238E27FC236}">
                <a16:creationId xmlns:a16="http://schemas.microsoft.com/office/drawing/2014/main" id="{A1E9C50E-2CCB-C273-2D1C-C4F7CEC52D17}"/>
              </a:ext>
            </a:extLst>
          </p:cNvPr>
          <p:cNvPicPr>
            <a:picLocks noChangeAspect="1"/>
          </p:cNvPicPr>
          <p:nvPr/>
        </p:nvPicPr>
        <p:blipFill>
          <a:blip r:embed="rId3"/>
          <a:stretch>
            <a:fillRect/>
          </a:stretch>
        </p:blipFill>
        <p:spPr>
          <a:xfrm>
            <a:off x="6129722" y="2770196"/>
            <a:ext cx="5945320" cy="3345597"/>
          </a:xfrm>
          <a:prstGeom prst="rect">
            <a:avLst/>
          </a:prstGeom>
        </p:spPr>
      </p:pic>
    </p:spTree>
    <p:extLst>
      <p:ext uri="{BB962C8B-B14F-4D97-AF65-F5344CB8AC3E}">
        <p14:creationId xmlns:p14="http://schemas.microsoft.com/office/powerpoint/2010/main" val="591681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28/09/2021</a:t>
            </a:r>
            <a:endParaRPr lang="fr-FR" dirty="0"/>
          </a:p>
        </p:txBody>
      </p:sp>
      <p:sp>
        <p:nvSpPr>
          <p:cNvPr id="5" name="Espace réservé du pied de page 4"/>
          <p:cNvSpPr>
            <a:spLocks noGrp="1"/>
          </p:cNvSpPr>
          <p:nvPr>
            <p:ph type="ftr" sz="quarter" idx="11"/>
          </p:nvPr>
        </p:nvSpPr>
        <p:spPr/>
        <p:txBody>
          <a:bodyPr/>
          <a:lstStyle/>
          <a:p>
            <a:r>
              <a:rPr lang="fr-FR"/>
              <a:t>50 ans de l'IN2P3 à IJCLab - Sydney Gales</a:t>
            </a:r>
            <a:endParaRPr lang="fr-FR" dirty="0"/>
          </a:p>
        </p:txBody>
      </p:sp>
      <p:sp>
        <p:nvSpPr>
          <p:cNvPr id="6" name="Espace réservé du numéro de diapositive 5"/>
          <p:cNvSpPr>
            <a:spLocks noGrp="1"/>
          </p:cNvSpPr>
          <p:nvPr>
            <p:ph type="sldNum" sz="quarter" idx="12"/>
          </p:nvPr>
        </p:nvSpPr>
        <p:spPr/>
        <p:txBody>
          <a:bodyPr/>
          <a:lstStyle/>
          <a:p>
            <a:fld id="{77E71596-5F9D-49C5-9701-16B3CA54319D}" type="slidenum">
              <a:rPr lang="fr-FR" smtClean="0"/>
              <a:pPr/>
              <a:t>2</a:t>
            </a:fld>
            <a:endParaRPr lang="fr-FR" dirty="0"/>
          </a:p>
        </p:txBody>
      </p:sp>
      <p:sp>
        <p:nvSpPr>
          <p:cNvPr id="3" name="Espace réservé du contenu 2"/>
          <p:cNvSpPr>
            <a:spLocks noGrp="1"/>
          </p:cNvSpPr>
          <p:nvPr>
            <p:ph sz="half" idx="2"/>
          </p:nvPr>
        </p:nvSpPr>
        <p:spPr/>
        <p:txBody>
          <a:bodyPr/>
          <a:lstStyle/>
          <a:p>
            <a:r>
              <a:rPr lang="fr-FR" sz="2037" b="1" dirty="0">
                <a:solidFill>
                  <a:srgbClr val="00294B"/>
                </a:solidFill>
              </a:rPr>
              <a:t>Les fondateurs  de notre science  </a:t>
            </a:r>
          </a:p>
          <a:p>
            <a:r>
              <a:rPr lang="fr-FR" sz="2037" b="1" dirty="0">
                <a:solidFill>
                  <a:srgbClr val="00294B"/>
                </a:solidFill>
              </a:rPr>
              <a:t>L’ émergence des grands instruments, une rupture profonde dans le manière de faire de la physique</a:t>
            </a:r>
          </a:p>
        </p:txBody>
      </p:sp>
      <p:sp>
        <p:nvSpPr>
          <p:cNvPr id="9" name="ZoneTexte 8"/>
          <p:cNvSpPr txBox="1"/>
          <p:nvPr/>
        </p:nvSpPr>
        <p:spPr>
          <a:xfrm>
            <a:off x="6675625" y="3429000"/>
            <a:ext cx="4662141" cy="2465931"/>
          </a:xfrm>
          <a:prstGeom prst="rect">
            <a:avLst/>
          </a:prstGeom>
          <a:noFill/>
        </p:spPr>
        <p:txBody>
          <a:bodyPr wrap="square" rtlCol="0">
            <a:spAutoFit/>
          </a:bodyPr>
          <a:lstStyle/>
          <a:p>
            <a:pPr>
              <a:spcBef>
                <a:spcPts val="679"/>
              </a:spcBef>
            </a:pPr>
            <a:r>
              <a:rPr lang="fr-FR" sz="1584" b="1" dirty="0">
                <a:solidFill>
                  <a:srgbClr val="FF6700"/>
                </a:solidFill>
              </a:rPr>
              <a:t>1954</a:t>
            </a:r>
            <a:r>
              <a:rPr lang="fr-FR" sz="1584" dirty="0">
                <a:solidFill>
                  <a:srgbClr val="00294B"/>
                </a:solidFill>
              </a:rPr>
              <a:t> </a:t>
            </a:r>
            <a:r>
              <a:rPr lang="fr-FR" sz="1584" b="1" dirty="0">
                <a:solidFill>
                  <a:srgbClr val="00294B"/>
                </a:solidFill>
              </a:rPr>
              <a:t>Création du CERN </a:t>
            </a:r>
            <a:r>
              <a:rPr lang="fr-FR" sz="1584" dirty="0">
                <a:solidFill>
                  <a:srgbClr val="00294B"/>
                </a:solidFill>
              </a:rPr>
              <a:t>, début de la </a:t>
            </a:r>
            <a:r>
              <a:rPr lang="fr-FR" sz="1584" dirty="0" err="1">
                <a:solidFill>
                  <a:srgbClr val="00294B"/>
                </a:solidFill>
              </a:rPr>
              <a:t>Big</a:t>
            </a:r>
            <a:r>
              <a:rPr lang="fr-FR" sz="1584" dirty="0">
                <a:solidFill>
                  <a:srgbClr val="00294B"/>
                </a:solidFill>
              </a:rPr>
              <a:t> Science en Europe et en </a:t>
            </a:r>
            <a:r>
              <a:rPr lang="fr-FR" sz="1584" b="1" dirty="0">
                <a:solidFill>
                  <a:srgbClr val="00294B"/>
                </a:solidFill>
              </a:rPr>
              <a:t>1957 mise en service du Synchrocyclotron de 600 MeV à Genève.</a:t>
            </a:r>
          </a:p>
          <a:p>
            <a:pPr algn="just">
              <a:spcBef>
                <a:spcPts val="679"/>
              </a:spcBef>
            </a:pPr>
            <a:r>
              <a:rPr lang="fr-FR" sz="1584" dirty="0">
                <a:solidFill>
                  <a:srgbClr val="00294B"/>
                </a:solidFill>
              </a:rPr>
              <a:t>Irène et Frédéric Joliot-Curie plaident pour doter les labos français d’accélérateurs plus puissants  pour former et préparer les équipes à la compétition internationale. </a:t>
            </a:r>
          </a:p>
          <a:p>
            <a:pPr algn="just">
              <a:spcBef>
                <a:spcPts val="679"/>
              </a:spcBef>
            </a:pPr>
            <a:r>
              <a:rPr lang="fr-FR" sz="1584" dirty="0">
                <a:solidFill>
                  <a:srgbClr val="00294B"/>
                </a:solidFill>
              </a:rPr>
              <a:t>Il faut trouver des espaces et donc s’installer hors de Paris , des terrains sont disponibles à Orsay .   </a:t>
            </a:r>
          </a:p>
        </p:txBody>
      </p:sp>
      <p:sp>
        <p:nvSpPr>
          <p:cNvPr id="10" name="Rectangle 9"/>
          <p:cNvSpPr/>
          <p:nvPr/>
        </p:nvSpPr>
        <p:spPr>
          <a:xfrm>
            <a:off x="7384039" y="2514352"/>
            <a:ext cx="3254737" cy="719299"/>
          </a:xfrm>
          <a:prstGeom prst="rect">
            <a:avLst/>
          </a:prstGeom>
        </p:spPr>
        <p:txBody>
          <a:bodyPr wrap="none">
            <a:spAutoFit/>
          </a:bodyPr>
          <a:lstStyle/>
          <a:p>
            <a:pPr algn="ctr"/>
            <a:r>
              <a:rPr lang="fr-FR" sz="2037" b="1" dirty="0">
                <a:solidFill>
                  <a:srgbClr val="00294B"/>
                </a:solidFill>
              </a:rPr>
              <a:t>Irène et </a:t>
            </a:r>
            <a:r>
              <a:rPr lang="fr-FR" sz="2037" b="1">
                <a:solidFill>
                  <a:srgbClr val="00294B"/>
                </a:solidFill>
              </a:rPr>
              <a:t>Frédéric Joliot-Curie</a:t>
            </a:r>
          </a:p>
          <a:p>
            <a:pPr algn="ctr"/>
            <a:r>
              <a:rPr lang="en-US" sz="2037" b="1">
                <a:solidFill>
                  <a:srgbClr val="FF6700"/>
                </a:solidFill>
              </a:rPr>
              <a:t>1935 Prix Nobel de Chimie</a:t>
            </a:r>
            <a:endParaRPr lang="fr-FR" sz="2037" b="1" dirty="0">
              <a:solidFill>
                <a:schemeClr val="accent1">
                  <a:lumMod val="50000"/>
                </a:schemeClr>
              </a:solidFill>
            </a:endParaRPr>
          </a:p>
        </p:txBody>
      </p:sp>
      <p:pic>
        <p:nvPicPr>
          <p:cNvPr id="2" name="Image 1"/>
          <p:cNvPicPr>
            <a:picLocks noChangeAspect="1"/>
          </p:cNvPicPr>
          <p:nvPr/>
        </p:nvPicPr>
        <p:blipFill>
          <a:blip r:embed="rId3"/>
          <a:stretch>
            <a:fillRect/>
          </a:stretch>
        </p:blipFill>
        <p:spPr>
          <a:xfrm>
            <a:off x="820267" y="2369572"/>
            <a:ext cx="5009844" cy="3940670"/>
          </a:xfrm>
          <a:prstGeom prst="rect">
            <a:avLst/>
          </a:prstGeom>
        </p:spPr>
      </p:pic>
      <p:sp>
        <p:nvSpPr>
          <p:cNvPr id="8" name="Titre 7">
            <a:extLst>
              <a:ext uri="{FF2B5EF4-FFF2-40B4-BE49-F238E27FC236}">
                <a16:creationId xmlns:a16="http://schemas.microsoft.com/office/drawing/2014/main" id="{43165B58-6F47-4B18-A0D2-CBBA0D120AAC}"/>
              </a:ext>
            </a:extLst>
          </p:cNvPr>
          <p:cNvSpPr>
            <a:spLocks noGrp="1"/>
          </p:cNvSpPr>
          <p:nvPr>
            <p:ph type="title"/>
          </p:nvPr>
        </p:nvSpPr>
        <p:spPr>
          <a:xfrm>
            <a:off x="2146300" y="130245"/>
            <a:ext cx="8210131" cy="538125"/>
          </a:xfrm>
        </p:spPr>
        <p:txBody>
          <a:bodyPr/>
          <a:lstStyle/>
          <a:p>
            <a:r>
              <a:rPr lang="fr-FR" dirty="0"/>
              <a:t>Les origines de </a:t>
            </a:r>
            <a:r>
              <a:rPr lang="fr-FR" dirty="0" smtClean="0"/>
              <a:t>l’Institut </a:t>
            </a:r>
            <a:r>
              <a:rPr lang="fr-FR" dirty="0"/>
              <a:t>de Physique </a:t>
            </a:r>
            <a:r>
              <a:rPr lang="fr-FR" dirty="0" smtClean="0"/>
              <a:t>Nucléaire</a:t>
            </a:r>
            <a:endParaRPr lang="fr-FR" dirty="0"/>
          </a:p>
        </p:txBody>
      </p:sp>
    </p:spTree>
    <p:extLst>
      <p:ext uri="{BB962C8B-B14F-4D97-AF65-F5344CB8AC3E}">
        <p14:creationId xmlns:p14="http://schemas.microsoft.com/office/powerpoint/2010/main" val="1195539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28/09/2021</a:t>
            </a:r>
            <a:endParaRPr lang="fr-FR" dirty="0"/>
          </a:p>
        </p:txBody>
      </p:sp>
      <p:sp>
        <p:nvSpPr>
          <p:cNvPr id="5" name="Espace réservé du pied de page 4"/>
          <p:cNvSpPr>
            <a:spLocks noGrp="1"/>
          </p:cNvSpPr>
          <p:nvPr>
            <p:ph type="ftr" sz="quarter" idx="11"/>
          </p:nvPr>
        </p:nvSpPr>
        <p:spPr/>
        <p:txBody>
          <a:bodyPr/>
          <a:lstStyle/>
          <a:p>
            <a:r>
              <a:rPr lang="fr-FR"/>
              <a:t>50 ans de l'IN2P3 à IJCLab - Sydney Gales</a:t>
            </a:r>
            <a:endParaRPr lang="fr-FR" dirty="0"/>
          </a:p>
        </p:txBody>
      </p:sp>
      <p:sp>
        <p:nvSpPr>
          <p:cNvPr id="6" name="Espace réservé du numéro de diapositive 5"/>
          <p:cNvSpPr>
            <a:spLocks noGrp="1"/>
          </p:cNvSpPr>
          <p:nvPr>
            <p:ph type="sldNum" sz="quarter" idx="12"/>
          </p:nvPr>
        </p:nvSpPr>
        <p:spPr/>
        <p:txBody>
          <a:bodyPr/>
          <a:lstStyle/>
          <a:p>
            <a:fld id="{77E71596-5F9D-49C5-9701-16B3CA54319D}" type="slidenum">
              <a:rPr lang="fr-FR" smtClean="0"/>
              <a:pPr/>
              <a:t>3</a:t>
            </a:fld>
            <a:endParaRPr lang="fr-FR" dirty="0"/>
          </a:p>
        </p:txBody>
      </p:sp>
      <p:sp>
        <p:nvSpPr>
          <p:cNvPr id="9" name="ZoneTexte 8"/>
          <p:cNvSpPr txBox="1"/>
          <p:nvPr/>
        </p:nvSpPr>
        <p:spPr>
          <a:xfrm>
            <a:off x="7479765" y="2716304"/>
            <a:ext cx="3913376" cy="2600327"/>
          </a:xfrm>
          <a:prstGeom prst="rect">
            <a:avLst/>
          </a:prstGeom>
          <a:noFill/>
        </p:spPr>
        <p:txBody>
          <a:bodyPr wrap="square" rtlCol="0">
            <a:spAutoFit/>
          </a:bodyPr>
          <a:lstStyle/>
          <a:p>
            <a:r>
              <a:rPr lang="fr-FR" sz="1811" dirty="0">
                <a:solidFill>
                  <a:schemeClr val="accent1">
                    <a:lumMod val="50000"/>
                  </a:schemeClr>
                </a:solidFill>
                <a:cs typeface="Arial" panose="020B0604020202020204" pitchFamily="34" charset="0"/>
              </a:rPr>
              <a:t>C’est aussi la naissance du Campus Universitaire d’Orsay avec la création de la Faculté des sciences d’Orsay de l’Université de Paris en 1965 </a:t>
            </a:r>
          </a:p>
          <a:p>
            <a:r>
              <a:rPr lang="fr-FR" sz="1811" dirty="0">
                <a:solidFill>
                  <a:schemeClr val="accent1">
                    <a:lumMod val="50000"/>
                  </a:schemeClr>
                </a:solidFill>
                <a:cs typeface="Arial" panose="020B0604020202020204" pitchFamily="34" charset="0"/>
              </a:rPr>
              <a:t>Puis de l'université Paris XI  en 1970 puis plus  tard Paris-Sud  et enfin  Université Paris-Saclay au 1</a:t>
            </a:r>
            <a:r>
              <a:rPr lang="fr-FR" sz="1811" baseline="30000" dirty="0">
                <a:solidFill>
                  <a:schemeClr val="accent1">
                    <a:lumMod val="50000"/>
                  </a:schemeClr>
                </a:solidFill>
                <a:cs typeface="Arial" panose="020B0604020202020204" pitchFamily="34" charset="0"/>
              </a:rPr>
              <a:t>er</a:t>
            </a:r>
            <a:r>
              <a:rPr lang="fr-FR" sz="1811" dirty="0">
                <a:solidFill>
                  <a:schemeClr val="accent1">
                    <a:lumMod val="50000"/>
                  </a:schemeClr>
                </a:solidFill>
                <a:cs typeface="Arial" panose="020B0604020202020204" pitchFamily="34" charset="0"/>
              </a:rPr>
              <a:t> Janvier 2020</a:t>
            </a:r>
          </a:p>
          <a:p>
            <a:r>
              <a:rPr lang="fr-FR" sz="1811" dirty="0"/>
              <a:t> </a:t>
            </a:r>
            <a:endParaRPr lang="fr-FR" sz="1584" dirty="0"/>
          </a:p>
        </p:txBody>
      </p:sp>
      <p:sp>
        <p:nvSpPr>
          <p:cNvPr id="10" name="Rectangle 9"/>
          <p:cNvSpPr/>
          <p:nvPr/>
        </p:nvSpPr>
        <p:spPr>
          <a:xfrm>
            <a:off x="7479762" y="1601013"/>
            <a:ext cx="4402346" cy="823752"/>
          </a:xfrm>
          <a:prstGeom prst="rect">
            <a:avLst/>
          </a:prstGeom>
        </p:spPr>
        <p:txBody>
          <a:bodyPr wrap="square">
            <a:spAutoFit/>
          </a:bodyPr>
          <a:lstStyle/>
          <a:p>
            <a:r>
              <a:rPr lang="fr-FR" sz="2037" b="1" dirty="0">
                <a:solidFill>
                  <a:srgbClr val="FF6700"/>
                </a:solidFill>
              </a:rPr>
              <a:t>1957 : </a:t>
            </a:r>
            <a:r>
              <a:rPr lang="fr-FR" sz="2037" b="1" dirty="0">
                <a:solidFill>
                  <a:schemeClr val="accent1">
                    <a:lumMod val="50000"/>
                  </a:schemeClr>
                </a:solidFill>
              </a:rPr>
              <a:t>L’IPN, le LAL , Le bâtiment “spectro </a:t>
            </a:r>
            <a:r>
              <a:rPr lang="fr-FR" sz="2037" b="1" dirty="0">
                <a:solidFill>
                  <a:schemeClr val="accent1">
                    <a:lumMod val="50000"/>
                  </a:schemeClr>
                </a:solidFill>
                <a:latin typeface="Symbol" panose="05050102010706020507" pitchFamily="18" charset="2"/>
                <a:ea typeface="OpenSymbol" panose="05010000000000000000" pitchFamily="2" charset="0"/>
              </a:rPr>
              <a:t>b, a</a:t>
            </a:r>
            <a:r>
              <a:rPr lang="fr-FR" sz="2037" b="1" dirty="0">
                <a:solidFill>
                  <a:schemeClr val="accent1">
                    <a:lumMod val="50000"/>
                  </a:schemeClr>
                </a:solidFill>
              </a:rPr>
              <a:t>” sortent de terre</a:t>
            </a:r>
            <a:r>
              <a:rPr lang="fr-FR" sz="2716" b="1" dirty="0">
                <a:solidFill>
                  <a:schemeClr val="accent1">
                    <a:lumMod val="50000"/>
                  </a:schemeClr>
                </a:solidFill>
              </a:rPr>
              <a:t> </a:t>
            </a:r>
          </a:p>
        </p:txBody>
      </p:sp>
      <p:pic>
        <p:nvPicPr>
          <p:cNvPr id="11" name="Image 10"/>
          <p:cNvPicPr>
            <a:picLocks noChangeAspect="1"/>
          </p:cNvPicPr>
          <p:nvPr/>
        </p:nvPicPr>
        <p:blipFill>
          <a:blip r:embed="rId3"/>
          <a:stretch>
            <a:fillRect/>
          </a:stretch>
        </p:blipFill>
        <p:spPr>
          <a:xfrm>
            <a:off x="561772" y="1391638"/>
            <a:ext cx="6714654" cy="4645185"/>
          </a:xfrm>
          <a:prstGeom prst="rect">
            <a:avLst/>
          </a:prstGeom>
        </p:spPr>
      </p:pic>
      <p:pic>
        <p:nvPicPr>
          <p:cNvPr id="12" name="Espace réservé du conten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772" y="1391638"/>
            <a:ext cx="6566787" cy="4579223"/>
          </a:xfrm>
          <a:prstGeom prst="rect">
            <a:avLst/>
          </a:prstGeom>
        </p:spPr>
      </p:pic>
      <p:sp>
        <p:nvSpPr>
          <p:cNvPr id="14" name="Titre 7">
            <a:extLst>
              <a:ext uri="{FF2B5EF4-FFF2-40B4-BE49-F238E27FC236}">
                <a16:creationId xmlns:a16="http://schemas.microsoft.com/office/drawing/2014/main" id="{BD9B8840-354F-4F0F-B072-DD0FD7C4EB89}"/>
              </a:ext>
            </a:extLst>
          </p:cNvPr>
          <p:cNvSpPr>
            <a:spLocks noGrp="1"/>
          </p:cNvSpPr>
          <p:nvPr>
            <p:ph type="title"/>
          </p:nvPr>
        </p:nvSpPr>
        <p:spPr>
          <a:xfrm>
            <a:off x="2095500" y="216105"/>
            <a:ext cx="9499600" cy="413221"/>
          </a:xfrm>
          <a:solidFill>
            <a:schemeClr val="bg1"/>
          </a:solidFill>
        </p:spPr>
        <p:txBody>
          <a:bodyPr>
            <a:normAutofit fontScale="90000"/>
          </a:bodyPr>
          <a:lstStyle/>
          <a:p>
            <a:r>
              <a:rPr lang="fr-FR" dirty="0"/>
              <a:t>Les origines de </a:t>
            </a:r>
            <a:r>
              <a:rPr lang="fr-FR" dirty="0" smtClean="0"/>
              <a:t>l’Institut </a:t>
            </a:r>
            <a:r>
              <a:rPr lang="fr-FR" dirty="0"/>
              <a:t>de Physique </a:t>
            </a:r>
            <a:r>
              <a:rPr lang="fr-FR" dirty="0" smtClean="0"/>
              <a:t>Nucléaire</a:t>
            </a:r>
            <a:endParaRPr lang="fr-FR" dirty="0"/>
          </a:p>
        </p:txBody>
      </p:sp>
    </p:spTree>
    <p:extLst>
      <p:ext uri="{BB962C8B-B14F-4D97-AF65-F5344CB8AC3E}">
        <p14:creationId xmlns:p14="http://schemas.microsoft.com/office/powerpoint/2010/main" val="217818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28/09/2021</a:t>
            </a:r>
            <a:endParaRPr lang="fr-FR" dirty="0"/>
          </a:p>
        </p:txBody>
      </p:sp>
      <p:sp>
        <p:nvSpPr>
          <p:cNvPr id="5" name="Espace réservé du pied de page 4"/>
          <p:cNvSpPr>
            <a:spLocks noGrp="1"/>
          </p:cNvSpPr>
          <p:nvPr>
            <p:ph type="ftr" sz="quarter" idx="11"/>
          </p:nvPr>
        </p:nvSpPr>
        <p:spPr/>
        <p:txBody>
          <a:bodyPr/>
          <a:lstStyle/>
          <a:p>
            <a:r>
              <a:rPr lang="fr-FR"/>
              <a:t>50 ans de l'IN2P3 à IJCLab - Sydney Gales</a:t>
            </a:r>
            <a:endParaRPr lang="fr-FR" dirty="0"/>
          </a:p>
        </p:txBody>
      </p:sp>
      <p:sp>
        <p:nvSpPr>
          <p:cNvPr id="6" name="Espace réservé du numéro de diapositive 5"/>
          <p:cNvSpPr>
            <a:spLocks noGrp="1"/>
          </p:cNvSpPr>
          <p:nvPr>
            <p:ph type="sldNum" sz="quarter" idx="12"/>
          </p:nvPr>
        </p:nvSpPr>
        <p:spPr/>
        <p:txBody>
          <a:bodyPr/>
          <a:lstStyle/>
          <a:p>
            <a:fld id="{77E71596-5F9D-49C5-9701-16B3CA54319D}" type="slidenum">
              <a:rPr lang="fr-FR" smtClean="0"/>
              <a:pPr/>
              <a:t>4</a:t>
            </a:fld>
            <a:endParaRPr lang="fr-FR" dirty="0"/>
          </a:p>
        </p:txBody>
      </p:sp>
      <p:sp>
        <p:nvSpPr>
          <p:cNvPr id="14" name="Titre 7">
            <a:extLst>
              <a:ext uri="{FF2B5EF4-FFF2-40B4-BE49-F238E27FC236}">
                <a16:creationId xmlns:a16="http://schemas.microsoft.com/office/drawing/2014/main" id="{BD9B8840-354F-4F0F-B072-DD0FD7C4EB89}"/>
              </a:ext>
            </a:extLst>
          </p:cNvPr>
          <p:cNvSpPr>
            <a:spLocks noGrp="1"/>
          </p:cNvSpPr>
          <p:nvPr>
            <p:ph type="title"/>
          </p:nvPr>
        </p:nvSpPr>
        <p:spPr>
          <a:xfrm>
            <a:off x="2095500" y="216105"/>
            <a:ext cx="9499600" cy="413221"/>
          </a:xfrm>
          <a:solidFill>
            <a:schemeClr val="bg1"/>
          </a:solidFill>
        </p:spPr>
        <p:txBody>
          <a:bodyPr>
            <a:normAutofit fontScale="90000"/>
          </a:bodyPr>
          <a:lstStyle/>
          <a:p>
            <a:r>
              <a:rPr lang="fr-FR" dirty="0"/>
              <a:t>Les origines de </a:t>
            </a:r>
            <a:r>
              <a:rPr lang="fr-FR" dirty="0" smtClean="0"/>
              <a:t>l’Institut </a:t>
            </a:r>
            <a:r>
              <a:rPr lang="fr-FR" dirty="0"/>
              <a:t>de Physique </a:t>
            </a:r>
            <a:r>
              <a:rPr lang="fr-FR" dirty="0" smtClean="0"/>
              <a:t>Nucléaire</a:t>
            </a:r>
            <a:endParaRPr lang="fr-FR" dirty="0"/>
          </a:p>
        </p:txBody>
      </p:sp>
      <p:sp>
        <p:nvSpPr>
          <p:cNvPr id="13" name="Espace réservé du texte 1"/>
          <p:cNvSpPr txBox="1">
            <a:spLocks/>
          </p:cNvSpPr>
          <p:nvPr/>
        </p:nvSpPr>
        <p:spPr>
          <a:xfrm>
            <a:off x="1" y="736735"/>
            <a:ext cx="12192000" cy="331315"/>
          </a:xfrm>
          <a:prstGeom prst="rect">
            <a:avLst/>
          </a:prstGeom>
        </p:spPr>
        <p:txBody>
          <a:bodyPr vert="horz" lIns="103486" tIns="51743" rIns="103486" bIns="51743"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37" b="1" dirty="0">
                <a:solidFill>
                  <a:srgbClr val="00294B"/>
                </a:solidFill>
              </a:rPr>
              <a:t>Une origine commune sur un même campus , mais très différenciée et un démarrage très rapide</a:t>
            </a:r>
          </a:p>
        </p:txBody>
      </p:sp>
      <p:sp>
        <p:nvSpPr>
          <p:cNvPr id="15" name="ZoneTexte 14"/>
          <p:cNvSpPr txBox="1"/>
          <p:nvPr/>
        </p:nvSpPr>
        <p:spPr>
          <a:xfrm>
            <a:off x="989076" y="1637199"/>
            <a:ext cx="5541622" cy="1555041"/>
          </a:xfrm>
          <a:prstGeom prst="rect">
            <a:avLst/>
          </a:prstGeom>
          <a:noFill/>
        </p:spPr>
        <p:txBody>
          <a:bodyPr wrap="square" rtlCol="0">
            <a:spAutoFit/>
          </a:bodyPr>
          <a:lstStyle/>
          <a:p>
            <a:r>
              <a:rPr lang="fr-FR" sz="1584" b="1" dirty="0">
                <a:solidFill>
                  <a:srgbClr val="FF6700"/>
                </a:solidFill>
              </a:rPr>
              <a:t>1956</a:t>
            </a:r>
            <a:r>
              <a:rPr lang="fr-FR" sz="1584" b="1" dirty="0">
                <a:solidFill>
                  <a:srgbClr val="00294B"/>
                </a:solidFill>
              </a:rPr>
              <a:t> </a:t>
            </a:r>
            <a:r>
              <a:rPr lang="fr-FR" sz="1584" dirty="0">
                <a:solidFill>
                  <a:srgbClr val="00294B"/>
                </a:solidFill>
              </a:rPr>
              <a:t>Irène  Joliot Curie choisit de doter les équipes de Curie de l’Institut du radium d’un  Synchrocyclotron proton de 156 MeV commandé à Phillips.</a:t>
            </a:r>
          </a:p>
          <a:p>
            <a:r>
              <a:rPr lang="fr-FR" sz="1584" b="1" dirty="0">
                <a:solidFill>
                  <a:srgbClr val="FF6700"/>
                </a:solidFill>
              </a:rPr>
              <a:t>1957</a:t>
            </a:r>
            <a:r>
              <a:rPr lang="fr-FR" sz="1584" dirty="0">
                <a:solidFill>
                  <a:srgbClr val="00294B"/>
                </a:solidFill>
              </a:rPr>
              <a:t> F. Joliot-Curie succède à Irène  et avec  les équipes de l’Institut du radium et du collège de France obtient le premier faisceau du  synchro à Orsay  en juin 58.</a:t>
            </a:r>
          </a:p>
        </p:txBody>
      </p:sp>
      <p:pic>
        <p:nvPicPr>
          <p:cNvPr id="17" name="Image 1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17144" y="1944996"/>
            <a:ext cx="4177312" cy="267217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 name="Image 1"/>
          <p:cNvPicPr>
            <a:picLocks noChangeAspect="1"/>
          </p:cNvPicPr>
          <p:nvPr/>
        </p:nvPicPr>
        <p:blipFill>
          <a:blip r:embed="rId4"/>
          <a:stretch>
            <a:fillRect/>
          </a:stretch>
        </p:blipFill>
        <p:spPr>
          <a:xfrm>
            <a:off x="228399" y="3761389"/>
            <a:ext cx="6778901" cy="755511"/>
          </a:xfrm>
          <a:prstGeom prst="rect">
            <a:avLst/>
          </a:prstGeom>
        </p:spPr>
      </p:pic>
      <p:pic>
        <p:nvPicPr>
          <p:cNvPr id="3" name="Image 2"/>
          <p:cNvPicPr>
            <a:picLocks noChangeAspect="1"/>
          </p:cNvPicPr>
          <p:nvPr/>
        </p:nvPicPr>
        <p:blipFill>
          <a:blip r:embed="rId5"/>
          <a:stretch>
            <a:fillRect/>
          </a:stretch>
        </p:blipFill>
        <p:spPr>
          <a:xfrm>
            <a:off x="228399" y="5237655"/>
            <a:ext cx="6226313" cy="642323"/>
          </a:xfrm>
          <a:prstGeom prst="rect">
            <a:avLst/>
          </a:prstGeom>
        </p:spPr>
      </p:pic>
    </p:spTree>
    <p:extLst>
      <p:ext uri="{BB962C8B-B14F-4D97-AF65-F5344CB8AC3E}">
        <p14:creationId xmlns:p14="http://schemas.microsoft.com/office/powerpoint/2010/main" val="2591353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28/09/2021</a:t>
            </a:r>
            <a:endParaRPr lang="fr-FR" dirty="0"/>
          </a:p>
        </p:txBody>
      </p:sp>
      <p:sp>
        <p:nvSpPr>
          <p:cNvPr id="5" name="Espace réservé du pied de page 4"/>
          <p:cNvSpPr>
            <a:spLocks noGrp="1"/>
          </p:cNvSpPr>
          <p:nvPr>
            <p:ph type="ftr" sz="quarter" idx="11"/>
          </p:nvPr>
        </p:nvSpPr>
        <p:spPr/>
        <p:txBody>
          <a:bodyPr/>
          <a:lstStyle/>
          <a:p>
            <a:r>
              <a:rPr lang="fr-FR"/>
              <a:t>50 ans de l'IN2P3 à IJCLab - Sydney Gales</a:t>
            </a:r>
            <a:endParaRPr lang="fr-FR" dirty="0"/>
          </a:p>
        </p:txBody>
      </p:sp>
      <p:sp>
        <p:nvSpPr>
          <p:cNvPr id="6" name="Espace réservé du numéro de diapositive 5"/>
          <p:cNvSpPr>
            <a:spLocks noGrp="1"/>
          </p:cNvSpPr>
          <p:nvPr>
            <p:ph type="sldNum" sz="quarter" idx="12"/>
          </p:nvPr>
        </p:nvSpPr>
        <p:spPr/>
        <p:txBody>
          <a:bodyPr/>
          <a:lstStyle/>
          <a:p>
            <a:fld id="{77E71596-5F9D-49C5-9701-16B3CA54319D}" type="slidenum">
              <a:rPr lang="fr-FR" smtClean="0"/>
              <a:pPr/>
              <a:t>5</a:t>
            </a:fld>
            <a:endParaRPr lang="fr-FR" dirty="0"/>
          </a:p>
        </p:txBody>
      </p:sp>
      <p:sp>
        <p:nvSpPr>
          <p:cNvPr id="14" name="Titre 7">
            <a:extLst>
              <a:ext uri="{FF2B5EF4-FFF2-40B4-BE49-F238E27FC236}">
                <a16:creationId xmlns:a16="http://schemas.microsoft.com/office/drawing/2014/main" id="{BD9B8840-354F-4F0F-B072-DD0FD7C4EB89}"/>
              </a:ext>
            </a:extLst>
          </p:cNvPr>
          <p:cNvSpPr>
            <a:spLocks noGrp="1"/>
          </p:cNvSpPr>
          <p:nvPr>
            <p:ph type="title"/>
          </p:nvPr>
        </p:nvSpPr>
        <p:spPr>
          <a:xfrm>
            <a:off x="2095500" y="216105"/>
            <a:ext cx="9499600" cy="413221"/>
          </a:xfrm>
          <a:solidFill>
            <a:schemeClr val="bg1"/>
          </a:solidFill>
        </p:spPr>
        <p:txBody>
          <a:bodyPr>
            <a:normAutofit fontScale="90000"/>
          </a:bodyPr>
          <a:lstStyle/>
          <a:p>
            <a:r>
              <a:rPr lang="fr-FR" dirty="0" smtClean="0"/>
              <a:t>La création de Saturne II</a:t>
            </a:r>
            <a:endParaRPr lang="fr-FR" dirty="0"/>
          </a:p>
        </p:txBody>
      </p:sp>
      <p:sp>
        <p:nvSpPr>
          <p:cNvPr id="11" name="Rectangle 10">
            <a:extLst>
              <a:ext uri="{FF2B5EF4-FFF2-40B4-BE49-F238E27FC236}">
                <a16:creationId xmlns:a16="http://schemas.microsoft.com/office/drawing/2014/main" id="{623FFC8B-F361-4006-99D9-CFB82B5D4760}"/>
              </a:ext>
            </a:extLst>
          </p:cNvPr>
          <p:cNvSpPr/>
          <p:nvPr/>
        </p:nvSpPr>
        <p:spPr>
          <a:xfrm>
            <a:off x="367472" y="1264233"/>
            <a:ext cx="8834106" cy="1477328"/>
          </a:xfrm>
          <a:prstGeom prst="rect">
            <a:avLst/>
          </a:prstGeom>
        </p:spPr>
        <p:txBody>
          <a:bodyPr wrap="square">
            <a:spAutoFit/>
          </a:bodyPr>
          <a:lstStyle/>
          <a:p>
            <a:r>
              <a:rPr lang="fr-FR" dirty="0"/>
              <a:t>                    31 mai 1978</a:t>
            </a:r>
            <a:endParaRPr lang="fr-FR" dirty="0">
              <a:hlinkClick r:id="rId3"/>
            </a:endParaRPr>
          </a:p>
          <a:p>
            <a:r>
              <a:rPr lang="fr-FR" dirty="0">
                <a:hlinkClick r:id="rId3"/>
              </a:rPr>
              <a:t>https://www.lemonde.fr/archives/article/1978/05/31/un-laboratoire-national-ouvert-a-tous-les-chercheurs_2979127_1819218.html</a:t>
            </a:r>
            <a:endParaRPr lang="fr-FR" dirty="0"/>
          </a:p>
          <a:p>
            <a:r>
              <a:rPr lang="fr-FR" dirty="0"/>
              <a:t>par JACQUES THIRION et PIERRE RADVANYI (*) </a:t>
            </a:r>
          </a:p>
          <a:p>
            <a:r>
              <a:rPr lang="fr-FR" dirty="0"/>
              <a:t>Publié le 31 mai 1978 à 00h00</a:t>
            </a:r>
          </a:p>
        </p:txBody>
      </p:sp>
      <p:pic>
        <p:nvPicPr>
          <p:cNvPr id="12" name="Espace réservé du contenu 4">
            <a:extLst>
              <a:ext uri="{FF2B5EF4-FFF2-40B4-BE49-F238E27FC236}">
                <a16:creationId xmlns:a16="http://schemas.microsoft.com/office/drawing/2014/main" id="{5173161A-774B-40DF-9385-E7B3EDAEDF6C}"/>
              </a:ext>
            </a:extLst>
          </p:cNvPr>
          <p:cNvPicPr>
            <a:picLocks noGrp="1" noChangeAspect="1"/>
          </p:cNvPicPr>
          <p:nvPr>
            <p:ph sz="half" idx="2"/>
          </p:nvPr>
        </p:nvPicPr>
        <p:blipFill>
          <a:blip r:embed="rId4"/>
          <a:stretch>
            <a:fillRect/>
          </a:stretch>
        </p:blipFill>
        <p:spPr>
          <a:xfrm>
            <a:off x="367472" y="1068487"/>
            <a:ext cx="1099344" cy="391493"/>
          </a:xfrm>
          <a:prstGeom prst="rect">
            <a:avLst/>
          </a:prstGeom>
        </p:spPr>
      </p:pic>
      <mc:AlternateContent xmlns:mc="http://schemas.openxmlformats.org/markup-compatibility/2006">
        <mc:Choice xmlns:a14="http://schemas.microsoft.com/office/drawing/2010/main" Requires="a14">
          <p:sp>
            <p:nvSpPr>
              <p:cNvPr id="16" name="ZoneTexte 15">
                <a:extLst>
                  <a:ext uri="{FF2B5EF4-FFF2-40B4-BE49-F238E27FC236}">
                    <a16:creationId xmlns:a16="http://schemas.microsoft.com/office/drawing/2014/main" id="{965648F2-2D0D-4EEA-BD49-50012D34FB54}"/>
                  </a:ext>
                </a:extLst>
              </p:cNvPr>
              <p:cNvSpPr txBox="1"/>
              <p:nvPr/>
            </p:nvSpPr>
            <p:spPr>
              <a:xfrm>
                <a:off x="367472" y="5491265"/>
                <a:ext cx="5564953" cy="964303"/>
              </a:xfrm>
              <a:prstGeom prst="rect">
                <a:avLst/>
              </a:prstGeom>
              <a:noFill/>
            </p:spPr>
            <p:txBody>
              <a:bodyPr wrap="square" rtlCol="0">
                <a:spAutoFit/>
              </a:bodyPr>
              <a:lstStyle/>
              <a:p>
                <a:r>
                  <a:rPr lang="fr-FR" dirty="0"/>
                  <a:t>F</a:t>
                </a:r>
                <a14:m>
                  <m:oMath xmlns:m="http://schemas.openxmlformats.org/officeDocument/2006/math">
                    <m:r>
                      <m:rPr>
                        <m:sty m:val="p"/>
                      </m:rPr>
                      <a:rPr lang="fr-FR" b="0" i="0" dirty="0" smtClean="0">
                        <a:latin typeface="Cambria Math" panose="02040503050406030204" pitchFamily="18" charset="0"/>
                      </a:rPr>
                      <m:t>aisceaux</m:t>
                    </m:r>
                    <m:r>
                      <a:rPr lang="fr-FR" b="0" i="0" dirty="0" smtClean="0">
                        <a:latin typeface="Cambria Math" panose="02040503050406030204" pitchFamily="18" charset="0"/>
                      </a:rPr>
                      <m:t>  </m:t>
                    </m:r>
                    <m:r>
                      <m:rPr>
                        <m:sty m:val="p"/>
                      </m:rPr>
                      <a:rPr lang="fr-FR" b="0" i="0" dirty="0" smtClean="0">
                        <a:latin typeface="Cambria Math" panose="02040503050406030204" pitchFamily="18" charset="0"/>
                      </a:rPr>
                      <m:t>de</m:t>
                    </m:r>
                    <m:r>
                      <a:rPr lang="fr-FR" b="0" i="0" dirty="0" smtClean="0">
                        <a:latin typeface="Cambria Math" panose="02040503050406030204" pitchFamily="18" charset="0"/>
                      </a:rPr>
                      <m:t> </m:t>
                    </m:r>
                    <m:acc>
                      <m:accPr>
                        <m:chr m:val="⃗"/>
                        <m:ctrlPr>
                          <a:rPr lang="fr-FR" i="1" dirty="0" smtClean="0">
                            <a:latin typeface="Cambria Math" panose="02040503050406030204" pitchFamily="18" charset="0"/>
                          </a:rPr>
                        </m:ctrlPr>
                      </m:accPr>
                      <m:e>
                        <m:r>
                          <a:rPr lang="fr-FR" b="0" i="1" dirty="0" smtClean="0">
                            <a:latin typeface="Cambria Math" panose="02040503050406030204" pitchFamily="18" charset="0"/>
                          </a:rPr>
                          <m:t>𝑝</m:t>
                        </m:r>
                      </m:e>
                    </m:acc>
                  </m:oMath>
                </a14:m>
                <a:r>
                  <a:rPr lang="fr-FR" i="1" dirty="0"/>
                  <a:t>, n, </a:t>
                </a:r>
                <a14:m>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𝑑</m:t>
                        </m:r>
                      </m:e>
                    </m:acc>
                    <m:r>
                      <a:rPr lang="fr-FR" b="0" i="1" smtClean="0">
                        <a:latin typeface="Cambria Math" panose="02040503050406030204" pitchFamily="18" charset="0"/>
                      </a:rPr>
                      <m:t>, </m:t>
                    </m:r>
                    <m:r>
                      <a:rPr lang="fr-FR" b="0" i="1" baseline="30000" smtClean="0">
                        <a:latin typeface="Cambria Math" panose="02040503050406030204" pitchFamily="18" charset="0"/>
                      </a:rPr>
                      <m:t>3</m:t>
                    </m:r>
                    <m:r>
                      <a:rPr lang="fr-FR" b="0" i="1" smtClean="0">
                        <a:latin typeface="Cambria Math" panose="02040503050406030204" pitchFamily="18" charset="0"/>
                      </a:rPr>
                      <m:t>𝐻𝑒</m:t>
                    </m:r>
                    <m:r>
                      <a:rPr lang="fr-FR" b="0" i="1" smtClean="0">
                        <a:latin typeface="Cambria Math" panose="02040503050406030204" pitchFamily="18" charset="0"/>
                      </a:rPr>
                      <m:t>, </m:t>
                    </m:r>
                  </m:oMath>
                </a14:m>
                <a:r>
                  <a:rPr lang="fr-FR" i="1" baseline="30000" dirty="0"/>
                  <a:t>6</a:t>
                </a:r>
                <a14:m>
                  <m:oMath xmlns:m="http://schemas.openxmlformats.org/officeDocument/2006/math">
                    <m:acc>
                      <m:accPr>
                        <m:chr m:val="⃗"/>
                        <m:ctrlPr>
                          <a:rPr lang="fr-FR" i="1" dirty="0" smtClean="0">
                            <a:latin typeface="Cambria Math" panose="02040503050406030204" pitchFamily="18" charset="0"/>
                          </a:rPr>
                        </m:ctrlPr>
                      </m:accPr>
                      <m:e>
                        <m:r>
                          <a:rPr lang="fr-FR" b="0" i="1" dirty="0" smtClean="0">
                            <a:latin typeface="Cambria Math" panose="02040503050406030204" pitchFamily="18" charset="0"/>
                          </a:rPr>
                          <m:t>𝐿𝑖</m:t>
                        </m:r>
                      </m:e>
                    </m:acc>
                    <m:r>
                      <a:rPr lang="fr-FR" b="0" i="1" dirty="0" smtClean="0">
                        <a:latin typeface="Cambria Math" panose="02040503050406030204" pitchFamily="18" charset="0"/>
                      </a:rPr>
                      <m:t>,</m:t>
                    </m:r>
                  </m:oMath>
                </a14:m>
                <a:r>
                  <a:rPr lang="fr-FR" i="1" baseline="30000" dirty="0"/>
                  <a:t>12</a:t>
                </a:r>
                <a:r>
                  <a:rPr lang="fr-FR" i="1" dirty="0"/>
                  <a:t>C,,… </a:t>
                </a:r>
                <a:r>
                  <a:rPr lang="fr-FR" i="1" baseline="30000" dirty="0"/>
                  <a:t>84</a:t>
                </a:r>
                <a:r>
                  <a:rPr lang="fr-FR" i="1" dirty="0"/>
                  <a:t>Kr,</a:t>
                </a:r>
                <a:r>
                  <a:rPr lang="fr-FR" dirty="0"/>
                  <a:t>…</a:t>
                </a:r>
              </a:p>
              <a:p>
                <a:r>
                  <a:rPr lang="fr-FR" dirty="0"/>
                  <a:t>5 spectromètres SPES0, SPES1</a:t>
                </a:r>
              </a:p>
              <a:p>
                <a:r>
                  <a:rPr lang="fr-FR" dirty="0"/>
                  <a:t>Détecteur de grande acceptance DIOGENE</a:t>
                </a:r>
                <a:endParaRPr lang="en-US" dirty="0"/>
              </a:p>
            </p:txBody>
          </p:sp>
        </mc:Choice>
        <mc:Fallback>
          <p:sp>
            <p:nvSpPr>
              <p:cNvPr id="16" name="ZoneTexte 15">
                <a:extLst>
                  <a:ext uri="{FF2B5EF4-FFF2-40B4-BE49-F238E27FC236}">
                    <a16:creationId xmlns:a16="http://schemas.microsoft.com/office/drawing/2014/main" id="{965648F2-2D0D-4EEA-BD49-50012D34FB54}"/>
                  </a:ext>
                </a:extLst>
              </p:cNvPr>
              <p:cNvSpPr txBox="1">
                <a:spLocks noRot="1" noChangeAspect="1" noMove="1" noResize="1" noEditPoints="1" noAdjustHandles="1" noChangeArrowheads="1" noChangeShapeType="1" noTextEdit="1"/>
              </p:cNvSpPr>
              <p:nvPr/>
            </p:nvSpPr>
            <p:spPr>
              <a:xfrm>
                <a:off x="367472" y="5491265"/>
                <a:ext cx="5564953" cy="964303"/>
              </a:xfrm>
              <a:prstGeom prst="rect">
                <a:avLst/>
              </a:prstGeom>
              <a:blipFill>
                <a:blip r:embed="rId5"/>
                <a:stretch>
                  <a:fillRect l="-876" t="-9494" b="-9494"/>
                </a:stretch>
              </a:blipFill>
            </p:spPr>
            <p:txBody>
              <a:bodyPr/>
              <a:lstStyle/>
              <a:p>
                <a:r>
                  <a:rPr lang="fr-FR">
                    <a:noFill/>
                  </a:rPr>
                  <a:t> </a:t>
                </a:r>
              </a:p>
            </p:txBody>
          </p:sp>
        </mc:Fallback>
      </mc:AlternateContent>
      <p:sp>
        <p:nvSpPr>
          <p:cNvPr id="18" name="ZoneTexte 17">
            <a:extLst>
              <a:ext uri="{FF2B5EF4-FFF2-40B4-BE49-F238E27FC236}">
                <a16:creationId xmlns:a16="http://schemas.microsoft.com/office/drawing/2014/main" id="{D9CC9665-2894-4EFC-98F4-8D44B04621B8}"/>
              </a:ext>
            </a:extLst>
          </p:cNvPr>
          <p:cNvSpPr txBox="1"/>
          <p:nvPr/>
        </p:nvSpPr>
        <p:spPr>
          <a:xfrm>
            <a:off x="367472" y="5306599"/>
            <a:ext cx="1287532" cy="369332"/>
          </a:xfrm>
          <a:prstGeom prst="rect">
            <a:avLst/>
          </a:prstGeom>
          <a:noFill/>
        </p:spPr>
        <p:txBody>
          <a:bodyPr wrap="none" rtlCol="0">
            <a:spAutoFit/>
          </a:bodyPr>
          <a:lstStyle/>
          <a:p>
            <a:r>
              <a:rPr lang="fr-FR" dirty="0"/>
              <a:t>1977-1997</a:t>
            </a:r>
            <a:endParaRPr lang="en-US" dirty="0"/>
          </a:p>
        </p:txBody>
      </p:sp>
      <p:pic>
        <p:nvPicPr>
          <p:cNvPr id="19" name="Image 18">
            <a:extLst>
              <a:ext uri="{FF2B5EF4-FFF2-40B4-BE49-F238E27FC236}">
                <a16:creationId xmlns:a16="http://schemas.microsoft.com/office/drawing/2014/main" id="{5E137741-9955-412C-8DC4-993576770DB8}"/>
              </a:ext>
            </a:extLst>
          </p:cNvPr>
          <p:cNvPicPr>
            <a:picLocks noChangeAspect="1"/>
          </p:cNvPicPr>
          <p:nvPr/>
        </p:nvPicPr>
        <p:blipFill>
          <a:blip r:embed="rId6"/>
          <a:stretch>
            <a:fillRect/>
          </a:stretch>
        </p:blipFill>
        <p:spPr>
          <a:xfrm>
            <a:off x="6553783" y="2142847"/>
            <a:ext cx="5638217" cy="3645934"/>
          </a:xfrm>
          <a:prstGeom prst="rect">
            <a:avLst/>
          </a:prstGeom>
        </p:spPr>
      </p:pic>
      <p:sp>
        <p:nvSpPr>
          <p:cNvPr id="20" name="ZoneTexte 19">
            <a:extLst>
              <a:ext uri="{FF2B5EF4-FFF2-40B4-BE49-F238E27FC236}">
                <a16:creationId xmlns:a16="http://schemas.microsoft.com/office/drawing/2014/main" id="{681B11EB-1803-4528-A6E7-471F64524099}"/>
              </a:ext>
            </a:extLst>
          </p:cNvPr>
          <p:cNvSpPr txBox="1"/>
          <p:nvPr/>
        </p:nvSpPr>
        <p:spPr>
          <a:xfrm>
            <a:off x="8737600" y="1773515"/>
            <a:ext cx="2893421" cy="369332"/>
          </a:xfrm>
          <a:prstGeom prst="rect">
            <a:avLst/>
          </a:prstGeom>
          <a:noFill/>
        </p:spPr>
        <p:txBody>
          <a:bodyPr wrap="none" rtlCol="0">
            <a:spAutoFit/>
          </a:bodyPr>
          <a:lstStyle/>
          <a:p>
            <a:r>
              <a:rPr lang="fr-FR" dirty="0">
                <a:solidFill>
                  <a:schemeClr val="accent1"/>
                </a:solidFill>
              </a:rPr>
              <a:t>Laboratoire National Saturne</a:t>
            </a:r>
          </a:p>
        </p:txBody>
      </p:sp>
      <p:pic>
        <p:nvPicPr>
          <p:cNvPr id="21" name="Image 20"/>
          <p:cNvPicPr>
            <a:picLocks noChangeAspect="1"/>
          </p:cNvPicPr>
          <p:nvPr/>
        </p:nvPicPr>
        <p:blipFill>
          <a:blip r:embed="rId7"/>
          <a:stretch>
            <a:fillRect/>
          </a:stretch>
        </p:blipFill>
        <p:spPr>
          <a:xfrm>
            <a:off x="1520832" y="2703127"/>
            <a:ext cx="3454156" cy="2511139"/>
          </a:xfrm>
          <a:prstGeom prst="rect">
            <a:avLst/>
          </a:prstGeom>
        </p:spPr>
      </p:pic>
    </p:spTree>
    <p:extLst>
      <p:ext uri="{BB962C8B-B14F-4D97-AF65-F5344CB8AC3E}">
        <p14:creationId xmlns:p14="http://schemas.microsoft.com/office/powerpoint/2010/main" val="3496077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1833" y="1589258"/>
            <a:ext cx="4979464" cy="4761612"/>
          </a:xfrm>
          <a:prstGeom prst="rect">
            <a:avLst/>
          </a:prstGeom>
        </p:spPr>
      </p:pic>
      <p:sp>
        <p:nvSpPr>
          <p:cNvPr id="10" name="Titre 1"/>
          <p:cNvSpPr>
            <a:spLocks noGrp="1"/>
          </p:cNvSpPr>
          <p:nvPr>
            <p:ph type="title"/>
          </p:nvPr>
        </p:nvSpPr>
        <p:spPr>
          <a:xfrm>
            <a:off x="3951343" y="164534"/>
            <a:ext cx="4289315" cy="488967"/>
          </a:xfrm>
        </p:spPr>
        <p:txBody>
          <a:bodyPr>
            <a:noAutofit/>
          </a:bodyPr>
          <a:lstStyle/>
          <a:p>
            <a:r>
              <a:rPr lang="fr-FR" sz="2800" dirty="0">
                <a:solidFill>
                  <a:srgbClr val="FF6700"/>
                </a:solidFill>
                <a:ea typeface="+mn-ea"/>
                <a:cs typeface="+mn-cs"/>
              </a:rPr>
              <a:t>La création de </a:t>
            </a:r>
            <a:r>
              <a:rPr lang="fr-FR" sz="2800" dirty="0" smtClean="0">
                <a:solidFill>
                  <a:srgbClr val="FF6700"/>
                </a:solidFill>
                <a:ea typeface="+mn-ea"/>
                <a:cs typeface="+mn-cs"/>
              </a:rPr>
              <a:t>Saturne II</a:t>
            </a:r>
            <a:endParaRPr lang="en-US" sz="2800" dirty="0">
              <a:solidFill>
                <a:srgbClr val="FF6700"/>
              </a:solidFill>
              <a:ea typeface="+mn-ea"/>
              <a:cs typeface="+mn-cs"/>
            </a:endParaRPr>
          </a:p>
        </p:txBody>
      </p:sp>
      <p:sp>
        <p:nvSpPr>
          <p:cNvPr id="7" name="Espace réservé de la date 6"/>
          <p:cNvSpPr>
            <a:spLocks noGrp="1"/>
          </p:cNvSpPr>
          <p:nvPr>
            <p:ph type="dt" sz="half" idx="10"/>
          </p:nvPr>
        </p:nvSpPr>
        <p:spPr/>
        <p:txBody>
          <a:bodyPr/>
          <a:lstStyle/>
          <a:p>
            <a:r>
              <a:rPr lang="fr-FR"/>
              <a:t>28/09/2021</a:t>
            </a:r>
            <a:endParaRPr lang="fr-FR" dirty="0"/>
          </a:p>
        </p:txBody>
      </p:sp>
      <p:sp>
        <p:nvSpPr>
          <p:cNvPr id="8" name="Espace réservé du pied de page 7"/>
          <p:cNvSpPr>
            <a:spLocks noGrp="1"/>
          </p:cNvSpPr>
          <p:nvPr>
            <p:ph type="ftr" sz="quarter" idx="11"/>
          </p:nvPr>
        </p:nvSpPr>
        <p:spPr/>
        <p:txBody>
          <a:bodyPr/>
          <a:lstStyle/>
          <a:p>
            <a:r>
              <a:rPr lang="fr-FR"/>
              <a:t>50 ans de l'IN2P3 à IJCLab - Sydney Gales</a:t>
            </a:r>
            <a:endParaRPr lang="fr-FR" dirty="0"/>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6</a:t>
            </a:fld>
            <a:endParaRPr lang="fr-FR" dirty="0"/>
          </a:p>
        </p:txBody>
      </p:sp>
      <p:sp>
        <p:nvSpPr>
          <p:cNvPr id="11" name="Rectangle 10"/>
          <p:cNvSpPr/>
          <p:nvPr/>
        </p:nvSpPr>
        <p:spPr>
          <a:xfrm>
            <a:off x="961849" y="835557"/>
            <a:ext cx="3663346" cy="579902"/>
          </a:xfrm>
          <a:prstGeom prst="rect">
            <a:avLst/>
          </a:prstGeom>
        </p:spPr>
        <p:txBody>
          <a:bodyPr wrap="square">
            <a:spAutoFit/>
          </a:bodyPr>
          <a:lstStyle/>
          <a:p>
            <a:pPr algn="just"/>
            <a:r>
              <a:rPr lang="fr-FR" sz="1584" b="1" dirty="0">
                <a:solidFill>
                  <a:srgbClr val="00294B"/>
                </a:solidFill>
              </a:rPr>
              <a:t>           L’essaimage 1971-2005  </a:t>
            </a:r>
          </a:p>
          <a:p>
            <a:pPr algn="just"/>
            <a:r>
              <a:rPr lang="fr-FR" sz="1584" dirty="0">
                <a:solidFill>
                  <a:srgbClr val="FF6700"/>
                </a:solidFill>
              </a:rPr>
              <a:t>Création de  nouveaux Laboratoires  </a:t>
            </a:r>
          </a:p>
        </p:txBody>
      </p:sp>
      <p:sp>
        <p:nvSpPr>
          <p:cNvPr id="27" name="Rectangle 26"/>
          <p:cNvSpPr/>
          <p:nvPr/>
        </p:nvSpPr>
        <p:spPr>
          <a:xfrm>
            <a:off x="7448145" y="918268"/>
            <a:ext cx="2405594" cy="405817"/>
          </a:xfrm>
          <a:prstGeom prst="rect">
            <a:avLst/>
          </a:prstGeom>
        </p:spPr>
        <p:txBody>
          <a:bodyPr wrap="none">
            <a:spAutoFit/>
          </a:bodyPr>
          <a:lstStyle/>
          <a:p>
            <a:pPr algn="ctr"/>
            <a:r>
              <a:rPr lang="fr-FR" sz="2037" b="1" dirty="0">
                <a:solidFill>
                  <a:srgbClr val="FF6700"/>
                </a:solidFill>
              </a:rPr>
              <a:t>Les labos Nationaux </a:t>
            </a:r>
          </a:p>
        </p:txBody>
      </p:sp>
      <p:pic>
        <p:nvPicPr>
          <p:cNvPr id="16" name="Image 1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1978" y="918267"/>
            <a:ext cx="699824" cy="388791"/>
          </a:xfrm>
          <a:prstGeom prst="rect">
            <a:avLst/>
          </a:prstGeom>
        </p:spPr>
      </p:pic>
      <p:pic>
        <p:nvPicPr>
          <p:cNvPr id="17" name="Imag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80081" y="918267"/>
            <a:ext cx="672482" cy="475028"/>
          </a:xfrm>
          <a:prstGeom prst="rect">
            <a:avLst/>
          </a:prstGeom>
        </p:spPr>
      </p:pic>
      <p:grpSp>
        <p:nvGrpSpPr>
          <p:cNvPr id="22" name="Groupe 21"/>
          <p:cNvGrpSpPr/>
          <p:nvPr/>
        </p:nvGrpSpPr>
        <p:grpSpPr>
          <a:xfrm>
            <a:off x="5481629" y="1588852"/>
            <a:ext cx="6338626" cy="4241085"/>
            <a:chOff x="5007848" y="1269110"/>
            <a:chExt cx="5600770" cy="3747396"/>
          </a:xfrm>
        </p:grpSpPr>
        <p:sp>
          <p:nvSpPr>
            <p:cNvPr id="24" name="object 3"/>
            <p:cNvSpPr>
              <a:spLocks noChangeAspect="1"/>
            </p:cNvSpPr>
            <p:nvPr/>
          </p:nvSpPr>
          <p:spPr>
            <a:xfrm>
              <a:off x="5007848" y="1269110"/>
              <a:ext cx="5575869" cy="3747396"/>
            </a:xfrm>
            <a:prstGeom prst="rect">
              <a:avLst/>
            </a:prstGeom>
            <a:blipFill>
              <a:blip r:embed="rId6" cstate="print"/>
              <a:stretch>
                <a:fillRect/>
              </a:stretch>
            </a:blipFill>
          </p:spPr>
          <p:txBody>
            <a:bodyPr wrap="square" lIns="0" tIns="0" rIns="0" bIns="0" rtlCol="0"/>
            <a:lstStyle/>
            <a:p>
              <a:endParaRPr sz="2037"/>
            </a:p>
          </p:txBody>
        </p:sp>
        <p:pic>
          <p:nvPicPr>
            <p:cNvPr id="15" name="Imag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6539" y="4202229"/>
              <a:ext cx="1046751" cy="792615"/>
            </a:xfrm>
            <a:prstGeom prst="ellipse">
              <a:avLst/>
            </a:prstGeom>
            <a:ln w="38100">
              <a:solidFill>
                <a:srgbClr val="FF6700"/>
              </a:solidFill>
            </a:ln>
          </p:spPr>
        </p:pic>
        <p:sp>
          <p:nvSpPr>
            <p:cNvPr id="4" name="Rectangle 3"/>
            <p:cNvSpPr/>
            <p:nvPr/>
          </p:nvSpPr>
          <p:spPr>
            <a:xfrm>
              <a:off x="5007848" y="1277156"/>
              <a:ext cx="3628544" cy="512398"/>
            </a:xfrm>
            <a:prstGeom prst="rect">
              <a:avLst/>
            </a:prstGeom>
            <a:solidFill>
              <a:schemeClr val="bg1"/>
            </a:solidFill>
            <a:ln w="12700">
              <a:solidFill>
                <a:srgbClr val="00294B"/>
              </a:solidFill>
            </a:ln>
          </p:spPr>
          <p:txBody>
            <a:bodyPr wrap="square">
              <a:spAutoFit/>
            </a:bodyPr>
            <a:lstStyle/>
            <a:p>
              <a:r>
                <a:rPr lang="fr-FR" sz="1584" b="1" dirty="0">
                  <a:solidFill>
                    <a:srgbClr val="FF6700"/>
                  </a:solidFill>
                </a:rPr>
                <a:t>SATURNE II 1978 -1998</a:t>
              </a:r>
            </a:p>
            <a:p>
              <a:r>
                <a:rPr lang="fr-FR" sz="1584" b="1" dirty="0">
                  <a:solidFill>
                    <a:srgbClr val="00294B"/>
                  </a:solidFill>
                </a:rPr>
                <a:t>3 </a:t>
              </a:r>
              <a:r>
                <a:rPr lang="fr-FR" sz="1584" b="1" dirty="0" err="1">
                  <a:solidFill>
                    <a:srgbClr val="00294B"/>
                  </a:solidFill>
                </a:rPr>
                <a:t>GeV</a:t>
              </a:r>
              <a:r>
                <a:rPr lang="fr-FR" sz="1584" b="1" dirty="0">
                  <a:solidFill>
                    <a:srgbClr val="00294B"/>
                  </a:solidFill>
                </a:rPr>
                <a:t> </a:t>
              </a:r>
              <a:r>
                <a:rPr lang="fr-FR" sz="1584" b="1" err="1">
                  <a:solidFill>
                    <a:srgbClr val="00294B"/>
                  </a:solidFill>
                </a:rPr>
                <a:t>p</a:t>
              </a:r>
              <a:r>
                <a:rPr lang="fr-FR" sz="1584" b="1">
                  <a:solidFill>
                    <a:srgbClr val="00294B"/>
                  </a:solidFill>
                </a:rPr>
                <a:t>, pol  </a:t>
              </a:r>
              <a:r>
                <a:rPr lang="fr-FR" sz="1584" b="1" dirty="0">
                  <a:solidFill>
                    <a:srgbClr val="00294B"/>
                  </a:solidFill>
                </a:rPr>
                <a:t>+</a:t>
              </a:r>
              <a:r>
                <a:rPr lang="fr-FR" sz="1584" b="1">
                  <a:solidFill>
                    <a:srgbClr val="00294B"/>
                  </a:solidFill>
                </a:rPr>
                <a:t>MIMAS 1988 - </a:t>
              </a:r>
              <a:r>
                <a:rPr lang="fr-FR" sz="1584" b="1" dirty="0">
                  <a:solidFill>
                    <a:srgbClr val="00294B"/>
                  </a:solidFill>
                </a:rPr>
                <a:t>Ar, Kr &gt; 1GeV/n</a:t>
              </a:r>
            </a:p>
          </p:txBody>
        </p:sp>
        <p:sp>
          <p:nvSpPr>
            <p:cNvPr id="43" name="object 8"/>
            <p:cNvSpPr>
              <a:spLocks noChangeAspect="1"/>
            </p:cNvSpPr>
            <p:nvPr/>
          </p:nvSpPr>
          <p:spPr>
            <a:xfrm>
              <a:off x="9292155" y="1276767"/>
              <a:ext cx="1316463" cy="967378"/>
            </a:xfrm>
            <a:prstGeom prst="rect">
              <a:avLst/>
            </a:prstGeom>
            <a:blipFill>
              <a:blip r:embed="rId8" cstate="print"/>
              <a:stretch>
                <a:fillRect/>
              </a:stretch>
            </a:blipFill>
          </p:spPr>
          <p:txBody>
            <a:bodyPr wrap="square" lIns="0" tIns="0" rIns="0" bIns="0" rtlCol="0"/>
            <a:lstStyle/>
            <a:p>
              <a:endParaRPr sz="2037"/>
            </a:p>
          </p:txBody>
        </p:sp>
      </p:grpSp>
    </p:spTree>
    <p:extLst>
      <p:ext uri="{BB962C8B-B14F-4D97-AF65-F5344CB8AC3E}">
        <p14:creationId xmlns:p14="http://schemas.microsoft.com/office/powerpoint/2010/main" val="1060933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28/09/2021</a:t>
            </a:r>
            <a:endParaRPr lang="fr-FR" dirty="0"/>
          </a:p>
        </p:txBody>
      </p:sp>
      <p:sp>
        <p:nvSpPr>
          <p:cNvPr id="5" name="Espace réservé du pied de page 4"/>
          <p:cNvSpPr>
            <a:spLocks noGrp="1"/>
          </p:cNvSpPr>
          <p:nvPr>
            <p:ph type="ftr" sz="quarter" idx="11"/>
          </p:nvPr>
        </p:nvSpPr>
        <p:spPr/>
        <p:txBody>
          <a:bodyPr/>
          <a:lstStyle/>
          <a:p>
            <a:r>
              <a:rPr lang="fr-FR"/>
              <a:t>50 ans de l'IN2P3 à IJCLab - Sydney Gales</a:t>
            </a:r>
            <a:endParaRPr lang="fr-FR" dirty="0"/>
          </a:p>
        </p:txBody>
      </p:sp>
      <p:sp>
        <p:nvSpPr>
          <p:cNvPr id="6" name="Espace réservé du numéro de diapositive 5"/>
          <p:cNvSpPr>
            <a:spLocks noGrp="1"/>
          </p:cNvSpPr>
          <p:nvPr>
            <p:ph type="sldNum" sz="quarter" idx="12"/>
          </p:nvPr>
        </p:nvSpPr>
        <p:spPr/>
        <p:txBody>
          <a:bodyPr/>
          <a:lstStyle/>
          <a:p>
            <a:fld id="{77E71596-5F9D-49C5-9701-16B3CA54319D}" type="slidenum">
              <a:rPr lang="fr-FR" smtClean="0"/>
              <a:pPr/>
              <a:t>7</a:t>
            </a:fld>
            <a:endParaRPr lang="fr-FR" dirty="0"/>
          </a:p>
        </p:txBody>
      </p:sp>
      <p:sp>
        <p:nvSpPr>
          <p:cNvPr id="11" name="Espace réservé du contenu 10">
            <a:extLst>
              <a:ext uri="{FF2B5EF4-FFF2-40B4-BE49-F238E27FC236}">
                <a16:creationId xmlns:a16="http://schemas.microsoft.com/office/drawing/2014/main" id="{F3CDB0A2-9F88-44D4-AFC8-43E08C6A7214}"/>
              </a:ext>
            </a:extLst>
          </p:cNvPr>
          <p:cNvSpPr>
            <a:spLocks noGrp="1"/>
          </p:cNvSpPr>
          <p:nvPr>
            <p:ph sz="half" idx="2"/>
          </p:nvPr>
        </p:nvSpPr>
        <p:spPr/>
        <p:txBody>
          <a:bodyPr/>
          <a:lstStyle/>
          <a:p>
            <a:endParaRPr lang="fr-FR" dirty="0"/>
          </a:p>
        </p:txBody>
      </p:sp>
      <p:sp>
        <p:nvSpPr>
          <p:cNvPr id="14" name="Titre 1">
            <a:extLst>
              <a:ext uri="{FF2B5EF4-FFF2-40B4-BE49-F238E27FC236}">
                <a16:creationId xmlns:a16="http://schemas.microsoft.com/office/drawing/2014/main" id="{B53B2E67-47B2-47A8-92B8-C97251C850B2}"/>
              </a:ext>
            </a:extLst>
          </p:cNvPr>
          <p:cNvSpPr>
            <a:spLocks noGrp="1"/>
          </p:cNvSpPr>
          <p:nvPr>
            <p:ph type="title"/>
          </p:nvPr>
        </p:nvSpPr>
        <p:spPr>
          <a:xfrm>
            <a:off x="2471785" y="125053"/>
            <a:ext cx="8133394" cy="499254"/>
          </a:xfrm>
        </p:spPr>
        <p:txBody>
          <a:bodyPr>
            <a:normAutofit/>
          </a:bodyPr>
          <a:lstStyle/>
          <a:p>
            <a:r>
              <a:rPr lang="fr-FR" dirty="0">
                <a:solidFill>
                  <a:schemeClr val="accent1"/>
                </a:solidFill>
              </a:rPr>
              <a:t>Le rôle de l’IPN au Laboratoire National Saturne</a:t>
            </a:r>
            <a:endParaRPr lang="fr-FR" dirty="0"/>
          </a:p>
        </p:txBody>
      </p:sp>
      <p:pic>
        <p:nvPicPr>
          <p:cNvPr id="15" name="Image 14">
            <a:extLst>
              <a:ext uri="{FF2B5EF4-FFF2-40B4-BE49-F238E27FC236}">
                <a16:creationId xmlns:a16="http://schemas.microsoft.com/office/drawing/2014/main" id="{B09DA1F1-C411-4D67-9DC0-9EA58174DB8B}"/>
              </a:ext>
            </a:extLst>
          </p:cNvPr>
          <p:cNvPicPr>
            <a:picLocks noChangeAspect="1"/>
          </p:cNvPicPr>
          <p:nvPr/>
        </p:nvPicPr>
        <p:blipFill>
          <a:blip r:embed="rId3"/>
          <a:stretch>
            <a:fillRect/>
          </a:stretch>
        </p:blipFill>
        <p:spPr>
          <a:xfrm>
            <a:off x="309894" y="1615896"/>
            <a:ext cx="6386311" cy="2908555"/>
          </a:xfrm>
          <a:prstGeom prst="rect">
            <a:avLst/>
          </a:prstGeom>
        </p:spPr>
      </p:pic>
      <p:sp>
        <p:nvSpPr>
          <p:cNvPr id="16" name="Rectangle 15">
            <a:extLst>
              <a:ext uri="{FF2B5EF4-FFF2-40B4-BE49-F238E27FC236}">
                <a16:creationId xmlns:a16="http://schemas.microsoft.com/office/drawing/2014/main" id="{7B174B66-7674-4579-AE37-513BCB8FE77E}"/>
              </a:ext>
            </a:extLst>
          </p:cNvPr>
          <p:cNvSpPr/>
          <p:nvPr/>
        </p:nvSpPr>
        <p:spPr>
          <a:xfrm>
            <a:off x="2374900" y="2209800"/>
            <a:ext cx="2222500" cy="3429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633E8F7D-7FDF-4E2C-A961-5A465D47D331}"/>
              </a:ext>
            </a:extLst>
          </p:cNvPr>
          <p:cNvSpPr/>
          <p:nvPr/>
        </p:nvSpPr>
        <p:spPr>
          <a:xfrm>
            <a:off x="3683000" y="3296389"/>
            <a:ext cx="1714500" cy="24691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952AB3F6-94CD-44C6-8D99-B93B2BC857F3}"/>
              </a:ext>
            </a:extLst>
          </p:cNvPr>
          <p:cNvPicPr>
            <a:picLocks noChangeAspect="1"/>
          </p:cNvPicPr>
          <p:nvPr/>
        </p:nvPicPr>
        <p:blipFill>
          <a:blip r:embed="rId4"/>
          <a:stretch>
            <a:fillRect/>
          </a:stretch>
        </p:blipFill>
        <p:spPr>
          <a:xfrm>
            <a:off x="7366000" y="2042432"/>
            <a:ext cx="4249406" cy="3301462"/>
          </a:xfrm>
          <a:prstGeom prst="rect">
            <a:avLst/>
          </a:prstGeom>
        </p:spPr>
      </p:pic>
      <p:sp>
        <p:nvSpPr>
          <p:cNvPr id="19" name="ZoneTexte 18">
            <a:extLst>
              <a:ext uri="{FF2B5EF4-FFF2-40B4-BE49-F238E27FC236}">
                <a16:creationId xmlns:a16="http://schemas.microsoft.com/office/drawing/2014/main" id="{B9948A6D-1762-4D51-9DB7-426F9BB2F850}"/>
              </a:ext>
            </a:extLst>
          </p:cNvPr>
          <p:cNvSpPr txBox="1"/>
          <p:nvPr/>
        </p:nvSpPr>
        <p:spPr>
          <a:xfrm>
            <a:off x="7658100" y="1529612"/>
            <a:ext cx="3361433" cy="369332"/>
          </a:xfrm>
          <a:prstGeom prst="rect">
            <a:avLst/>
          </a:prstGeom>
          <a:noFill/>
        </p:spPr>
        <p:txBody>
          <a:bodyPr wrap="none" rtlCol="0">
            <a:spAutoFit/>
          </a:bodyPr>
          <a:lstStyle/>
          <a:p>
            <a:r>
              <a:rPr lang="fr-FR" dirty="0"/>
              <a:t>Bureau des utilisateurs au 23.3.78</a:t>
            </a:r>
          </a:p>
        </p:txBody>
      </p:sp>
      <p:sp>
        <p:nvSpPr>
          <p:cNvPr id="20" name="Rectangle 19">
            <a:extLst>
              <a:ext uri="{FF2B5EF4-FFF2-40B4-BE49-F238E27FC236}">
                <a16:creationId xmlns:a16="http://schemas.microsoft.com/office/drawing/2014/main" id="{B69173E6-508B-492E-91C0-9AAB1F79B330}"/>
              </a:ext>
            </a:extLst>
          </p:cNvPr>
          <p:cNvSpPr/>
          <p:nvPr/>
        </p:nvSpPr>
        <p:spPr>
          <a:xfrm>
            <a:off x="8229600" y="3366447"/>
            <a:ext cx="1714500" cy="24691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7B8D450D-5908-41A1-B226-9194922EF597}"/>
              </a:ext>
            </a:extLst>
          </p:cNvPr>
          <p:cNvSpPr/>
          <p:nvPr/>
        </p:nvSpPr>
        <p:spPr>
          <a:xfrm>
            <a:off x="8229600" y="3742119"/>
            <a:ext cx="1714500" cy="24691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EF3FF5E-1CFF-4CDF-B9BC-B1C02BCCEF4C}"/>
              </a:ext>
            </a:extLst>
          </p:cNvPr>
          <p:cNvSpPr/>
          <p:nvPr/>
        </p:nvSpPr>
        <p:spPr>
          <a:xfrm>
            <a:off x="8229600" y="4459094"/>
            <a:ext cx="1714500" cy="24691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87640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5AEDDEC-F1C7-480B-B0DA-D687ED70680B}"/>
              </a:ext>
            </a:extLst>
          </p:cNvPr>
          <p:cNvSpPr>
            <a:spLocks noGrp="1"/>
          </p:cNvSpPr>
          <p:nvPr>
            <p:ph sz="half" idx="2"/>
          </p:nvPr>
        </p:nvSpPr>
        <p:spPr/>
        <p:txBody>
          <a:bodyPr/>
          <a:lstStyle/>
          <a:p>
            <a:r>
              <a:rPr lang="fr-FR" dirty="0"/>
              <a:t>Décision de fermeture en 1993: derniers faisceaux décembre 1997</a:t>
            </a:r>
          </a:p>
        </p:txBody>
      </p:sp>
      <p:pic>
        <p:nvPicPr>
          <p:cNvPr id="4" name="Image 3">
            <a:extLst>
              <a:ext uri="{FF2B5EF4-FFF2-40B4-BE49-F238E27FC236}">
                <a16:creationId xmlns:a16="http://schemas.microsoft.com/office/drawing/2014/main" id="{2730FC4D-BB24-42D9-8284-A1A8158ACFFF}"/>
              </a:ext>
            </a:extLst>
          </p:cNvPr>
          <p:cNvPicPr>
            <a:picLocks noChangeAspect="1"/>
          </p:cNvPicPr>
          <p:nvPr/>
        </p:nvPicPr>
        <p:blipFill>
          <a:blip r:embed="rId2"/>
          <a:stretch>
            <a:fillRect/>
          </a:stretch>
        </p:blipFill>
        <p:spPr>
          <a:xfrm>
            <a:off x="576593" y="1946786"/>
            <a:ext cx="8140023" cy="4105402"/>
          </a:xfrm>
          <a:prstGeom prst="rect">
            <a:avLst/>
          </a:prstGeom>
        </p:spPr>
      </p:pic>
      <p:sp>
        <p:nvSpPr>
          <p:cNvPr id="5" name="ZoneTexte 4">
            <a:extLst>
              <a:ext uri="{FF2B5EF4-FFF2-40B4-BE49-F238E27FC236}">
                <a16:creationId xmlns:a16="http://schemas.microsoft.com/office/drawing/2014/main" id="{9FB4C21B-9903-4A12-9A27-27C850DB713C}"/>
              </a:ext>
            </a:extLst>
          </p:cNvPr>
          <p:cNvSpPr txBox="1"/>
          <p:nvPr/>
        </p:nvSpPr>
        <p:spPr>
          <a:xfrm>
            <a:off x="576594" y="1423503"/>
            <a:ext cx="2044149" cy="369332"/>
          </a:xfrm>
          <a:prstGeom prst="rect">
            <a:avLst/>
          </a:prstGeom>
          <a:noFill/>
        </p:spPr>
        <p:txBody>
          <a:bodyPr wrap="none" rtlCol="0">
            <a:spAutoFit/>
          </a:bodyPr>
          <a:lstStyle/>
          <a:p>
            <a:r>
              <a:rPr lang="fr-FR" dirty="0"/>
              <a:t>Courrier CERN 1999</a:t>
            </a:r>
          </a:p>
        </p:txBody>
      </p:sp>
      <p:sp>
        <p:nvSpPr>
          <p:cNvPr id="6" name="ZoneTexte 5">
            <a:extLst>
              <a:ext uri="{FF2B5EF4-FFF2-40B4-BE49-F238E27FC236}">
                <a16:creationId xmlns:a16="http://schemas.microsoft.com/office/drawing/2014/main" id="{5771B4B2-F0E5-4847-BEED-87B5C21F67D4}"/>
              </a:ext>
            </a:extLst>
          </p:cNvPr>
          <p:cNvSpPr txBox="1"/>
          <p:nvPr/>
        </p:nvSpPr>
        <p:spPr>
          <a:xfrm>
            <a:off x="3747667" y="149660"/>
            <a:ext cx="3383427" cy="523220"/>
          </a:xfrm>
          <a:prstGeom prst="rect">
            <a:avLst/>
          </a:prstGeom>
          <a:noFill/>
        </p:spPr>
        <p:txBody>
          <a:bodyPr wrap="none" rtlCol="0">
            <a:spAutoFit/>
          </a:bodyPr>
          <a:lstStyle/>
          <a:p>
            <a:r>
              <a:rPr lang="fr-FR" sz="2800" dirty="0">
                <a:solidFill>
                  <a:schemeClr val="accent1"/>
                </a:solidFill>
              </a:rPr>
              <a:t>Fermeture de Saturne</a:t>
            </a:r>
          </a:p>
        </p:txBody>
      </p:sp>
    </p:spTree>
    <p:extLst>
      <p:ext uri="{BB962C8B-B14F-4D97-AF65-F5344CB8AC3E}">
        <p14:creationId xmlns:p14="http://schemas.microsoft.com/office/powerpoint/2010/main" val="774911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2B3933-4CA9-47EA-BF82-CA37E5D650E4}"/>
              </a:ext>
            </a:extLst>
          </p:cNvPr>
          <p:cNvSpPr>
            <a:spLocks noGrp="1"/>
          </p:cNvSpPr>
          <p:nvPr>
            <p:ph type="title"/>
          </p:nvPr>
        </p:nvSpPr>
        <p:spPr>
          <a:xfrm>
            <a:off x="838200" y="92075"/>
            <a:ext cx="10515600" cy="1325563"/>
          </a:xfrm>
        </p:spPr>
        <p:txBody>
          <a:bodyPr>
            <a:normAutofit fontScale="90000"/>
          </a:bodyPr>
          <a:lstStyle/>
          <a:p>
            <a:r>
              <a:rPr lang="fr-FR" b="1" dirty="0">
                <a:solidFill>
                  <a:schemeClr val="accent1"/>
                </a:solidFill>
              </a:rPr>
              <a:t>Après SATURNE, éclatement de la communauté de physique hadronique française</a:t>
            </a:r>
            <a:endParaRPr lang="fr-FR" dirty="0"/>
          </a:p>
        </p:txBody>
      </p:sp>
      <p:sp>
        <p:nvSpPr>
          <p:cNvPr id="4" name="Espace réservé du pied de page 3">
            <a:extLst>
              <a:ext uri="{FF2B5EF4-FFF2-40B4-BE49-F238E27FC236}">
                <a16:creationId xmlns:a16="http://schemas.microsoft.com/office/drawing/2014/main" id="{04107446-7335-4851-AB97-32AD21E2EE64}"/>
              </a:ext>
            </a:extLst>
          </p:cNvPr>
          <p:cNvSpPr>
            <a:spLocks noGrp="1"/>
          </p:cNvSpPr>
          <p:nvPr>
            <p:ph type="ftr" sz="quarter" idx="11"/>
          </p:nvPr>
        </p:nvSpPr>
        <p:spPr/>
        <p:txBody>
          <a:bodyPr/>
          <a:lstStyle/>
          <a:p>
            <a:r>
              <a:rPr lang="nn-NO"/>
              <a:t>B. Ramstein, WASA at GSI, Nov 2017</a:t>
            </a:r>
            <a:endParaRPr lang="en-US"/>
          </a:p>
        </p:txBody>
      </p:sp>
      <p:sp>
        <p:nvSpPr>
          <p:cNvPr id="5" name="Espace réservé du numéro de diapositive 4">
            <a:extLst>
              <a:ext uri="{FF2B5EF4-FFF2-40B4-BE49-F238E27FC236}">
                <a16:creationId xmlns:a16="http://schemas.microsoft.com/office/drawing/2014/main" id="{9CC24272-33DB-4632-B94E-234DCDDE2F28}"/>
              </a:ext>
            </a:extLst>
          </p:cNvPr>
          <p:cNvSpPr>
            <a:spLocks noGrp="1"/>
          </p:cNvSpPr>
          <p:nvPr>
            <p:ph type="sldNum" sz="quarter" idx="12"/>
          </p:nvPr>
        </p:nvSpPr>
        <p:spPr/>
        <p:txBody>
          <a:bodyPr/>
          <a:lstStyle/>
          <a:p>
            <a:fld id="{FA4070F0-FF96-4735-9EFF-FB47296FDB6B}" type="slidenum">
              <a:rPr lang="en-US" smtClean="0"/>
              <a:t>9</a:t>
            </a:fld>
            <a:endParaRPr lang="en-US"/>
          </a:p>
        </p:txBody>
      </p:sp>
      <p:pic>
        <p:nvPicPr>
          <p:cNvPr id="8" name="Image 7">
            <a:extLst>
              <a:ext uri="{FF2B5EF4-FFF2-40B4-BE49-F238E27FC236}">
                <a16:creationId xmlns:a16="http://schemas.microsoft.com/office/drawing/2014/main" id="{5C67B3A7-6297-4E23-8D55-475174C8F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946" y="1903380"/>
            <a:ext cx="5066454" cy="3367338"/>
          </a:xfrm>
          <a:prstGeom prst="rect">
            <a:avLst/>
          </a:prstGeom>
        </p:spPr>
      </p:pic>
      <p:sp>
        <p:nvSpPr>
          <p:cNvPr id="11" name="Rectangle 10">
            <a:extLst>
              <a:ext uri="{FF2B5EF4-FFF2-40B4-BE49-F238E27FC236}">
                <a16:creationId xmlns:a16="http://schemas.microsoft.com/office/drawing/2014/main" id="{ACC0820E-7B04-49BD-BCB0-2D178FF8B6BA}"/>
              </a:ext>
            </a:extLst>
          </p:cNvPr>
          <p:cNvSpPr/>
          <p:nvPr/>
        </p:nvSpPr>
        <p:spPr>
          <a:xfrm>
            <a:off x="180718" y="5336481"/>
            <a:ext cx="11552834" cy="1384995"/>
          </a:xfrm>
          <a:prstGeom prst="rect">
            <a:avLst/>
          </a:prstGeom>
        </p:spPr>
        <p:txBody>
          <a:bodyPr wrap="square">
            <a:spAutoFit/>
          </a:bodyPr>
          <a:lstStyle/>
          <a:p>
            <a:pPr marL="457200" indent="-457200">
              <a:buFont typeface="Wingdings" panose="05000000000000000000" pitchFamily="2" charset="2"/>
              <a:buChar char="Ø"/>
            </a:pPr>
            <a:r>
              <a:rPr lang="fr-FR" sz="2800" dirty="0">
                <a:sym typeface="Symbol" panose="05050102010706020507" pitchFamily="18" charset="2"/>
              </a:rPr>
              <a:t>Pierre rejoint l’IPNO mais se consacre à l’histoire des sciences </a:t>
            </a:r>
          </a:p>
          <a:p>
            <a:pPr marL="457200" indent="-457200">
              <a:buFont typeface="Wingdings" panose="05000000000000000000" pitchFamily="2" charset="2"/>
              <a:buChar char="Ø"/>
            </a:pPr>
            <a:r>
              <a:rPr lang="fr-FR" sz="2800" dirty="0">
                <a:sym typeface="Symbol" panose="05050102010706020507" pitchFamily="18" charset="2"/>
              </a:rPr>
              <a:t>L’équipe «  échange de </a:t>
            </a:r>
            <a:r>
              <a:rPr lang="fr-FR" sz="2800" dirty="0" smtClean="0">
                <a:sym typeface="Symbol" panose="05050102010706020507" pitchFamily="18" charset="2"/>
              </a:rPr>
              <a:t>charge » </a:t>
            </a:r>
            <a:r>
              <a:rPr lang="fr-FR" sz="2800" dirty="0">
                <a:sym typeface="Symbol" panose="05050102010706020507" pitchFamily="18" charset="2"/>
              </a:rPr>
              <a:t>  s’engage dans les expériences HADES à GSI</a:t>
            </a:r>
            <a:endParaRPr lang="fr-FR" sz="2400" dirty="0"/>
          </a:p>
        </p:txBody>
      </p:sp>
      <p:sp>
        <p:nvSpPr>
          <p:cNvPr id="12" name="ZoneTexte 11">
            <a:extLst>
              <a:ext uri="{FF2B5EF4-FFF2-40B4-BE49-F238E27FC236}">
                <a16:creationId xmlns:a16="http://schemas.microsoft.com/office/drawing/2014/main" id="{0DD41BFA-AEFD-4357-9C4C-8BE6D60B69B6}"/>
              </a:ext>
            </a:extLst>
          </p:cNvPr>
          <p:cNvSpPr txBox="1"/>
          <p:nvPr/>
        </p:nvSpPr>
        <p:spPr>
          <a:xfrm>
            <a:off x="8737600" y="1337344"/>
            <a:ext cx="2995952" cy="646331"/>
          </a:xfrm>
          <a:prstGeom prst="rect">
            <a:avLst/>
          </a:prstGeom>
          <a:noFill/>
        </p:spPr>
        <p:txBody>
          <a:bodyPr wrap="square" rtlCol="0">
            <a:spAutoFit/>
          </a:bodyPr>
          <a:lstStyle/>
          <a:p>
            <a:r>
              <a:rPr lang="fr-FR" sz="3600" dirty="0"/>
              <a:t>GSI, Darmstadt</a:t>
            </a:r>
          </a:p>
        </p:txBody>
      </p:sp>
      <p:sp>
        <p:nvSpPr>
          <p:cNvPr id="17" name="ZoneTexte 16">
            <a:extLst>
              <a:ext uri="{FF2B5EF4-FFF2-40B4-BE49-F238E27FC236}">
                <a16:creationId xmlns:a16="http://schemas.microsoft.com/office/drawing/2014/main" id="{EE365080-DCF5-487A-94AE-61E020F13F0F}"/>
              </a:ext>
            </a:extLst>
          </p:cNvPr>
          <p:cNvSpPr txBox="1"/>
          <p:nvPr/>
        </p:nvSpPr>
        <p:spPr>
          <a:xfrm>
            <a:off x="180718" y="1483401"/>
            <a:ext cx="6486380" cy="3908762"/>
          </a:xfrm>
          <a:prstGeom prst="rect">
            <a:avLst/>
          </a:prstGeom>
          <a:noFill/>
        </p:spPr>
        <p:txBody>
          <a:bodyPr wrap="square" rtlCol="0">
            <a:spAutoFit/>
          </a:bodyPr>
          <a:lstStyle/>
          <a:p>
            <a:r>
              <a:rPr lang="fr-FR" sz="2800" dirty="0">
                <a:solidFill>
                  <a:srgbClr val="FF0000"/>
                </a:solidFill>
              </a:rPr>
              <a:t>Faisceaux d’e- ou de photons</a:t>
            </a:r>
            <a:endParaRPr lang="fr-FR" sz="2800" dirty="0"/>
          </a:p>
          <a:p>
            <a:pPr marL="285750" indent="-285750">
              <a:buFont typeface="Arial" panose="020B0604020202020204" pitchFamily="34" charset="0"/>
              <a:buChar char="•"/>
            </a:pPr>
            <a:r>
              <a:rPr lang="fr-FR" sz="2400" dirty="0"/>
              <a:t>PVA4 à Mayence</a:t>
            </a:r>
          </a:p>
          <a:p>
            <a:pPr marL="285750" indent="-285750">
              <a:buFont typeface="Arial" panose="020B0604020202020204" pitchFamily="34" charset="0"/>
              <a:buChar char="•"/>
            </a:pPr>
            <a:r>
              <a:rPr lang="fr-FR" sz="2400" dirty="0"/>
              <a:t>GRAAL (ESRF, Grenoble)</a:t>
            </a:r>
          </a:p>
          <a:p>
            <a:pPr marL="285750" indent="-285750">
              <a:buFont typeface="Arial" panose="020B0604020202020204" pitchFamily="34" charset="0"/>
              <a:buChar char="•"/>
            </a:pPr>
            <a:r>
              <a:rPr lang="fr-FR" sz="2400" dirty="0"/>
              <a:t>ELSA à BONN</a:t>
            </a:r>
          </a:p>
          <a:p>
            <a:pPr marL="342900" indent="-342900">
              <a:buFont typeface="Symbol" panose="05050102010706020507" pitchFamily="18" charset="2"/>
              <a:buChar char="®"/>
            </a:pPr>
            <a:r>
              <a:rPr lang="fr-FR" sz="2400" dirty="0"/>
              <a:t>projet de machine européenne ELFE  (15 à 30 </a:t>
            </a:r>
            <a:r>
              <a:rPr lang="fr-FR" sz="2400" dirty="0" err="1"/>
              <a:t>GeV</a:t>
            </a:r>
            <a:r>
              <a:rPr lang="fr-FR" sz="2400" dirty="0"/>
              <a:t>) n’aboutit pas</a:t>
            </a:r>
          </a:p>
          <a:p>
            <a:pPr marL="342900" indent="-342900">
              <a:buFont typeface="Symbol" panose="05050102010706020507" pitchFamily="18" charset="2"/>
              <a:buChar char="®"/>
            </a:pPr>
            <a:r>
              <a:rPr lang="fr-FR" sz="2400" dirty="0"/>
              <a:t>CEBAF à Jefferson </a:t>
            </a:r>
            <a:r>
              <a:rPr lang="fr-FR" sz="2400" dirty="0" err="1"/>
              <a:t>Lab</a:t>
            </a:r>
            <a:r>
              <a:rPr lang="fr-FR" sz="2400" dirty="0"/>
              <a:t> (USA)</a:t>
            </a:r>
          </a:p>
          <a:p>
            <a:r>
              <a:rPr lang="fr-FR" sz="2800" dirty="0">
                <a:solidFill>
                  <a:srgbClr val="FF0000"/>
                </a:solidFill>
              </a:rPr>
              <a:t>Faisceaux d’ions lourds </a:t>
            </a:r>
          </a:p>
          <a:p>
            <a:pPr marL="285750" indent="-285750">
              <a:buFont typeface="Arial" panose="020B0604020202020204" pitchFamily="34" charset="0"/>
              <a:buChar char="•"/>
            </a:pPr>
            <a:r>
              <a:rPr lang="fr-FR" sz="2400" dirty="0"/>
              <a:t>ALICE (au CERN, Genève)</a:t>
            </a:r>
          </a:p>
          <a:p>
            <a:pPr marL="285750" indent="-285750">
              <a:buFont typeface="Arial" panose="020B0604020202020204" pitchFamily="34" charset="0"/>
              <a:buChar char="•"/>
            </a:pPr>
            <a:r>
              <a:rPr lang="fr-FR" sz="2400" dirty="0"/>
              <a:t>(FOPI, HADES) à GSI à Darmstadt</a:t>
            </a:r>
          </a:p>
        </p:txBody>
      </p:sp>
    </p:spTree>
    <p:extLst>
      <p:ext uri="{BB962C8B-B14F-4D97-AF65-F5344CB8AC3E}">
        <p14:creationId xmlns:p14="http://schemas.microsoft.com/office/powerpoint/2010/main" val="371148302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1164</Words>
  <Application>Microsoft Office PowerPoint</Application>
  <PresentationFormat>Grand écran</PresentationFormat>
  <Paragraphs>105</Paragraphs>
  <Slides>9</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Arial</vt:lpstr>
      <vt:lpstr>Calibri</vt:lpstr>
      <vt:lpstr>Calibri Light</vt:lpstr>
      <vt:lpstr>Cambria Math</vt:lpstr>
      <vt:lpstr>OpenSymbol</vt:lpstr>
      <vt:lpstr>Symbol</vt:lpstr>
      <vt:lpstr>Wingdings</vt:lpstr>
      <vt:lpstr>Thème Office</vt:lpstr>
      <vt:lpstr>Présentation PowerPoint</vt:lpstr>
      <vt:lpstr>Les origines de l’Institut de Physique Nucléaire</vt:lpstr>
      <vt:lpstr>Les origines de l’Institut de Physique Nucléaire</vt:lpstr>
      <vt:lpstr>Les origines de l’Institut de Physique Nucléaire</vt:lpstr>
      <vt:lpstr>La création de Saturne II</vt:lpstr>
      <vt:lpstr>La création de Saturne II</vt:lpstr>
      <vt:lpstr>Le rôle de l’IPN au Laboratoire National Saturne</vt:lpstr>
      <vt:lpstr>Présentation PowerPoint</vt:lpstr>
      <vt:lpstr>Après SATURNE, éclatement de la communauté de physique hadronique française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Béatrice Ramstein</dc:creator>
  <cp:lastModifiedBy>Ibrahim Fadi</cp:lastModifiedBy>
  <cp:revision>17</cp:revision>
  <dcterms:created xsi:type="dcterms:W3CDTF">2022-11-28T10:55:41Z</dcterms:created>
  <dcterms:modified xsi:type="dcterms:W3CDTF">2022-12-07T11:07:59Z</dcterms:modified>
</cp:coreProperties>
</file>