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8" r:id="rId3"/>
    <p:sldId id="259" r:id="rId4"/>
    <p:sldId id="283" r:id="rId5"/>
    <p:sldId id="260" r:id="rId6"/>
    <p:sldId id="265" r:id="rId7"/>
    <p:sldId id="268" r:id="rId8"/>
    <p:sldId id="257" r:id="rId9"/>
    <p:sldId id="262" r:id="rId10"/>
    <p:sldId id="263" r:id="rId11"/>
    <p:sldId id="281" r:id="rId12"/>
    <p:sldId id="282" r:id="rId13"/>
    <p:sldId id="269" r:id="rId14"/>
    <p:sldId id="270" r:id="rId15"/>
    <p:sldId id="286" r:id="rId16"/>
    <p:sldId id="284" r:id="rId17"/>
    <p:sldId id="271" r:id="rId18"/>
    <p:sldId id="273" r:id="rId19"/>
    <p:sldId id="285" r:id="rId20"/>
  </p:sldIdLst>
  <p:sldSz cx="9144000" cy="6858000" type="screen4x3"/>
  <p:notesSz cx="6858000" cy="10059988"/>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33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432"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50323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50323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DAA49B49-54A3-45F8-97EE-EE801AA9368A}" type="datetimeFigureOut">
              <a:rPr lang="fr-FR"/>
              <a:pPr>
                <a:defRPr/>
              </a:pPr>
              <a:t>07/12/2022</a:t>
            </a:fld>
            <a:endParaRPr lang="fr-FR"/>
          </a:p>
        </p:txBody>
      </p:sp>
      <p:sp>
        <p:nvSpPr>
          <p:cNvPr id="4" name="Espace réservé de l'image des diapositives 3"/>
          <p:cNvSpPr>
            <a:spLocks noGrp="1" noRot="1" noChangeAspect="1"/>
          </p:cNvSpPr>
          <p:nvPr>
            <p:ph type="sldImg" idx="2"/>
          </p:nvPr>
        </p:nvSpPr>
        <p:spPr>
          <a:xfrm>
            <a:off x="912813" y="754063"/>
            <a:ext cx="5032375" cy="37734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778375"/>
            <a:ext cx="5486400" cy="4527550"/>
          </a:xfrm>
          <a:prstGeom prst="rect">
            <a:avLst/>
          </a:prstGeom>
        </p:spPr>
        <p:txBody>
          <a:bodyPr vert="horz" lIns="91440" tIns="45720" rIns="91440" bIns="45720"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9555163"/>
            <a:ext cx="2971800" cy="50323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9555163"/>
            <a:ext cx="2971800" cy="503237"/>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2A5038D9-F64F-4B5E-890D-737104BA3760}"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Espace réservé de l'image des diapositives 1"/>
          <p:cNvSpPr>
            <a:spLocks noGrp="1" noRot="1" noChangeAspect="1" noTextEdit="1"/>
          </p:cNvSpPr>
          <p:nvPr>
            <p:ph type="sldImg"/>
          </p:nvPr>
        </p:nvSpPr>
        <p:spPr bwMode="auto">
          <a:xfrm>
            <a:off x="914400" y="754063"/>
            <a:ext cx="5029200" cy="3771900"/>
          </a:xfrm>
          <a:noFill/>
          <a:ln>
            <a:solidFill>
              <a:srgbClr val="000000"/>
            </a:solidFill>
            <a:miter lim="800000"/>
            <a:headEnd/>
            <a:tailEnd/>
          </a:ln>
        </p:spPr>
      </p:sp>
      <p:sp>
        <p:nvSpPr>
          <p:cNvPr id="25602" name="Espace réservé des commentaires 2"/>
          <p:cNvSpPr>
            <a:spLocks noGrp="1"/>
          </p:cNvSpPr>
          <p:nvPr>
            <p:ph type="body" idx="1"/>
          </p:nvPr>
        </p:nvSpPr>
        <p:spPr bwMode="auto">
          <a:noFill/>
        </p:spPr>
        <p:txBody>
          <a:bodyPr wrap="square" lIns="92482" tIns="46241" rIns="92482" bIns="46241" numCol="1" anchor="t" anchorCtr="0" compatLnSpc="1">
            <a:prstTxWarp prst="textNoShape">
              <a:avLst/>
            </a:prstTxWarp>
          </a:bodyPr>
          <a:lstStyle/>
          <a:p>
            <a:pPr>
              <a:spcBef>
                <a:spcPct val="0"/>
              </a:spcBef>
            </a:pPr>
            <a:endParaRPr lang="fr-FR" smtClean="0"/>
          </a:p>
        </p:txBody>
      </p:sp>
      <p:sp>
        <p:nvSpPr>
          <p:cNvPr id="25603" name="Espace réservé du numéro de diapositive 3"/>
          <p:cNvSpPr txBox="1">
            <a:spLocks noGrp="1"/>
          </p:cNvSpPr>
          <p:nvPr/>
        </p:nvSpPr>
        <p:spPr bwMode="auto">
          <a:xfrm>
            <a:off x="3884613" y="9555163"/>
            <a:ext cx="2971800" cy="503237"/>
          </a:xfrm>
          <a:prstGeom prst="rect">
            <a:avLst/>
          </a:prstGeom>
          <a:noFill/>
          <a:ln w="9525">
            <a:noFill/>
            <a:miter lim="800000"/>
            <a:headEnd/>
            <a:tailEnd/>
          </a:ln>
        </p:spPr>
        <p:txBody>
          <a:bodyPr lIns="92482" tIns="46241" rIns="92482" bIns="46241" anchor="b"/>
          <a:lstStyle/>
          <a:p>
            <a:pPr algn="r" defTabSz="925513"/>
            <a:fld id="{58E7AB59-1C6B-413C-B812-7E368909C3ED}" type="slidenum">
              <a:rPr lang="en-US" sz="1200">
                <a:latin typeface="Calibri" pitchFamily="34" charset="0"/>
              </a:rPr>
              <a:pPr algn="r" defTabSz="925513"/>
              <a:t>11</a:t>
            </a:fld>
            <a:endParaRPr lang="en-US"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e l'image des diapositives 1"/>
          <p:cNvSpPr>
            <a:spLocks noGrp="1" noRot="1" noChangeAspect="1" noTextEdit="1"/>
          </p:cNvSpPr>
          <p:nvPr>
            <p:ph type="sldImg"/>
          </p:nvPr>
        </p:nvSpPr>
        <p:spPr bwMode="auto">
          <a:xfrm>
            <a:off x="914400" y="754063"/>
            <a:ext cx="5029200" cy="3771900"/>
          </a:xfrm>
          <a:noFill/>
          <a:ln>
            <a:solidFill>
              <a:srgbClr val="000000"/>
            </a:solidFill>
            <a:miter lim="800000"/>
            <a:headEnd/>
            <a:tailEnd/>
          </a:ln>
        </p:spPr>
      </p:sp>
      <p:sp>
        <p:nvSpPr>
          <p:cNvPr id="27650" name="Espace réservé des commentaires 2"/>
          <p:cNvSpPr>
            <a:spLocks noGrp="1"/>
          </p:cNvSpPr>
          <p:nvPr>
            <p:ph type="body" idx="1"/>
          </p:nvPr>
        </p:nvSpPr>
        <p:spPr bwMode="auto">
          <a:noFill/>
        </p:spPr>
        <p:txBody>
          <a:bodyPr wrap="square" lIns="92482" tIns="46241" rIns="92482" bIns="46241" numCol="1" anchor="t" anchorCtr="0" compatLnSpc="1">
            <a:prstTxWarp prst="textNoShape">
              <a:avLst/>
            </a:prstTxWarp>
          </a:bodyPr>
          <a:lstStyle/>
          <a:p>
            <a:pPr>
              <a:spcBef>
                <a:spcPct val="0"/>
              </a:spcBef>
            </a:pPr>
            <a:r>
              <a:rPr lang="fr-FR" smtClean="0"/>
              <a:t>Figure inclusif (3He,t), + ions lourds</a:t>
            </a:r>
            <a:endParaRPr lang="en-US" smtClean="0"/>
          </a:p>
        </p:txBody>
      </p:sp>
      <p:sp>
        <p:nvSpPr>
          <p:cNvPr id="27651" name="Espace réservé du numéro de diapositive 3"/>
          <p:cNvSpPr txBox="1">
            <a:spLocks noGrp="1"/>
          </p:cNvSpPr>
          <p:nvPr/>
        </p:nvSpPr>
        <p:spPr bwMode="auto">
          <a:xfrm>
            <a:off x="3884613" y="9555163"/>
            <a:ext cx="2971800" cy="503237"/>
          </a:xfrm>
          <a:prstGeom prst="rect">
            <a:avLst/>
          </a:prstGeom>
          <a:noFill/>
          <a:ln w="9525">
            <a:noFill/>
            <a:miter lim="800000"/>
            <a:headEnd/>
            <a:tailEnd/>
          </a:ln>
        </p:spPr>
        <p:txBody>
          <a:bodyPr lIns="92482" tIns="46241" rIns="92482" bIns="46241" anchor="b"/>
          <a:lstStyle/>
          <a:p>
            <a:pPr algn="r" defTabSz="925513"/>
            <a:fld id="{66C5B6D2-28E4-4FCF-A17A-6EADE0D72C03}" type="slidenum">
              <a:rPr lang="en-US" sz="1200">
                <a:latin typeface="Calibri" pitchFamily="34" charset="0"/>
              </a:rPr>
              <a:pPr algn="r" defTabSz="925513"/>
              <a:t>12</a:t>
            </a:fld>
            <a:endParaRPr lang="en-US"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A7D2DD88-8E0C-46F6-920C-1509F25A0A5E}" type="datetime1">
              <a:rPr lang="fr-FR"/>
              <a:pPr>
                <a:defRPr/>
              </a:pPr>
              <a:t>07/12/2022</a:t>
            </a:fld>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Hommage à Pierre</a:t>
            </a:r>
          </a:p>
        </p:txBody>
      </p:sp>
      <p:sp>
        <p:nvSpPr>
          <p:cNvPr id="6" name="Espace réservé du numéro de diapositive 5"/>
          <p:cNvSpPr>
            <a:spLocks noGrp="1"/>
          </p:cNvSpPr>
          <p:nvPr>
            <p:ph type="sldNum" sz="quarter" idx="12"/>
          </p:nvPr>
        </p:nvSpPr>
        <p:spPr/>
        <p:txBody>
          <a:bodyPr/>
          <a:lstStyle>
            <a:lvl1pPr>
              <a:defRPr/>
            </a:lvl1pPr>
          </a:lstStyle>
          <a:p>
            <a:pPr>
              <a:defRPr/>
            </a:pPr>
            <a:fld id="{66A1A13B-E63E-41E6-BAE6-C738CBC962C0}"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AB6FDEDE-D733-45DC-86CA-F2CF54D76DD5}" type="datetime1">
              <a:rPr lang="fr-FR"/>
              <a:pPr>
                <a:defRPr/>
              </a:pPr>
              <a:t>07/12/2022</a:t>
            </a:fld>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Hommage à Pierre</a:t>
            </a:r>
          </a:p>
        </p:txBody>
      </p:sp>
      <p:sp>
        <p:nvSpPr>
          <p:cNvPr id="6" name="Espace réservé du numéro de diapositive 5"/>
          <p:cNvSpPr>
            <a:spLocks noGrp="1"/>
          </p:cNvSpPr>
          <p:nvPr>
            <p:ph type="sldNum" sz="quarter" idx="12"/>
          </p:nvPr>
        </p:nvSpPr>
        <p:spPr/>
        <p:txBody>
          <a:bodyPr/>
          <a:lstStyle>
            <a:lvl1pPr>
              <a:defRPr/>
            </a:lvl1pPr>
          </a:lstStyle>
          <a:p>
            <a:pPr>
              <a:defRPr/>
            </a:pPr>
            <a:fld id="{D7A9AF11-A217-47DE-BA31-DA7029CDA7F2}"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227E5271-8AC5-42D4-ADE6-338114AA5447}" type="datetime1">
              <a:rPr lang="fr-FR"/>
              <a:pPr>
                <a:defRPr/>
              </a:pPr>
              <a:t>07/12/2022</a:t>
            </a:fld>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Hommage à Pierre</a:t>
            </a:r>
          </a:p>
        </p:txBody>
      </p:sp>
      <p:sp>
        <p:nvSpPr>
          <p:cNvPr id="6" name="Espace réservé du numéro de diapositive 5"/>
          <p:cNvSpPr>
            <a:spLocks noGrp="1"/>
          </p:cNvSpPr>
          <p:nvPr>
            <p:ph type="sldNum" sz="quarter" idx="12"/>
          </p:nvPr>
        </p:nvSpPr>
        <p:spPr/>
        <p:txBody>
          <a:bodyPr/>
          <a:lstStyle>
            <a:lvl1pPr>
              <a:defRPr/>
            </a:lvl1pPr>
          </a:lstStyle>
          <a:p>
            <a:pPr>
              <a:defRPr/>
            </a:pPr>
            <a:fld id="{D83C2182-E7E4-4B52-8E4E-B9BF78ACFE0E}"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E7829C34-5760-41CF-A431-087722118005}" type="datetime1">
              <a:rPr lang="fr-FR"/>
              <a:pPr>
                <a:defRPr/>
              </a:pPr>
              <a:t>07/12/2022</a:t>
            </a:fld>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Hommage à Pierre</a:t>
            </a:r>
          </a:p>
        </p:txBody>
      </p:sp>
      <p:sp>
        <p:nvSpPr>
          <p:cNvPr id="6" name="Espace réservé du numéro de diapositive 5"/>
          <p:cNvSpPr>
            <a:spLocks noGrp="1"/>
          </p:cNvSpPr>
          <p:nvPr>
            <p:ph type="sldNum" sz="quarter" idx="12"/>
          </p:nvPr>
        </p:nvSpPr>
        <p:spPr/>
        <p:txBody>
          <a:bodyPr/>
          <a:lstStyle>
            <a:lvl1pPr>
              <a:defRPr/>
            </a:lvl1pPr>
          </a:lstStyle>
          <a:p>
            <a:pPr>
              <a:defRPr/>
            </a:pPr>
            <a:fld id="{DA4757DE-92B6-4745-A071-A4E9C1668B9A}"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050A6A43-36A7-4CD6-AD7B-8A3094720EE9}" type="datetime1">
              <a:rPr lang="fr-FR"/>
              <a:pPr>
                <a:defRPr/>
              </a:pPr>
              <a:t>07/12/2022</a:t>
            </a:fld>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Hommage à Pierre</a:t>
            </a:r>
          </a:p>
        </p:txBody>
      </p:sp>
      <p:sp>
        <p:nvSpPr>
          <p:cNvPr id="6" name="Espace réservé du numéro de diapositive 5"/>
          <p:cNvSpPr>
            <a:spLocks noGrp="1"/>
          </p:cNvSpPr>
          <p:nvPr>
            <p:ph type="sldNum" sz="quarter" idx="12"/>
          </p:nvPr>
        </p:nvSpPr>
        <p:spPr/>
        <p:txBody>
          <a:bodyPr/>
          <a:lstStyle>
            <a:lvl1pPr>
              <a:defRPr/>
            </a:lvl1pPr>
          </a:lstStyle>
          <a:p>
            <a:pPr>
              <a:defRPr/>
            </a:pPr>
            <a:fld id="{BE1458AF-843E-497F-BA98-1ABA50A43CBE}"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59AB88B7-B50B-4C39-B99F-4DCBC8AE6F18}" type="datetime1">
              <a:rPr lang="fr-FR"/>
              <a:pPr>
                <a:defRPr/>
              </a:pPr>
              <a:t>07/12/2022</a:t>
            </a:fld>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a:t>Hommage à Pierre</a:t>
            </a:r>
          </a:p>
        </p:txBody>
      </p:sp>
      <p:sp>
        <p:nvSpPr>
          <p:cNvPr id="7" name="Espace réservé du numéro de diapositive 5"/>
          <p:cNvSpPr>
            <a:spLocks noGrp="1"/>
          </p:cNvSpPr>
          <p:nvPr>
            <p:ph type="sldNum" sz="quarter" idx="12"/>
          </p:nvPr>
        </p:nvSpPr>
        <p:spPr/>
        <p:txBody>
          <a:bodyPr/>
          <a:lstStyle>
            <a:lvl1pPr>
              <a:defRPr/>
            </a:lvl1pPr>
          </a:lstStyle>
          <a:p>
            <a:pPr>
              <a:defRPr/>
            </a:pPr>
            <a:fld id="{910C0D7F-5F41-4472-B846-FDCB2B273E22}"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07A471E4-BDB4-42F1-AD47-4CFD77DF3AC7}" type="datetime1">
              <a:rPr lang="fr-FR"/>
              <a:pPr>
                <a:defRPr/>
              </a:pPr>
              <a:t>07/12/2022</a:t>
            </a:fld>
            <a:endParaRPr lang="fr-FR"/>
          </a:p>
        </p:txBody>
      </p:sp>
      <p:sp>
        <p:nvSpPr>
          <p:cNvPr id="8" name="Espace réservé du pied de page 4"/>
          <p:cNvSpPr>
            <a:spLocks noGrp="1"/>
          </p:cNvSpPr>
          <p:nvPr>
            <p:ph type="ftr" sz="quarter" idx="11"/>
          </p:nvPr>
        </p:nvSpPr>
        <p:spPr/>
        <p:txBody>
          <a:bodyPr/>
          <a:lstStyle>
            <a:lvl1pPr>
              <a:defRPr/>
            </a:lvl1pPr>
          </a:lstStyle>
          <a:p>
            <a:pPr>
              <a:defRPr/>
            </a:pPr>
            <a:r>
              <a:rPr lang="fr-FR"/>
              <a:t>Hommage à Pierre</a:t>
            </a:r>
          </a:p>
        </p:txBody>
      </p:sp>
      <p:sp>
        <p:nvSpPr>
          <p:cNvPr id="9" name="Espace réservé du numéro de diapositive 5"/>
          <p:cNvSpPr>
            <a:spLocks noGrp="1"/>
          </p:cNvSpPr>
          <p:nvPr>
            <p:ph type="sldNum" sz="quarter" idx="12"/>
          </p:nvPr>
        </p:nvSpPr>
        <p:spPr/>
        <p:txBody>
          <a:bodyPr/>
          <a:lstStyle>
            <a:lvl1pPr>
              <a:defRPr/>
            </a:lvl1pPr>
          </a:lstStyle>
          <a:p>
            <a:pPr>
              <a:defRPr/>
            </a:pPr>
            <a:fld id="{5DE2F0F7-3766-4C7C-B5C1-75D15788A868}"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CCA059EB-100C-4AF4-9A8E-FBBF1887CBC7}" type="datetime1">
              <a:rPr lang="fr-FR"/>
              <a:pPr>
                <a:defRPr/>
              </a:pPr>
              <a:t>07/12/2022</a:t>
            </a:fld>
            <a:endParaRPr lang="fr-FR"/>
          </a:p>
        </p:txBody>
      </p:sp>
      <p:sp>
        <p:nvSpPr>
          <p:cNvPr id="4" name="Espace réservé du pied de page 4"/>
          <p:cNvSpPr>
            <a:spLocks noGrp="1"/>
          </p:cNvSpPr>
          <p:nvPr>
            <p:ph type="ftr" sz="quarter" idx="11"/>
          </p:nvPr>
        </p:nvSpPr>
        <p:spPr/>
        <p:txBody>
          <a:bodyPr/>
          <a:lstStyle>
            <a:lvl1pPr>
              <a:defRPr/>
            </a:lvl1pPr>
          </a:lstStyle>
          <a:p>
            <a:pPr>
              <a:defRPr/>
            </a:pPr>
            <a:r>
              <a:rPr lang="fr-FR"/>
              <a:t>Hommage à Pierre</a:t>
            </a:r>
          </a:p>
        </p:txBody>
      </p:sp>
      <p:sp>
        <p:nvSpPr>
          <p:cNvPr id="5" name="Espace réservé du numéro de diapositive 5"/>
          <p:cNvSpPr>
            <a:spLocks noGrp="1"/>
          </p:cNvSpPr>
          <p:nvPr>
            <p:ph type="sldNum" sz="quarter" idx="12"/>
          </p:nvPr>
        </p:nvSpPr>
        <p:spPr/>
        <p:txBody>
          <a:bodyPr/>
          <a:lstStyle>
            <a:lvl1pPr>
              <a:defRPr/>
            </a:lvl1pPr>
          </a:lstStyle>
          <a:p>
            <a:pPr>
              <a:defRPr/>
            </a:pPr>
            <a:fld id="{36C9AE3A-7532-47AD-BC24-1FEDE5B59BD6}"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A9BDEF4A-0F44-42CF-AC33-4ADB0A695BA6}" type="datetime1">
              <a:rPr lang="fr-FR"/>
              <a:pPr>
                <a:defRPr/>
              </a:pPr>
              <a:t>07/12/2022</a:t>
            </a:fld>
            <a:endParaRPr lang="fr-FR"/>
          </a:p>
        </p:txBody>
      </p:sp>
      <p:sp>
        <p:nvSpPr>
          <p:cNvPr id="3" name="Espace réservé du pied de page 4"/>
          <p:cNvSpPr>
            <a:spLocks noGrp="1"/>
          </p:cNvSpPr>
          <p:nvPr>
            <p:ph type="ftr" sz="quarter" idx="11"/>
          </p:nvPr>
        </p:nvSpPr>
        <p:spPr/>
        <p:txBody>
          <a:bodyPr/>
          <a:lstStyle>
            <a:lvl1pPr>
              <a:defRPr/>
            </a:lvl1pPr>
          </a:lstStyle>
          <a:p>
            <a:pPr>
              <a:defRPr/>
            </a:pPr>
            <a:r>
              <a:rPr lang="fr-FR"/>
              <a:t>Hommage à Pierre</a:t>
            </a:r>
          </a:p>
        </p:txBody>
      </p:sp>
      <p:sp>
        <p:nvSpPr>
          <p:cNvPr id="4" name="Espace réservé du numéro de diapositive 5"/>
          <p:cNvSpPr>
            <a:spLocks noGrp="1"/>
          </p:cNvSpPr>
          <p:nvPr>
            <p:ph type="sldNum" sz="quarter" idx="12"/>
          </p:nvPr>
        </p:nvSpPr>
        <p:spPr/>
        <p:txBody>
          <a:bodyPr/>
          <a:lstStyle>
            <a:lvl1pPr>
              <a:defRPr/>
            </a:lvl1pPr>
          </a:lstStyle>
          <a:p>
            <a:pPr>
              <a:defRPr/>
            </a:pPr>
            <a:fld id="{E9E244F3-D584-4DE0-961C-7C45311B816C}"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0B93EC4B-9108-41D7-B59E-0CFF4C5A7D52}" type="datetime1">
              <a:rPr lang="fr-FR"/>
              <a:pPr>
                <a:defRPr/>
              </a:pPr>
              <a:t>07/12/2022</a:t>
            </a:fld>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a:t>Hommage à Pierre</a:t>
            </a:r>
          </a:p>
        </p:txBody>
      </p:sp>
      <p:sp>
        <p:nvSpPr>
          <p:cNvPr id="7" name="Espace réservé du numéro de diapositive 5"/>
          <p:cNvSpPr>
            <a:spLocks noGrp="1"/>
          </p:cNvSpPr>
          <p:nvPr>
            <p:ph type="sldNum" sz="quarter" idx="12"/>
          </p:nvPr>
        </p:nvSpPr>
        <p:spPr/>
        <p:txBody>
          <a:bodyPr/>
          <a:lstStyle>
            <a:lvl1pPr>
              <a:defRPr/>
            </a:lvl1pPr>
          </a:lstStyle>
          <a:p>
            <a:pPr>
              <a:defRPr/>
            </a:pPr>
            <a:fld id="{F3026107-1825-403B-AC92-391C64CE3022}"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F2696962-22CD-466C-B3FA-6A3138094E03}" type="datetime1">
              <a:rPr lang="fr-FR"/>
              <a:pPr>
                <a:defRPr/>
              </a:pPr>
              <a:t>07/12/2022</a:t>
            </a:fld>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a:t>Hommage à Pierre</a:t>
            </a:r>
          </a:p>
        </p:txBody>
      </p:sp>
      <p:sp>
        <p:nvSpPr>
          <p:cNvPr id="7" name="Espace réservé du numéro de diapositive 5"/>
          <p:cNvSpPr>
            <a:spLocks noGrp="1"/>
          </p:cNvSpPr>
          <p:nvPr>
            <p:ph type="sldNum" sz="quarter" idx="12"/>
          </p:nvPr>
        </p:nvSpPr>
        <p:spPr/>
        <p:txBody>
          <a:bodyPr/>
          <a:lstStyle>
            <a:lvl1pPr>
              <a:defRPr/>
            </a:lvl1pPr>
          </a:lstStyle>
          <a:p>
            <a:pPr>
              <a:defRPr/>
            </a:pPr>
            <a:fld id="{ED7AAD21-CDDF-40A6-AE29-D1EB22FBD86C}"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0971177-0DD6-4101-8C18-E4C57874EFF5}" type="datetime1">
              <a:rPr lang="fr-FR"/>
              <a:pPr>
                <a:defRPr/>
              </a:pPr>
              <a:t>07/12/2022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r>
              <a:rPr lang="fr-FR"/>
              <a:t>Hommage à Pierre</a:t>
            </a: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030558F-4E5C-4B3F-B133-41C19FB7821B}"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slideLayout" Target="../slideLayouts/slideLayout7.xml"/><Relationship Id="rId6" Type="http://schemas.openxmlformats.org/officeDocument/2006/relationships/image" Target="../media/image62.wmf"/><Relationship Id="rId5" Type="http://schemas.openxmlformats.org/officeDocument/2006/relationships/image" Target="../media/image61.jpeg"/><Relationship Id="rId4" Type="http://schemas.openxmlformats.org/officeDocument/2006/relationships/image" Target="../media/image60.wmf"/></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quarter" idx="10"/>
          </p:nvPr>
        </p:nvSpPr>
        <p:spPr/>
        <p:txBody>
          <a:bodyPr/>
          <a:lstStyle/>
          <a:p>
            <a:pPr>
              <a:defRPr/>
            </a:pPr>
            <a:fld id="{AE5ABEF8-90B2-4722-8D15-A30C8C3FBEC0}" type="datetime1">
              <a:rPr lang="fr-FR"/>
              <a:pPr>
                <a:defRPr/>
              </a:pPr>
              <a:t>07/12/2022</a:t>
            </a:fld>
            <a:endParaRPr lang="fr-FR"/>
          </a:p>
        </p:txBody>
      </p:sp>
      <p:sp>
        <p:nvSpPr>
          <p:cNvPr id="14338" name="Espace réservé du pied de page 4"/>
          <p:cNvSpPr>
            <a:spLocks noGrp="1"/>
          </p:cNvSpPr>
          <p:nvPr>
            <p:ph type="ftr" sz="quarter" idx="11"/>
          </p:nvPr>
        </p:nvSpPr>
        <p:spPr bwMode="auto">
          <a:noFill/>
          <a:ln>
            <a:miter lim="800000"/>
            <a:headEnd/>
            <a:tailEnd/>
          </a:ln>
        </p:spPr>
        <p:txBody>
          <a:bodyPr/>
          <a:lstStyle/>
          <a:p>
            <a:r>
              <a:rPr lang="fr-FR" smtClean="0"/>
              <a:t>Hommage à Pierre</a:t>
            </a:r>
          </a:p>
        </p:txBody>
      </p:sp>
      <p:sp>
        <p:nvSpPr>
          <p:cNvPr id="7" name="Espace réservé du numéro de diapositive 5"/>
          <p:cNvSpPr>
            <a:spLocks noGrp="1"/>
          </p:cNvSpPr>
          <p:nvPr>
            <p:ph type="sldNum" sz="quarter" idx="12"/>
          </p:nvPr>
        </p:nvSpPr>
        <p:spPr/>
        <p:txBody>
          <a:bodyPr/>
          <a:lstStyle/>
          <a:p>
            <a:pPr>
              <a:defRPr/>
            </a:pPr>
            <a:fld id="{DECD5E80-B3DC-4F78-87BC-41CD71D6B6AB}" type="slidenum">
              <a:rPr lang="fr-FR"/>
              <a:pPr>
                <a:defRPr/>
              </a:pPr>
              <a:t>1</a:t>
            </a:fld>
            <a:endParaRPr lang="fr-FR"/>
          </a:p>
        </p:txBody>
      </p:sp>
      <p:sp>
        <p:nvSpPr>
          <p:cNvPr id="14340" name="Titre 1"/>
          <p:cNvSpPr>
            <a:spLocks noGrp="1"/>
          </p:cNvSpPr>
          <p:nvPr>
            <p:ph type="ctrTitle"/>
          </p:nvPr>
        </p:nvSpPr>
        <p:spPr>
          <a:xfrm>
            <a:off x="611188" y="188913"/>
            <a:ext cx="7772400" cy="2043112"/>
          </a:xfrm>
        </p:spPr>
        <p:txBody>
          <a:bodyPr/>
          <a:lstStyle/>
          <a:p>
            <a:pPr eaLnBrk="1" hangingPunct="1"/>
            <a:r>
              <a:rPr lang="fr-FR" sz="4000" smtClean="0">
                <a:solidFill>
                  <a:schemeClr val="hlink"/>
                </a:solidFill>
              </a:rPr>
              <a:t>Pierre Radvanyi:</a:t>
            </a:r>
            <a:br>
              <a:rPr lang="fr-FR" sz="4000" smtClean="0">
                <a:solidFill>
                  <a:schemeClr val="hlink"/>
                </a:solidFill>
              </a:rPr>
            </a:br>
            <a:r>
              <a:rPr lang="fr-FR" sz="4000" smtClean="0">
                <a:solidFill>
                  <a:schemeClr val="hlink"/>
                </a:solidFill>
              </a:rPr>
              <a:t>Un physicien humaniste sans cesse en quête de nouveaux défis</a:t>
            </a:r>
          </a:p>
        </p:txBody>
      </p:sp>
      <p:sp>
        <p:nvSpPr>
          <p:cNvPr id="4" name="Espace réservé de la date 3"/>
          <p:cNvSpPr txBox="1">
            <a:spLocks noGrp="1"/>
          </p:cNvSpPr>
          <p:nvPr/>
        </p:nvSpPr>
        <p:spPr>
          <a:xfrm>
            <a:off x="457200" y="6356350"/>
            <a:ext cx="1162050" cy="365125"/>
          </a:xfrm>
          <a:prstGeom prst="rect">
            <a:avLst/>
          </a:prstGeom>
          <a:noFill/>
        </p:spPr>
        <p:txBody>
          <a:bodyPr anchor="ctr"/>
          <a:lstStyle/>
          <a:p>
            <a:pPr fontAlgn="auto">
              <a:spcBef>
                <a:spcPts val="0"/>
              </a:spcBef>
              <a:spcAft>
                <a:spcPts val="0"/>
              </a:spcAft>
              <a:defRPr/>
            </a:pPr>
            <a:fld id="{6F9E7393-602A-45B2-89EE-3589CD1B1949}" type="datetime1">
              <a:rPr lang="fr-FR" sz="1200">
                <a:solidFill>
                  <a:schemeClr val="tx1">
                    <a:tint val="75000"/>
                  </a:schemeClr>
                </a:solidFill>
                <a:latin typeface="+mn-lt"/>
              </a:rPr>
              <a:pPr fontAlgn="auto">
                <a:spcBef>
                  <a:spcPts val="0"/>
                </a:spcBef>
                <a:spcAft>
                  <a:spcPts val="0"/>
                </a:spcAft>
                <a:defRPr/>
              </a:pPr>
              <a:t>07/12/2022</a:t>
            </a:fld>
            <a:endParaRPr lang="fr-FR" sz="1200">
              <a:solidFill>
                <a:schemeClr val="tx1">
                  <a:tint val="75000"/>
                </a:schemeClr>
              </a:solidFill>
              <a:latin typeface="+mn-lt"/>
            </a:endParaRPr>
          </a:p>
        </p:txBody>
      </p:sp>
      <p:pic>
        <p:nvPicPr>
          <p:cNvPr id="14342" name="Image 6"/>
          <p:cNvPicPr>
            <a:picLocks noChangeAspect="1"/>
          </p:cNvPicPr>
          <p:nvPr/>
        </p:nvPicPr>
        <p:blipFill>
          <a:blip r:embed="rId2"/>
          <a:srcRect/>
          <a:stretch>
            <a:fillRect/>
          </a:stretch>
        </p:blipFill>
        <p:spPr bwMode="auto">
          <a:xfrm>
            <a:off x="179388" y="2422525"/>
            <a:ext cx="2168525" cy="3238500"/>
          </a:xfrm>
          <a:prstGeom prst="rect">
            <a:avLst/>
          </a:prstGeom>
          <a:noFill/>
          <a:ln w="9525">
            <a:noFill/>
            <a:miter lim="800000"/>
            <a:headEnd/>
            <a:tailEnd/>
          </a:ln>
        </p:spPr>
      </p:pic>
      <p:pic>
        <p:nvPicPr>
          <p:cNvPr id="14343" name="Image 3"/>
          <p:cNvPicPr>
            <a:picLocks noChangeAspect="1"/>
          </p:cNvPicPr>
          <p:nvPr/>
        </p:nvPicPr>
        <p:blipFill>
          <a:blip r:embed="rId3"/>
          <a:srcRect/>
          <a:stretch>
            <a:fillRect/>
          </a:stretch>
        </p:blipFill>
        <p:spPr bwMode="auto">
          <a:xfrm>
            <a:off x="2916238" y="2420938"/>
            <a:ext cx="2808287" cy="2292350"/>
          </a:xfrm>
          <a:prstGeom prst="rect">
            <a:avLst/>
          </a:prstGeom>
          <a:noFill/>
          <a:ln w="9525">
            <a:noFill/>
            <a:miter lim="800000"/>
            <a:headEnd/>
            <a:tailEnd/>
          </a:ln>
        </p:spPr>
      </p:pic>
      <p:pic>
        <p:nvPicPr>
          <p:cNvPr id="14344" name="Image 2"/>
          <p:cNvPicPr>
            <a:picLocks noChangeAspect="1"/>
          </p:cNvPicPr>
          <p:nvPr/>
        </p:nvPicPr>
        <p:blipFill>
          <a:blip r:embed="rId4"/>
          <a:srcRect/>
          <a:stretch>
            <a:fillRect/>
          </a:stretch>
        </p:blipFill>
        <p:spPr bwMode="auto">
          <a:xfrm>
            <a:off x="6372225" y="2565400"/>
            <a:ext cx="2336800" cy="2881313"/>
          </a:xfrm>
          <a:prstGeom prst="rect">
            <a:avLst/>
          </a:prstGeom>
          <a:noFill/>
          <a:ln w="9525">
            <a:noFill/>
            <a:miter lim="800000"/>
            <a:headEnd/>
            <a:tailEnd/>
          </a:ln>
        </p:spPr>
      </p:pic>
      <p:pic>
        <p:nvPicPr>
          <p:cNvPr id="14345" name="Image 6"/>
          <p:cNvPicPr>
            <a:picLocks noChangeAspect="1"/>
          </p:cNvPicPr>
          <p:nvPr/>
        </p:nvPicPr>
        <p:blipFill>
          <a:blip r:embed="rId5"/>
          <a:srcRect/>
          <a:stretch>
            <a:fillRect/>
          </a:stretch>
        </p:blipFill>
        <p:spPr bwMode="auto">
          <a:xfrm>
            <a:off x="2771775" y="4830763"/>
            <a:ext cx="3300413" cy="1550987"/>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e la date 3"/>
          <p:cNvSpPr>
            <a:spLocks noGrp="1"/>
          </p:cNvSpPr>
          <p:nvPr>
            <p:ph type="dt" sz="quarter" idx="10"/>
          </p:nvPr>
        </p:nvSpPr>
        <p:spPr/>
        <p:txBody>
          <a:bodyPr/>
          <a:lstStyle/>
          <a:p>
            <a:pPr>
              <a:defRPr/>
            </a:pPr>
            <a:fld id="{1398FA94-7A81-4D0F-AA4B-3B1F11726D56}" type="datetime1">
              <a:rPr lang="fr-FR"/>
              <a:pPr>
                <a:defRPr/>
              </a:pPr>
              <a:t>07/12/2022</a:t>
            </a:fld>
            <a:endParaRPr lang="fr-FR"/>
          </a:p>
        </p:txBody>
      </p:sp>
      <p:sp>
        <p:nvSpPr>
          <p:cNvPr id="23554" name="Espace réservé du pied de page 4"/>
          <p:cNvSpPr>
            <a:spLocks noGrp="1"/>
          </p:cNvSpPr>
          <p:nvPr>
            <p:ph type="ftr" sz="quarter" idx="11"/>
          </p:nvPr>
        </p:nvSpPr>
        <p:spPr bwMode="auto">
          <a:noFill/>
          <a:ln>
            <a:miter lim="800000"/>
            <a:headEnd/>
            <a:tailEnd/>
          </a:ln>
        </p:spPr>
        <p:txBody>
          <a:bodyPr/>
          <a:lstStyle/>
          <a:p>
            <a:r>
              <a:rPr lang="fr-FR" smtClean="0"/>
              <a:t>Hommage à Pierre</a:t>
            </a:r>
          </a:p>
        </p:txBody>
      </p:sp>
      <p:sp>
        <p:nvSpPr>
          <p:cNvPr id="11" name="Espace réservé du numéro de diapositive 5"/>
          <p:cNvSpPr>
            <a:spLocks noGrp="1"/>
          </p:cNvSpPr>
          <p:nvPr>
            <p:ph type="sldNum" sz="quarter" idx="12"/>
          </p:nvPr>
        </p:nvSpPr>
        <p:spPr/>
        <p:txBody>
          <a:bodyPr/>
          <a:lstStyle/>
          <a:p>
            <a:pPr>
              <a:defRPr/>
            </a:pPr>
            <a:fld id="{E265EDF9-5B6F-4441-A1EE-CF426E1BACE7}" type="slidenum">
              <a:rPr lang="fr-FR"/>
              <a:pPr>
                <a:defRPr/>
              </a:pPr>
              <a:t>10</a:t>
            </a:fld>
            <a:endParaRPr lang="fr-FR"/>
          </a:p>
        </p:txBody>
      </p:sp>
      <p:sp>
        <p:nvSpPr>
          <p:cNvPr id="23556" name="Rectangle 2"/>
          <p:cNvSpPr>
            <a:spLocks noGrp="1"/>
          </p:cNvSpPr>
          <p:nvPr>
            <p:ph type="title"/>
          </p:nvPr>
        </p:nvSpPr>
        <p:spPr>
          <a:xfrm>
            <a:off x="457200" y="44450"/>
            <a:ext cx="8229600" cy="504825"/>
          </a:xfrm>
        </p:spPr>
        <p:txBody>
          <a:bodyPr/>
          <a:lstStyle/>
          <a:p>
            <a:r>
              <a:rPr lang="fr-FR" sz="2800" smtClean="0">
                <a:solidFill>
                  <a:schemeClr val="hlink"/>
                </a:solidFill>
              </a:rPr>
              <a:t>Pierre et ses multiples activités</a:t>
            </a:r>
          </a:p>
        </p:txBody>
      </p:sp>
      <p:sp>
        <p:nvSpPr>
          <p:cNvPr id="23557" name="Rectangle 3"/>
          <p:cNvSpPr>
            <a:spLocks noGrp="1"/>
          </p:cNvSpPr>
          <p:nvPr>
            <p:ph type="body" idx="1"/>
          </p:nvPr>
        </p:nvSpPr>
        <p:spPr>
          <a:xfrm>
            <a:off x="107950" y="620713"/>
            <a:ext cx="4619625" cy="5903912"/>
          </a:xfrm>
          <a:ln w="28575">
            <a:solidFill>
              <a:srgbClr val="0000FF"/>
            </a:solidFill>
          </a:ln>
        </p:spPr>
        <p:txBody>
          <a:bodyPr/>
          <a:lstStyle/>
          <a:p>
            <a:pPr>
              <a:lnSpc>
                <a:spcPct val="90000"/>
              </a:lnSpc>
            </a:pPr>
            <a:r>
              <a:rPr lang="fr-FR" sz="2000" b="1" smtClean="0"/>
              <a:t>Chef d’équipe</a:t>
            </a:r>
          </a:p>
          <a:p>
            <a:pPr>
              <a:lnSpc>
                <a:spcPct val="90000"/>
              </a:lnSpc>
            </a:pPr>
            <a:r>
              <a:rPr lang="fr-FR" sz="2000" b="1" smtClean="0"/>
              <a:t>Directeur de nombreuses thèses</a:t>
            </a:r>
          </a:p>
          <a:p>
            <a:pPr>
              <a:lnSpc>
                <a:spcPct val="90000"/>
              </a:lnSpc>
            </a:pPr>
            <a:r>
              <a:rPr lang="fr-FR" sz="2000" b="1" smtClean="0"/>
              <a:t>Direction LNS  78 – 85</a:t>
            </a:r>
          </a:p>
          <a:p>
            <a:pPr>
              <a:lnSpc>
                <a:spcPct val="90000"/>
              </a:lnSpc>
            </a:pPr>
            <a:r>
              <a:rPr lang="fr-FR" sz="2000" b="1" smtClean="0"/>
              <a:t>Organisateur d’événements scientifiques majeurs (Conf. de 1964 à Paris, Conférence de Versailles en 81)</a:t>
            </a:r>
          </a:p>
          <a:p>
            <a:pPr>
              <a:lnSpc>
                <a:spcPct val="90000"/>
              </a:lnSpc>
            </a:pPr>
            <a:r>
              <a:rPr lang="fr-FR" sz="2000" b="1" smtClean="0"/>
              <a:t>Organisateur des journées d’études Saturne (Aussois, Fontevraud, Piriac, La Londe les Maures, Mont Sainte-Odile, Ramatuelle ….)</a:t>
            </a:r>
          </a:p>
          <a:p>
            <a:pPr>
              <a:lnSpc>
                <a:spcPct val="90000"/>
              </a:lnSpc>
            </a:pPr>
            <a:r>
              <a:rPr lang="fr-FR" sz="2000" b="1" smtClean="0"/>
              <a:t>Mise en place de collaborations nationales (IPN-Lyon, DPh-N/Saclay), puis internationales (NBI, Lund, Japon, USA, PNPI et Dubna/Russie)</a:t>
            </a:r>
          </a:p>
          <a:p>
            <a:pPr>
              <a:lnSpc>
                <a:spcPct val="90000"/>
              </a:lnSpc>
            </a:pPr>
            <a:r>
              <a:rPr lang="fr-FR" sz="2000" b="1" smtClean="0"/>
              <a:t>Actions aux relations internationales du CNRS (LEA)</a:t>
            </a:r>
          </a:p>
          <a:p>
            <a:pPr>
              <a:lnSpc>
                <a:spcPct val="90000"/>
              </a:lnSpc>
            </a:pPr>
            <a:r>
              <a:rPr lang="fr-FR" sz="2000" b="1" smtClean="0"/>
              <a:t>Enseignement 3</a:t>
            </a:r>
            <a:r>
              <a:rPr lang="fr-FR" sz="2000" b="1" baseline="30000" smtClean="0"/>
              <a:t>eme</a:t>
            </a:r>
            <a:r>
              <a:rPr lang="fr-FR" sz="2000" b="1" smtClean="0"/>
              <a:t> cycle</a:t>
            </a:r>
          </a:p>
          <a:p>
            <a:pPr>
              <a:lnSpc>
                <a:spcPct val="90000"/>
              </a:lnSpc>
            </a:pPr>
            <a:r>
              <a:rPr lang="fr-FR" sz="2000" b="1" smtClean="0"/>
              <a:t>Nombreux articles de vulgarisation et de livres</a:t>
            </a:r>
          </a:p>
        </p:txBody>
      </p:sp>
      <p:pic>
        <p:nvPicPr>
          <p:cNvPr id="23558" name="Picture 6" descr="Photo_collab_danemark"/>
          <p:cNvPicPr>
            <a:picLocks noChangeAspect="1" noChangeArrowheads="1"/>
          </p:cNvPicPr>
          <p:nvPr/>
        </p:nvPicPr>
        <p:blipFill>
          <a:blip r:embed="rId2"/>
          <a:srcRect/>
          <a:stretch>
            <a:fillRect/>
          </a:stretch>
        </p:blipFill>
        <p:spPr bwMode="auto">
          <a:xfrm>
            <a:off x="6804025" y="2393950"/>
            <a:ext cx="2339975" cy="1755775"/>
          </a:xfrm>
          <a:prstGeom prst="rect">
            <a:avLst/>
          </a:prstGeom>
          <a:noFill/>
          <a:ln w="9525">
            <a:noFill/>
            <a:miter lim="800000"/>
            <a:headEnd/>
            <a:tailEnd/>
          </a:ln>
        </p:spPr>
      </p:pic>
      <p:pic>
        <p:nvPicPr>
          <p:cNvPr id="23559" name="Picture 7" descr="Photo_palais_dec_1998"/>
          <p:cNvPicPr>
            <a:picLocks noChangeAspect="1" noChangeArrowheads="1"/>
          </p:cNvPicPr>
          <p:nvPr/>
        </p:nvPicPr>
        <p:blipFill>
          <a:blip r:embed="rId3"/>
          <a:srcRect/>
          <a:stretch>
            <a:fillRect/>
          </a:stretch>
        </p:blipFill>
        <p:spPr bwMode="auto">
          <a:xfrm>
            <a:off x="6516688" y="4195763"/>
            <a:ext cx="2627312" cy="1970087"/>
          </a:xfrm>
          <a:prstGeom prst="rect">
            <a:avLst/>
          </a:prstGeom>
          <a:noFill/>
          <a:ln w="9525">
            <a:noFill/>
            <a:miter lim="800000"/>
            <a:headEnd/>
            <a:tailEnd/>
          </a:ln>
        </p:spPr>
      </p:pic>
      <p:pic>
        <p:nvPicPr>
          <p:cNvPr id="23560" name="Picture 8" descr="These_Rasmus"/>
          <p:cNvPicPr>
            <a:picLocks noChangeAspect="1" noChangeArrowheads="1"/>
          </p:cNvPicPr>
          <p:nvPr/>
        </p:nvPicPr>
        <p:blipFill>
          <a:blip r:embed="rId4"/>
          <a:srcRect/>
          <a:stretch>
            <a:fillRect/>
          </a:stretch>
        </p:blipFill>
        <p:spPr bwMode="auto">
          <a:xfrm>
            <a:off x="7092950" y="738188"/>
            <a:ext cx="2051050" cy="1538287"/>
          </a:xfrm>
          <a:prstGeom prst="rect">
            <a:avLst/>
          </a:prstGeom>
          <a:noFill/>
          <a:ln w="9525">
            <a:noFill/>
            <a:miter lim="800000"/>
            <a:headEnd/>
            <a:tailEnd/>
          </a:ln>
        </p:spPr>
      </p:pic>
      <p:pic>
        <p:nvPicPr>
          <p:cNvPr id="23561" name="Picture 7" descr="PR-Pariscience 2011_comp"/>
          <p:cNvPicPr>
            <a:picLocks noChangeAspect="1" noChangeArrowheads="1"/>
          </p:cNvPicPr>
          <p:nvPr/>
        </p:nvPicPr>
        <p:blipFill>
          <a:blip r:embed="rId5"/>
          <a:srcRect/>
          <a:stretch>
            <a:fillRect/>
          </a:stretch>
        </p:blipFill>
        <p:spPr bwMode="auto">
          <a:xfrm>
            <a:off x="4787900" y="4768850"/>
            <a:ext cx="1692275" cy="2116138"/>
          </a:xfrm>
          <a:prstGeom prst="rect">
            <a:avLst/>
          </a:prstGeom>
          <a:noFill/>
          <a:ln w="9525">
            <a:noFill/>
            <a:miter lim="800000"/>
            <a:headEnd/>
            <a:tailEnd/>
          </a:ln>
        </p:spPr>
      </p:pic>
      <p:pic>
        <p:nvPicPr>
          <p:cNvPr id="23562" name="Picture 8" descr="Pierre_Alice-S-S_Saturne_comp"/>
          <p:cNvPicPr>
            <a:picLocks noChangeAspect="1" noChangeArrowheads="1"/>
          </p:cNvPicPr>
          <p:nvPr/>
        </p:nvPicPr>
        <p:blipFill>
          <a:blip r:embed="rId6"/>
          <a:srcRect/>
          <a:stretch>
            <a:fillRect/>
          </a:stretch>
        </p:blipFill>
        <p:spPr bwMode="auto">
          <a:xfrm>
            <a:off x="5076825" y="1236663"/>
            <a:ext cx="1609725" cy="2408237"/>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e la date 3"/>
          <p:cNvSpPr>
            <a:spLocks noGrp="1"/>
          </p:cNvSpPr>
          <p:nvPr>
            <p:ph type="dt" sz="quarter" idx="10"/>
          </p:nvPr>
        </p:nvSpPr>
        <p:spPr/>
        <p:txBody>
          <a:bodyPr/>
          <a:lstStyle/>
          <a:p>
            <a:pPr>
              <a:defRPr/>
            </a:pPr>
            <a:fld id="{724C3DDF-9980-43EC-9F9C-2BCE2D2B2574}" type="datetime1">
              <a:rPr lang="fr-FR"/>
              <a:pPr>
                <a:defRPr/>
              </a:pPr>
              <a:t>07/12/2022</a:t>
            </a:fld>
            <a:endParaRPr lang="fr-FR"/>
          </a:p>
        </p:txBody>
      </p:sp>
      <p:sp>
        <p:nvSpPr>
          <p:cNvPr id="24578" name="Espace réservé du pied de page 4"/>
          <p:cNvSpPr>
            <a:spLocks noGrp="1"/>
          </p:cNvSpPr>
          <p:nvPr>
            <p:ph type="ftr" sz="quarter" idx="11"/>
          </p:nvPr>
        </p:nvSpPr>
        <p:spPr bwMode="auto">
          <a:noFill/>
          <a:ln>
            <a:miter lim="800000"/>
            <a:headEnd/>
            <a:tailEnd/>
          </a:ln>
        </p:spPr>
        <p:txBody>
          <a:bodyPr/>
          <a:lstStyle/>
          <a:p>
            <a:r>
              <a:rPr lang="fr-FR" smtClean="0"/>
              <a:t>Hommage à Pierre</a:t>
            </a:r>
          </a:p>
        </p:txBody>
      </p:sp>
      <p:sp>
        <p:nvSpPr>
          <p:cNvPr id="17" name="Espace réservé du numéro de diapositive 5"/>
          <p:cNvSpPr>
            <a:spLocks noGrp="1"/>
          </p:cNvSpPr>
          <p:nvPr>
            <p:ph type="sldNum" sz="quarter" idx="12"/>
          </p:nvPr>
        </p:nvSpPr>
        <p:spPr/>
        <p:txBody>
          <a:bodyPr/>
          <a:lstStyle/>
          <a:p>
            <a:pPr>
              <a:defRPr/>
            </a:pPr>
            <a:fld id="{7466A9FF-981E-4977-BB8F-54E79C36D8ED}" type="slidenum">
              <a:rPr lang="fr-FR"/>
              <a:pPr>
                <a:defRPr/>
              </a:pPr>
              <a:t>11</a:t>
            </a:fld>
            <a:endParaRPr lang="fr-FR"/>
          </a:p>
        </p:txBody>
      </p:sp>
      <p:sp>
        <p:nvSpPr>
          <p:cNvPr id="24580" name="Titre 1"/>
          <p:cNvSpPr>
            <a:spLocks noGrp="1"/>
          </p:cNvSpPr>
          <p:nvPr>
            <p:ph type="title" idx="4294967295"/>
          </p:nvPr>
        </p:nvSpPr>
        <p:spPr>
          <a:xfrm>
            <a:off x="457200" y="0"/>
            <a:ext cx="8229600" cy="549275"/>
          </a:xfrm>
        </p:spPr>
        <p:txBody>
          <a:bodyPr/>
          <a:lstStyle/>
          <a:p>
            <a:r>
              <a:rPr lang="fr-FR" sz="2800" b="1" smtClean="0">
                <a:solidFill>
                  <a:schemeClr val="hlink"/>
                </a:solidFill>
              </a:rPr>
              <a:t>SATURNE-II</a:t>
            </a:r>
            <a:endParaRPr lang="en-US" sz="2800" b="1" smtClean="0">
              <a:solidFill>
                <a:schemeClr val="hlink"/>
              </a:solidFill>
            </a:endParaRPr>
          </a:p>
        </p:txBody>
      </p:sp>
      <p:pic>
        <p:nvPicPr>
          <p:cNvPr id="24581" name="Picture 2"/>
          <p:cNvPicPr>
            <a:picLocks noChangeAspect="1" noChangeArrowheads="1"/>
          </p:cNvPicPr>
          <p:nvPr/>
        </p:nvPicPr>
        <p:blipFill>
          <a:blip r:embed="rId3"/>
          <a:srcRect/>
          <a:stretch>
            <a:fillRect/>
          </a:stretch>
        </p:blipFill>
        <p:spPr bwMode="auto">
          <a:xfrm>
            <a:off x="71438" y="542925"/>
            <a:ext cx="5221287" cy="3317875"/>
          </a:xfrm>
          <a:prstGeom prst="rect">
            <a:avLst/>
          </a:prstGeom>
          <a:noFill/>
          <a:ln w="9525">
            <a:noFill/>
            <a:miter lim="800000"/>
            <a:headEnd/>
            <a:tailEnd/>
          </a:ln>
        </p:spPr>
      </p:pic>
      <p:sp>
        <p:nvSpPr>
          <p:cNvPr id="24582" name="ZoneTexte 3"/>
          <p:cNvSpPr txBox="1">
            <a:spLocks noChangeArrowheads="1"/>
          </p:cNvSpPr>
          <p:nvPr/>
        </p:nvSpPr>
        <p:spPr bwMode="auto">
          <a:xfrm>
            <a:off x="4572000" y="5229225"/>
            <a:ext cx="46038" cy="369888"/>
          </a:xfrm>
          <a:prstGeom prst="rect">
            <a:avLst/>
          </a:prstGeom>
          <a:noFill/>
          <a:ln w="9525">
            <a:noFill/>
            <a:miter lim="800000"/>
            <a:headEnd/>
            <a:tailEnd/>
          </a:ln>
        </p:spPr>
        <p:txBody>
          <a:bodyPr>
            <a:spAutoFit/>
          </a:bodyPr>
          <a:lstStyle/>
          <a:p>
            <a:endParaRPr lang="fr-FR">
              <a:latin typeface="Calibri" pitchFamily="34" charset="0"/>
            </a:endParaRPr>
          </a:p>
        </p:txBody>
      </p:sp>
      <p:pic>
        <p:nvPicPr>
          <p:cNvPr id="24583" name="Picture 2"/>
          <p:cNvPicPr>
            <a:picLocks noChangeAspect="1" noChangeArrowheads="1"/>
          </p:cNvPicPr>
          <p:nvPr/>
        </p:nvPicPr>
        <p:blipFill>
          <a:blip r:embed="rId4"/>
          <a:srcRect/>
          <a:stretch>
            <a:fillRect/>
          </a:stretch>
        </p:blipFill>
        <p:spPr bwMode="auto">
          <a:xfrm>
            <a:off x="3419475" y="4005263"/>
            <a:ext cx="5719763" cy="2860675"/>
          </a:xfrm>
          <a:prstGeom prst="rect">
            <a:avLst/>
          </a:prstGeom>
          <a:noFill/>
          <a:ln w="9525">
            <a:solidFill>
              <a:srgbClr val="008000"/>
            </a:solidFill>
            <a:miter lim="800000"/>
            <a:headEnd/>
            <a:tailEnd/>
          </a:ln>
        </p:spPr>
      </p:pic>
      <p:sp>
        <p:nvSpPr>
          <p:cNvPr id="9" name="Ellipse 8"/>
          <p:cNvSpPr/>
          <p:nvPr/>
        </p:nvSpPr>
        <p:spPr>
          <a:xfrm>
            <a:off x="755650" y="2852738"/>
            <a:ext cx="647700" cy="3603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85" name="ZoneTexte 11"/>
          <p:cNvSpPr txBox="1">
            <a:spLocks noChangeArrowheads="1"/>
          </p:cNvSpPr>
          <p:nvPr/>
        </p:nvSpPr>
        <p:spPr bwMode="auto">
          <a:xfrm>
            <a:off x="5651500" y="1989138"/>
            <a:ext cx="2401888" cy="1765300"/>
          </a:xfrm>
          <a:prstGeom prst="rect">
            <a:avLst/>
          </a:prstGeom>
          <a:noFill/>
          <a:ln w="25400">
            <a:solidFill>
              <a:srgbClr val="0000FF"/>
            </a:solidFill>
            <a:miter lim="800000"/>
            <a:headEnd/>
            <a:tailEnd/>
          </a:ln>
        </p:spPr>
        <p:txBody>
          <a:bodyPr wrap="none">
            <a:spAutoFit/>
          </a:bodyPr>
          <a:lstStyle/>
          <a:p>
            <a:r>
              <a:rPr lang="fr-FR">
                <a:latin typeface="Calibri" pitchFamily="34" charset="0"/>
              </a:rPr>
              <a:t>(</a:t>
            </a:r>
            <a:r>
              <a:rPr lang="fr-FR" baseline="30000">
                <a:latin typeface="Calibri" pitchFamily="34" charset="0"/>
              </a:rPr>
              <a:t>3</a:t>
            </a:r>
            <a:r>
              <a:rPr lang="fr-FR">
                <a:latin typeface="Calibri" pitchFamily="34" charset="0"/>
              </a:rPr>
              <a:t>He,t) , (d,2p), (</a:t>
            </a:r>
            <a:r>
              <a:rPr lang="fr-FR" baseline="30000">
                <a:latin typeface="Calibri" pitchFamily="34" charset="0"/>
              </a:rPr>
              <a:t>6</a:t>
            </a:r>
            <a:r>
              <a:rPr lang="fr-FR">
                <a:latin typeface="Calibri" pitchFamily="34" charset="0"/>
              </a:rPr>
              <a:t>Li,</a:t>
            </a:r>
            <a:r>
              <a:rPr lang="fr-FR" baseline="30000">
                <a:latin typeface="Calibri" pitchFamily="34" charset="0"/>
              </a:rPr>
              <a:t>6</a:t>
            </a:r>
            <a:r>
              <a:rPr lang="fr-FR">
                <a:latin typeface="Calibri" pitchFamily="34" charset="0"/>
              </a:rPr>
              <a:t>He)</a:t>
            </a:r>
          </a:p>
          <a:p>
            <a:r>
              <a:rPr lang="fr-FR">
                <a:latin typeface="Calibri" pitchFamily="34" charset="0"/>
              </a:rPr>
              <a:t>(</a:t>
            </a:r>
            <a:r>
              <a:rPr lang="fr-FR" baseline="30000">
                <a:latin typeface="Calibri" pitchFamily="34" charset="0"/>
              </a:rPr>
              <a:t>12</a:t>
            </a:r>
            <a:r>
              <a:rPr lang="fr-FR">
                <a:latin typeface="Calibri" pitchFamily="34" charset="0"/>
              </a:rPr>
              <a:t>C,</a:t>
            </a:r>
            <a:r>
              <a:rPr lang="fr-FR" baseline="30000">
                <a:latin typeface="Calibri" pitchFamily="34" charset="0"/>
              </a:rPr>
              <a:t>12</a:t>
            </a:r>
            <a:r>
              <a:rPr lang="fr-FR">
                <a:latin typeface="Calibri" pitchFamily="34" charset="0"/>
              </a:rPr>
              <a:t>N), (</a:t>
            </a:r>
            <a:r>
              <a:rPr lang="fr-FR" baseline="30000">
                <a:latin typeface="Calibri" pitchFamily="34" charset="0"/>
              </a:rPr>
              <a:t>12</a:t>
            </a:r>
            <a:r>
              <a:rPr lang="fr-FR">
                <a:latin typeface="Calibri" pitchFamily="34" charset="0"/>
              </a:rPr>
              <a:t>C,</a:t>
            </a:r>
            <a:r>
              <a:rPr lang="fr-FR" baseline="30000">
                <a:latin typeface="Calibri" pitchFamily="34" charset="0"/>
              </a:rPr>
              <a:t>12</a:t>
            </a:r>
            <a:r>
              <a:rPr lang="fr-FR">
                <a:latin typeface="Calibri" pitchFamily="34" charset="0"/>
              </a:rPr>
              <a:t>B)</a:t>
            </a:r>
          </a:p>
          <a:p>
            <a:r>
              <a:rPr lang="fr-FR">
                <a:latin typeface="Calibri" pitchFamily="34" charset="0"/>
              </a:rPr>
              <a:t>(</a:t>
            </a:r>
            <a:r>
              <a:rPr lang="fr-FR" baseline="30000">
                <a:latin typeface="Calibri" pitchFamily="34" charset="0"/>
              </a:rPr>
              <a:t>20</a:t>
            </a:r>
            <a:r>
              <a:rPr lang="fr-FR">
                <a:latin typeface="Calibri" pitchFamily="34" charset="0"/>
              </a:rPr>
              <a:t>Ne,</a:t>
            </a:r>
            <a:r>
              <a:rPr lang="fr-FR" baseline="30000">
                <a:latin typeface="Calibri" pitchFamily="34" charset="0"/>
              </a:rPr>
              <a:t>20</a:t>
            </a:r>
            <a:r>
              <a:rPr lang="fr-FR">
                <a:latin typeface="Calibri" pitchFamily="34" charset="0"/>
              </a:rPr>
              <a:t>F),(</a:t>
            </a:r>
            <a:r>
              <a:rPr lang="fr-FR" baseline="30000">
                <a:latin typeface="Calibri" pitchFamily="34" charset="0"/>
              </a:rPr>
              <a:t>20</a:t>
            </a:r>
            <a:r>
              <a:rPr lang="fr-FR">
                <a:latin typeface="Calibri" pitchFamily="34" charset="0"/>
              </a:rPr>
              <a:t>Ne,</a:t>
            </a:r>
            <a:r>
              <a:rPr lang="fr-FR" baseline="30000">
                <a:latin typeface="Calibri" pitchFamily="34" charset="0"/>
              </a:rPr>
              <a:t>20</a:t>
            </a:r>
            <a:r>
              <a:rPr lang="fr-FR">
                <a:latin typeface="Calibri" pitchFamily="34" charset="0"/>
              </a:rPr>
              <a:t>Na),</a:t>
            </a:r>
          </a:p>
          <a:p>
            <a:r>
              <a:rPr lang="fr-FR">
                <a:latin typeface="Calibri" pitchFamily="34" charset="0"/>
              </a:rPr>
              <a:t>(</a:t>
            </a:r>
            <a:r>
              <a:rPr lang="fr-FR" baseline="30000">
                <a:latin typeface="Calibri" pitchFamily="34" charset="0"/>
              </a:rPr>
              <a:t>14</a:t>
            </a:r>
            <a:r>
              <a:rPr lang="fr-FR">
                <a:latin typeface="Calibri" pitchFamily="34" charset="0"/>
              </a:rPr>
              <a:t>N,</a:t>
            </a:r>
            <a:r>
              <a:rPr lang="fr-FR" baseline="30000">
                <a:latin typeface="Calibri" pitchFamily="34" charset="0"/>
              </a:rPr>
              <a:t>14</a:t>
            </a:r>
            <a:r>
              <a:rPr lang="fr-FR">
                <a:latin typeface="Calibri" pitchFamily="34" charset="0"/>
              </a:rPr>
              <a:t>C), (</a:t>
            </a:r>
            <a:r>
              <a:rPr lang="fr-FR" baseline="30000">
                <a:latin typeface="Calibri" pitchFamily="34" charset="0"/>
              </a:rPr>
              <a:t>14</a:t>
            </a:r>
            <a:r>
              <a:rPr lang="fr-FR">
                <a:latin typeface="Calibri" pitchFamily="34" charset="0"/>
              </a:rPr>
              <a:t>N,</a:t>
            </a:r>
            <a:r>
              <a:rPr lang="fr-FR" baseline="30000">
                <a:latin typeface="Calibri" pitchFamily="34" charset="0"/>
              </a:rPr>
              <a:t>14</a:t>
            </a:r>
            <a:r>
              <a:rPr lang="fr-FR">
                <a:latin typeface="Calibri" pitchFamily="34" charset="0"/>
              </a:rPr>
              <a:t>O), </a:t>
            </a:r>
          </a:p>
          <a:p>
            <a:r>
              <a:rPr lang="fr-FR">
                <a:latin typeface="Calibri" pitchFamily="34" charset="0"/>
              </a:rPr>
              <a:t>(</a:t>
            </a:r>
            <a:r>
              <a:rPr lang="fr-FR" baseline="30000">
                <a:latin typeface="Calibri" pitchFamily="34" charset="0"/>
              </a:rPr>
              <a:t>40</a:t>
            </a:r>
            <a:r>
              <a:rPr lang="fr-FR">
                <a:latin typeface="Calibri" pitchFamily="34" charset="0"/>
              </a:rPr>
              <a:t>Ar,</a:t>
            </a:r>
            <a:r>
              <a:rPr lang="fr-FR" baseline="30000">
                <a:latin typeface="Calibri" pitchFamily="34" charset="0"/>
              </a:rPr>
              <a:t>40</a:t>
            </a:r>
            <a:r>
              <a:rPr lang="fr-FR">
                <a:latin typeface="Calibri" pitchFamily="34" charset="0"/>
              </a:rPr>
              <a:t>K), (</a:t>
            </a:r>
            <a:r>
              <a:rPr lang="fr-FR" baseline="30000">
                <a:latin typeface="Calibri" pitchFamily="34" charset="0"/>
              </a:rPr>
              <a:t>40</a:t>
            </a:r>
            <a:r>
              <a:rPr lang="fr-FR">
                <a:latin typeface="Calibri" pitchFamily="34" charset="0"/>
              </a:rPr>
              <a:t>Ar,</a:t>
            </a:r>
            <a:r>
              <a:rPr lang="fr-FR" baseline="30000">
                <a:latin typeface="Calibri" pitchFamily="34" charset="0"/>
              </a:rPr>
              <a:t>40</a:t>
            </a:r>
            <a:r>
              <a:rPr lang="fr-FR">
                <a:latin typeface="Calibri" pitchFamily="34" charset="0"/>
              </a:rPr>
              <a:t>Cl)</a:t>
            </a:r>
          </a:p>
          <a:p>
            <a:endParaRPr lang="fr-FR">
              <a:latin typeface="Calibri" pitchFamily="34" charset="0"/>
            </a:endParaRPr>
          </a:p>
        </p:txBody>
      </p:sp>
      <p:sp>
        <p:nvSpPr>
          <p:cNvPr id="24586" name="ZoneTexte 13"/>
          <p:cNvSpPr txBox="1">
            <a:spLocks noChangeArrowheads="1"/>
          </p:cNvSpPr>
          <p:nvPr/>
        </p:nvSpPr>
        <p:spPr bwMode="auto">
          <a:xfrm>
            <a:off x="5448300" y="620713"/>
            <a:ext cx="3722688" cy="1190625"/>
          </a:xfrm>
          <a:prstGeom prst="rect">
            <a:avLst/>
          </a:prstGeom>
          <a:noFill/>
          <a:ln w="9525">
            <a:noFill/>
            <a:miter lim="800000"/>
            <a:headEnd/>
            <a:tailEnd/>
          </a:ln>
        </p:spPr>
        <p:txBody>
          <a:bodyPr wrap="none">
            <a:spAutoFit/>
          </a:bodyPr>
          <a:lstStyle/>
          <a:p>
            <a:r>
              <a:rPr lang="en-US">
                <a:latin typeface="Calibri" pitchFamily="34" charset="0"/>
              </a:rPr>
              <a:t>Etude des réactions d’échange </a:t>
            </a:r>
          </a:p>
          <a:p>
            <a:r>
              <a:rPr lang="en-US">
                <a:latin typeface="Calibri" pitchFamily="34" charset="0"/>
              </a:rPr>
              <a:t>de charge à l’initiative de P. Radvanyi </a:t>
            </a:r>
          </a:p>
          <a:p>
            <a:r>
              <a:rPr lang="en-US">
                <a:latin typeface="Calibri" pitchFamily="34" charset="0"/>
              </a:rPr>
              <a:t>et de C. Gaarde (NBI). Un programme </a:t>
            </a:r>
          </a:p>
          <a:p>
            <a:r>
              <a:rPr lang="en-US">
                <a:latin typeface="Calibri" pitchFamily="34" charset="0"/>
              </a:rPr>
              <a:t>s’étalant sur plus de 15 ans</a:t>
            </a:r>
          </a:p>
        </p:txBody>
      </p:sp>
      <p:cxnSp>
        <p:nvCxnSpPr>
          <p:cNvPr id="24587" name="AutoShape 16"/>
          <p:cNvCxnSpPr>
            <a:cxnSpLocks noChangeShapeType="1"/>
          </p:cNvCxnSpPr>
          <p:nvPr/>
        </p:nvCxnSpPr>
        <p:spPr bwMode="auto">
          <a:xfrm>
            <a:off x="4572000" y="6126163"/>
            <a:ext cx="0" cy="0"/>
          </a:xfrm>
          <a:prstGeom prst="straightConnector1">
            <a:avLst/>
          </a:prstGeom>
          <a:noFill/>
          <a:ln w="9525">
            <a:solidFill>
              <a:schemeClr val="tx1"/>
            </a:solidFill>
            <a:round/>
            <a:headEnd/>
            <a:tailEnd type="triangle" w="med" len="med"/>
          </a:ln>
        </p:spPr>
      </p:cxnSp>
      <p:sp>
        <p:nvSpPr>
          <p:cNvPr id="24588" name="Line 17"/>
          <p:cNvSpPr>
            <a:spLocks noChangeShapeType="1"/>
          </p:cNvSpPr>
          <p:nvPr/>
        </p:nvSpPr>
        <p:spPr bwMode="auto">
          <a:xfrm>
            <a:off x="6588125" y="2060575"/>
            <a:ext cx="215900" cy="0"/>
          </a:xfrm>
          <a:prstGeom prst="line">
            <a:avLst/>
          </a:prstGeom>
          <a:noFill/>
          <a:ln w="9525">
            <a:solidFill>
              <a:schemeClr val="tx1"/>
            </a:solidFill>
            <a:round/>
            <a:headEnd/>
            <a:tailEnd type="triangle" w="med" len="med"/>
          </a:ln>
        </p:spPr>
        <p:txBody>
          <a:bodyPr/>
          <a:lstStyle/>
          <a:p>
            <a:endParaRPr lang="fr-FR"/>
          </a:p>
        </p:txBody>
      </p:sp>
      <p:sp>
        <p:nvSpPr>
          <p:cNvPr id="24589" name="ZoneTexte 6"/>
          <p:cNvSpPr txBox="1">
            <a:spLocks noChangeArrowheads="1"/>
          </p:cNvSpPr>
          <p:nvPr/>
        </p:nvSpPr>
        <p:spPr bwMode="auto">
          <a:xfrm>
            <a:off x="2484438" y="3933825"/>
            <a:ext cx="2519362" cy="1739900"/>
          </a:xfrm>
          <a:prstGeom prst="rect">
            <a:avLst/>
          </a:prstGeom>
          <a:solidFill>
            <a:srgbClr val="FFFF00"/>
          </a:solidFill>
          <a:ln w="9525">
            <a:noFill/>
            <a:miter lim="800000"/>
            <a:headEnd/>
            <a:tailEnd/>
          </a:ln>
        </p:spPr>
        <p:txBody>
          <a:bodyPr>
            <a:spAutoFit/>
          </a:bodyPr>
          <a:lstStyle/>
          <a:p>
            <a:r>
              <a:rPr lang="fr-FR" b="1">
                <a:solidFill>
                  <a:srgbClr val="FF0000"/>
                </a:solidFill>
                <a:latin typeface="Calibri" pitchFamily="34" charset="0"/>
              </a:rPr>
              <a:t>SPES4:</a:t>
            </a:r>
            <a:r>
              <a:rPr lang="fr-FR" b="1">
                <a:latin typeface="Calibri" pitchFamily="34" charset="0"/>
              </a:rPr>
              <a:t>33m,  5 dipôles, </a:t>
            </a:r>
          </a:p>
          <a:p>
            <a:r>
              <a:rPr lang="fr-FR" b="1">
                <a:latin typeface="Calibri" pitchFamily="34" charset="0"/>
              </a:rPr>
              <a:t>6 Qpôles and 2 Spôles</a:t>
            </a:r>
          </a:p>
          <a:p>
            <a:r>
              <a:rPr lang="fr-FR" b="1">
                <a:latin typeface="Calibri" pitchFamily="34" charset="0"/>
              </a:rPr>
              <a:t>Résolution 0.1%</a:t>
            </a:r>
          </a:p>
          <a:p>
            <a:r>
              <a:rPr lang="fr-FR" b="1">
                <a:latin typeface="Calibri" pitchFamily="34" charset="0"/>
              </a:rPr>
              <a:t>Détection à 0°</a:t>
            </a:r>
          </a:p>
          <a:p>
            <a:r>
              <a:rPr lang="fr-FR" b="1">
                <a:latin typeface="Calibri" pitchFamily="34" charset="0"/>
              </a:rPr>
              <a:t>Double focalisation</a:t>
            </a:r>
          </a:p>
          <a:p>
            <a:r>
              <a:rPr lang="fr-FR" b="1">
                <a:latin typeface="Calibri" pitchFamily="34" charset="0"/>
              </a:rPr>
              <a:t>Piégeage du faisceau</a:t>
            </a:r>
            <a:endParaRPr lang="en-US" b="1">
              <a:latin typeface="Calibri" pitchFamily="34" charset="0"/>
            </a:endParaRPr>
          </a:p>
        </p:txBody>
      </p:sp>
      <p:pic>
        <p:nvPicPr>
          <p:cNvPr id="24590" name="Picture 12" descr="vue-artist_Saturne_comp"/>
          <p:cNvPicPr>
            <a:picLocks noChangeAspect="1" noChangeArrowheads="1"/>
          </p:cNvPicPr>
          <p:nvPr/>
        </p:nvPicPr>
        <p:blipFill>
          <a:blip r:embed="rId5"/>
          <a:srcRect/>
          <a:stretch>
            <a:fillRect/>
          </a:stretch>
        </p:blipFill>
        <p:spPr bwMode="auto">
          <a:xfrm>
            <a:off x="0" y="485775"/>
            <a:ext cx="5364163" cy="3375025"/>
          </a:xfrm>
          <a:prstGeom prst="rect">
            <a:avLst/>
          </a:prstGeom>
          <a:noFill/>
          <a:ln w="9525">
            <a:noFill/>
            <a:miter lim="800000"/>
            <a:headEnd/>
            <a:tailEnd/>
          </a:ln>
        </p:spPr>
      </p:pic>
      <p:sp>
        <p:nvSpPr>
          <p:cNvPr id="24591" name="Line 17"/>
          <p:cNvSpPr>
            <a:spLocks noChangeShapeType="1"/>
          </p:cNvSpPr>
          <p:nvPr/>
        </p:nvSpPr>
        <p:spPr bwMode="auto">
          <a:xfrm>
            <a:off x="7308850" y="2060575"/>
            <a:ext cx="215900" cy="0"/>
          </a:xfrm>
          <a:prstGeom prst="line">
            <a:avLst/>
          </a:prstGeom>
          <a:noFill/>
          <a:ln w="9525">
            <a:solidFill>
              <a:schemeClr val="tx1"/>
            </a:solidFill>
            <a:round/>
            <a:headEnd/>
            <a:tailEnd type="triangle" w="med" len="med"/>
          </a:ln>
        </p:spPr>
        <p:txBody>
          <a:bodyPr/>
          <a:lstStyle/>
          <a:p>
            <a:endParaRPr lang="fr-FR"/>
          </a:p>
        </p:txBody>
      </p:sp>
      <p:pic>
        <p:nvPicPr>
          <p:cNvPr id="24592" name="Picture 5" descr="ENVEL_Saturne"/>
          <p:cNvPicPr>
            <a:picLocks noChangeAspect="1" noChangeArrowheads="1"/>
          </p:cNvPicPr>
          <p:nvPr/>
        </p:nvPicPr>
        <p:blipFill>
          <a:blip r:embed="rId6"/>
          <a:srcRect/>
          <a:stretch>
            <a:fillRect/>
          </a:stretch>
        </p:blipFill>
        <p:spPr bwMode="auto">
          <a:xfrm>
            <a:off x="34925" y="4076700"/>
            <a:ext cx="2376488" cy="1782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e la date 3"/>
          <p:cNvSpPr>
            <a:spLocks noGrp="1"/>
          </p:cNvSpPr>
          <p:nvPr>
            <p:ph type="dt" sz="quarter" idx="10"/>
          </p:nvPr>
        </p:nvSpPr>
        <p:spPr/>
        <p:txBody>
          <a:bodyPr/>
          <a:lstStyle/>
          <a:p>
            <a:pPr>
              <a:defRPr/>
            </a:pPr>
            <a:fld id="{AB47D503-D06B-4F77-8858-CB73A39E5494}" type="datetime1">
              <a:rPr lang="fr-FR"/>
              <a:pPr>
                <a:defRPr/>
              </a:pPr>
              <a:t>07/12/2022</a:t>
            </a:fld>
            <a:endParaRPr lang="fr-FR"/>
          </a:p>
        </p:txBody>
      </p:sp>
      <p:sp>
        <p:nvSpPr>
          <p:cNvPr id="26626" name="Espace réservé du pied de page 4"/>
          <p:cNvSpPr>
            <a:spLocks noGrp="1"/>
          </p:cNvSpPr>
          <p:nvPr>
            <p:ph type="ftr" sz="quarter" idx="11"/>
          </p:nvPr>
        </p:nvSpPr>
        <p:spPr bwMode="auto">
          <a:noFill/>
          <a:ln>
            <a:miter lim="800000"/>
            <a:headEnd/>
            <a:tailEnd/>
          </a:ln>
        </p:spPr>
        <p:txBody>
          <a:bodyPr/>
          <a:lstStyle/>
          <a:p>
            <a:r>
              <a:rPr lang="fr-FR" smtClean="0"/>
              <a:t>Hommage à Pierre</a:t>
            </a:r>
          </a:p>
        </p:txBody>
      </p:sp>
      <p:sp>
        <p:nvSpPr>
          <p:cNvPr id="19" name="Espace réservé du numéro de diapositive 5"/>
          <p:cNvSpPr>
            <a:spLocks noGrp="1"/>
          </p:cNvSpPr>
          <p:nvPr>
            <p:ph type="sldNum" sz="quarter" idx="12"/>
          </p:nvPr>
        </p:nvSpPr>
        <p:spPr/>
        <p:txBody>
          <a:bodyPr/>
          <a:lstStyle/>
          <a:p>
            <a:pPr>
              <a:defRPr/>
            </a:pPr>
            <a:fld id="{ACC8628C-4205-4818-B0D8-A7062135759E}" type="slidenum">
              <a:rPr lang="fr-FR"/>
              <a:pPr>
                <a:defRPr/>
              </a:pPr>
              <a:t>12</a:t>
            </a:fld>
            <a:endParaRPr lang="fr-FR"/>
          </a:p>
        </p:txBody>
      </p:sp>
      <p:sp>
        <p:nvSpPr>
          <p:cNvPr id="26628" name="ZoneTexte 3"/>
          <p:cNvSpPr txBox="1">
            <a:spLocks noChangeArrowheads="1"/>
          </p:cNvSpPr>
          <p:nvPr/>
        </p:nvSpPr>
        <p:spPr bwMode="auto">
          <a:xfrm>
            <a:off x="5724525" y="1125538"/>
            <a:ext cx="3419475" cy="1474787"/>
          </a:xfrm>
          <a:prstGeom prst="rect">
            <a:avLst/>
          </a:prstGeom>
          <a:noFill/>
          <a:ln w="9525">
            <a:solidFill>
              <a:schemeClr val="accent1"/>
            </a:solidFill>
            <a:miter lim="800000"/>
            <a:headEnd/>
            <a:tailEnd/>
          </a:ln>
        </p:spPr>
        <p:txBody>
          <a:bodyPr>
            <a:spAutoFit/>
          </a:bodyPr>
          <a:lstStyle/>
          <a:p>
            <a:pPr marL="285750" indent="-285750">
              <a:buFont typeface="Arial" charset="0"/>
              <a:buChar char="•"/>
            </a:pPr>
            <a:r>
              <a:rPr lang="fr-FR">
                <a:latin typeface="Calibri" pitchFamily="34" charset="0"/>
              </a:rPr>
              <a:t>Importante excitation du  </a:t>
            </a:r>
            <a:r>
              <a:rPr lang="fr-FR">
                <a:latin typeface="Calibri" pitchFamily="34" charset="0"/>
                <a:sym typeface="Symbol" pitchFamily="18" charset="2"/>
              </a:rPr>
              <a:t> </a:t>
            </a:r>
            <a:endParaRPr lang="fr-FR">
              <a:latin typeface="Calibri" pitchFamily="34" charset="0"/>
            </a:endParaRPr>
          </a:p>
          <a:p>
            <a:pPr marL="285750" indent="-285750">
              <a:buFont typeface="Arial" charset="0"/>
              <a:buChar char="•"/>
            </a:pPr>
            <a:r>
              <a:rPr lang="fr-FR">
                <a:latin typeface="Calibri" pitchFamily="34" charset="0"/>
              </a:rPr>
              <a:t>Décalage de 70 MeV entre la résonance </a:t>
            </a:r>
            <a:r>
              <a:rPr lang="fr-FR">
                <a:latin typeface="Symbol" pitchFamily="18" charset="2"/>
              </a:rPr>
              <a:t>D</a:t>
            </a:r>
            <a:r>
              <a:rPr lang="fr-FR">
                <a:latin typeface="Calibri" pitchFamily="34" charset="0"/>
              </a:rPr>
              <a:t> libre et la structure observée sur les noyaux</a:t>
            </a:r>
            <a:endParaRPr lang="en-US">
              <a:latin typeface="Calibri" pitchFamily="34" charset="0"/>
            </a:endParaRPr>
          </a:p>
        </p:txBody>
      </p:sp>
      <p:sp>
        <p:nvSpPr>
          <p:cNvPr id="26629" name="ZoneTexte 8"/>
          <p:cNvSpPr txBox="1">
            <a:spLocks noChangeArrowheads="1"/>
          </p:cNvSpPr>
          <p:nvPr/>
        </p:nvSpPr>
        <p:spPr bwMode="auto">
          <a:xfrm>
            <a:off x="7164388" y="3032125"/>
            <a:ext cx="1944687" cy="1200150"/>
          </a:xfrm>
          <a:prstGeom prst="rect">
            <a:avLst/>
          </a:prstGeom>
          <a:noFill/>
          <a:ln w="9525">
            <a:solidFill>
              <a:schemeClr val="accent1"/>
            </a:solidFill>
            <a:miter lim="800000"/>
            <a:headEnd/>
            <a:tailEnd/>
          </a:ln>
        </p:spPr>
        <p:txBody>
          <a:bodyPr>
            <a:spAutoFit/>
          </a:bodyPr>
          <a:lstStyle/>
          <a:p>
            <a:r>
              <a:rPr lang="fr-FR">
                <a:sym typeface="Symbol" pitchFamily="18" charset="2"/>
              </a:rPr>
              <a:t>     3</a:t>
            </a:r>
            <a:r>
              <a:rPr lang="fr-FR"/>
              <a:t>0 MeV</a:t>
            </a:r>
            <a:endParaRPr lang="fr-FR">
              <a:latin typeface="Calibri" pitchFamily="34" charset="0"/>
            </a:endParaRPr>
          </a:p>
          <a:p>
            <a:r>
              <a:rPr lang="fr-FR" b="1">
                <a:latin typeface="Calibri" pitchFamily="34" charset="0"/>
              </a:rPr>
              <a:t>Interaction </a:t>
            </a:r>
            <a:r>
              <a:rPr lang="fr-FR" b="1">
                <a:latin typeface="Calibri" pitchFamily="34" charset="0"/>
                <a:sym typeface="Symbol" pitchFamily="18" charset="2"/>
              </a:rPr>
              <a:t>- trou </a:t>
            </a:r>
          </a:p>
          <a:p>
            <a:r>
              <a:rPr lang="fr-FR" b="1">
                <a:latin typeface="Calibri" pitchFamily="34" charset="0"/>
                <a:sym typeface="Symbol" pitchFamily="18" charset="2"/>
              </a:rPr>
              <a:t>attractive</a:t>
            </a:r>
            <a:endParaRPr lang="en-US" b="1">
              <a:latin typeface="Calibri" pitchFamily="34" charset="0"/>
              <a:sym typeface="Symbol" pitchFamily="18" charset="2"/>
            </a:endParaRPr>
          </a:p>
        </p:txBody>
      </p:sp>
      <p:sp>
        <p:nvSpPr>
          <p:cNvPr id="26630" name="ZoneTexte 10"/>
          <p:cNvSpPr txBox="1">
            <a:spLocks noChangeArrowheads="1"/>
          </p:cNvSpPr>
          <p:nvPr/>
        </p:nvSpPr>
        <p:spPr bwMode="auto">
          <a:xfrm>
            <a:off x="5508625" y="3032125"/>
            <a:ext cx="1584325" cy="1200150"/>
          </a:xfrm>
          <a:prstGeom prst="rect">
            <a:avLst/>
          </a:prstGeom>
          <a:noFill/>
          <a:ln w="9525">
            <a:solidFill>
              <a:schemeClr val="accent1"/>
            </a:solidFill>
            <a:miter lim="800000"/>
            <a:headEnd/>
            <a:tailEnd/>
          </a:ln>
        </p:spPr>
        <p:txBody>
          <a:bodyPr>
            <a:spAutoFit/>
          </a:bodyPr>
          <a:lstStyle/>
          <a:p>
            <a:r>
              <a:rPr lang="fr-FR">
                <a:latin typeface="Calibri" pitchFamily="34" charset="0"/>
                <a:sym typeface="Symbol" pitchFamily="18" charset="2"/>
              </a:rPr>
              <a:t>       4</a:t>
            </a:r>
            <a:r>
              <a:rPr lang="fr-FR">
                <a:latin typeface="Calibri" pitchFamily="34" charset="0"/>
              </a:rPr>
              <a:t>0 MeV</a:t>
            </a:r>
          </a:p>
          <a:p>
            <a:r>
              <a:rPr lang="fr-FR" b="1">
                <a:latin typeface="Calibri" pitchFamily="34" charset="0"/>
              </a:rPr>
              <a:t>Champ moyen </a:t>
            </a:r>
          </a:p>
          <a:p>
            <a:r>
              <a:rPr lang="fr-FR" b="1">
                <a:latin typeface="Calibri" pitchFamily="34" charset="0"/>
              </a:rPr>
              <a:t>Fermi  </a:t>
            </a:r>
          </a:p>
          <a:p>
            <a:r>
              <a:rPr lang="fr-FR" b="1">
                <a:latin typeface="Calibri" pitchFamily="34" charset="0"/>
              </a:rPr>
              <a:t>FF (</a:t>
            </a:r>
            <a:r>
              <a:rPr lang="fr-FR" b="1" baseline="30000">
                <a:latin typeface="Calibri" pitchFamily="34" charset="0"/>
              </a:rPr>
              <a:t>3</a:t>
            </a:r>
            <a:r>
              <a:rPr lang="fr-FR" b="1">
                <a:latin typeface="Calibri" pitchFamily="34" charset="0"/>
              </a:rPr>
              <a:t>He,t)</a:t>
            </a:r>
          </a:p>
        </p:txBody>
      </p:sp>
      <p:cxnSp>
        <p:nvCxnSpPr>
          <p:cNvPr id="26631" name="Connecteur droit avec flèche 11"/>
          <p:cNvCxnSpPr>
            <a:cxnSpLocks noChangeShapeType="1"/>
            <a:stCxn id="26628" idx="2"/>
            <a:endCxn id="26630" idx="0"/>
          </p:cNvCxnSpPr>
          <p:nvPr/>
        </p:nvCxnSpPr>
        <p:spPr bwMode="auto">
          <a:xfrm flipH="1">
            <a:off x="6300788" y="2600325"/>
            <a:ext cx="1133475" cy="431800"/>
          </a:xfrm>
          <a:prstGeom prst="straightConnector1">
            <a:avLst/>
          </a:prstGeom>
          <a:noFill/>
          <a:ln w="19050" algn="ctr">
            <a:solidFill>
              <a:srgbClr val="0000FF"/>
            </a:solidFill>
            <a:round/>
            <a:headEnd/>
            <a:tailEnd type="arrow" w="med" len="med"/>
          </a:ln>
        </p:spPr>
      </p:cxnSp>
      <p:pic>
        <p:nvPicPr>
          <p:cNvPr id="26632" name="Picture 2"/>
          <p:cNvPicPr>
            <a:picLocks noChangeAspect="1" noChangeArrowheads="1"/>
          </p:cNvPicPr>
          <p:nvPr/>
        </p:nvPicPr>
        <p:blipFill>
          <a:blip r:embed="rId3"/>
          <a:srcRect/>
          <a:stretch>
            <a:fillRect/>
          </a:stretch>
        </p:blipFill>
        <p:spPr bwMode="auto">
          <a:xfrm>
            <a:off x="2484438" y="404813"/>
            <a:ext cx="3019425" cy="4752975"/>
          </a:xfrm>
          <a:prstGeom prst="rect">
            <a:avLst/>
          </a:prstGeom>
          <a:noFill/>
          <a:ln w="9525">
            <a:noFill/>
            <a:miter lim="800000"/>
            <a:headEnd/>
            <a:tailEnd/>
          </a:ln>
        </p:spPr>
      </p:pic>
      <p:pic>
        <p:nvPicPr>
          <p:cNvPr id="26633" name="Picture 3"/>
          <p:cNvPicPr>
            <a:picLocks noChangeAspect="1" noChangeArrowheads="1"/>
          </p:cNvPicPr>
          <p:nvPr/>
        </p:nvPicPr>
        <p:blipFill>
          <a:blip r:embed="rId4"/>
          <a:srcRect/>
          <a:stretch>
            <a:fillRect/>
          </a:stretch>
        </p:blipFill>
        <p:spPr bwMode="auto">
          <a:xfrm>
            <a:off x="0" y="620713"/>
            <a:ext cx="2579688" cy="4392612"/>
          </a:xfrm>
          <a:prstGeom prst="rect">
            <a:avLst/>
          </a:prstGeom>
          <a:noFill/>
          <a:ln w="9525">
            <a:noFill/>
            <a:miter lim="800000"/>
            <a:headEnd/>
            <a:tailEnd/>
          </a:ln>
        </p:spPr>
      </p:pic>
      <p:cxnSp>
        <p:nvCxnSpPr>
          <p:cNvPr id="26634" name="Connecteur droit 15"/>
          <p:cNvCxnSpPr>
            <a:cxnSpLocks noChangeShapeType="1"/>
          </p:cNvCxnSpPr>
          <p:nvPr/>
        </p:nvCxnSpPr>
        <p:spPr bwMode="auto">
          <a:xfrm flipV="1">
            <a:off x="4427538" y="836613"/>
            <a:ext cx="0" cy="3889375"/>
          </a:xfrm>
          <a:prstGeom prst="line">
            <a:avLst/>
          </a:prstGeom>
          <a:noFill/>
          <a:ln w="25400" algn="ctr">
            <a:solidFill>
              <a:schemeClr val="hlink"/>
            </a:solidFill>
            <a:round/>
            <a:headEnd/>
            <a:tailEnd/>
          </a:ln>
        </p:spPr>
      </p:cxnSp>
      <p:sp>
        <p:nvSpPr>
          <p:cNvPr id="26635" name="ZoneTexte 25"/>
          <p:cNvSpPr txBox="1">
            <a:spLocks noChangeArrowheads="1"/>
          </p:cNvSpPr>
          <p:nvPr/>
        </p:nvSpPr>
        <p:spPr bwMode="auto">
          <a:xfrm>
            <a:off x="5724525" y="549275"/>
            <a:ext cx="3311525" cy="581025"/>
          </a:xfrm>
          <a:prstGeom prst="rect">
            <a:avLst/>
          </a:prstGeom>
          <a:noFill/>
          <a:ln w="9525">
            <a:noFill/>
            <a:miter lim="800000"/>
            <a:headEnd/>
            <a:tailEnd/>
          </a:ln>
        </p:spPr>
        <p:txBody>
          <a:bodyPr>
            <a:spAutoFit/>
          </a:bodyPr>
          <a:lstStyle/>
          <a:p>
            <a:r>
              <a:rPr lang="fr-FR" sz="1600">
                <a:latin typeface="Calibri" pitchFamily="34" charset="0"/>
              </a:rPr>
              <a:t>LNS (Saclay)-IPNO (Orsay)-IPN(Lyon)-</a:t>
            </a:r>
          </a:p>
          <a:p>
            <a:r>
              <a:rPr lang="fr-FR" sz="1600">
                <a:latin typeface="Calibri" pitchFamily="34" charset="0"/>
              </a:rPr>
              <a:t>NBI (Copenhagen)-Université de Lund</a:t>
            </a:r>
            <a:endParaRPr lang="en-US" sz="1600">
              <a:latin typeface="Calibri" pitchFamily="34" charset="0"/>
            </a:endParaRPr>
          </a:p>
        </p:txBody>
      </p:sp>
      <p:cxnSp>
        <p:nvCxnSpPr>
          <p:cNvPr id="26636" name="Connecteur droit avec flèche 11"/>
          <p:cNvCxnSpPr>
            <a:cxnSpLocks noChangeShapeType="1"/>
          </p:cNvCxnSpPr>
          <p:nvPr/>
        </p:nvCxnSpPr>
        <p:spPr bwMode="auto">
          <a:xfrm>
            <a:off x="7434263" y="2600325"/>
            <a:ext cx="820737" cy="457200"/>
          </a:xfrm>
          <a:prstGeom prst="straightConnector1">
            <a:avLst/>
          </a:prstGeom>
          <a:noFill/>
          <a:ln w="19050" algn="ctr">
            <a:solidFill>
              <a:srgbClr val="0000FF"/>
            </a:solidFill>
            <a:round/>
            <a:headEnd/>
            <a:tailEnd type="arrow" w="med" len="med"/>
          </a:ln>
        </p:spPr>
      </p:cxnSp>
      <p:sp>
        <p:nvSpPr>
          <p:cNvPr id="26637" name="Rectangle 2"/>
          <p:cNvSpPr>
            <a:spLocks/>
          </p:cNvSpPr>
          <p:nvPr/>
        </p:nvSpPr>
        <p:spPr bwMode="auto">
          <a:xfrm>
            <a:off x="446088" y="-26988"/>
            <a:ext cx="8229600" cy="504826"/>
          </a:xfrm>
          <a:prstGeom prst="rect">
            <a:avLst/>
          </a:prstGeom>
          <a:noFill/>
          <a:ln w="9525">
            <a:noFill/>
            <a:miter lim="800000"/>
            <a:headEnd/>
            <a:tailEnd/>
          </a:ln>
        </p:spPr>
        <p:txBody>
          <a:bodyPr anchor="ctr"/>
          <a:lstStyle/>
          <a:p>
            <a:pPr algn="ctr" eaLnBrk="0" hangingPunct="0"/>
            <a:r>
              <a:rPr lang="fr-FR" sz="2400">
                <a:solidFill>
                  <a:schemeClr val="hlink"/>
                </a:solidFill>
                <a:latin typeface="Calibri" pitchFamily="34" charset="0"/>
              </a:rPr>
              <a:t>La réaction (3He,t) sur les noyaux</a:t>
            </a:r>
          </a:p>
        </p:txBody>
      </p:sp>
      <p:cxnSp>
        <p:nvCxnSpPr>
          <p:cNvPr id="26638" name="Connecteur droit 15"/>
          <p:cNvCxnSpPr>
            <a:cxnSpLocks noChangeShapeType="1"/>
          </p:cNvCxnSpPr>
          <p:nvPr/>
        </p:nvCxnSpPr>
        <p:spPr bwMode="auto">
          <a:xfrm flipV="1">
            <a:off x="4067175" y="836613"/>
            <a:ext cx="0" cy="3859212"/>
          </a:xfrm>
          <a:prstGeom prst="line">
            <a:avLst/>
          </a:prstGeom>
          <a:noFill/>
          <a:ln w="25400" algn="ctr">
            <a:solidFill>
              <a:schemeClr val="hlink"/>
            </a:solidFill>
            <a:round/>
            <a:headEnd/>
            <a:tailEnd/>
          </a:ln>
        </p:spPr>
      </p:cxnSp>
      <p:pic>
        <p:nvPicPr>
          <p:cNvPr id="26639" name="Picture 4" descr="Photo_collab_France_Danemark"/>
          <p:cNvPicPr>
            <a:picLocks noChangeAspect="1" noChangeArrowheads="1"/>
          </p:cNvPicPr>
          <p:nvPr/>
        </p:nvPicPr>
        <p:blipFill>
          <a:blip r:embed="rId5"/>
          <a:srcRect/>
          <a:stretch>
            <a:fillRect/>
          </a:stretch>
        </p:blipFill>
        <p:spPr bwMode="auto">
          <a:xfrm>
            <a:off x="6083300" y="4508500"/>
            <a:ext cx="3097213" cy="2324100"/>
          </a:xfrm>
          <a:prstGeom prst="rect">
            <a:avLst/>
          </a:prstGeom>
          <a:noFill/>
          <a:ln w="9525">
            <a:noFill/>
            <a:miter lim="800000"/>
            <a:headEnd/>
            <a:tailEnd/>
          </a:ln>
        </p:spPr>
      </p:pic>
      <p:pic>
        <p:nvPicPr>
          <p:cNvPr id="26640" name="Picture 7" descr="Sirène_Copenhague"/>
          <p:cNvPicPr>
            <a:picLocks noChangeAspect="1" noChangeArrowheads="1"/>
          </p:cNvPicPr>
          <p:nvPr/>
        </p:nvPicPr>
        <p:blipFill>
          <a:blip r:embed="rId6"/>
          <a:srcRect/>
          <a:stretch>
            <a:fillRect/>
          </a:stretch>
        </p:blipFill>
        <p:spPr bwMode="auto">
          <a:xfrm>
            <a:off x="3852863" y="5157788"/>
            <a:ext cx="2232025" cy="1673225"/>
          </a:xfrm>
          <a:prstGeom prst="rect">
            <a:avLst/>
          </a:prstGeom>
          <a:noFill/>
          <a:ln w="9525">
            <a:noFill/>
            <a:miter lim="800000"/>
            <a:headEnd/>
            <a:tailEnd/>
          </a:ln>
        </p:spPr>
      </p:pic>
      <p:pic>
        <p:nvPicPr>
          <p:cNvPr id="26641" name="Picture 2"/>
          <p:cNvPicPr>
            <a:picLocks noChangeAspect="1" noChangeArrowheads="1"/>
          </p:cNvPicPr>
          <p:nvPr/>
        </p:nvPicPr>
        <p:blipFill>
          <a:blip r:embed="rId7"/>
          <a:srcRect/>
          <a:stretch>
            <a:fillRect/>
          </a:stretch>
        </p:blipFill>
        <p:spPr bwMode="auto">
          <a:xfrm>
            <a:off x="0" y="5157788"/>
            <a:ext cx="3779838" cy="1670050"/>
          </a:xfrm>
          <a:prstGeom prst="rect">
            <a:avLst/>
          </a:prstGeom>
          <a:noFill/>
          <a:ln w="9525">
            <a:noFill/>
            <a:miter lim="800000"/>
            <a:headEnd/>
            <a:tailEnd/>
          </a:ln>
        </p:spPr>
      </p:pic>
      <p:pic>
        <p:nvPicPr>
          <p:cNvPr id="26642" name="Picture 16" descr="Poste-controle_SPES4_Th+JLB"/>
          <p:cNvPicPr>
            <a:picLocks noChangeAspect="1" noChangeArrowheads="1"/>
          </p:cNvPicPr>
          <p:nvPr/>
        </p:nvPicPr>
        <p:blipFill>
          <a:blip r:embed="rId8"/>
          <a:srcRect/>
          <a:stretch>
            <a:fillRect/>
          </a:stretch>
        </p:blipFill>
        <p:spPr bwMode="auto">
          <a:xfrm>
            <a:off x="2195513" y="5851525"/>
            <a:ext cx="1728787" cy="1033463"/>
          </a:xfrm>
          <a:prstGeom prst="rect">
            <a:avLst/>
          </a:prstGeom>
          <a:noFill/>
          <a:ln w="9525">
            <a:noFill/>
            <a:miter lim="800000"/>
            <a:headEnd/>
            <a:tailEnd/>
          </a:ln>
        </p:spPr>
      </p:pic>
      <p:sp>
        <p:nvSpPr>
          <p:cNvPr id="26643" name="Line 20"/>
          <p:cNvSpPr>
            <a:spLocks noChangeShapeType="1"/>
          </p:cNvSpPr>
          <p:nvPr/>
        </p:nvSpPr>
        <p:spPr bwMode="auto">
          <a:xfrm>
            <a:off x="4932363" y="4221163"/>
            <a:ext cx="0" cy="503237"/>
          </a:xfrm>
          <a:prstGeom prst="line">
            <a:avLst/>
          </a:prstGeom>
          <a:noFill/>
          <a:ln w="22225">
            <a:solidFill>
              <a:schemeClr val="hlink"/>
            </a:solidFill>
            <a:round/>
            <a:headEnd/>
            <a:tailEnd type="arrow" w="med" len="med"/>
          </a:ln>
        </p:spPr>
        <p:txBody>
          <a:bodyPr/>
          <a:lstStyle/>
          <a:p>
            <a:endParaRPr lang="fr-FR"/>
          </a:p>
        </p:txBody>
      </p:sp>
      <p:sp>
        <p:nvSpPr>
          <p:cNvPr id="26644" name="Text Box 21"/>
          <p:cNvSpPr txBox="1">
            <a:spLocks noChangeArrowheads="1"/>
          </p:cNvSpPr>
          <p:nvPr/>
        </p:nvSpPr>
        <p:spPr bwMode="auto">
          <a:xfrm>
            <a:off x="4572000" y="3933825"/>
            <a:ext cx="720725" cy="274638"/>
          </a:xfrm>
          <a:prstGeom prst="rect">
            <a:avLst/>
          </a:prstGeom>
          <a:noFill/>
          <a:ln w="9525">
            <a:noFill/>
            <a:miter lim="800000"/>
            <a:headEnd/>
            <a:tailEnd/>
          </a:ln>
        </p:spPr>
        <p:txBody>
          <a:bodyPr>
            <a:spAutoFit/>
          </a:bodyPr>
          <a:lstStyle/>
          <a:p>
            <a:pPr algn="ctr">
              <a:spcBef>
                <a:spcPct val="50000"/>
              </a:spcBef>
            </a:pPr>
            <a:r>
              <a:rPr lang="fr-FR" sz="1200" b="1">
                <a:solidFill>
                  <a:schemeClr val="hlink"/>
                </a:solidFill>
              </a:rPr>
              <a:t>seuil </a:t>
            </a:r>
            <a:r>
              <a:rPr lang="fr-FR" sz="1200" b="1">
                <a:solidFill>
                  <a:schemeClr val="hlink"/>
                </a:solidFill>
                <a:latin typeface="Symbol" pitchFamily="18" charset="2"/>
              </a:rPr>
              <a:t>p</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e la date 3"/>
          <p:cNvSpPr>
            <a:spLocks noGrp="1"/>
          </p:cNvSpPr>
          <p:nvPr>
            <p:ph type="dt" sz="quarter" idx="10"/>
          </p:nvPr>
        </p:nvSpPr>
        <p:spPr/>
        <p:txBody>
          <a:bodyPr/>
          <a:lstStyle/>
          <a:p>
            <a:pPr>
              <a:defRPr/>
            </a:pPr>
            <a:fld id="{6DAF7D4B-071E-4193-B717-443AB5CF9644}" type="datetime1">
              <a:rPr lang="fr-FR"/>
              <a:pPr>
                <a:defRPr/>
              </a:pPr>
              <a:t>07/12/2022</a:t>
            </a:fld>
            <a:endParaRPr lang="fr-FR"/>
          </a:p>
        </p:txBody>
      </p:sp>
      <p:sp>
        <p:nvSpPr>
          <p:cNvPr id="28674" name="Espace réservé du pied de page 4"/>
          <p:cNvSpPr>
            <a:spLocks noGrp="1"/>
          </p:cNvSpPr>
          <p:nvPr>
            <p:ph type="ftr" sz="quarter" idx="11"/>
          </p:nvPr>
        </p:nvSpPr>
        <p:spPr bwMode="auto">
          <a:noFill/>
          <a:ln>
            <a:miter lim="800000"/>
            <a:headEnd/>
            <a:tailEnd/>
          </a:ln>
        </p:spPr>
        <p:txBody>
          <a:bodyPr/>
          <a:lstStyle/>
          <a:p>
            <a:r>
              <a:rPr lang="fr-FR" smtClean="0"/>
              <a:t>Hommage à Pierre</a:t>
            </a:r>
          </a:p>
        </p:txBody>
      </p:sp>
      <p:sp>
        <p:nvSpPr>
          <p:cNvPr id="15" name="Espace réservé du numéro de diapositive 5"/>
          <p:cNvSpPr>
            <a:spLocks noGrp="1"/>
          </p:cNvSpPr>
          <p:nvPr>
            <p:ph type="sldNum" sz="quarter" idx="12"/>
          </p:nvPr>
        </p:nvSpPr>
        <p:spPr/>
        <p:txBody>
          <a:bodyPr/>
          <a:lstStyle/>
          <a:p>
            <a:pPr>
              <a:defRPr/>
            </a:pPr>
            <a:fld id="{5628CFA5-483B-4299-AADF-F6EB05743C52}" type="slidenum">
              <a:rPr lang="fr-FR"/>
              <a:pPr>
                <a:defRPr/>
              </a:pPr>
              <a:t>13</a:t>
            </a:fld>
            <a:endParaRPr lang="fr-FR"/>
          </a:p>
        </p:txBody>
      </p:sp>
      <p:sp>
        <p:nvSpPr>
          <p:cNvPr id="28676" name="Rectangle 2"/>
          <p:cNvSpPr>
            <a:spLocks noGrp="1"/>
          </p:cNvSpPr>
          <p:nvPr>
            <p:ph type="title"/>
          </p:nvPr>
        </p:nvSpPr>
        <p:spPr>
          <a:xfrm>
            <a:off x="457200" y="115888"/>
            <a:ext cx="8229600" cy="576262"/>
          </a:xfrm>
        </p:spPr>
        <p:txBody>
          <a:bodyPr/>
          <a:lstStyle/>
          <a:p>
            <a:r>
              <a:rPr lang="fr-FR" sz="2800" smtClean="0">
                <a:solidFill>
                  <a:schemeClr val="hlink"/>
                </a:solidFill>
              </a:rPr>
              <a:t>La dynamique </a:t>
            </a:r>
            <a:r>
              <a:rPr lang="fr-FR" sz="2800" smtClean="0">
                <a:solidFill>
                  <a:schemeClr val="hlink"/>
                </a:solidFill>
                <a:latin typeface="Symbol" pitchFamily="18" charset="2"/>
              </a:rPr>
              <a:t>pD</a:t>
            </a:r>
            <a:r>
              <a:rPr lang="fr-FR" sz="2800" smtClean="0">
                <a:solidFill>
                  <a:schemeClr val="hlink"/>
                </a:solidFill>
              </a:rPr>
              <a:t>N dans les noyaux</a:t>
            </a:r>
          </a:p>
        </p:txBody>
      </p:sp>
      <p:sp>
        <p:nvSpPr>
          <p:cNvPr id="28677" name="Rectangle 3"/>
          <p:cNvSpPr>
            <a:spLocks noGrp="1"/>
          </p:cNvSpPr>
          <p:nvPr>
            <p:ph type="body" idx="1"/>
          </p:nvPr>
        </p:nvSpPr>
        <p:spPr>
          <a:xfrm>
            <a:off x="107950" y="836613"/>
            <a:ext cx="5543550" cy="5184775"/>
          </a:xfrm>
          <a:ln w="25400">
            <a:solidFill>
              <a:srgbClr val="0000FF"/>
            </a:solidFill>
          </a:ln>
        </p:spPr>
        <p:txBody>
          <a:bodyPr/>
          <a:lstStyle/>
          <a:p>
            <a:pPr>
              <a:lnSpc>
                <a:spcPct val="80000"/>
              </a:lnSpc>
            </a:pPr>
            <a:r>
              <a:rPr lang="fr-FR" sz="2400" b="1" smtClean="0"/>
              <a:t>Modification du propagateur du pion dans la matière nucléaire</a:t>
            </a:r>
          </a:p>
          <a:p>
            <a:pPr>
              <a:lnSpc>
                <a:spcPct val="80000"/>
              </a:lnSpc>
            </a:pPr>
            <a:r>
              <a:rPr lang="fr-FR" sz="2400" b="1" smtClean="0"/>
              <a:t>Couplage aux états </a:t>
            </a:r>
            <a:r>
              <a:rPr lang="fr-FR" sz="2400" b="1" smtClean="0">
                <a:latin typeface="Symbol" pitchFamily="18" charset="2"/>
              </a:rPr>
              <a:t>D</a:t>
            </a:r>
            <a:r>
              <a:rPr lang="fr-FR" sz="2400" b="1" smtClean="0"/>
              <a:t>-trou (N</a:t>
            </a:r>
            <a:r>
              <a:rPr lang="fr-FR" sz="2400" b="1" smtClean="0">
                <a:sym typeface="Wingdings" pitchFamily="2" charset="2"/>
              </a:rPr>
              <a:t> </a:t>
            </a:r>
            <a:r>
              <a:rPr lang="fr-FR" sz="2400" b="1" smtClean="0">
                <a:latin typeface="Symbol" pitchFamily="18" charset="2"/>
                <a:sym typeface="Wingdings" pitchFamily="2" charset="2"/>
              </a:rPr>
              <a:t>D</a:t>
            </a:r>
            <a:r>
              <a:rPr lang="fr-FR" sz="2400" b="1" smtClean="0">
                <a:sym typeface="Wingdings" pitchFamily="2" charset="2"/>
              </a:rPr>
              <a:t>)</a:t>
            </a:r>
          </a:p>
          <a:p>
            <a:pPr>
              <a:lnSpc>
                <a:spcPct val="80000"/>
              </a:lnSpc>
            </a:pPr>
            <a:r>
              <a:rPr lang="fr-FR" sz="2400" b="1" smtClean="0">
                <a:sym typeface="Wingdings" pitchFamily="2" charset="2"/>
              </a:rPr>
              <a:t>(</a:t>
            </a:r>
            <a:r>
              <a:rPr lang="fr-FR" sz="2400" b="1" i="1" smtClean="0">
                <a:sym typeface="Wingdings" pitchFamily="2" charset="2"/>
              </a:rPr>
              <a:t>S.q)T  (longitudinal) </a:t>
            </a:r>
            <a:r>
              <a:rPr lang="fr-FR" sz="2400" b="1" smtClean="0">
                <a:sym typeface="Wingdings" pitchFamily="2" charset="2"/>
              </a:rPr>
              <a:t> versus  (</a:t>
            </a:r>
            <a:r>
              <a:rPr lang="fr-FR" sz="2400" b="1" i="1" smtClean="0">
                <a:sym typeface="Wingdings" pitchFamily="2" charset="2"/>
              </a:rPr>
              <a:t>S×q)T (transverse)</a:t>
            </a:r>
          </a:p>
          <a:p>
            <a:pPr>
              <a:lnSpc>
                <a:spcPct val="80000"/>
              </a:lnSpc>
            </a:pPr>
            <a:r>
              <a:rPr lang="fr-FR" sz="2400" b="1" smtClean="0">
                <a:sym typeface="Wingdings" pitchFamily="2" charset="2"/>
              </a:rPr>
              <a:t>Mode collectif appelé « Branche pionique » ou « pisobar »</a:t>
            </a:r>
          </a:p>
          <a:p>
            <a:pPr>
              <a:lnSpc>
                <a:spcPct val="80000"/>
              </a:lnSpc>
            </a:pPr>
            <a:r>
              <a:rPr lang="fr-FR" sz="2400" b="1" smtClean="0"/>
              <a:t>Echange de charge adapté: sonde dominée par la partie spin longitudinale (légèrement Projectile-éjectile dépendant)  </a:t>
            </a:r>
            <a:r>
              <a:rPr lang="fr-FR" sz="2400" b="1" smtClean="0">
                <a:sym typeface="Wingdings" pitchFamily="2" charset="2"/>
              </a:rPr>
              <a:t> (</a:t>
            </a:r>
            <a:r>
              <a:rPr lang="fr-FR" sz="2400" b="1" baseline="30000" smtClean="0">
                <a:sym typeface="Wingdings" pitchFamily="2" charset="2"/>
              </a:rPr>
              <a:t>3</a:t>
            </a:r>
            <a:r>
              <a:rPr lang="fr-FR" sz="2400" b="1" smtClean="0">
                <a:sym typeface="Wingdings" pitchFamily="2" charset="2"/>
              </a:rPr>
              <a:t>He,t)</a:t>
            </a:r>
          </a:p>
          <a:p>
            <a:pPr>
              <a:lnSpc>
                <a:spcPct val="80000"/>
              </a:lnSpc>
            </a:pPr>
            <a:r>
              <a:rPr lang="fr-FR" sz="2400" b="1" smtClean="0"/>
              <a:t>Réponse transverse peu affectée</a:t>
            </a:r>
          </a:p>
          <a:p>
            <a:pPr>
              <a:lnSpc>
                <a:spcPct val="80000"/>
              </a:lnSpc>
            </a:pPr>
            <a:r>
              <a:rPr lang="fr-FR" sz="2400" b="1" smtClean="0"/>
              <a:t>Interaction </a:t>
            </a:r>
            <a:r>
              <a:rPr lang="fr-FR" sz="2400" b="1" smtClean="0">
                <a:latin typeface="Symbol" pitchFamily="18" charset="2"/>
              </a:rPr>
              <a:t>D</a:t>
            </a:r>
            <a:r>
              <a:rPr lang="fr-FR" sz="2400" b="1" smtClean="0"/>
              <a:t>-trou modifie sensiblement la réponse longitudinale  </a:t>
            </a:r>
            <a:r>
              <a:rPr lang="fr-FR" sz="2400" b="1" smtClean="0">
                <a:sym typeface="Wingdings" pitchFamily="2" charset="2"/>
              </a:rPr>
              <a:t> décalage dans l’excitation du </a:t>
            </a:r>
            <a:r>
              <a:rPr lang="fr-FR" sz="2400" b="1" smtClean="0">
                <a:latin typeface="Symbol" pitchFamily="18" charset="2"/>
                <a:sym typeface="Wingdings" pitchFamily="2" charset="2"/>
              </a:rPr>
              <a:t>D</a:t>
            </a:r>
            <a:endParaRPr lang="fr-FR" sz="2400" b="1" smtClean="0">
              <a:latin typeface="Symbol" pitchFamily="18" charset="2"/>
            </a:endParaRPr>
          </a:p>
        </p:txBody>
      </p:sp>
      <p:pic>
        <p:nvPicPr>
          <p:cNvPr id="28678" name="Picture 2"/>
          <p:cNvPicPr>
            <a:picLocks noChangeAspect="1" noChangeArrowheads="1"/>
          </p:cNvPicPr>
          <p:nvPr/>
        </p:nvPicPr>
        <p:blipFill>
          <a:blip r:embed="rId2"/>
          <a:srcRect/>
          <a:stretch>
            <a:fillRect/>
          </a:stretch>
        </p:blipFill>
        <p:spPr bwMode="auto">
          <a:xfrm>
            <a:off x="6732588" y="836613"/>
            <a:ext cx="1814512" cy="1838325"/>
          </a:xfrm>
          <a:prstGeom prst="rect">
            <a:avLst/>
          </a:prstGeom>
          <a:noFill/>
          <a:ln w="9525">
            <a:noFill/>
            <a:miter lim="800000"/>
            <a:headEnd/>
            <a:tailEnd/>
          </a:ln>
        </p:spPr>
      </p:pic>
      <p:pic>
        <p:nvPicPr>
          <p:cNvPr id="28679" name="Image 11"/>
          <p:cNvPicPr>
            <a:picLocks noChangeAspect="1"/>
          </p:cNvPicPr>
          <p:nvPr/>
        </p:nvPicPr>
        <p:blipFill>
          <a:blip r:embed="rId3"/>
          <a:srcRect l="19177" t="14046" r="8896" b="41374"/>
          <a:stretch>
            <a:fillRect/>
          </a:stretch>
        </p:blipFill>
        <p:spPr bwMode="auto">
          <a:xfrm>
            <a:off x="5795963" y="3068638"/>
            <a:ext cx="3079750" cy="3313112"/>
          </a:xfrm>
          <a:prstGeom prst="rect">
            <a:avLst/>
          </a:prstGeom>
          <a:noFill/>
          <a:ln w="9525">
            <a:noFill/>
            <a:miter lim="800000"/>
            <a:headEnd/>
            <a:tailEnd/>
          </a:ln>
        </p:spPr>
      </p:pic>
      <p:sp>
        <p:nvSpPr>
          <p:cNvPr id="6" name="Espace réservé du numéro de diapositive 5"/>
          <p:cNvSpPr txBox="1">
            <a:spLocks noGrp="1"/>
          </p:cNvSpPr>
          <p:nvPr/>
        </p:nvSpPr>
        <p:spPr>
          <a:xfrm>
            <a:off x="6829425" y="5995988"/>
            <a:ext cx="2133600" cy="365125"/>
          </a:xfrm>
          <a:prstGeom prst="rect">
            <a:avLst/>
          </a:prstGeom>
          <a:noFill/>
        </p:spPr>
        <p:txBody>
          <a:bodyPr anchor="ctr"/>
          <a:lstStyle/>
          <a:p>
            <a:pPr algn="r" fontAlgn="auto">
              <a:spcBef>
                <a:spcPts val="0"/>
              </a:spcBef>
              <a:spcAft>
                <a:spcPts val="0"/>
              </a:spcAft>
              <a:defRPr/>
            </a:pPr>
            <a:fld id="{6C096EA4-475C-41DE-870F-8B3604B98CDA}" type="slidenum">
              <a:rPr lang="en-US" sz="1200">
                <a:solidFill>
                  <a:schemeClr val="tx1">
                    <a:tint val="75000"/>
                  </a:schemeClr>
                </a:solidFill>
                <a:latin typeface="+mn-lt"/>
              </a:rPr>
              <a:pPr algn="r" fontAlgn="auto">
                <a:spcBef>
                  <a:spcPts val="0"/>
                </a:spcBef>
                <a:spcAft>
                  <a:spcPts val="0"/>
                </a:spcAft>
                <a:defRPr/>
              </a:pPr>
              <a:t>13</a:t>
            </a:fld>
            <a:endParaRPr lang="en-US" sz="1200">
              <a:solidFill>
                <a:schemeClr val="tx1">
                  <a:tint val="75000"/>
                </a:schemeClr>
              </a:solidFill>
              <a:latin typeface="+mn-lt"/>
            </a:endParaRPr>
          </a:p>
        </p:txBody>
      </p:sp>
      <p:pic>
        <p:nvPicPr>
          <p:cNvPr id="28681" name="Image 11"/>
          <p:cNvPicPr>
            <a:picLocks noChangeAspect="1"/>
          </p:cNvPicPr>
          <p:nvPr/>
        </p:nvPicPr>
        <p:blipFill>
          <a:blip r:embed="rId3"/>
          <a:srcRect l="19193" t="14056" r="8907" b="41394"/>
          <a:stretch>
            <a:fillRect/>
          </a:stretch>
        </p:blipFill>
        <p:spPr bwMode="auto">
          <a:xfrm>
            <a:off x="5867400" y="3070225"/>
            <a:ext cx="3079750" cy="3309938"/>
          </a:xfrm>
          <a:prstGeom prst="rect">
            <a:avLst/>
          </a:prstGeom>
          <a:noFill/>
          <a:ln w="9525">
            <a:solidFill>
              <a:srgbClr val="008000"/>
            </a:solidFill>
            <a:miter lim="800000"/>
            <a:headEnd/>
            <a:tailEnd/>
          </a:ln>
        </p:spPr>
      </p:pic>
      <p:sp>
        <p:nvSpPr>
          <p:cNvPr id="30" name="Forme libre 29"/>
          <p:cNvSpPr/>
          <p:nvPr/>
        </p:nvSpPr>
        <p:spPr>
          <a:xfrm>
            <a:off x="7689850" y="3365500"/>
            <a:ext cx="1130300" cy="2443163"/>
          </a:xfrm>
          <a:custGeom>
            <a:avLst/>
            <a:gdLst>
              <a:gd name="connsiteX0" fmla="*/ 37007 w 1128828"/>
              <a:gd name="connsiteY0" fmla="*/ 2442949 h 2442949"/>
              <a:gd name="connsiteX1" fmla="*/ 50655 w 1128828"/>
              <a:gd name="connsiteY1" fmla="*/ 1910686 h 2442949"/>
              <a:gd name="connsiteX2" fmla="*/ 528327 w 1128828"/>
              <a:gd name="connsiteY2" fmla="*/ 723331 h 2442949"/>
              <a:gd name="connsiteX3" fmla="*/ 1128828 w 1128828"/>
              <a:gd name="connsiteY3" fmla="*/ 0 h 2442949"/>
              <a:gd name="connsiteX4" fmla="*/ 1128828 w 1128828"/>
              <a:gd name="connsiteY4" fmla="*/ 0 h 2442949"/>
              <a:gd name="connsiteX5" fmla="*/ 1128828 w 1128828"/>
              <a:gd name="connsiteY5" fmla="*/ 13648 h 244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828" h="2442949">
                <a:moveTo>
                  <a:pt x="37007" y="2442949"/>
                </a:moveTo>
                <a:cubicBezTo>
                  <a:pt x="2887" y="2320119"/>
                  <a:pt x="-31232" y="2197289"/>
                  <a:pt x="50655" y="1910686"/>
                </a:cubicBezTo>
                <a:cubicBezTo>
                  <a:pt x="132542" y="1624083"/>
                  <a:pt x="348632" y="1041779"/>
                  <a:pt x="528327" y="723331"/>
                </a:cubicBezTo>
                <a:cubicBezTo>
                  <a:pt x="708022" y="404883"/>
                  <a:pt x="1128828" y="0"/>
                  <a:pt x="1128828" y="0"/>
                </a:cubicBezTo>
                <a:lnTo>
                  <a:pt x="1128828" y="0"/>
                </a:lnTo>
                <a:lnTo>
                  <a:pt x="1128828" y="136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3" name="Forme libre 1032"/>
          <p:cNvSpPr/>
          <p:nvPr/>
        </p:nvSpPr>
        <p:spPr>
          <a:xfrm>
            <a:off x="6321425" y="4475163"/>
            <a:ext cx="2311400" cy="776287"/>
          </a:xfrm>
          <a:custGeom>
            <a:avLst/>
            <a:gdLst>
              <a:gd name="connsiteX0" fmla="*/ 0 w 2311021"/>
              <a:gd name="connsiteY0" fmla="*/ 773786 h 776135"/>
              <a:gd name="connsiteX1" fmla="*/ 641445 w 2311021"/>
              <a:gd name="connsiteY1" fmla="*/ 719195 h 776135"/>
              <a:gd name="connsiteX2" fmla="*/ 1651379 w 2311021"/>
              <a:gd name="connsiteY2" fmla="*/ 391649 h 776135"/>
              <a:gd name="connsiteX3" fmla="*/ 2265529 w 2311021"/>
              <a:gd name="connsiteY3" fmla="*/ 23159 h 776135"/>
              <a:gd name="connsiteX4" fmla="*/ 2265529 w 2311021"/>
              <a:gd name="connsiteY4" fmla="*/ 36807 h 776135"/>
              <a:gd name="connsiteX5" fmla="*/ 2265529 w 2311021"/>
              <a:gd name="connsiteY5" fmla="*/ 36807 h 776135"/>
              <a:gd name="connsiteX6" fmla="*/ 2265529 w 2311021"/>
              <a:gd name="connsiteY6" fmla="*/ 36807 h 77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1021" h="776135">
                <a:moveTo>
                  <a:pt x="0" y="773786"/>
                </a:moveTo>
                <a:cubicBezTo>
                  <a:pt x="183107" y="778335"/>
                  <a:pt x="366215" y="782884"/>
                  <a:pt x="641445" y="719195"/>
                </a:cubicBezTo>
                <a:cubicBezTo>
                  <a:pt x="916675" y="655506"/>
                  <a:pt x="1380698" y="507655"/>
                  <a:pt x="1651379" y="391649"/>
                </a:cubicBezTo>
                <a:cubicBezTo>
                  <a:pt x="1922060" y="275643"/>
                  <a:pt x="2163171" y="82299"/>
                  <a:pt x="2265529" y="23159"/>
                </a:cubicBezTo>
                <a:cubicBezTo>
                  <a:pt x="2367887" y="-35981"/>
                  <a:pt x="2265529" y="36807"/>
                  <a:pt x="2265529" y="36807"/>
                </a:cubicBezTo>
                <a:lnTo>
                  <a:pt x="2265529" y="36807"/>
                </a:lnTo>
                <a:lnTo>
                  <a:pt x="2265529" y="36807"/>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0000"/>
              </a:solidFill>
            </a:endParaRPr>
          </a:p>
        </p:txBody>
      </p:sp>
      <p:sp>
        <p:nvSpPr>
          <p:cNvPr id="28684" name="ZoneTexte 1033"/>
          <p:cNvSpPr txBox="1">
            <a:spLocks noChangeArrowheads="1"/>
          </p:cNvSpPr>
          <p:nvPr/>
        </p:nvSpPr>
        <p:spPr bwMode="auto">
          <a:xfrm>
            <a:off x="7800975" y="5229225"/>
            <a:ext cx="1074738" cy="641350"/>
          </a:xfrm>
          <a:prstGeom prst="rect">
            <a:avLst/>
          </a:prstGeom>
          <a:solidFill>
            <a:schemeClr val="bg1"/>
          </a:solidFill>
          <a:ln w="9525">
            <a:noFill/>
            <a:miter lim="800000"/>
            <a:headEnd/>
            <a:tailEnd/>
          </a:ln>
        </p:spPr>
        <p:txBody>
          <a:bodyPr>
            <a:spAutoFit/>
          </a:bodyPr>
          <a:lstStyle/>
          <a:p>
            <a:r>
              <a:rPr lang="en-US">
                <a:solidFill>
                  <a:srgbClr val="FF0000"/>
                </a:solidFill>
                <a:latin typeface="Calibri" pitchFamily="34" charset="0"/>
                <a:sym typeface="Symbol" pitchFamily="18" charset="2"/>
              </a:rPr>
              <a:t>Branche pionique</a:t>
            </a:r>
            <a:endParaRPr lang="en-US">
              <a:solidFill>
                <a:srgbClr val="FF0000"/>
              </a:solidFill>
              <a:latin typeface="Calibri" pitchFamily="34" charset="0"/>
            </a:endParaRPr>
          </a:p>
        </p:txBody>
      </p:sp>
      <p:sp>
        <p:nvSpPr>
          <p:cNvPr id="1035" name="Forme libre 1034"/>
          <p:cNvSpPr/>
          <p:nvPr/>
        </p:nvSpPr>
        <p:spPr>
          <a:xfrm>
            <a:off x="6376988" y="4157663"/>
            <a:ext cx="2292350" cy="412750"/>
          </a:xfrm>
          <a:custGeom>
            <a:avLst/>
            <a:gdLst>
              <a:gd name="connsiteX0" fmla="*/ 0 w 2292824"/>
              <a:gd name="connsiteY0" fmla="*/ 409433 h 413982"/>
              <a:gd name="connsiteX1" fmla="*/ 777923 w 2292824"/>
              <a:gd name="connsiteY1" fmla="*/ 368490 h 413982"/>
              <a:gd name="connsiteX2" fmla="*/ 2129051 w 2292824"/>
              <a:gd name="connsiteY2" fmla="*/ 81887 h 413982"/>
              <a:gd name="connsiteX3" fmla="*/ 2265529 w 2292824"/>
              <a:gd name="connsiteY3" fmla="*/ 13648 h 413982"/>
              <a:gd name="connsiteX4" fmla="*/ 2265529 w 2292824"/>
              <a:gd name="connsiteY4" fmla="*/ 13648 h 413982"/>
              <a:gd name="connsiteX5" fmla="*/ 2292824 w 2292824"/>
              <a:gd name="connsiteY5" fmla="*/ 0 h 41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2824" h="413982">
                <a:moveTo>
                  <a:pt x="0" y="409433"/>
                </a:moveTo>
                <a:cubicBezTo>
                  <a:pt x="211540" y="416257"/>
                  <a:pt x="423081" y="423081"/>
                  <a:pt x="777923" y="368490"/>
                </a:cubicBezTo>
                <a:cubicBezTo>
                  <a:pt x="1132765" y="313899"/>
                  <a:pt x="1881117" y="141027"/>
                  <a:pt x="2129051" y="81887"/>
                </a:cubicBezTo>
                <a:cubicBezTo>
                  <a:pt x="2376985" y="22747"/>
                  <a:pt x="2265529" y="13648"/>
                  <a:pt x="2265529" y="13648"/>
                </a:cubicBezTo>
                <a:lnTo>
                  <a:pt x="2265529" y="13648"/>
                </a:lnTo>
                <a:lnTo>
                  <a:pt x="2292824" y="0"/>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686" name="ZoneTexte 1035"/>
          <p:cNvSpPr txBox="1">
            <a:spLocks noChangeArrowheads="1"/>
          </p:cNvSpPr>
          <p:nvPr/>
        </p:nvSpPr>
        <p:spPr bwMode="auto">
          <a:xfrm>
            <a:off x="6588125" y="4214813"/>
            <a:ext cx="795338" cy="366712"/>
          </a:xfrm>
          <a:prstGeom prst="rect">
            <a:avLst/>
          </a:prstGeom>
          <a:noFill/>
          <a:ln w="9525">
            <a:noFill/>
            <a:miter lim="800000"/>
            <a:headEnd/>
            <a:tailEnd/>
          </a:ln>
        </p:spPr>
        <p:txBody>
          <a:bodyPr wrap="none">
            <a:spAutoFit/>
          </a:bodyPr>
          <a:lstStyle/>
          <a:p>
            <a:r>
              <a:rPr lang="fr-FR">
                <a:solidFill>
                  <a:srgbClr val="00B050"/>
                </a:solidFill>
                <a:latin typeface="Calibri" pitchFamily="34" charset="0"/>
                <a:sym typeface="Symbol" pitchFamily="18" charset="2"/>
              </a:rPr>
              <a:t> libre</a:t>
            </a:r>
            <a:endParaRPr lang="en-US">
              <a:solidFill>
                <a:srgbClr val="00B050"/>
              </a:solidFill>
              <a:latin typeface="Calibri" pitchFamily="34" charset="0"/>
            </a:endParaRPr>
          </a:p>
        </p:txBody>
      </p:sp>
      <p:sp>
        <p:nvSpPr>
          <p:cNvPr id="28687" name="Oval 11"/>
          <p:cNvSpPr>
            <a:spLocks noChangeArrowheads="1"/>
          </p:cNvSpPr>
          <p:nvPr/>
        </p:nvSpPr>
        <p:spPr bwMode="auto">
          <a:xfrm>
            <a:off x="6659563" y="763588"/>
            <a:ext cx="2195512" cy="2089150"/>
          </a:xfrm>
          <a:prstGeom prst="ellipse">
            <a:avLst/>
          </a:prstGeom>
          <a:solidFill>
            <a:srgbClr val="969696">
              <a:alpha val="12941"/>
            </a:srgbClr>
          </a:solidFill>
          <a:ln w="9525">
            <a:solidFill>
              <a:schemeClr val="tx1"/>
            </a:solidFill>
            <a:round/>
            <a:headEnd/>
            <a:tailEnd/>
          </a:ln>
        </p:spPr>
        <p:txBody>
          <a:bodyPr wrap="none" anchor="ctr"/>
          <a:lstStyle/>
          <a:p>
            <a:endParaRPr lang="fr-F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space réservé de la date 3"/>
          <p:cNvSpPr>
            <a:spLocks noGrp="1"/>
          </p:cNvSpPr>
          <p:nvPr>
            <p:ph type="dt" sz="quarter" idx="10"/>
          </p:nvPr>
        </p:nvSpPr>
        <p:spPr/>
        <p:txBody>
          <a:bodyPr/>
          <a:lstStyle/>
          <a:p>
            <a:pPr>
              <a:defRPr/>
            </a:pPr>
            <a:fld id="{FE78AFD9-534E-48FD-BC51-D3655BC5411A}" type="datetime1">
              <a:rPr lang="fr-FR"/>
              <a:pPr>
                <a:defRPr/>
              </a:pPr>
              <a:t>07/12/2022</a:t>
            </a:fld>
            <a:endParaRPr lang="fr-FR"/>
          </a:p>
        </p:txBody>
      </p:sp>
      <p:sp>
        <p:nvSpPr>
          <p:cNvPr id="29698" name="Espace réservé du pied de page 4"/>
          <p:cNvSpPr>
            <a:spLocks noGrp="1"/>
          </p:cNvSpPr>
          <p:nvPr>
            <p:ph type="ftr" sz="quarter" idx="11"/>
          </p:nvPr>
        </p:nvSpPr>
        <p:spPr bwMode="auto">
          <a:noFill/>
          <a:ln>
            <a:miter lim="800000"/>
            <a:headEnd/>
            <a:tailEnd/>
          </a:ln>
        </p:spPr>
        <p:txBody>
          <a:bodyPr/>
          <a:lstStyle/>
          <a:p>
            <a:r>
              <a:rPr lang="fr-FR" smtClean="0"/>
              <a:t>Hommage à Pierre</a:t>
            </a:r>
          </a:p>
        </p:txBody>
      </p:sp>
      <p:sp>
        <p:nvSpPr>
          <p:cNvPr id="23" name="Espace réservé du numéro de diapositive 5"/>
          <p:cNvSpPr>
            <a:spLocks noGrp="1"/>
          </p:cNvSpPr>
          <p:nvPr>
            <p:ph type="sldNum" sz="quarter" idx="12"/>
          </p:nvPr>
        </p:nvSpPr>
        <p:spPr/>
        <p:txBody>
          <a:bodyPr/>
          <a:lstStyle/>
          <a:p>
            <a:pPr>
              <a:defRPr/>
            </a:pPr>
            <a:fld id="{D330F376-CB21-475F-B711-86066C055146}" type="slidenum">
              <a:rPr lang="fr-FR"/>
              <a:pPr>
                <a:defRPr/>
              </a:pPr>
              <a:t>14</a:t>
            </a:fld>
            <a:endParaRPr lang="fr-FR"/>
          </a:p>
        </p:txBody>
      </p:sp>
      <p:sp>
        <p:nvSpPr>
          <p:cNvPr id="29700" name="Rectangle 2"/>
          <p:cNvSpPr>
            <a:spLocks noGrp="1"/>
          </p:cNvSpPr>
          <p:nvPr>
            <p:ph type="title"/>
          </p:nvPr>
        </p:nvSpPr>
        <p:spPr>
          <a:xfrm>
            <a:off x="468313" y="0"/>
            <a:ext cx="8229600" cy="504825"/>
          </a:xfrm>
        </p:spPr>
        <p:txBody>
          <a:bodyPr/>
          <a:lstStyle/>
          <a:p>
            <a:r>
              <a:rPr lang="fr-FR" sz="2400" smtClean="0">
                <a:solidFill>
                  <a:schemeClr val="hlink"/>
                </a:solidFill>
              </a:rPr>
              <a:t>La dynamique </a:t>
            </a:r>
            <a:r>
              <a:rPr lang="fr-FR" sz="2400" smtClean="0">
                <a:solidFill>
                  <a:schemeClr val="hlink"/>
                </a:solidFill>
                <a:latin typeface="Symbol" pitchFamily="18" charset="2"/>
              </a:rPr>
              <a:t>pD</a:t>
            </a:r>
            <a:r>
              <a:rPr lang="fr-FR" sz="2400" smtClean="0">
                <a:solidFill>
                  <a:schemeClr val="hlink"/>
                </a:solidFill>
              </a:rPr>
              <a:t>N dans les noyaux: Ions lourds</a:t>
            </a:r>
          </a:p>
        </p:txBody>
      </p:sp>
      <p:pic>
        <p:nvPicPr>
          <p:cNvPr id="29701" name="Picture 5"/>
          <p:cNvPicPr>
            <a:picLocks noChangeAspect="1" noChangeArrowheads="1"/>
          </p:cNvPicPr>
          <p:nvPr/>
        </p:nvPicPr>
        <p:blipFill>
          <a:blip r:embed="rId2"/>
          <a:srcRect/>
          <a:stretch>
            <a:fillRect/>
          </a:stretch>
        </p:blipFill>
        <p:spPr bwMode="auto">
          <a:xfrm>
            <a:off x="6084888" y="4103688"/>
            <a:ext cx="3059112" cy="2781300"/>
          </a:xfrm>
          <a:prstGeom prst="rect">
            <a:avLst/>
          </a:prstGeom>
          <a:noFill/>
          <a:ln w="9525">
            <a:noFill/>
            <a:miter lim="800000"/>
            <a:headEnd/>
            <a:tailEnd/>
          </a:ln>
        </p:spPr>
      </p:pic>
      <p:pic>
        <p:nvPicPr>
          <p:cNvPr id="29702" name="Picture 6"/>
          <p:cNvPicPr>
            <a:picLocks noChangeAspect="1" noChangeArrowheads="1"/>
          </p:cNvPicPr>
          <p:nvPr/>
        </p:nvPicPr>
        <p:blipFill>
          <a:blip r:embed="rId3"/>
          <a:srcRect/>
          <a:stretch>
            <a:fillRect/>
          </a:stretch>
        </p:blipFill>
        <p:spPr bwMode="auto">
          <a:xfrm>
            <a:off x="6084888" y="620713"/>
            <a:ext cx="3059112" cy="3492500"/>
          </a:xfrm>
          <a:prstGeom prst="rect">
            <a:avLst/>
          </a:prstGeom>
          <a:noFill/>
          <a:ln w="9525">
            <a:noFill/>
            <a:miter lim="800000"/>
            <a:headEnd/>
            <a:tailEnd/>
          </a:ln>
        </p:spPr>
      </p:pic>
      <p:sp>
        <p:nvSpPr>
          <p:cNvPr id="29703" name="Text Box 5"/>
          <p:cNvSpPr txBox="1">
            <a:spLocks noChangeArrowheads="1"/>
          </p:cNvSpPr>
          <p:nvPr/>
        </p:nvSpPr>
        <p:spPr bwMode="auto">
          <a:xfrm>
            <a:off x="34925" y="549275"/>
            <a:ext cx="5976938" cy="4041775"/>
          </a:xfrm>
          <a:prstGeom prst="rect">
            <a:avLst/>
          </a:prstGeom>
          <a:noFill/>
          <a:ln w="28575">
            <a:solidFill>
              <a:srgbClr val="0000FF"/>
            </a:solidFill>
            <a:miter lim="800000"/>
            <a:headEnd/>
            <a:tailEnd/>
          </a:ln>
        </p:spPr>
        <p:txBody>
          <a:bodyPr>
            <a:spAutoFit/>
          </a:bodyPr>
          <a:lstStyle/>
          <a:p>
            <a:pPr marL="342900" indent="-342900">
              <a:spcBef>
                <a:spcPct val="50000"/>
              </a:spcBef>
            </a:pPr>
            <a:r>
              <a:rPr lang="fr-FR" sz="2000" b="1"/>
              <a:t>Ions lourds</a:t>
            </a:r>
          </a:p>
          <a:p>
            <a:pPr marL="342900" indent="-342900">
              <a:spcBef>
                <a:spcPct val="50000"/>
              </a:spcBef>
            </a:pPr>
            <a:r>
              <a:rPr lang="fr-FR" sz="1400" b="1"/>
              <a:t>Comparaison entre les différentes sondes: </a:t>
            </a:r>
            <a:r>
              <a:rPr lang="fr-FR" sz="1400" b="1" baseline="30000"/>
              <a:t>12</a:t>
            </a:r>
            <a:r>
              <a:rPr lang="fr-FR" sz="1400" b="1"/>
              <a:t>C, </a:t>
            </a:r>
            <a:r>
              <a:rPr lang="fr-FR" sz="1400" b="1" baseline="30000"/>
              <a:t>14</a:t>
            </a:r>
            <a:r>
              <a:rPr lang="fr-FR" sz="1400" b="1"/>
              <a:t>N, </a:t>
            </a:r>
            <a:r>
              <a:rPr lang="fr-FR" sz="1400" b="1" baseline="30000"/>
              <a:t>20</a:t>
            </a:r>
            <a:r>
              <a:rPr lang="fr-FR" sz="1400" b="1"/>
              <a:t>Ne, </a:t>
            </a:r>
            <a:r>
              <a:rPr lang="fr-FR" sz="1400" b="1" baseline="30000"/>
              <a:t>40</a:t>
            </a:r>
            <a:r>
              <a:rPr lang="fr-FR" sz="1400" b="1"/>
              <a:t>Ar</a:t>
            </a:r>
          </a:p>
          <a:p>
            <a:pPr marL="342900" indent="-342900">
              <a:spcBef>
                <a:spcPct val="50000"/>
              </a:spcBef>
            </a:pPr>
            <a:r>
              <a:rPr lang="fr-FR" sz="1400" b="1"/>
              <a:t>2 Types (p,n) et (n,p) étudiés simultanément</a:t>
            </a:r>
          </a:p>
          <a:p>
            <a:pPr marL="342900" indent="-342900">
              <a:spcBef>
                <a:spcPct val="50000"/>
              </a:spcBef>
            </a:pPr>
            <a:r>
              <a:rPr lang="fr-FR" sz="1400" b="1"/>
              <a:t>Première évidence du </a:t>
            </a:r>
            <a:r>
              <a:rPr lang="fr-FR" sz="1400" b="1">
                <a:latin typeface="Symbol" pitchFamily="18" charset="2"/>
              </a:rPr>
              <a:t>D</a:t>
            </a:r>
            <a:r>
              <a:rPr lang="fr-FR" sz="1400" b="1"/>
              <a:t> en collisions d’ions lourds (décalage = 70 MeV</a:t>
            </a:r>
          </a:p>
          <a:p>
            <a:pPr marL="342900" indent="-342900">
              <a:spcBef>
                <a:spcPct val="50000"/>
              </a:spcBef>
            </a:pPr>
            <a:r>
              <a:rPr lang="fr-FR" sz="1400" b="1"/>
              <a:t>Distribution angulaire très piquée: tout dans 1°</a:t>
            </a:r>
          </a:p>
          <a:p>
            <a:pPr marL="342900" indent="-342900">
              <a:spcBef>
                <a:spcPct val="50000"/>
              </a:spcBef>
            </a:pPr>
            <a:r>
              <a:rPr lang="fr-FR" sz="1400" b="1"/>
              <a:t>Existence de transitions spin-isospin: </a:t>
            </a:r>
            <a:r>
              <a:rPr lang="fr-FR" sz="1400" b="1">
                <a:sym typeface="Wingdings" pitchFamily="2" charset="2"/>
              </a:rPr>
              <a:t>Gamow-Teller (L=0), Spin-dipole, Spin-quadrupole</a:t>
            </a:r>
            <a:r>
              <a:rPr lang="fr-FR" sz="1400" b="1"/>
              <a:t> dans le projectile ET la cible  </a:t>
            </a:r>
            <a:r>
              <a:rPr lang="fr-FR" sz="1400" b="1">
                <a:sym typeface="Wingdings" pitchFamily="2" charset="2"/>
              </a:rPr>
              <a:t> explique les rôles relatifs des excitations à basse énergie et du </a:t>
            </a:r>
            <a:r>
              <a:rPr lang="fr-FR" sz="1400" b="1">
                <a:latin typeface="Symbol" pitchFamily="18" charset="2"/>
                <a:sym typeface="Wingdings" pitchFamily="2" charset="2"/>
              </a:rPr>
              <a:t>D</a:t>
            </a:r>
            <a:r>
              <a:rPr lang="fr-FR" sz="1400" b="1">
                <a:sym typeface="Wingdings" pitchFamily="2" charset="2"/>
              </a:rPr>
              <a:t> </a:t>
            </a:r>
          </a:p>
          <a:p>
            <a:pPr marL="342900" indent="-342900">
              <a:spcBef>
                <a:spcPct val="50000"/>
              </a:spcBef>
            </a:pPr>
            <a:r>
              <a:rPr lang="fr-FR" sz="1400" b="1"/>
              <a:t>Confirmation processus direct: </a:t>
            </a:r>
          </a:p>
          <a:p>
            <a:pPr marL="342900" indent="-342900">
              <a:spcBef>
                <a:spcPct val="50000"/>
              </a:spcBef>
              <a:buFontTx/>
              <a:buChar char="•"/>
            </a:pPr>
            <a:r>
              <a:rPr lang="fr-FR" sz="1400" b="1"/>
              <a:t>(</a:t>
            </a:r>
            <a:r>
              <a:rPr lang="fr-FR" sz="1400" b="1" baseline="30000"/>
              <a:t>14</a:t>
            </a:r>
            <a:r>
              <a:rPr lang="fr-FR" sz="1400" b="1"/>
              <a:t>N,</a:t>
            </a:r>
            <a:r>
              <a:rPr lang="fr-FR" sz="1400" b="1" baseline="30000"/>
              <a:t>14</a:t>
            </a:r>
            <a:r>
              <a:rPr lang="fr-FR" sz="1400" b="1"/>
              <a:t>O) quasi absent, Décroisssance </a:t>
            </a:r>
            <a:r>
              <a:rPr lang="fr-FR" sz="1400" b="1">
                <a:latin typeface="Symbol" pitchFamily="18" charset="2"/>
              </a:rPr>
              <a:t>b</a:t>
            </a:r>
            <a:r>
              <a:rPr lang="fr-FR" sz="1400" b="1"/>
              <a:t> très ralentie</a:t>
            </a:r>
          </a:p>
          <a:p>
            <a:pPr marL="342900" indent="-342900">
              <a:spcBef>
                <a:spcPct val="50000"/>
              </a:spcBef>
              <a:buFontTx/>
              <a:buChar char="•"/>
            </a:pPr>
            <a:r>
              <a:rPr lang="fr-FR" sz="1400" b="1"/>
              <a:t>Faiblesse de l’excitation du </a:t>
            </a:r>
            <a:r>
              <a:rPr lang="fr-FR" sz="1400" b="1">
                <a:latin typeface="Symbol" pitchFamily="18" charset="2"/>
              </a:rPr>
              <a:t>D</a:t>
            </a:r>
            <a:r>
              <a:rPr lang="fr-FR" sz="1400" b="1"/>
              <a:t> en (</a:t>
            </a:r>
            <a:r>
              <a:rPr lang="fr-FR" sz="1400" b="1" baseline="30000"/>
              <a:t>12</a:t>
            </a:r>
            <a:r>
              <a:rPr lang="fr-FR" sz="1400" b="1"/>
              <a:t>C,</a:t>
            </a:r>
            <a:r>
              <a:rPr lang="fr-FR" sz="1400" b="1" baseline="30000"/>
              <a:t>12</a:t>
            </a:r>
            <a:r>
              <a:rPr lang="fr-FR" sz="1400" b="1"/>
              <a:t>N): FF très piqué vers 0°: dominé par les valeurs faibles du transfert </a:t>
            </a:r>
            <a:r>
              <a:rPr lang="fr-FR" sz="1400" b="1" i="1"/>
              <a:t>q</a:t>
            </a:r>
          </a:p>
        </p:txBody>
      </p:sp>
      <p:sp>
        <p:nvSpPr>
          <p:cNvPr id="29704" name="Oval 6"/>
          <p:cNvSpPr>
            <a:spLocks noChangeArrowheads="1"/>
          </p:cNvSpPr>
          <p:nvPr/>
        </p:nvSpPr>
        <p:spPr bwMode="auto">
          <a:xfrm>
            <a:off x="7021513" y="836613"/>
            <a:ext cx="1079500" cy="360362"/>
          </a:xfrm>
          <a:prstGeom prst="ellipse">
            <a:avLst/>
          </a:prstGeom>
          <a:noFill/>
          <a:ln w="34925">
            <a:solidFill>
              <a:srgbClr val="FF0000"/>
            </a:solidFill>
            <a:round/>
            <a:headEnd/>
            <a:tailEnd/>
          </a:ln>
        </p:spPr>
        <p:txBody>
          <a:bodyPr wrap="none" anchor="ctr"/>
          <a:lstStyle/>
          <a:p>
            <a:pPr algn="ctr"/>
            <a:endParaRPr lang="fr-FR"/>
          </a:p>
        </p:txBody>
      </p:sp>
      <p:sp>
        <p:nvSpPr>
          <p:cNvPr id="29705" name="Oval 7"/>
          <p:cNvSpPr>
            <a:spLocks noChangeArrowheads="1"/>
          </p:cNvSpPr>
          <p:nvPr/>
        </p:nvSpPr>
        <p:spPr bwMode="auto">
          <a:xfrm>
            <a:off x="6948488" y="4364038"/>
            <a:ext cx="1079500" cy="360362"/>
          </a:xfrm>
          <a:prstGeom prst="ellipse">
            <a:avLst/>
          </a:prstGeom>
          <a:noFill/>
          <a:ln w="38100">
            <a:solidFill>
              <a:srgbClr val="FF0000"/>
            </a:solidFill>
            <a:round/>
            <a:headEnd/>
            <a:tailEnd/>
          </a:ln>
        </p:spPr>
        <p:txBody>
          <a:bodyPr wrap="none" anchor="ctr"/>
          <a:lstStyle/>
          <a:p>
            <a:pPr algn="ctr"/>
            <a:endParaRPr lang="fr-FR"/>
          </a:p>
        </p:txBody>
      </p:sp>
      <p:sp>
        <p:nvSpPr>
          <p:cNvPr id="29706" name="Text Box 8"/>
          <p:cNvSpPr txBox="1">
            <a:spLocks noChangeArrowheads="1"/>
          </p:cNvSpPr>
          <p:nvPr/>
        </p:nvSpPr>
        <p:spPr bwMode="auto">
          <a:xfrm>
            <a:off x="6948488" y="5211763"/>
            <a:ext cx="719137" cy="304800"/>
          </a:xfrm>
          <a:prstGeom prst="rect">
            <a:avLst/>
          </a:prstGeom>
          <a:solidFill>
            <a:srgbClr val="FFFF00"/>
          </a:solidFill>
          <a:ln w="9525">
            <a:noFill/>
            <a:miter lim="800000"/>
            <a:headEnd/>
            <a:tailEnd/>
          </a:ln>
        </p:spPr>
        <p:txBody>
          <a:bodyPr>
            <a:spAutoFit/>
          </a:bodyPr>
          <a:lstStyle/>
          <a:p>
            <a:pPr algn="ctr">
              <a:spcBef>
                <a:spcPct val="50000"/>
              </a:spcBef>
            </a:pPr>
            <a:r>
              <a:rPr lang="fr-FR" sz="1400" b="1">
                <a:latin typeface="Symbol" pitchFamily="18" charset="2"/>
              </a:rPr>
              <a:t>D</a:t>
            </a:r>
            <a:r>
              <a:rPr lang="fr-FR" sz="1400" b="1" baseline="30000">
                <a:latin typeface="Symbol" pitchFamily="18" charset="2"/>
              </a:rPr>
              <a:t>++</a:t>
            </a:r>
            <a:r>
              <a:rPr lang="fr-FR" sz="1400" b="1">
                <a:latin typeface="Symbol" pitchFamily="18" charset="2"/>
              </a:rPr>
              <a:t>, D</a:t>
            </a:r>
            <a:r>
              <a:rPr lang="fr-FR" sz="1400" b="1" baseline="30000">
                <a:latin typeface="Symbol" pitchFamily="18" charset="2"/>
              </a:rPr>
              <a:t>+</a:t>
            </a:r>
          </a:p>
        </p:txBody>
      </p:sp>
      <p:sp>
        <p:nvSpPr>
          <p:cNvPr id="29707" name="Text Box 9"/>
          <p:cNvSpPr txBox="1">
            <a:spLocks noChangeArrowheads="1"/>
          </p:cNvSpPr>
          <p:nvPr/>
        </p:nvSpPr>
        <p:spPr bwMode="auto">
          <a:xfrm>
            <a:off x="6877050" y="1557338"/>
            <a:ext cx="719138" cy="304800"/>
          </a:xfrm>
          <a:prstGeom prst="rect">
            <a:avLst/>
          </a:prstGeom>
          <a:solidFill>
            <a:srgbClr val="FFFF00"/>
          </a:solidFill>
          <a:ln w="9525">
            <a:noFill/>
            <a:miter lim="800000"/>
            <a:headEnd/>
            <a:tailEnd/>
          </a:ln>
        </p:spPr>
        <p:txBody>
          <a:bodyPr>
            <a:spAutoFit/>
          </a:bodyPr>
          <a:lstStyle/>
          <a:p>
            <a:pPr algn="ctr">
              <a:spcBef>
                <a:spcPct val="50000"/>
              </a:spcBef>
            </a:pPr>
            <a:r>
              <a:rPr lang="fr-FR" sz="1400" b="1">
                <a:latin typeface="Symbol" pitchFamily="18" charset="2"/>
              </a:rPr>
              <a:t>D</a:t>
            </a:r>
            <a:r>
              <a:rPr lang="fr-FR" sz="1400" b="1" baseline="30000">
                <a:latin typeface="Symbol" pitchFamily="18" charset="2"/>
              </a:rPr>
              <a:t>0</a:t>
            </a:r>
            <a:r>
              <a:rPr lang="fr-FR" sz="1400" b="1">
                <a:latin typeface="Symbol" pitchFamily="18" charset="2"/>
              </a:rPr>
              <a:t>, D</a:t>
            </a:r>
            <a:r>
              <a:rPr lang="fr-FR" sz="1400" b="1" baseline="30000">
                <a:latin typeface="Symbol" pitchFamily="18" charset="2"/>
              </a:rPr>
              <a:t>-</a:t>
            </a:r>
          </a:p>
        </p:txBody>
      </p:sp>
      <p:pic>
        <p:nvPicPr>
          <p:cNvPr id="29708" name="Picture 13" descr="spectre_C12-C12-N12_comp"/>
          <p:cNvPicPr>
            <a:picLocks noChangeAspect="1" noChangeArrowheads="1"/>
          </p:cNvPicPr>
          <p:nvPr/>
        </p:nvPicPr>
        <p:blipFill>
          <a:blip r:embed="rId4"/>
          <a:srcRect/>
          <a:stretch>
            <a:fillRect/>
          </a:stretch>
        </p:blipFill>
        <p:spPr bwMode="auto">
          <a:xfrm>
            <a:off x="2916238" y="4695825"/>
            <a:ext cx="3311525" cy="2046288"/>
          </a:xfrm>
          <a:prstGeom prst="rect">
            <a:avLst/>
          </a:prstGeom>
          <a:noFill/>
          <a:ln w="9525">
            <a:noFill/>
            <a:miter lim="800000"/>
            <a:headEnd/>
            <a:tailEnd/>
          </a:ln>
        </p:spPr>
      </p:pic>
      <p:pic>
        <p:nvPicPr>
          <p:cNvPr id="29709" name="Picture 14" descr="spectre_C12-N14C14_comp"/>
          <p:cNvPicPr>
            <a:picLocks noChangeAspect="1" noChangeArrowheads="1"/>
          </p:cNvPicPr>
          <p:nvPr/>
        </p:nvPicPr>
        <p:blipFill>
          <a:blip r:embed="rId5"/>
          <a:srcRect/>
          <a:stretch>
            <a:fillRect/>
          </a:stretch>
        </p:blipFill>
        <p:spPr bwMode="auto">
          <a:xfrm>
            <a:off x="-36513" y="4613275"/>
            <a:ext cx="2952751" cy="2128838"/>
          </a:xfrm>
          <a:prstGeom prst="rect">
            <a:avLst/>
          </a:prstGeom>
          <a:noFill/>
          <a:ln w="9525">
            <a:noFill/>
            <a:miter lim="800000"/>
            <a:headEnd/>
            <a:tailEnd/>
          </a:ln>
        </p:spPr>
      </p:pic>
      <p:sp>
        <p:nvSpPr>
          <p:cNvPr id="29710" name="Oval 15"/>
          <p:cNvSpPr>
            <a:spLocks noChangeArrowheads="1"/>
          </p:cNvSpPr>
          <p:nvPr/>
        </p:nvSpPr>
        <p:spPr bwMode="auto">
          <a:xfrm>
            <a:off x="611188" y="4868863"/>
            <a:ext cx="1079500" cy="360362"/>
          </a:xfrm>
          <a:prstGeom prst="ellipse">
            <a:avLst/>
          </a:prstGeom>
          <a:noFill/>
          <a:ln w="38100">
            <a:solidFill>
              <a:srgbClr val="FF0000"/>
            </a:solidFill>
            <a:round/>
            <a:headEnd/>
            <a:tailEnd/>
          </a:ln>
        </p:spPr>
        <p:txBody>
          <a:bodyPr wrap="none" anchor="ctr"/>
          <a:lstStyle/>
          <a:p>
            <a:pPr algn="ctr"/>
            <a:endParaRPr lang="fr-FR"/>
          </a:p>
        </p:txBody>
      </p:sp>
      <p:sp>
        <p:nvSpPr>
          <p:cNvPr id="29711" name="Oval 16"/>
          <p:cNvSpPr>
            <a:spLocks noChangeArrowheads="1"/>
          </p:cNvSpPr>
          <p:nvPr/>
        </p:nvSpPr>
        <p:spPr bwMode="auto">
          <a:xfrm>
            <a:off x="3563938" y="4940300"/>
            <a:ext cx="1079500" cy="360363"/>
          </a:xfrm>
          <a:prstGeom prst="ellipse">
            <a:avLst/>
          </a:prstGeom>
          <a:noFill/>
          <a:ln w="38100">
            <a:solidFill>
              <a:srgbClr val="FF0000"/>
            </a:solidFill>
            <a:round/>
            <a:headEnd/>
            <a:tailEnd/>
          </a:ln>
        </p:spPr>
        <p:txBody>
          <a:bodyPr wrap="none" anchor="ctr"/>
          <a:lstStyle/>
          <a:p>
            <a:pPr algn="ctr"/>
            <a:endParaRPr lang="fr-FR"/>
          </a:p>
        </p:txBody>
      </p:sp>
      <p:sp>
        <p:nvSpPr>
          <p:cNvPr id="29712" name="Text Box 17"/>
          <p:cNvSpPr txBox="1">
            <a:spLocks noChangeArrowheads="1"/>
          </p:cNvSpPr>
          <p:nvPr/>
        </p:nvSpPr>
        <p:spPr bwMode="auto">
          <a:xfrm>
            <a:off x="3635375" y="5516563"/>
            <a:ext cx="719138" cy="304800"/>
          </a:xfrm>
          <a:prstGeom prst="rect">
            <a:avLst/>
          </a:prstGeom>
          <a:solidFill>
            <a:srgbClr val="FFFF00"/>
          </a:solidFill>
          <a:ln w="9525">
            <a:noFill/>
            <a:miter lim="800000"/>
            <a:headEnd/>
            <a:tailEnd/>
          </a:ln>
        </p:spPr>
        <p:txBody>
          <a:bodyPr>
            <a:spAutoFit/>
          </a:bodyPr>
          <a:lstStyle/>
          <a:p>
            <a:pPr algn="ctr">
              <a:spcBef>
                <a:spcPct val="50000"/>
              </a:spcBef>
            </a:pPr>
            <a:r>
              <a:rPr lang="fr-FR" sz="1400" b="1">
                <a:latin typeface="Symbol" pitchFamily="18" charset="2"/>
              </a:rPr>
              <a:t>D</a:t>
            </a:r>
            <a:r>
              <a:rPr lang="fr-FR" sz="1400" b="1" baseline="30000">
                <a:latin typeface="Symbol" pitchFamily="18" charset="2"/>
              </a:rPr>
              <a:t>0</a:t>
            </a:r>
            <a:r>
              <a:rPr lang="fr-FR" sz="1400" b="1">
                <a:latin typeface="Symbol" pitchFamily="18" charset="2"/>
              </a:rPr>
              <a:t>, D</a:t>
            </a:r>
            <a:r>
              <a:rPr lang="fr-FR" sz="1400" b="1" baseline="30000">
                <a:latin typeface="Symbol" pitchFamily="18" charset="2"/>
              </a:rPr>
              <a:t>-</a:t>
            </a:r>
          </a:p>
        </p:txBody>
      </p:sp>
      <p:sp>
        <p:nvSpPr>
          <p:cNvPr id="29713" name="Oval 18"/>
          <p:cNvSpPr>
            <a:spLocks noChangeArrowheads="1"/>
          </p:cNvSpPr>
          <p:nvPr/>
        </p:nvSpPr>
        <p:spPr bwMode="auto">
          <a:xfrm rot="-758725">
            <a:off x="3779838" y="6021388"/>
            <a:ext cx="1152525" cy="503237"/>
          </a:xfrm>
          <a:prstGeom prst="ellipse">
            <a:avLst/>
          </a:prstGeom>
          <a:noFill/>
          <a:ln w="28575">
            <a:solidFill>
              <a:srgbClr val="FFFF00"/>
            </a:solidFill>
            <a:round/>
            <a:headEnd/>
            <a:tailEnd/>
          </a:ln>
        </p:spPr>
        <p:txBody>
          <a:bodyPr wrap="none" anchor="ctr"/>
          <a:lstStyle/>
          <a:p>
            <a:pPr algn="ctr"/>
            <a:endParaRPr lang="fr-FR"/>
          </a:p>
        </p:txBody>
      </p:sp>
      <p:sp>
        <p:nvSpPr>
          <p:cNvPr id="29714" name="Line 19"/>
          <p:cNvSpPr>
            <a:spLocks noChangeShapeType="1"/>
          </p:cNvSpPr>
          <p:nvPr/>
        </p:nvSpPr>
        <p:spPr bwMode="auto">
          <a:xfrm>
            <a:off x="7740650" y="1700213"/>
            <a:ext cx="0" cy="1582737"/>
          </a:xfrm>
          <a:prstGeom prst="line">
            <a:avLst/>
          </a:prstGeom>
          <a:noFill/>
          <a:ln w="34925">
            <a:solidFill>
              <a:srgbClr val="FFCC00"/>
            </a:solidFill>
            <a:round/>
            <a:headEnd/>
            <a:tailEnd/>
          </a:ln>
        </p:spPr>
        <p:txBody>
          <a:bodyPr/>
          <a:lstStyle/>
          <a:p>
            <a:endParaRPr lang="fr-FR"/>
          </a:p>
        </p:txBody>
      </p:sp>
      <p:sp>
        <p:nvSpPr>
          <p:cNvPr id="29715" name="Line 20"/>
          <p:cNvSpPr>
            <a:spLocks noChangeShapeType="1"/>
          </p:cNvSpPr>
          <p:nvPr/>
        </p:nvSpPr>
        <p:spPr bwMode="auto">
          <a:xfrm>
            <a:off x="4356100" y="4870450"/>
            <a:ext cx="0" cy="1582738"/>
          </a:xfrm>
          <a:prstGeom prst="line">
            <a:avLst/>
          </a:prstGeom>
          <a:noFill/>
          <a:ln w="34925">
            <a:solidFill>
              <a:srgbClr val="FFCC00"/>
            </a:solidFill>
            <a:round/>
            <a:headEnd/>
            <a:tailEnd/>
          </a:ln>
        </p:spPr>
        <p:txBody>
          <a:bodyPr/>
          <a:lstStyle/>
          <a:p>
            <a:endParaRPr lang="fr-FR"/>
          </a:p>
        </p:txBody>
      </p:sp>
      <p:sp>
        <p:nvSpPr>
          <p:cNvPr id="29716" name="Line 21"/>
          <p:cNvSpPr>
            <a:spLocks noChangeShapeType="1"/>
          </p:cNvSpPr>
          <p:nvPr/>
        </p:nvSpPr>
        <p:spPr bwMode="auto">
          <a:xfrm>
            <a:off x="7740650" y="4583113"/>
            <a:ext cx="0" cy="1582737"/>
          </a:xfrm>
          <a:prstGeom prst="line">
            <a:avLst/>
          </a:prstGeom>
          <a:noFill/>
          <a:ln w="34925">
            <a:solidFill>
              <a:srgbClr val="FFCC00"/>
            </a:solidFill>
            <a:round/>
            <a:headEnd/>
            <a:tailEnd/>
          </a:ln>
        </p:spPr>
        <p:txBody>
          <a:bodyPr/>
          <a:lstStyle/>
          <a:p>
            <a:endParaRPr lang="fr-FR"/>
          </a:p>
        </p:txBody>
      </p:sp>
      <p:sp>
        <p:nvSpPr>
          <p:cNvPr id="29717" name="Line 22"/>
          <p:cNvSpPr>
            <a:spLocks noChangeShapeType="1"/>
          </p:cNvSpPr>
          <p:nvPr/>
        </p:nvSpPr>
        <p:spPr bwMode="auto">
          <a:xfrm>
            <a:off x="1547813" y="4870450"/>
            <a:ext cx="0" cy="1582738"/>
          </a:xfrm>
          <a:prstGeom prst="line">
            <a:avLst/>
          </a:prstGeom>
          <a:noFill/>
          <a:ln w="34925">
            <a:solidFill>
              <a:srgbClr val="FFCC00"/>
            </a:solidFill>
            <a:round/>
            <a:headEnd/>
            <a:tailEnd/>
          </a:ln>
        </p:spPr>
        <p:txBody>
          <a:bodyPr/>
          <a:lstStyle/>
          <a:p>
            <a:endParaRPr lang="fr-FR"/>
          </a:p>
        </p:txBody>
      </p:sp>
      <p:sp>
        <p:nvSpPr>
          <p:cNvPr id="29718" name="Text Box 23"/>
          <p:cNvSpPr txBox="1">
            <a:spLocks noChangeArrowheads="1"/>
          </p:cNvSpPr>
          <p:nvPr/>
        </p:nvSpPr>
        <p:spPr bwMode="auto">
          <a:xfrm>
            <a:off x="684213" y="5445125"/>
            <a:ext cx="719137" cy="304800"/>
          </a:xfrm>
          <a:prstGeom prst="rect">
            <a:avLst/>
          </a:prstGeom>
          <a:solidFill>
            <a:srgbClr val="FFFF00"/>
          </a:solidFill>
          <a:ln w="9525">
            <a:noFill/>
            <a:miter lim="800000"/>
            <a:headEnd/>
            <a:tailEnd/>
          </a:ln>
        </p:spPr>
        <p:txBody>
          <a:bodyPr>
            <a:spAutoFit/>
          </a:bodyPr>
          <a:lstStyle/>
          <a:p>
            <a:pPr algn="ctr">
              <a:spcBef>
                <a:spcPct val="50000"/>
              </a:spcBef>
            </a:pPr>
            <a:r>
              <a:rPr lang="fr-FR" sz="1400" b="1">
                <a:latin typeface="Symbol" pitchFamily="18" charset="2"/>
              </a:rPr>
              <a:t>D</a:t>
            </a:r>
            <a:r>
              <a:rPr lang="fr-FR" sz="1400" b="1" baseline="30000">
                <a:latin typeface="Symbol" pitchFamily="18" charset="2"/>
              </a:rPr>
              <a:t>++</a:t>
            </a:r>
            <a:r>
              <a:rPr lang="fr-FR" sz="1400" b="1">
                <a:latin typeface="Symbol" pitchFamily="18" charset="2"/>
              </a:rPr>
              <a:t>, D</a:t>
            </a:r>
            <a:r>
              <a:rPr lang="fr-FR" sz="1400" b="1" baseline="30000">
                <a:latin typeface="Symbol" pitchFamily="18" charset="2"/>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ce réservé de la date 3"/>
          <p:cNvSpPr>
            <a:spLocks noGrp="1"/>
          </p:cNvSpPr>
          <p:nvPr>
            <p:ph type="dt" sz="quarter" idx="10"/>
          </p:nvPr>
        </p:nvSpPr>
        <p:spPr/>
        <p:txBody>
          <a:bodyPr/>
          <a:lstStyle/>
          <a:p>
            <a:pPr>
              <a:defRPr/>
            </a:pPr>
            <a:fld id="{9F3C161B-7FF3-4E3C-A3AD-27181B9D5E3B}" type="datetime1">
              <a:rPr lang="fr-FR"/>
              <a:pPr>
                <a:defRPr/>
              </a:pPr>
              <a:t>07/12/2022</a:t>
            </a:fld>
            <a:endParaRPr lang="fr-FR"/>
          </a:p>
        </p:txBody>
      </p:sp>
      <p:sp>
        <p:nvSpPr>
          <p:cNvPr id="30722" name="Espace réservé du pied de page 4"/>
          <p:cNvSpPr>
            <a:spLocks noGrp="1"/>
          </p:cNvSpPr>
          <p:nvPr>
            <p:ph type="ftr" sz="quarter" idx="11"/>
          </p:nvPr>
        </p:nvSpPr>
        <p:spPr bwMode="auto">
          <a:noFill/>
          <a:ln>
            <a:miter lim="800000"/>
            <a:headEnd/>
            <a:tailEnd/>
          </a:ln>
        </p:spPr>
        <p:txBody>
          <a:bodyPr/>
          <a:lstStyle/>
          <a:p>
            <a:r>
              <a:rPr lang="fr-FR" smtClean="0"/>
              <a:t>Hommage à Pierre</a:t>
            </a:r>
          </a:p>
        </p:txBody>
      </p:sp>
      <p:sp>
        <p:nvSpPr>
          <p:cNvPr id="28" name="Espace réservé du numéro de diapositive 5"/>
          <p:cNvSpPr>
            <a:spLocks noGrp="1"/>
          </p:cNvSpPr>
          <p:nvPr>
            <p:ph type="sldNum" sz="quarter" idx="12"/>
          </p:nvPr>
        </p:nvSpPr>
        <p:spPr/>
        <p:txBody>
          <a:bodyPr/>
          <a:lstStyle/>
          <a:p>
            <a:pPr>
              <a:defRPr/>
            </a:pPr>
            <a:fld id="{EF35779D-BDD7-40B7-9F2E-141A81E3921C}" type="slidenum">
              <a:rPr lang="fr-FR"/>
              <a:pPr>
                <a:defRPr/>
              </a:pPr>
              <a:t>15</a:t>
            </a:fld>
            <a:endParaRPr lang="fr-FR"/>
          </a:p>
        </p:txBody>
      </p:sp>
      <p:sp>
        <p:nvSpPr>
          <p:cNvPr id="30724" name="Rectangle 3"/>
          <p:cNvSpPr>
            <a:spLocks noGrp="1"/>
          </p:cNvSpPr>
          <p:nvPr>
            <p:ph type="body" idx="1"/>
          </p:nvPr>
        </p:nvSpPr>
        <p:spPr>
          <a:xfrm>
            <a:off x="-36513" y="5084763"/>
            <a:ext cx="3887788" cy="1728787"/>
          </a:xfrm>
          <a:solidFill>
            <a:schemeClr val="bg1"/>
          </a:solidFill>
          <a:ln w="28575">
            <a:solidFill>
              <a:schemeClr val="hlink"/>
            </a:solidFill>
          </a:ln>
        </p:spPr>
        <p:txBody>
          <a:bodyPr/>
          <a:lstStyle/>
          <a:p>
            <a:pPr marL="609600" indent="-609600">
              <a:lnSpc>
                <a:spcPct val="80000"/>
              </a:lnSpc>
              <a:buFont typeface="Arial" charset="0"/>
              <a:buNone/>
            </a:pPr>
            <a:r>
              <a:rPr lang="fr-FR" sz="1600" b="1" smtClean="0"/>
              <a:t>Étude du processus quasi libre (</a:t>
            </a:r>
            <a:r>
              <a:rPr lang="fr-FR" sz="1600" b="1" smtClean="0">
                <a:latin typeface="Symbol" pitchFamily="18" charset="2"/>
              </a:rPr>
              <a:t>w</a:t>
            </a:r>
            <a:r>
              <a:rPr lang="fr-FR" sz="1600" b="1" smtClean="0"/>
              <a:t>=100 MeV)  </a:t>
            </a:r>
          </a:p>
          <a:p>
            <a:pPr marL="609600" indent="-609600">
              <a:lnSpc>
                <a:spcPct val="80000"/>
              </a:lnSpc>
              <a:buFont typeface="Arial" charset="0"/>
              <a:buAutoNum type="arabicPeriod"/>
            </a:pPr>
            <a:r>
              <a:rPr lang="fr-FR" sz="1400" b="1" smtClean="0"/>
              <a:t>Calcul RPA ‘avec et sans corrélations</a:t>
            </a:r>
          </a:p>
          <a:p>
            <a:pPr marL="609600" indent="-609600">
              <a:lnSpc>
                <a:spcPct val="80000"/>
              </a:lnSpc>
              <a:buFont typeface="Arial" charset="0"/>
              <a:buAutoNum type="arabicPeriod"/>
            </a:pPr>
            <a:r>
              <a:rPr lang="fr-FR" sz="1400" b="1" smtClean="0"/>
              <a:t>Importance des distorsions </a:t>
            </a:r>
          </a:p>
          <a:p>
            <a:pPr marL="609600" indent="-609600">
              <a:lnSpc>
                <a:spcPct val="80000"/>
              </a:lnSpc>
              <a:buFont typeface="Arial" charset="0"/>
              <a:buAutoNum type="arabicPeriod"/>
            </a:pPr>
            <a:r>
              <a:rPr lang="fr-FR" sz="1400" b="1" smtClean="0"/>
              <a:t>Processus d’ordre supérieur</a:t>
            </a:r>
          </a:p>
          <a:p>
            <a:pPr marL="609600" indent="-609600">
              <a:lnSpc>
                <a:spcPct val="80000"/>
              </a:lnSpc>
              <a:buFont typeface="Arial" charset="0"/>
              <a:buAutoNum type="arabicPeriod"/>
            </a:pPr>
            <a:r>
              <a:rPr lang="fr-FR" sz="1400" b="1" smtClean="0"/>
              <a:t>Effet des distorsions lave </a:t>
            </a:r>
          </a:p>
          <a:p>
            <a:pPr marL="609600" indent="-609600">
              <a:lnSpc>
                <a:spcPct val="80000"/>
              </a:lnSpc>
              <a:buFont typeface="Arial" charset="0"/>
              <a:buNone/>
            </a:pPr>
            <a:r>
              <a:rPr lang="fr-FR" sz="1400" b="1" smtClean="0"/>
              <a:t>la sensibilité aux éventuels effets de </a:t>
            </a:r>
          </a:p>
          <a:p>
            <a:pPr marL="609600" indent="-609600">
              <a:lnSpc>
                <a:spcPct val="80000"/>
              </a:lnSpc>
              <a:buFont typeface="Arial" charset="0"/>
              <a:buNone/>
            </a:pPr>
            <a:r>
              <a:rPr lang="fr-FR" sz="1400" b="1" smtClean="0"/>
              <a:t>polarisation du milieu</a:t>
            </a:r>
          </a:p>
        </p:txBody>
      </p:sp>
      <p:sp>
        <p:nvSpPr>
          <p:cNvPr id="30725" name="Rectangle 2"/>
          <p:cNvSpPr>
            <a:spLocks/>
          </p:cNvSpPr>
          <p:nvPr/>
        </p:nvSpPr>
        <p:spPr bwMode="auto">
          <a:xfrm>
            <a:off x="468313" y="0"/>
            <a:ext cx="8229600" cy="504825"/>
          </a:xfrm>
          <a:prstGeom prst="rect">
            <a:avLst/>
          </a:prstGeom>
          <a:noFill/>
          <a:ln w="9525">
            <a:noFill/>
            <a:miter lim="800000"/>
            <a:headEnd/>
            <a:tailEnd/>
          </a:ln>
        </p:spPr>
        <p:txBody>
          <a:bodyPr anchor="ctr"/>
          <a:lstStyle/>
          <a:p>
            <a:pPr algn="ctr" eaLnBrk="0" hangingPunct="0"/>
            <a:r>
              <a:rPr lang="fr-FR" sz="2400">
                <a:solidFill>
                  <a:schemeClr val="hlink"/>
                </a:solidFill>
                <a:latin typeface="Calibri" pitchFamily="34" charset="0"/>
              </a:rPr>
              <a:t>La dynamique </a:t>
            </a:r>
            <a:r>
              <a:rPr lang="fr-FR" sz="2400">
                <a:solidFill>
                  <a:schemeClr val="hlink"/>
                </a:solidFill>
                <a:latin typeface="Symbol" pitchFamily="18" charset="2"/>
              </a:rPr>
              <a:t>pD</a:t>
            </a:r>
            <a:r>
              <a:rPr lang="fr-FR" sz="2400">
                <a:solidFill>
                  <a:schemeClr val="hlink"/>
                </a:solidFill>
                <a:latin typeface="Calibri" pitchFamily="34" charset="0"/>
              </a:rPr>
              <a:t>N dans les noyaux: deutons polarisés</a:t>
            </a:r>
          </a:p>
        </p:txBody>
      </p:sp>
      <p:sp>
        <p:nvSpPr>
          <p:cNvPr id="30726" name="Line 6"/>
          <p:cNvSpPr>
            <a:spLocks noChangeShapeType="1"/>
          </p:cNvSpPr>
          <p:nvPr/>
        </p:nvSpPr>
        <p:spPr bwMode="auto">
          <a:xfrm>
            <a:off x="1258888" y="549275"/>
            <a:ext cx="215900" cy="0"/>
          </a:xfrm>
          <a:prstGeom prst="line">
            <a:avLst/>
          </a:prstGeom>
          <a:noFill/>
          <a:ln w="25400">
            <a:solidFill>
              <a:schemeClr val="tx1"/>
            </a:solidFill>
            <a:round/>
            <a:headEnd/>
            <a:tailEnd type="triangle" w="med" len="med"/>
          </a:ln>
        </p:spPr>
        <p:txBody>
          <a:bodyPr/>
          <a:lstStyle/>
          <a:p>
            <a:endParaRPr lang="fr-FR"/>
          </a:p>
        </p:txBody>
      </p:sp>
      <p:pic>
        <p:nvPicPr>
          <p:cNvPr id="30727" name="Picture 7" descr="spectre_d2p_delta_comp"/>
          <p:cNvPicPr>
            <a:picLocks noChangeAspect="1" noChangeArrowheads="1"/>
          </p:cNvPicPr>
          <p:nvPr/>
        </p:nvPicPr>
        <p:blipFill>
          <a:blip r:embed="rId2"/>
          <a:srcRect/>
          <a:stretch>
            <a:fillRect/>
          </a:stretch>
        </p:blipFill>
        <p:spPr bwMode="auto">
          <a:xfrm>
            <a:off x="6727825" y="2144713"/>
            <a:ext cx="2452688" cy="4713287"/>
          </a:xfrm>
          <a:prstGeom prst="rect">
            <a:avLst/>
          </a:prstGeom>
          <a:noFill/>
          <a:ln w="22225">
            <a:solidFill>
              <a:srgbClr val="008000"/>
            </a:solidFill>
            <a:miter lim="800000"/>
            <a:headEnd/>
            <a:tailEnd/>
          </a:ln>
        </p:spPr>
      </p:pic>
      <p:sp>
        <p:nvSpPr>
          <p:cNvPr id="30728" name="Rectangle 8"/>
          <p:cNvSpPr>
            <a:spLocks/>
          </p:cNvSpPr>
          <p:nvPr/>
        </p:nvSpPr>
        <p:spPr bwMode="auto">
          <a:xfrm>
            <a:off x="-36513" y="1773238"/>
            <a:ext cx="3527426" cy="2790825"/>
          </a:xfrm>
          <a:prstGeom prst="rect">
            <a:avLst/>
          </a:prstGeom>
          <a:noFill/>
          <a:ln w="38100">
            <a:solidFill>
              <a:srgbClr val="008000"/>
            </a:solidFill>
            <a:miter lim="800000"/>
            <a:headEnd/>
            <a:tailEnd/>
          </a:ln>
        </p:spPr>
        <p:txBody>
          <a:bodyPr/>
          <a:lstStyle/>
          <a:p>
            <a:pPr marL="609600" indent="-609600" eaLnBrk="0" hangingPunct="0">
              <a:lnSpc>
                <a:spcPct val="90000"/>
              </a:lnSpc>
              <a:spcBef>
                <a:spcPct val="20000"/>
              </a:spcBef>
              <a:buFont typeface="Arial" charset="0"/>
              <a:buNone/>
            </a:pPr>
            <a:endParaRPr lang="fr-FR" sz="1400" b="1">
              <a:latin typeface="Calibri" pitchFamily="34" charset="0"/>
            </a:endParaRPr>
          </a:p>
          <a:p>
            <a:pPr marL="609600" indent="-609600" eaLnBrk="0" hangingPunct="0">
              <a:lnSpc>
                <a:spcPct val="90000"/>
              </a:lnSpc>
              <a:spcBef>
                <a:spcPct val="20000"/>
              </a:spcBef>
              <a:buFont typeface="Arial" charset="0"/>
              <a:buNone/>
            </a:pPr>
            <a:r>
              <a:rPr lang="fr-FR" b="1">
                <a:latin typeface="Calibri" pitchFamily="34" charset="0"/>
              </a:rPr>
              <a:t>Excitation du </a:t>
            </a:r>
            <a:r>
              <a:rPr lang="fr-FR" b="1">
                <a:latin typeface="Symbol" pitchFamily="18" charset="2"/>
              </a:rPr>
              <a:t>D</a:t>
            </a:r>
          </a:p>
          <a:p>
            <a:pPr marL="609600" indent="-609600" eaLnBrk="0" hangingPunct="0">
              <a:lnSpc>
                <a:spcPct val="90000"/>
              </a:lnSpc>
              <a:spcBef>
                <a:spcPct val="20000"/>
              </a:spcBef>
              <a:buFont typeface="Arial" charset="0"/>
              <a:buChar char="•"/>
            </a:pPr>
            <a:r>
              <a:rPr lang="fr-FR" sz="1600" b="1">
                <a:latin typeface="Calibri" pitchFamily="34" charset="0"/>
              </a:rPr>
              <a:t>Décalage </a:t>
            </a:r>
            <a:r>
              <a:rPr lang="fr-FR" sz="1600" b="1" baseline="30000">
                <a:latin typeface="Calibri" pitchFamily="34" charset="0"/>
              </a:rPr>
              <a:t>12</a:t>
            </a:r>
            <a:r>
              <a:rPr lang="fr-FR" sz="1600" b="1">
                <a:latin typeface="Calibri" pitchFamily="34" charset="0"/>
              </a:rPr>
              <a:t>C/</a:t>
            </a:r>
            <a:r>
              <a:rPr lang="fr-FR" sz="1600" b="1" baseline="30000">
                <a:latin typeface="Calibri" pitchFamily="34" charset="0"/>
              </a:rPr>
              <a:t>2</a:t>
            </a:r>
            <a:r>
              <a:rPr lang="fr-FR" sz="1600" b="1">
                <a:latin typeface="Calibri" pitchFamily="34" charset="0"/>
              </a:rPr>
              <a:t>H confirmé </a:t>
            </a:r>
          </a:p>
          <a:p>
            <a:pPr marL="609600" indent="-609600" eaLnBrk="0" hangingPunct="0">
              <a:lnSpc>
                <a:spcPct val="90000"/>
              </a:lnSpc>
              <a:spcBef>
                <a:spcPct val="20000"/>
              </a:spcBef>
              <a:buFont typeface="Arial" charset="0"/>
              <a:buNone/>
            </a:pPr>
            <a:r>
              <a:rPr lang="fr-FR" sz="1600" b="1">
                <a:latin typeface="Calibri" pitchFamily="34" charset="0"/>
              </a:rPr>
              <a:t>           (~65 MeV)</a:t>
            </a:r>
          </a:p>
          <a:p>
            <a:pPr marL="609600" indent="-609600" eaLnBrk="0" hangingPunct="0">
              <a:lnSpc>
                <a:spcPct val="90000"/>
              </a:lnSpc>
              <a:spcBef>
                <a:spcPct val="20000"/>
              </a:spcBef>
              <a:buFont typeface="Arial" charset="0"/>
              <a:buChar char="•"/>
            </a:pPr>
            <a:r>
              <a:rPr lang="fr-FR" sz="1600" b="1">
                <a:latin typeface="Calibri" pitchFamily="34" charset="0"/>
              </a:rPr>
              <a:t>Mesure de la réponse tensorielle T</a:t>
            </a:r>
            <a:r>
              <a:rPr lang="fr-FR" sz="1600" b="1" baseline="30000">
                <a:latin typeface="Calibri" pitchFamily="34" charset="0"/>
              </a:rPr>
              <a:t>20</a:t>
            </a:r>
            <a:r>
              <a:rPr lang="fr-FR" sz="1600" b="1">
                <a:latin typeface="Calibri" pitchFamily="34" charset="0"/>
              </a:rPr>
              <a:t> + 6</a:t>
            </a:r>
            <a:r>
              <a:rPr lang="fr-FR" sz="1600" b="1" baseline="30000">
                <a:latin typeface="Calibri" pitchFamily="34" charset="0"/>
              </a:rPr>
              <a:t>1/2</a:t>
            </a:r>
            <a:r>
              <a:rPr lang="fr-FR" sz="1600" b="1">
                <a:latin typeface="Calibri" pitchFamily="34" charset="0"/>
              </a:rPr>
              <a:t>&lt;cos</a:t>
            </a:r>
            <a:r>
              <a:rPr lang="fr-FR" sz="1600" b="1">
                <a:latin typeface="Symbol" pitchFamily="18" charset="2"/>
              </a:rPr>
              <a:t>f&gt;</a:t>
            </a:r>
            <a:r>
              <a:rPr lang="fr-FR" sz="1600" b="1">
                <a:latin typeface="Calibri" pitchFamily="34" charset="0"/>
              </a:rPr>
              <a:t>T</a:t>
            </a:r>
            <a:r>
              <a:rPr lang="fr-FR" sz="1600" b="1" baseline="30000">
                <a:latin typeface="Calibri" pitchFamily="34" charset="0"/>
              </a:rPr>
              <a:t>22</a:t>
            </a:r>
          </a:p>
          <a:p>
            <a:pPr marL="609600" indent="-609600" eaLnBrk="0" hangingPunct="0">
              <a:lnSpc>
                <a:spcPct val="90000"/>
              </a:lnSpc>
              <a:spcBef>
                <a:spcPct val="20000"/>
              </a:spcBef>
              <a:buFont typeface="Arial" charset="0"/>
              <a:buChar char="•"/>
            </a:pPr>
            <a:r>
              <a:rPr lang="fr-FR" sz="1600" b="1">
                <a:latin typeface="Calibri" pitchFamily="34" charset="0"/>
              </a:rPr>
              <a:t>Prédominance de T (spin transverse) sur L (spin longitudinal)  T/L= 1.93 (</a:t>
            </a:r>
            <a:r>
              <a:rPr lang="fr-FR" sz="1600" b="1" baseline="30000">
                <a:latin typeface="Calibri" pitchFamily="34" charset="0"/>
              </a:rPr>
              <a:t>1</a:t>
            </a:r>
            <a:r>
              <a:rPr lang="fr-FR" sz="1600" b="1">
                <a:latin typeface="Calibri" pitchFamily="34" charset="0"/>
              </a:rPr>
              <a:t>H), 1.73 (</a:t>
            </a:r>
            <a:r>
              <a:rPr lang="fr-FR" sz="1600" b="1" baseline="30000">
                <a:latin typeface="Calibri" pitchFamily="34" charset="0"/>
              </a:rPr>
              <a:t>2</a:t>
            </a:r>
            <a:r>
              <a:rPr lang="fr-FR" sz="1600" b="1">
                <a:latin typeface="Calibri" pitchFamily="34" charset="0"/>
              </a:rPr>
              <a:t>H), 2.99 (</a:t>
            </a:r>
            <a:r>
              <a:rPr lang="fr-FR" sz="1600" b="1" baseline="30000">
                <a:latin typeface="Calibri" pitchFamily="34" charset="0"/>
              </a:rPr>
              <a:t>12</a:t>
            </a:r>
            <a:r>
              <a:rPr lang="fr-FR" sz="1600" b="1">
                <a:latin typeface="Calibri" pitchFamily="34" charset="0"/>
              </a:rPr>
              <a:t>C)</a:t>
            </a:r>
            <a:endParaRPr lang="fr-FR" b="1">
              <a:latin typeface="Calibri" pitchFamily="34" charset="0"/>
            </a:endParaRPr>
          </a:p>
        </p:txBody>
      </p:sp>
      <p:sp>
        <p:nvSpPr>
          <p:cNvPr id="30729" name="Line 9"/>
          <p:cNvSpPr>
            <a:spLocks noChangeShapeType="1"/>
          </p:cNvSpPr>
          <p:nvPr/>
        </p:nvSpPr>
        <p:spPr bwMode="auto">
          <a:xfrm>
            <a:off x="3492500" y="1773238"/>
            <a:ext cx="4535488" cy="936625"/>
          </a:xfrm>
          <a:prstGeom prst="line">
            <a:avLst/>
          </a:prstGeom>
          <a:noFill/>
          <a:ln w="38100">
            <a:solidFill>
              <a:srgbClr val="008000"/>
            </a:solidFill>
            <a:round/>
            <a:headEnd/>
            <a:tailEnd type="arrow" w="med" len="med"/>
          </a:ln>
        </p:spPr>
        <p:txBody>
          <a:bodyPr/>
          <a:lstStyle/>
          <a:p>
            <a:endParaRPr lang="fr-FR"/>
          </a:p>
        </p:txBody>
      </p:sp>
      <p:sp>
        <p:nvSpPr>
          <p:cNvPr id="30730" name="Line 10"/>
          <p:cNvSpPr>
            <a:spLocks noChangeShapeType="1"/>
          </p:cNvSpPr>
          <p:nvPr/>
        </p:nvSpPr>
        <p:spPr bwMode="auto">
          <a:xfrm>
            <a:off x="8027988" y="2565400"/>
            <a:ext cx="0" cy="1943100"/>
          </a:xfrm>
          <a:prstGeom prst="line">
            <a:avLst/>
          </a:prstGeom>
          <a:noFill/>
          <a:ln w="31750">
            <a:solidFill>
              <a:srgbClr val="FF6600"/>
            </a:solidFill>
            <a:round/>
            <a:headEnd/>
            <a:tailEnd/>
          </a:ln>
        </p:spPr>
        <p:txBody>
          <a:bodyPr/>
          <a:lstStyle/>
          <a:p>
            <a:endParaRPr lang="fr-FR"/>
          </a:p>
        </p:txBody>
      </p:sp>
      <p:sp>
        <p:nvSpPr>
          <p:cNvPr id="30731" name="Rectangle 11"/>
          <p:cNvSpPr>
            <a:spLocks/>
          </p:cNvSpPr>
          <p:nvPr/>
        </p:nvSpPr>
        <p:spPr bwMode="auto">
          <a:xfrm>
            <a:off x="0" y="476250"/>
            <a:ext cx="7164388" cy="1223963"/>
          </a:xfrm>
          <a:prstGeom prst="rect">
            <a:avLst/>
          </a:prstGeom>
          <a:noFill/>
          <a:ln w="28575">
            <a:solidFill>
              <a:schemeClr val="hlink"/>
            </a:solidFill>
            <a:miter lim="800000"/>
            <a:headEnd/>
            <a:tailEnd/>
          </a:ln>
        </p:spPr>
        <p:txBody>
          <a:bodyPr/>
          <a:lstStyle/>
          <a:p>
            <a:pPr marL="609600" indent="-609600" eaLnBrk="0" hangingPunct="0">
              <a:spcBef>
                <a:spcPct val="20000"/>
              </a:spcBef>
              <a:buFont typeface="Arial" charset="0"/>
              <a:buNone/>
            </a:pPr>
            <a:r>
              <a:rPr lang="fr-FR" sz="2000" b="1">
                <a:latin typeface="Calibri" pitchFamily="34" charset="0"/>
              </a:rPr>
              <a:t>  Réaction (d,2p(</a:t>
            </a:r>
            <a:r>
              <a:rPr lang="fr-FR" sz="2000" b="1" baseline="30000">
                <a:latin typeface="Calibri" pitchFamily="34" charset="0"/>
              </a:rPr>
              <a:t>1</a:t>
            </a:r>
            <a:r>
              <a:rPr lang="fr-FR" sz="2000" b="1">
                <a:latin typeface="Calibri" pitchFamily="34" charset="0"/>
              </a:rPr>
              <a:t>S</a:t>
            </a:r>
            <a:r>
              <a:rPr lang="fr-FR" sz="2000" b="1" baseline="-25000">
                <a:latin typeface="Calibri" pitchFamily="34" charset="0"/>
              </a:rPr>
              <a:t>0</a:t>
            </a:r>
            <a:r>
              <a:rPr lang="fr-FR" sz="2000" b="1">
                <a:latin typeface="Calibri" pitchFamily="34" charset="0"/>
              </a:rPr>
              <a:t>)) </a:t>
            </a:r>
            <a:r>
              <a:rPr lang="fr-FR" sz="2000" b="1">
                <a:latin typeface="Calibri" pitchFamily="34" charset="0"/>
                <a:sym typeface="Wingdings" pitchFamily="2" charset="2"/>
              </a:rPr>
              <a:t> transition de Spin-isospin</a:t>
            </a:r>
          </a:p>
          <a:p>
            <a:pPr marL="609600" indent="-609600" eaLnBrk="0" hangingPunct="0">
              <a:spcBef>
                <a:spcPct val="20000"/>
              </a:spcBef>
              <a:buFont typeface="Arial" charset="0"/>
              <a:buNone/>
            </a:pPr>
            <a:r>
              <a:rPr lang="fr-FR" sz="2000" b="1">
                <a:latin typeface="Calibri" pitchFamily="34" charset="0"/>
                <a:sym typeface="Wingdings" pitchFamily="2" charset="2"/>
              </a:rPr>
              <a:t>  Faisceau de deutons 2 GeV polarisés tensoriellement</a:t>
            </a:r>
            <a:endParaRPr lang="fr-FR" sz="2000" b="1">
              <a:latin typeface="Calibri" pitchFamily="34" charset="0"/>
            </a:endParaRPr>
          </a:p>
          <a:p>
            <a:pPr marL="609600" indent="-609600" eaLnBrk="0" hangingPunct="0">
              <a:spcBef>
                <a:spcPct val="20000"/>
              </a:spcBef>
              <a:buFont typeface="Arial" charset="0"/>
              <a:buNone/>
            </a:pPr>
            <a:r>
              <a:rPr lang="fr-FR" sz="2000" b="1">
                <a:latin typeface="Calibri" pitchFamily="34" charset="0"/>
              </a:rPr>
              <a:t>   2 protons détectés simultanément dans le SPES4</a:t>
            </a:r>
          </a:p>
        </p:txBody>
      </p:sp>
      <p:pic>
        <p:nvPicPr>
          <p:cNvPr id="30732" name="Picture 12" descr="spectre_d2p_quasi-libre_comp"/>
          <p:cNvPicPr>
            <a:picLocks noChangeAspect="1" noChangeArrowheads="1"/>
          </p:cNvPicPr>
          <p:nvPr/>
        </p:nvPicPr>
        <p:blipFill>
          <a:blip r:embed="rId3"/>
          <a:srcRect/>
          <a:stretch>
            <a:fillRect/>
          </a:stretch>
        </p:blipFill>
        <p:spPr bwMode="auto">
          <a:xfrm>
            <a:off x="3924300" y="2605088"/>
            <a:ext cx="2614613" cy="4137025"/>
          </a:xfrm>
          <a:prstGeom prst="rect">
            <a:avLst/>
          </a:prstGeom>
          <a:noFill/>
          <a:ln w="31750">
            <a:solidFill>
              <a:schemeClr val="hlink"/>
            </a:solidFill>
            <a:miter lim="800000"/>
            <a:headEnd/>
            <a:tailEnd/>
          </a:ln>
        </p:spPr>
      </p:pic>
      <p:sp>
        <p:nvSpPr>
          <p:cNvPr id="30733" name="Line 13"/>
          <p:cNvSpPr>
            <a:spLocks noChangeShapeType="1"/>
          </p:cNvSpPr>
          <p:nvPr/>
        </p:nvSpPr>
        <p:spPr bwMode="auto">
          <a:xfrm flipV="1">
            <a:off x="2700338" y="4797425"/>
            <a:ext cx="1223962" cy="287338"/>
          </a:xfrm>
          <a:prstGeom prst="line">
            <a:avLst/>
          </a:prstGeom>
          <a:noFill/>
          <a:ln w="38100">
            <a:solidFill>
              <a:schemeClr val="hlink"/>
            </a:solidFill>
            <a:round/>
            <a:headEnd/>
            <a:tailEnd type="arrow" w="med" len="med"/>
          </a:ln>
        </p:spPr>
        <p:txBody>
          <a:bodyPr/>
          <a:lstStyle/>
          <a:p>
            <a:endParaRPr lang="fr-FR"/>
          </a:p>
        </p:txBody>
      </p:sp>
      <p:sp>
        <p:nvSpPr>
          <p:cNvPr id="30734" name="Freeform 14"/>
          <p:cNvSpPr>
            <a:spLocks/>
          </p:cNvSpPr>
          <p:nvPr/>
        </p:nvSpPr>
        <p:spPr bwMode="auto">
          <a:xfrm>
            <a:off x="7885113" y="5565775"/>
            <a:ext cx="935037" cy="168275"/>
          </a:xfrm>
          <a:custGeom>
            <a:avLst/>
            <a:gdLst>
              <a:gd name="T0" fmla="*/ 0 w 589"/>
              <a:gd name="T1" fmla="*/ 2147483647 h 106"/>
              <a:gd name="T2" fmla="*/ 2147483647 w 589"/>
              <a:gd name="T3" fmla="*/ 2147483647 h 106"/>
              <a:gd name="T4" fmla="*/ 2147483647 w 589"/>
              <a:gd name="T5" fmla="*/ 2147483647 h 106"/>
              <a:gd name="T6" fmla="*/ 0 60000 65536"/>
              <a:gd name="T7" fmla="*/ 0 60000 65536"/>
              <a:gd name="T8" fmla="*/ 0 60000 65536"/>
              <a:gd name="T9" fmla="*/ 0 w 589"/>
              <a:gd name="T10" fmla="*/ 0 h 106"/>
              <a:gd name="T11" fmla="*/ 589 w 589"/>
              <a:gd name="T12" fmla="*/ 106 h 106"/>
            </a:gdLst>
            <a:ahLst/>
            <a:cxnLst>
              <a:cxn ang="T6">
                <a:pos x="T0" y="T1"/>
              </a:cxn>
              <a:cxn ang="T7">
                <a:pos x="T2" y="T3"/>
              </a:cxn>
              <a:cxn ang="T8">
                <a:pos x="T4" y="T5"/>
              </a:cxn>
            </a:cxnLst>
            <a:rect l="T9" t="T10" r="T11" b="T12"/>
            <a:pathLst>
              <a:path w="589" h="106">
                <a:moveTo>
                  <a:pt x="0" y="15"/>
                </a:moveTo>
                <a:cubicBezTo>
                  <a:pt x="19" y="7"/>
                  <a:pt x="38" y="0"/>
                  <a:pt x="136" y="15"/>
                </a:cubicBezTo>
                <a:cubicBezTo>
                  <a:pt x="234" y="30"/>
                  <a:pt x="514" y="91"/>
                  <a:pt x="589" y="106"/>
                </a:cubicBezTo>
              </a:path>
            </a:pathLst>
          </a:custGeom>
          <a:noFill/>
          <a:ln w="28575">
            <a:solidFill>
              <a:schemeClr val="tx1"/>
            </a:solidFill>
            <a:round/>
            <a:headEnd/>
            <a:tailEnd/>
          </a:ln>
        </p:spPr>
        <p:txBody>
          <a:bodyPr/>
          <a:lstStyle/>
          <a:p>
            <a:pPr algn="ctr"/>
            <a:endParaRPr lang="fr-FR"/>
          </a:p>
        </p:txBody>
      </p:sp>
      <p:sp>
        <p:nvSpPr>
          <p:cNvPr id="30735" name="Freeform 15"/>
          <p:cNvSpPr>
            <a:spLocks/>
          </p:cNvSpPr>
          <p:nvPr/>
        </p:nvSpPr>
        <p:spPr bwMode="auto">
          <a:xfrm rot="-315309">
            <a:off x="7885113" y="5373688"/>
            <a:ext cx="935037" cy="239712"/>
          </a:xfrm>
          <a:custGeom>
            <a:avLst/>
            <a:gdLst>
              <a:gd name="T0" fmla="*/ 0 w 589"/>
              <a:gd name="T1" fmla="*/ 2147483647 h 106"/>
              <a:gd name="T2" fmla="*/ 2147483647 w 589"/>
              <a:gd name="T3" fmla="*/ 2147483647 h 106"/>
              <a:gd name="T4" fmla="*/ 2147483647 w 589"/>
              <a:gd name="T5" fmla="*/ 2147483647 h 106"/>
              <a:gd name="T6" fmla="*/ 0 60000 65536"/>
              <a:gd name="T7" fmla="*/ 0 60000 65536"/>
              <a:gd name="T8" fmla="*/ 0 60000 65536"/>
              <a:gd name="T9" fmla="*/ 0 w 589"/>
              <a:gd name="T10" fmla="*/ 0 h 106"/>
              <a:gd name="T11" fmla="*/ 589 w 589"/>
              <a:gd name="T12" fmla="*/ 106 h 106"/>
            </a:gdLst>
            <a:ahLst/>
            <a:cxnLst>
              <a:cxn ang="T6">
                <a:pos x="T0" y="T1"/>
              </a:cxn>
              <a:cxn ang="T7">
                <a:pos x="T2" y="T3"/>
              </a:cxn>
              <a:cxn ang="T8">
                <a:pos x="T4" y="T5"/>
              </a:cxn>
            </a:cxnLst>
            <a:rect l="T9" t="T10" r="T11" b="T12"/>
            <a:pathLst>
              <a:path w="589" h="106">
                <a:moveTo>
                  <a:pt x="0" y="15"/>
                </a:moveTo>
                <a:cubicBezTo>
                  <a:pt x="19" y="7"/>
                  <a:pt x="38" y="0"/>
                  <a:pt x="136" y="15"/>
                </a:cubicBezTo>
                <a:cubicBezTo>
                  <a:pt x="234" y="30"/>
                  <a:pt x="514" y="91"/>
                  <a:pt x="589" y="106"/>
                </a:cubicBezTo>
              </a:path>
            </a:pathLst>
          </a:custGeom>
          <a:noFill/>
          <a:ln w="31750">
            <a:solidFill>
              <a:schemeClr val="tx1"/>
            </a:solidFill>
            <a:round/>
            <a:headEnd/>
            <a:tailEnd/>
          </a:ln>
        </p:spPr>
        <p:txBody>
          <a:bodyPr/>
          <a:lstStyle/>
          <a:p>
            <a:pPr algn="ctr"/>
            <a:endParaRPr lang="fr-FR"/>
          </a:p>
        </p:txBody>
      </p:sp>
      <p:sp>
        <p:nvSpPr>
          <p:cNvPr id="30736" name="Line 16"/>
          <p:cNvSpPr>
            <a:spLocks noChangeShapeType="1"/>
          </p:cNvSpPr>
          <p:nvPr/>
        </p:nvSpPr>
        <p:spPr bwMode="auto">
          <a:xfrm flipV="1">
            <a:off x="7812088" y="5084763"/>
            <a:ext cx="1008062" cy="73025"/>
          </a:xfrm>
          <a:prstGeom prst="line">
            <a:avLst/>
          </a:prstGeom>
          <a:noFill/>
          <a:ln w="28575">
            <a:solidFill>
              <a:srgbClr val="FF0000"/>
            </a:solidFill>
            <a:round/>
            <a:headEnd/>
            <a:tailEnd/>
          </a:ln>
        </p:spPr>
        <p:txBody>
          <a:bodyPr/>
          <a:lstStyle/>
          <a:p>
            <a:endParaRPr lang="fr-FR"/>
          </a:p>
        </p:txBody>
      </p:sp>
      <p:sp>
        <p:nvSpPr>
          <p:cNvPr id="30737" name="Freeform 21"/>
          <p:cNvSpPr>
            <a:spLocks/>
          </p:cNvSpPr>
          <p:nvPr/>
        </p:nvSpPr>
        <p:spPr bwMode="auto">
          <a:xfrm>
            <a:off x="7740650" y="6165850"/>
            <a:ext cx="1079500" cy="142875"/>
          </a:xfrm>
          <a:custGeom>
            <a:avLst/>
            <a:gdLst>
              <a:gd name="T0" fmla="*/ 0 w 635"/>
              <a:gd name="T1" fmla="*/ 0 h 144"/>
              <a:gd name="T2" fmla="*/ 2147483647 w 635"/>
              <a:gd name="T3" fmla="*/ 2147483647 h 144"/>
              <a:gd name="T4" fmla="*/ 2147483647 w 635"/>
              <a:gd name="T5" fmla="*/ 2147483647 h 144"/>
              <a:gd name="T6" fmla="*/ 2147483647 w 635"/>
              <a:gd name="T7" fmla="*/ 2147483647 h 144"/>
              <a:gd name="T8" fmla="*/ 2147483647 w 635"/>
              <a:gd name="T9" fmla="*/ 2147483647 h 144"/>
              <a:gd name="T10" fmla="*/ 0 60000 65536"/>
              <a:gd name="T11" fmla="*/ 0 60000 65536"/>
              <a:gd name="T12" fmla="*/ 0 60000 65536"/>
              <a:gd name="T13" fmla="*/ 0 60000 65536"/>
              <a:gd name="T14" fmla="*/ 0 60000 65536"/>
              <a:gd name="T15" fmla="*/ 0 w 635"/>
              <a:gd name="T16" fmla="*/ 0 h 144"/>
              <a:gd name="T17" fmla="*/ 635 w 635"/>
              <a:gd name="T18" fmla="*/ 144 h 144"/>
            </a:gdLst>
            <a:ahLst/>
            <a:cxnLst>
              <a:cxn ang="T10">
                <a:pos x="T0" y="T1"/>
              </a:cxn>
              <a:cxn ang="T11">
                <a:pos x="T2" y="T3"/>
              </a:cxn>
              <a:cxn ang="T12">
                <a:pos x="T4" y="T5"/>
              </a:cxn>
              <a:cxn ang="T13">
                <a:pos x="T6" y="T7"/>
              </a:cxn>
              <a:cxn ang="T14">
                <a:pos x="T8" y="T9"/>
              </a:cxn>
            </a:cxnLst>
            <a:rect l="T15" t="T16" r="T17" b="T18"/>
            <a:pathLst>
              <a:path w="635" h="144">
                <a:moveTo>
                  <a:pt x="0" y="0"/>
                </a:moveTo>
                <a:cubicBezTo>
                  <a:pt x="23" y="15"/>
                  <a:pt x="46" y="30"/>
                  <a:pt x="91" y="45"/>
                </a:cubicBezTo>
                <a:cubicBezTo>
                  <a:pt x="136" y="60"/>
                  <a:pt x="204" y="75"/>
                  <a:pt x="272" y="90"/>
                </a:cubicBezTo>
                <a:cubicBezTo>
                  <a:pt x="340" y="105"/>
                  <a:pt x="439" y="128"/>
                  <a:pt x="499" y="136"/>
                </a:cubicBezTo>
                <a:cubicBezTo>
                  <a:pt x="559" y="144"/>
                  <a:pt x="597" y="140"/>
                  <a:pt x="635" y="136"/>
                </a:cubicBezTo>
              </a:path>
            </a:pathLst>
          </a:custGeom>
          <a:noFill/>
          <a:ln w="31750">
            <a:solidFill>
              <a:srgbClr val="0000FF"/>
            </a:solidFill>
            <a:round/>
            <a:headEnd/>
            <a:tailEnd/>
          </a:ln>
        </p:spPr>
        <p:txBody>
          <a:bodyPr/>
          <a:lstStyle/>
          <a:p>
            <a:pPr algn="ctr"/>
            <a:endParaRPr lang="fr-FR"/>
          </a:p>
        </p:txBody>
      </p:sp>
      <p:sp>
        <p:nvSpPr>
          <p:cNvPr id="30738" name="Text Box 23"/>
          <p:cNvSpPr txBox="1">
            <a:spLocks noChangeArrowheads="1"/>
          </p:cNvSpPr>
          <p:nvPr/>
        </p:nvSpPr>
        <p:spPr bwMode="auto">
          <a:xfrm>
            <a:off x="7451725" y="5876925"/>
            <a:ext cx="288925" cy="366713"/>
          </a:xfrm>
          <a:prstGeom prst="rect">
            <a:avLst/>
          </a:prstGeom>
          <a:noFill/>
          <a:ln w="9525">
            <a:noFill/>
            <a:miter lim="800000"/>
            <a:headEnd/>
            <a:tailEnd/>
          </a:ln>
        </p:spPr>
        <p:txBody>
          <a:bodyPr>
            <a:spAutoFit/>
          </a:bodyPr>
          <a:lstStyle/>
          <a:p>
            <a:pPr>
              <a:spcBef>
                <a:spcPct val="50000"/>
              </a:spcBef>
            </a:pPr>
            <a:r>
              <a:rPr lang="fr-FR">
                <a:solidFill>
                  <a:schemeClr val="hlink"/>
                </a:solidFill>
              </a:rPr>
              <a:t>L</a:t>
            </a:r>
          </a:p>
        </p:txBody>
      </p:sp>
      <p:sp>
        <p:nvSpPr>
          <p:cNvPr id="30739" name="Text Box 25"/>
          <p:cNvSpPr txBox="1">
            <a:spLocks noChangeArrowheads="1"/>
          </p:cNvSpPr>
          <p:nvPr/>
        </p:nvSpPr>
        <p:spPr bwMode="auto">
          <a:xfrm>
            <a:off x="7667625" y="4724400"/>
            <a:ext cx="288925" cy="366713"/>
          </a:xfrm>
          <a:prstGeom prst="rect">
            <a:avLst/>
          </a:prstGeom>
          <a:noFill/>
          <a:ln w="9525">
            <a:noFill/>
            <a:miter lim="800000"/>
            <a:headEnd/>
            <a:tailEnd/>
          </a:ln>
        </p:spPr>
        <p:txBody>
          <a:bodyPr>
            <a:spAutoFit/>
          </a:bodyPr>
          <a:lstStyle/>
          <a:p>
            <a:pPr>
              <a:spcBef>
                <a:spcPct val="50000"/>
              </a:spcBef>
            </a:pPr>
            <a:r>
              <a:rPr lang="fr-FR">
                <a:solidFill>
                  <a:srgbClr val="FF0000"/>
                </a:solidFill>
              </a:rPr>
              <a:t>T</a:t>
            </a:r>
          </a:p>
        </p:txBody>
      </p:sp>
      <p:sp>
        <p:nvSpPr>
          <p:cNvPr id="30740" name="Text Box 26"/>
          <p:cNvSpPr txBox="1">
            <a:spLocks noChangeArrowheads="1"/>
          </p:cNvSpPr>
          <p:nvPr/>
        </p:nvSpPr>
        <p:spPr bwMode="auto">
          <a:xfrm>
            <a:off x="7308850" y="5157788"/>
            <a:ext cx="647700" cy="366712"/>
          </a:xfrm>
          <a:prstGeom prst="rect">
            <a:avLst/>
          </a:prstGeom>
          <a:noFill/>
          <a:ln w="9525">
            <a:noFill/>
            <a:miter lim="800000"/>
            <a:headEnd/>
            <a:tailEnd/>
          </a:ln>
        </p:spPr>
        <p:txBody>
          <a:bodyPr>
            <a:spAutoFit/>
          </a:bodyPr>
          <a:lstStyle/>
          <a:p>
            <a:pPr algn="ctr">
              <a:spcBef>
                <a:spcPct val="50000"/>
              </a:spcBef>
            </a:pPr>
            <a:r>
              <a:rPr lang="fr-FR" baseline="30000"/>
              <a:t>12</a:t>
            </a:r>
            <a:r>
              <a:rPr lang="fr-FR"/>
              <a:t>C</a:t>
            </a:r>
          </a:p>
        </p:txBody>
      </p:sp>
      <p:sp>
        <p:nvSpPr>
          <p:cNvPr id="30741" name="Text Box 27"/>
          <p:cNvSpPr txBox="1">
            <a:spLocks noChangeArrowheads="1"/>
          </p:cNvSpPr>
          <p:nvPr/>
        </p:nvSpPr>
        <p:spPr bwMode="auto">
          <a:xfrm>
            <a:off x="7380288" y="5438775"/>
            <a:ext cx="647700" cy="366713"/>
          </a:xfrm>
          <a:prstGeom prst="rect">
            <a:avLst/>
          </a:prstGeom>
          <a:noFill/>
          <a:ln w="9525">
            <a:noFill/>
            <a:miter lim="800000"/>
            <a:headEnd/>
            <a:tailEnd/>
          </a:ln>
        </p:spPr>
        <p:txBody>
          <a:bodyPr>
            <a:spAutoFit/>
          </a:bodyPr>
          <a:lstStyle/>
          <a:p>
            <a:pPr algn="ctr">
              <a:spcBef>
                <a:spcPct val="50000"/>
              </a:spcBef>
            </a:pPr>
            <a:r>
              <a:rPr lang="fr-FR" baseline="30000"/>
              <a:t>2</a:t>
            </a:r>
            <a:r>
              <a:rPr lang="fr-FR"/>
              <a:t>H</a:t>
            </a:r>
          </a:p>
        </p:txBody>
      </p:sp>
      <p:sp>
        <p:nvSpPr>
          <p:cNvPr id="30742" name="Line 28"/>
          <p:cNvSpPr>
            <a:spLocks noChangeShapeType="1"/>
          </p:cNvSpPr>
          <p:nvPr/>
        </p:nvSpPr>
        <p:spPr bwMode="auto">
          <a:xfrm>
            <a:off x="8316913" y="3573463"/>
            <a:ext cx="0" cy="935037"/>
          </a:xfrm>
          <a:prstGeom prst="line">
            <a:avLst/>
          </a:prstGeom>
          <a:noFill/>
          <a:ln w="31750">
            <a:solidFill>
              <a:srgbClr val="FF6600"/>
            </a:solidFill>
            <a:round/>
            <a:headEnd/>
            <a:tailEnd/>
          </a:ln>
        </p:spPr>
        <p:txBody>
          <a:bodyPr/>
          <a:lstStyle/>
          <a:p>
            <a:endParaRPr lang="fr-FR"/>
          </a:p>
        </p:txBody>
      </p:sp>
      <p:sp>
        <p:nvSpPr>
          <p:cNvPr id="30743" name="Text Box 29"/>
          <p:cNvSpPr txBox="1">
            <a:spLocks noChangeArrowheads="1"/>
          </p:cNvSpPr>
          <p:nvPr/>
        </p:nvSpPr>
        <p:spPr bwMode="auto">
          <a:xfrm>
            <a:off x="1908175" y="2924175"/>
            <a:ext cx="1223963" cy="366713"/>
          </a:xfrm>
          <a:prstGeom prst="rect">
            <a:avLst/>
          </a:prstGeom>
          <a:noFill/>
          <a:ln w="9525">
            <a:noFill/>
            <a:miter lim="800000"/>
            <a:headEnd/>
            <a:tailEnd/>
          </a:ln>
        </p:spPr>
        <p:txBody>
          <a:bodyPr>
            <a:spAutoFit/>
          </a:bodyPr>
          <a:lstStyle/>
          <a:p>
            <a:pPr>
              <a:spcBef>
                <a:spcPct val="50000"/>
              </a:spcBef>
            </a:pPr>
            <a:endParaRPr lang="fr-FR"/>
          </a:p>
        </p:txBody>
      </p:sp>
      <p:sp>
        <p:nvSpPr>
          <p:cNvPr id="30744" name="Text Box 30"/>
          <p:cNvSpPr txBox="1">
            <a:spLocks noChangeArrowheads="1"/>
          </p:cNvSpPr>
          <p:nvPr/>
        </p:nvSpPr>
        <p:spPr bwMode="auto">
          <a:xfrm>
            <a:off x="5724525" y="2852738"/>
            <a:ext cx="503238" cy="304800"/>
          </a:xfrm>
          <a:prstGeom prst="rect">
            <a:avLst/>
          </a:prstGeom>
          <a:noFill/>
          <a:ln w="9525">
            <a:noFill/>
            <a:miter lim="800000"/>
            <a:headEnd/>
            <a:tailEnd/>
          </a:ln>
        </p:spPr>
        <p:txBody>
          <a:bodyPr>
            <a:spAutoFit/>
          </a:bodyPr>
          <a:lstStyle/>
          <a:p>
            <a:pPr>
              <a:spcBef>
                <a:spcPct val="50000"/>
              </a:spcBef>
            </a:pPr>
            <a:r>
              <a:rPr lang="fr-FR" sz="1400" b="1"/>
              <a:t>PW</a:t>
            </a:r>
          </a:p>
        </p:txBody>
      </p:sp>
      <p:sp>
        <p:nvSpPr>
          <p:cNvPr id="30745" name="Text Box 31"/>
          <p:cNvSpPr txBox="1">
            <a:spLocks noChangeArrowheads="1"/>
          </p:cNvSpPr>
          <p:nvPr/>
        </p:nvSpPr>
        <p:spPr bwMode="auto">
          <a:xfrm>
            <a:off x="4427538" y="2852738"/>
            <a:ext cx="503237" cy="304800"/>
          </a:xfrm>
          <a:prstGeom prst="rect">
            <a:avLst/>
          </a:prstGeom>
          <a:noFill/>
          <a:ln w="9525">
            <a:noFill/>
            <a:miter lim="800000"/>
            <a:headEnd/>
            <a:tailEnd/>
          </a:ln>
        </p:spPr>
        <p:txBody>
          <a:bodyPr>
            <a:spAutoFit/>
          </a:bodyPr>
          <a:lstStyle/>
          <a:p>
            <a:pPr>
              <a:spcBef>
                <a:spcPct val="50000"/>
              </a:spcBef>
            </a:pPr>
            <a:r>
              <a:rPr lang="fr-FR" sz="1400" b="1"/>
              <a:t>DW</a:t>
            </a:r>
          </a:p>
        </p:txBody>
      </p:sp>
      <p:sp>
        <p:nvSpPr>
          <p:cNvPr id="30746" name="Text Box 32"/>
          <p:cNvSpPr txBox="1">
            <a:spLocks noChangeArrowheads="1"/>
          </p:cNvSpPr>
          <p:nvPr/>
        </p:nvSpPr>
        <p:spPr bwMode="auto">
          <a:xfrm rot="-5543203">
            <a:off x="3843338" y="4513263"/>
            <a:ext cx="433387" cy="274637"/>
          </a:xfrm>
          <a:prstGeom prst="rect">
            <a:avLst/>
          </a:prstGeom>
          <a:solidFill>
            <a:schemeClr val="bg1"/>
          </a:solidFill>
          <a:ln w="9525">
            <a:noFill/>
            <a:miter lim="800000"/>
            <a:headEnd/>
            <a:tailEnd/>
          </a:ln>
        </p:spPr>
        <p:txBody>
          <a:bodyPr>
            <a:spAutoFit/>
          </a:bodyPr>
          <a:lstStyle/>
          <a:p>
            <a:pPr>
              <a:spcBef>
                <a:spcPct val="50000"/>
              </a:spcBef>
            </a:pPr>
            <a:r>
              <a:rPr lang="fr-FR" sz="1200" b="1"/>
              <a:t>T</a:t>
            </a:r>
            <a:r>
              <a:rPr lang="fr-FR" sz="1200" b="1" baseline="-25000"/>
              <a:t>20</a:t>
            </a:r>
          </a:p>
        </p:txBody>
      </p:sp>
      <p:sp>
        <p:nvSpPr>
          <p:cNvPr id="30747" name="Text Box 33"/>
          <p:cNvSpPr txBox="1">
            <a:spLocks noChangeArrowheads="1"/>
          </p:cNvSpPr>
          <p:nvPr/>
        </p:nvSpPr>
        <p:spPr bwMode="auto">
          <a:xfrm rot="-5543203">
            <a:off x="3844925" y="3289300"/>
            <a:ext cx="433388" cy="274638"/>
          </a:xfrm>
          <a:prstGeom prst="rect">
            <a:avLst/>
          </a:prstGeom>
          <a:solidFill>
            <a:schemeClr val="bg1"/>
          </a:solidFill>
          <a:ln w="9525">
            <a:noFill/>
            <a:miter lim="800000"/>
            <a:headEnd/>
            <a:tailEnd/>
          </a:ln>
        </p:spPr>
        <p:txBody>
          <a:bodyPr>
            <a:spAutoFit/>
          </a:bodyPr>
          <a:lstStyle/>
          <a:p>
            <a:pPr>
              <a:spcBef>
                <a:spcPct val="50000"/>
              </a:spcBef>
            </a:pPr>
            <a:r>
              <a:rPr lang="fr-FR" sz="1200" b="1"/>
              <a:t>T</a:t>
            </a:r>
            <a:r>
              <a:rPr lang="fr-FR" sz="1200" b="1" baseline="-25000"/>
              <a:t>22</a:t>
            </a:r>
          </a:p>
        </p:txBody>
      </p:sp>
      <p:sp>
        <p:nvSpPr>
          <p:cNvPr id="30748" name="Text Box 29"/>
          <p:cNvSpPr txBox="1">
            <a:spLocks noChangeArrowheads="1"/>
          </p:cNvSpPr>
          <p:nvPr/>
        </p:nvSpPr>
        <p:spPr bwMode="auto">
          <a:xfrm rot="-5400000">
            <a:off x="6198394" y="5271294"/>
            <a:ext cx="1368425" cy="274637"/>
          </a:xfrm>
          <a:prstGeom prst="rect">
            <a:avLst/>
          </a:prstGeom>
          <a:solidFill>
            <a:schemeClr val="bg1"/>
          </a:solidFill>
          <a:ln w="9525">
            <a:noFill/>
            <a:miter lim="800000"/>
            <a:headEnd/>
            <a:tailEnd/>
          </a:ln>
        </p:spPr>
        <p:txBody>
          <a:bodyPr>
            <a:spAutoFit/>
          </a:bodyPr>
          <a:lstStyle/>
          <a:p>
            <a:pPr algn="ctr">
              <a:spcBef>
                <a:spcPct val="50000"/>
              </a:spcBef>
            </a:pPr>
            <a:r>
              <a:rPr lang="fr-FR" sz="1200" b="1"/>
              <a:t>Polarisation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e la date 3"/>
          <p:cNvSpPr>
            <a:spLocks noGrp="1"/>
          </p:cNvSpPr>
          <p:nvPr>
            <p:ph type="dt" sz="quarter" idx="10"/>
          </p:nvPr>
        </p:nvSpPr>
        <p:spPr/>
        <p:txBody>
          <a:bodyPr/>
          <a:lstStyle/>
          <a:p>
            <a:pPr>
              <a:defRPr/>
            </a:pPr>
            <a:fld id="{2AE49D10-E5F2-45BE-A56E-59B8AC11C0B9}" type="datetime1">
              <a:rPr lang="fr-FR"/>
              <a:pPr>
                <a:defRPr/>
              </a:pPr>
              <a:t>07/12/2022</a:t>
            </a:fld>
            <a:endParaRPr lang="fr-FR"/>
          </a:p>
        </p:txBody>
      </p:sp>
      <p:sp>
        <p:nvSpPr>
          <p:cNvPr id="31746" name="Espace réservé du pied de page 4"/>
          <p:cNvSpPr>
            <a:spLocks noGrp="1"/>
          </p:cNvSpPr>
          <p:nvPr>
            <p:ph type="ftr" sz="quarter" idx="11"/>
          </p:nvPr>
        </p:nvSpPr>
        <p:spPr bwMode="auto">
          <a:noFill/>
          <a:ln>
            <a:miter lim="800000"/>
            <a:headEnd/>
            <a:tailEnd/>
          </a:ln>
        </p:spPr>
        <p:txBody>
          <a:bodyPr/>
          <a:lstStyle/>
          <a:p>
            <a:r>
              <a:rPr lang="fr-FR" smtClean="0"/>
              <a:t>Hommage à Pierre</a:t>
            </a:r>
          </a:p>
        </p:txBody>
      </p:sp>
      <p:sp>
        <p:nvSpPr>
          <p:cNvPr id="20" name="Espace réservé du numéro de diapositive 5"/>
          <p:cNvSpPr>
            <a:spLocks noGrp="1"/>
          </p:cNvSpPr>
          <p:nvPr>
            <p:ph type="sldNum" sz="quarter" idx="12"/>
          </p:nvPr>
        </p:nvSpPr>
        <p:spPr/>
        <p:txBody>
          <a:bodyPr/>
          <a:lstStyle/>
          <a:p>
            <a:pPr>
              <a:defRPr/>
            </a:pPr>
            <a:fld id="{5DE5EF3C-9005-4A4E-AB06-839AE887EF26}" type="slidenum">
              <a:rPr lang="fr-FR"/>
              <a:pPr>
                <a:defRPr/>
              </a:pPr>
              <a:t>16</a:t>
            </a:fld>
            <a:endParaRPr lang="fr-FR"/>
          </a:p>
        </p:txBody>
      </p:sp>
      <p:sp>
        <p:nvSpPr>
          <p:cNvPr id="31748" name="Rectangle 3"/>
          <p:cNvSpPr>
            <a:spLocks noGrp="1"/>
          </p:cNvSpPr>
          <p:nvPr>
            <p:ph type="body" idx="4294967295"/>
          </p:nvPr>
        </p:nvSpPr>
        <p:spPr>
          <a:xfrm>
            <a:off x="34925" y="692150"/>
            <a:ext cx="6049963" cy="2305050"/>
          </a:xfrm>
          <a:ln w="28575">
            <a:solidFill>
              <a:srgbClr val="0000FF"/>
            </a:solidFill>
          </a:ln>
        </p:spPr>
        <p:txBody>
          <a:bodyPr/>
          <a:lstStyle/>
          <a:p>
            <a:pPr marL="609600" indent="-609600"/>
            <a:r>
              <a:rPr lang="fr-FR" sz="2800" smtClean="0"/>
              <a:t>DIOGENE + Chalut</a:t>
            </a:r>
          </a:p>
          <a:p>
            <a:pPr marL="990600" lvl="1" indent="-533400"/>
            <a:r>
              <a:rPr lang="fr-FR" sz="2000" smtClean="0"/>
              <a:t>Détecteur 4</a:t>
            </a:r>
            <a:r>
              <a:rPr lang="fr-FR" sz="2000" smtClean="0">
                <a:latin typeface="Symbol" pitchFamily="18" charset="2"/>
              </a:rPr>
              <a:t>p </a:t>
            </a:r>
            <a:r>
              <a:rPr lang="fr-FR" sz="2000" smtClean="0"/>
              <a:t>DIOGENE (collaboration CEA/DPhN)</a:t>
            </a:r>
          </a:p>
          <a:p>
            <a:pPr marL="990600" lvl="1" indent="-533400"/>
            <a:r>
              <a:rPr lang="fr-FR" sz="2000" smtClean="0"/>
              <a:t>Décroissance du </a:t>
            </a:r>
            <a:r>
              <a:rPr lang="fr-FR" sz="2000" smtClean="0">
                <a:latin typeface="Symbol" pitchFamily="18" charset="2"/>
              </a:rPr>
              <a:t>D</a:t>
            </a:r>
            <a:r>
              <a:rPr lang="fr-FR" sz="2000" smtClean="0"/>
              <a:t> en ses différentes composantes sur </a:t>
            </a:r>
            <a:r>
              <a:rPr lang="fr-FR" sz="2000" baseline="30000" smtClean="0"/>
              <a:t>1</a:t>
            </a:r>
            <a:r>
              <a:rPr lang="fr-FR" sz="2000" smtClean="0"/>
              <a:t>H, </a:t>
            </a:r>
            <a:r>
              <a:rPr lang="fr-FR" sz="2000" b="1" i="1" baseline="30000" smtClean="0"/>
              <a:t>2</a:t>
            </a:r>
            <a:r>
              <a:rPr lang="fr-FR" sz="2000" smtClean="0"/>
              <a:t>H, </a:t>
            </a:r>
            <a:r>
              <a:rPr lang="fr-FR" sz="2000" baseline="30000" smtClean="0"/>
              <a:t>4</a:t>
            </a:r>
            <a:r>
              <a:rPr lang="fr-FR" sz="2000" smtClean="0"/>
              <a:t>He, </a:t>
            </a:r>
            <a:r>
              <a:rPr lang="fr-FR" sz="2000" baseline="30000" smtClean="0"/>
              <a:t>12</a:t>
            </a:r>
            <a:r>
              <a:rPr lang="fr-FR" sz="2000" smtClean="0"/>
              <a:t>C, </a:t>
            </a:r>
            <a:r>
              <a:rPr lang="fr-FR" sz="2000" baseline="30000" smtClean="0"/>
              <a:t>208</a:t>
            </a:r>
            <a:r>
              <a:rPr lang="fr-FR" sz="2000" smtClean="0"/>
              <a:t>Pb</a:t>
            </a:r>
          </a:p>
          <a:p>
            <a:pPr marL="990600" lvl="1" indent="-533400"/>
            <a:r>
              <a:rPr lang="fr-FR" sz="2000" smtClean="0"/>
              <a:t>Le pion cohérent</a:t>
            </a:r>
            <a:endParaRPr lang="fr-FR" sz="1800" smtClean="0"/>
          </a:p>
        </p:txBody>
      </p:sp>
      <p:sp>
        <p:nvSpPr>
          <p:cNvPr id="31749" name="Rectangle 2"/>
          <p:cNvSpPr>
            <a:spLocks noGrp="1"/>
          </p:cNvSpPr>
          <p:nvPr>
            <p:ph type="title" idx="4294967295"/>
          </p:nvPr>
        </p:nvSpPr>
        <p:spPr>
          <a:xfrm>
            <a:off x="323850" y="115888"/>
            <a:ext cx="8496300" cy="504825"/>
          </a:xfrm>
        </p:spPr>
        <p:txBody>
          <a:bodyPr/>
          <a:lstStyle/>
          <a:p>
            <a:r>
              <a:rPr lang="fr-FR" sz="2400" smtClean="0">
                <a:solidFill>
                  <a:schemeClr val="hlink"/>
                </a:solidFill>
              </a:rPr>
              <a:t>La dynamique </a:t>
            </a:r>
            <a:r>
              <a:rPr lang="fr-FR" sz="2400" smtClean="0">
                <a:solidFill>
                  <a:schemeClr val="hlink"/>
                </a:solidFill>
                <a:latin typeface="Symbol" pitchFamily="18" charset="2"/>
              </a:rPr>
              <a:t>pD</a:t>
            </a:r>
            <a:r>
              <a:rPr lang="fr-FR" sz="2400" smtClean="0">
                <a:solidFill>
                  <a:schemeClr val="hlink"/>
                </a:solidFill>
              </a:rPr>
              <a:t>N dans les noyaux: expériences en coïncidence I</a:t>
            </a:r>
          </a:p>
        </p:txBody>
      </p:sp>
      <p:pic>
        <p:nvPicPr>
          <p:cNvPr id="31750" name="Picture 6"/>
          <p:cNvPicPr>
            <a:picLocks noChangeAspect="1" noChangeArrowheads="1"/>
          </p:cNvPicPr>
          <p:nvPr/>
        </p:nvPicPr>
        <p:blipFill>
          <a:blip r:embed="rId2"/>
          <a:srcRect/>
          <a:stretch>
            <a:fillRect/>
          </a:stretch>
        </p:blipFill>
        <p:spPr bwMode="auto">
          <a:xfrm>
            <a:off x="6011863" y="765175"/>
            <a:ext cx="3132137" cy="1122363"/>
          </a:xfrm>
          <a:prstGeom prst="rect">
            <a:avLst/>
          </a:prstGeom>
          <a:noFill/>
          <a:ln w="22225">
            <a:solidFill>
              <a:srgbClr val="008000"/>
            </a:solidFill>
            <a:miter lim="800000"/>
            <a:headEnd/>
            <a:tailEnd/>
          </a:ln>
        </p:spPr>
      </p:pic>
      <p:sp>
        <p:nvSpPr>
          <p:cNvPr id="31751" name="Text Box 11"/>
          <p:cNvSpPr txBox="1">
            <a:spLocks noChangeArrowheads="1"/>
          </p:cNvSpPr>
          <p:nvPr/>
        </p:nvSpPr>
        <p:spPr bwMode="auto">
          <a:xfrm>
            <a:off x="6877050" y="6524625"/>
            <a:ext cx="2232025" cy="274638"/>
          </a:xfrm>
          <a:prstGeom prst="rect">
            <a:avLst/>
          </a:prstGeom>
          <a:solidFill>
            <a:srgbClr val="00FFFF"/>
          </a:solidFill>
          <a:ln w="9525">
            <a:noFill/>
            <a:miter lim="800000"/>
            <a:headEnd/>
            <a:tailEnd/>
          </a:ln>
        </p:spPr>
        <p:txBody>
          <a:bodyPr>
            <a:spAutoFit/>
          </a:bodyPr>
          <a:lstStyle/>
          <a:p>
            <a:pPr>
              <a:spcBef>
                <a:spcPct val="50000"/>
              </a:spcBef>
            </a:pPr>
            <a:r>
              <a:rPr lang="fr-FR" sz="1200"/>
              <a:t>Thèse de S. Tarlé-Rousteau</a:t>
            </a:r>
          </a:p>
        </p:txBody>
      </p:sp>
      <p:pic>
        <p:nvPicPr>
          <p:cNvPr id="31752" name="Picture 9"/>
          <p:cNvPicPr>
            <a:picLocks noChangeAspect="1" noChangeArrowheads="1"/>
          </p:cNvPicPr>
          <p:nvPr/>
        </p:nvPicPr>
        <p:blipFill>
          <a:blip r:embed="rId3"/>
          <a:srcRect/>
          <a:stretch>
            <a:fillRect/>
          </a:stretch>
        </p:blipFill>
        <p:spPr bwMode="auto">
          <a:xfrm>
            <a:off x="0" y="3716338"/>
            <a:ext cx="2881313" cy="2708275"/>
          </a:xfrm>
          <a:prstGeom prst="rect">
            <a:avLst/>
          </a:prstGeom>
          <a:noFill/>
          <a:ln w="15875">
            <a:solidFill>
              <a:srgbClr val="008000"/>
            </a:solidFill>
            <a:miter lim="800000"/>
            <a:headEnd/>
            <a:tailEnd/>
          </a:ln>
        </p:spPr>
      </p:pic>
      <p:pic>
        <p:nvPicPr>
          <p:cNvPr id="31753" name="Picture 4"/>
          <p:cNvPicPr>
            <a:picLocks noChangeAspect="1" noChangeArrowheads="1"/>
          </p:cNvPicPr>
          <p:nvPr/>
        </p:nvPicPr>
        <p:blipFill>
          <a:blip r:embed="rId4"/>
          <a:srcRect/>
          <a:stretch>
            <a:fillRect/>
          </a:stretch>
        </p:blipFill>
        <p:spPr bwMode="auto">
          <a:xfrm>
            <a:off x="4427538" y="3598863"/>
            <a:ext cx="2952750" cy="2854325"/>
          </a:xfrm>
          <a:prstGeom prst="rect">
            <a:avLst/>
          </a:prstGeom>
          <a:noFill/>
          <a:ln w="22225">
            <a:solidFill>
              <a:srgbClr val="008000"/>
            </a:solidFill>
            <a:miter lim="800000"/>
            <a:headEnd/>
            <a:tailEnd/>
          </a:ln>
        </p:spPr>
      </p:pic>
      <p:sp>
        <p:nvSpPr>
          <p:cNvPr id="31754" name="Text Box 9"/>
          <p:cNvSpPr txBox="1">
            <a:spLocks noChangeArrowheads="1"/>
          </p:cNvSpPr>
          <p:nvPr/>
        </p:nvSpPr>
        <p:spPr bwMode="auto">
          <a:xfrm>
            <a:off x="14288" y="3568700"/>
            <a:ext cx="1317625" cy="274638"/>
          </a:xfrm>
          <a:prstGeom prst="rect">
            <a:avLst/>
          </a:prstGeom>
          <a:solidFill>
            <a:srgbClr val="FFFF00"/>
          </a:solidFill>
          <a:ln w="9525">
            <a:noFill/>
            <a:miter lim="800000"/>
            <a:headEnd/>
            <a:tailEnd/>
          </a:ln>
        </p:spPr>
        <p:txBody>
          <a:bodyPr>
            <a:spAutoFit/>
          </a:bodyPr>
          <a:lstStyle/>
          <a:p>
            <a:pPr algn="ctr">
              <a:spcBef>
                <a:spcPct val="50000"/>
              </a:spcBef>
            </a:pPr>
            <a:r>
              <a:rPr lang="fr-FR" sz="1200" b="1" baseline="30000"/>
              <a:t>12</a:t>
            </a:r>
            <a:r>
              <a:rPr lang="fr-FR" sz="1200" b="1"/>
              <a:t>C(</a:t>
            </a:r>
            <a:r>
              <a:rPr lang="fr-FR" sz="1200" b="1" baseline="30000"/>
              <a:t>3</a:t>
            </a:r>
            <a:r>
              <a:rPr lang="fr-FR" sz="1200" b="1"/>
              <a:t>He,t)</a:t>
            </a:r>
            <a:r>
              <a:rPr lang="fr-FR" sz="1200" b="1" baseline="30000"/>
              <a:t>12</a:t>
            </a:r>
            <a:r>
              <a:rPr lang="fr-FR" sz="1200" b="1"/>
              <a:t>C</a:t>
            </a:r>
            <a:r>
              <a:rPr lang="fr-FR" sz="1200" b="1" baseline="-25000"/>
              <a:t>gs</a:t>
            </a:r>
          </a:p>
        </p:txBody>
      </p:sp>
      <p:sp>
        <p:nvSpPr>
          <p:cNvPr id="31755" name="Line 12"/>
          <p:cNvSpPr>
            <a:spLocks noChangeShapeType="1"/>
          </p:cNvSpPr>
          <p:nvPr/>
        </p:nvSpPr>
        <p:spPr bwMode="auto">
          <a:xfrm flipH="1">
            <a:off x="1692275" y="2852738"/>
            <a:ext cx="792163" cy="1223962"/>
          </a:xfrm>
          <a:prstGeom prst="line">
            <a:avLst/>
          </a:prstGeom>
          <a:noFill/>
          <a:ln w="38100">
            <a:solidFill>
              <a:srgbClr val="008000"/>
            </a:solidFill>
            <a:round/>
            <a:headEnd/>
            <a:tailEnd type="triangle" w="med" len="med"/>
          </a:ln>
        </p:spPr>
        <p:txBody>
          <a:bodyPr/>
          <a:lstStyle/>
          <a:p>
            <a:endParaRPr lang="fr-FR"/>
          </a:p>
        </p:txBody>
      </p:sp>
      <p:pic>
        <p:nvPicPr>
          <p:cNvPr id="31756" name="Picture 12" descr="Diogene_a_Saturne_1980_comp"/>
          <p:cNvPicPr>
            <a:picLocks noChangeAspect="1" noChangeArrowheads="1"/>
          </p:cNvPicPr>
          <p:nvPr/>
        </p:nvPicPr>
        <p:blipFill>
          <a:blip r:embed="rId5"/>
          <a:srcRect/>
          <a:stretch>
            <a:fillRect/>
          </a:stretch>
        </p:blipFill>
        <p:spPr bwMode="auto">
          <a:xfrm>
            <a:off x="2700338" y="3716338"/>
            <a:ext cx="1682750" cy="2709862"/>
          </a:xfrm>
          <a:prstGeom prst="rect">
            <a:avLst/>
          </a:prstGeom>
          <a:noFill/>
          <a:ln w="15875">
            <a:solidFill>
              <a:srgbClr val="008000"/>
            </a:solidFill>
            <a:miter lim="800000"/>
            <a:headEnd/>
            <a:tailEnd/>
          </a:ln>
        </p:spPr>
      </p:pic>
      <p:sp>
        <p:nvSpPr>
          <p:cNvPr id="31757" name="Line 12"/>
          <p:cNvSpPr>
            <a:spLocks noChangeShapeType="1"/>
          </p:cNvSpPr>
          <p:nvPr/>
        </p:nvSpPr>
        <p:spPr bwMode="auto">
          <a:xfrm>
            <a:off x="1187450" y="2852738"/>
            <a:ext cx="1655763" cy="0"/>
          </a:xfrm>
          <a:prstGeom prst="line">
            <a:avLst/>
          </a:prstGeom>
          <a:noFill/>
          <a:ln w="28575">
            <a:solidFill>
              <a:srgbClr val="008000"/>
            </a:solidFill>
            <a:round/>
            <a:headEnd/>
            <a:tailEnd/>
          </a:ln>
        </p:spPr>
        <p:txBody>
          <a:bodyPr/>
          <a:lstStyle/>
          <a:p>
            <a:endParaRPr lang="fr-FR"/>
          </a:p>
        </p:txBody>
      </p:sp>
      <p:sp>
        <p:nvSpPr>
          <p:cNvPr id="31758" name="Line 13"/>
          <p:cNvSpPr>
            <a:spLocks noChangeShapeType="1"/>
          </p:cNvSpPr>
          <p:nvPr/>
        </p:nvSpPr>
        <p:spPr bwMode="auto">
          <a:xfrm>
            <a:off x="3779838" y="2205038"/>
            <a:ext cx="1296987" cy="0"/>
          </a:xfrm>
          <a:prstGeom prst="line">
            <a:avLst/>
          </a:prstGeom>
          <a:noFill/>
          <a:ln w="28575">
            <a:solidFill>
              <a:srgbClr val="008000"/>
            </a:solidFill>
            <a:round/>
            <a:headEnd/>
            <a:tailEnd/>
          </a:ln>
        </p:spPr>
        <p:txBody>
          <a:bodyPr/>
          <a:lstStyle/>
          <a:p>
            <a:endParaRPr lang="fr-FR"/>
          </a:p>
        </p:txBody>
      </p:sp>
      <p:sp>
        <p:nvSpPr>
          <p:cNvPr id="31759" name="Line 12"/>
          <p:cNvSpPr>
            <a:spLocks noChangeShapeType="1"/>
          </p:cNvSpPr>
          <p:nvPr/>
        </p:nvSpPr>
        <p:spPr bwMode="auto">
          <a:xfrm>
            <a:off x="5075238" y="2205038"/>
            <a:ext cx="2305050" cy="215900"/>
          </a:xfrm>
          <a:prstGeom prst="line">
            <a:avLst/>
          </a:prstGeom>
          <a:noFill/>
          <a:ln w="38100">
            <a:solidFill>
              <a:srgbClr val="008000"/>
            </a:solidFill>
            <a:round/>
            <a:headEnd/>
            <a:tailEnd type="triangle" w="med" len="med"/>
          </a:ln>
        </p:spPr>
        <p:txBody>
          <a:bodyPr/>
          <a:lstStyle/>
          <a:p>
            <a:endParaRPr lang="fr-FR"/>
          </a:p>
        </p:txBody>
      </p:sp>
      <p:sp>
        <p:nvSpPr>
          <p:cNvPr id="31760" name="Line 17"/>
          <p:cNvSpPr>
            <a:spLocks noChangeShapeType="1"/>
          </p:cNvSpPr>
          <p:nvPr/>
        </p:nvSpPr>
        <p:spPr bwMode="auto">
          <a:xfrm>
            <a:off x="5867400" y="3716338"/>
            <a:ext cx="0" cy="1512887"/>
          </a:xfrm>
          <a:prstGeom prst="line">
            <a:avLst/>
          </a:prstGeom>
          <a:noFill/>
          <a:ln w="9525">
            <a:solidFill>
              <a:schemeClr val="tx1"/>
            </a:solidFill>
            <a:round/>
            <a:headEnd/>
            <a:tailEnd/>
          </a:ln>
        </p:spPr>
        <p:txBody>
          <a:bodyPr/>
          <a:lstStyle/>
          <a:p>
            <a:endParaRPr lang="fr-FR"/>
          </a:p>
        </p:txBody>
      </p:sp>
      <p:pic>
        <p:nvPicPr>
          <p:cNvPr id="31761" name="Picture 7"/>
          <p:cNvPicPr>
            <a:picLocks noChangeAspect="1" noChangeArrowheads="1"/>
          </p:cNvPicPr>
          <p:nvPr/>
        </p:nvPicPr>
        <p:blipFill>
          <a:blip r:embed="rId6"/>
          <a:srcRect/>
          <a:stretch>
            <a:fillRect/>
          </a:stretch>
        </p:blipFill>
        <p:spPr bwMode="auto">
          <a:xfrm>
            <a:off x="7356475" y="1916113"/>
            <a:ext cx="1787525" cy="4545012"/>
          </a:xfrm>
          <a:prstGeom prst="rect">
            <a:avLst/>
          </a:prstGeom>
          <a:noFill/>
          <a:ln w="22225">
            <a:solidFill>
              <a:srgbClr val="008000"/>
            </a:solidFill>
            <a:miter lim="800000"/>
            <a:headEnd/>
            <a:tailEnd/>
          </a:ln>
        </p:spPr>
      </p:pic>
      <p:sp>
        <p:nvSpPr>
          <p:cNvPr id="31762" name="Line 11"/>
          <p:cNvSpPr>
            <a:spLocks noChangeShapeType="1"/>
          </p:cNvSpPr>
          <p:nvPr/>
        </p:nvSpPr>
        <p:spPr bwMode="auto">
          <a:xfrm>
            <a:off x="5364163" y="2205038"/>
            <a:ext cx="1008062" cy="1368425"/>
          </a:xfrm>
          <a:prstGeom prst="line">
            <a:avLst/>
          </a:prstGeom>
          <a:noFill/>
          <a:ln w="38100">
            <a:solidFill>
              <a:srgbClr val="008000"/>
            </a:solidFill>
            <a:round/>
            <a:headEnd/>
            <a:tailEnd type="triangle" w="med" len="med"/>
          </a:ln>
        </p:spPr>
        <p:txBody>
          <a:bodyPr/>
          <a:lstStyle/>
          <a:p>
            <a:endParaRPr lang="fr-FR"/>
          </a:p>
        </p:txBody>
      </p:sp>
      <p:sp>
        <p:nvSpPr>
          <p:cNvPr id="31763" name="Line 11"/>
          <p:cNvSpPr>
            <a:spLocks noChangeShapeType="1"/>
          </p:cNvSpPr>
          <p:nvPr/>
        </p:nvSpPr>
        <p:spPr bwMode="auto">
          <a:xfrm>
            <a:off x="5148263" y="1412875"/>
            <a:ext cx="863600" cy="0"/>
          </a:xfrm>
          <a:prstGeom prst="line">
            <a:avLst/>
          </a:prstGeom>
          <a:noFill/>
          <a:ln w="38100">
            <a:solidFill>
              <a:srgbClr val="008000"/>
            </a:solidFill>
            <a:round/>
            <a:headEnd/>
            <a:tailEnd type="triangle" w="med" len="med"/>
          </a:ln>
        </p:spPr>
        <p:txBody>
          <a:bodyPr/>
          <a:lstStyle/>
          <a:p>
            <a:endParaRPr lang="fr-F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3"/>
          <p:cNvSpPr>
            <a:spLocks noGrp="1"/>
          </p:cNvSpPr>
          <p:nvPr>
            <p:ph type="dt" sz="quarter" idx="10"/>
          </p:nvPr>
        </p:nvSpPr>
        <p:spPr/>
        <p:txBody>
          <a:bodyPr/>
          <a:lstStyle/>
          <a:p>
            <a:pPr>
              <a:defRPr/>
            </a:pPr>
            <a:fld id="{D103DAF9-C785-490A-9F05-197258136455}" type="datetime1">
              <a:rPr lang="fr-FR"/>
              <a:pPr>
                <a:defRPr/>
              </a:pPr>
              <a:t>07/12/2022</a:t>
            </a:fld>
            <a:endParaRPr lang="fr-FR"/>
          </a:p>
        </p:txBody>
      </p:sp>
      <p:sp>
        <p:nvSpPr>
          <p:cNvPr id="32770" name="Espace réservé du pied de page 4"/>
          <p:cNvSpPr>
            <a:spLocks noGrp="1"/>
          </p:cNvSpPr>
          <p:nvPr>
            <p:ph type="ftr" sz="quarter" idx="11"/>
          </p:nvPr>
        </p:nvSpPr>
        <p:spPr bwMode="auto">
          <a:noFill/>
          <a:ln>
            <a:miter lim="800000"/>
            <a:headEnd/>
            <a:tailEnd/>
          </a:ln>
        </p:spPr>
        <p:txBody>
          <a:bodyPr/>
          <a:lstStyle/>
          <a:p>
            <a:r>
              <a:rPr lang="fr-FR" smtClean="0"/>
              <a:t>Hommage à Pierre</a:t>
            </a:r>
          </a:p>
        </p:txBody>
      </p:sp>
      <p:sp>
        <p:nvSpPr>
          <p:cNvPr id="18" name="Espace réservé du numéro de diapositive 5"/>
          <p:cNvSpPr>
            <a:spLocks noGrp="1"/>
          </p:cNvSpPr>
          <p:nvPr>
            <p:ph type="sldNum" sz="quarter" idx="12"/>
          </p:nvPr>
        </p:nvSpPr>
        <p:spPr/>
        <p:txBody>
          <a:bodyPr/>
          <a:lstStyle/>
          <a:p>
            <a:pPr>
              <a:defRPr/>
            </a:pPr>
            <a:fld id="{DC2F5C1A-AB6A-4BEC-BCE0-47AA8F45DF03}" type="slidenum">
              <a:rPr lang="fr-FR"/>
              <a:pPr>
                <a:defRPr/>
              </a:pPr>
              <a:t>17</a:t>
            </a:fld>
            <a:endParaRPr lang="fr-FR"/>
          </a:p>
        </p:txBody>
      </p:sp>
      <p:sp>
        <p:nvSpPr>
          <p:cNvPr id="32772" name="Rectangle 3"/>
          <p:cNvSpPr>
            <a:spLocks noGrp="1"/>
          </p:cNvSpPr>
          <p:nvPr>
            <p:ph type="body" idx="1"/>
          </p:nvPr>
        </p:nvSpPr>
        <p:spPr>
          <a:xfrm>
            <a:off x="0" y="765175"/>
            <a:ext cx="5327650" cy="2303463"/>
          </a:xfrm>
          <a:ln w="28575">
            <a:solidFill>
              <a:srgbClr val="0000FF"/>
            </a:solidFill>
          </a:ln>
        </p:spPr>
        <p:txBody>
          <a:bodyPr/>
          <a:lstStyle/>
          <a:p>
            <a:r>
              <a:rPr lang="fr-FR" sz="2800" smtClean="0"/>
              <a:t>SPES4</a:t>
            </a:r>
            <a:r>
              <a:rPr lang="fr-FR" sz="2800" smtClean="0">
                <a:latin typeface="Symbol" pitchFamily="18" charset="2"/>
              </a:rPr>
              <a:t>p : </a:t>
            </a:r>
            <a:r>
              <a:rPr lang="fr-FR" sz="2800" smtClean="0"/>
              <a:t>SPES4 + Tethys (</a:t>
            </a:r>
            <a:r>
              <a:rPr lang="fr-FR" sz="2800" smtClean="0">
                <a:latin typeface="Symbol" pitchFamily="18" charset="2"/>
              </a:rPr>
              <a:t>p</a:t>
            </a:r>
            <a:r>
              <a:rPr lang="fr-FR" sz="2800" smtClean="0"/>
              <a:t> sr)</a:t>
            </a:r>
          </a:p>
          <a:p>
            <a:r>
              <a:rPr lang="fr-FR" sz="2000" smtClean="0"/>
              <a:t>Etude dédiée du mécanisme de pion cohérent</a:t>
            </a:r>
          </a:p>
          <a:p>
            <a:r>
              <a:rPr lang="fr-FR" sz="2000" baseline="30000" smtClean="0"/>
              <a:t>Z</a:t>
            </a:r>
            <a:r>
              <a:rPr lang="fr-FR" sz="2000" smtClean="0"/>
              <a:t>A (</a:t>
            </a:r>
            <a:r>
              <a:rPr lang="fr-FR" sz="2000" baseline="30000" smtClean="0"/>
              <a:t>3</a:t>
            </a:r>
            <a:r>
              <a:rPr lang="fr-FR" sz="2000" smtClean="0"/>
              <a:t>He,t</a:t>
            </a:r>
            <a:r>
              <a:rPr lang="fr-FR" sz="2000" smtClean="0">
                <a:latin typeface="Symbol" pitchFamily="18" charset="2"/>
              </a:rPr>
              <a:t>p</a:t>
            </a:r>
            <a:r>
              <a:rPr lang="fr-FR" sz="2000" baseline="30000" smtClean="0"/>
              <a:t>+</a:t>
            </a:r>
            <a:r>
              <a:rPr lang="fr-FR" sz="2000" smtClean="0"/>
              <a:t>) </a:t>
            </a:r>
            <a:r>
              <a:rPr lang="fr-FR" sz="2000" baseline="30000" smtClean="0"/>
              <a:t>Z</a:t>
            </a:r>
            <a:r>
              <a:rPr lang="fr-FR" sz="2000" smtClean="0"/>
              <a:t>A</a:t>
            </a:r>
            <a:r>
              <a:rPr lang="fr-FR" sz="2000" baseline="-25000" smtClean="0"/>
              <a:t>gs</a:t>
            </a:r>
            <a:r>
              <a:rPr lang="fr-FR" sz="2000" smtClean="0"/>
              <a:t> </a:t>
            </a:r>
          </a:p>
          <a:p>
            <a:r>
              <a:rPr lang="fr-FR" sz="2000" smtClean="0"/>
              <a:t>Maximum vers </a:t>
            </a:r>
            <a:r>
              <a:rPr lang="fr-FR" sz="2000" smtClean="0">
                <a:latin typeface="Symbol" pitchFamily="18" charset="2"/>
              </a:rPr>
              <a:t>w</a:t>
            </a:r>
            <a:r>
              <a:rPr lang="fr-FR" sz="2000" smtClean="0"/>
              <a:t>=250 MeV (</a:t>
            </a:r>
            <a:r>
              <a:rPr lang="fr-FR" sz="2000" smtClean="0">
                <a:latin typeface="Symbol" pitchFamily="18" charset="2"/>
              </a:rPr>
              <a:t>D</a:t>
            </a:r>
            <a:r>
              <a:rPr lang="fr-FR" sz="2000" smtClean="0"/>
              <a:t> libre à 300 MeV</a:t>
            </a:r>
          </a:p>
          <a:p>
            <a:r>
              <a:rPr lang="fr-FR" sz="2000" smtClean="0"/>
              <a:t>4 à 10% selon les noyaux</a:t>
            </a:r>
          </a:p>
        </p:txBody>
      </p:sp>
      <p:sp>
        <p:nvSpPr>
          <p:cNvPr id="32773" name="Rectangle 2"/>
          <p:cNvSpPr>
            <a:spLocks noGrp="1"/>
          </p:cNvSpPr>
          <p:nvPr>
            <p:ph type="title"/>
          </p:nvPr>
        </p:nvSpPr>
        <p:spPr>
          <a:xfrm>
            <a:off x="323850" y="115888"/>
            <a:ext cx="8435975" cy="504825"/>
          </a:xfrm>
        </p:spPr>
        <p:txBody>
          <a:bodyPr/>
          <a:lstStyle/>
          <a:p>
            <a:r>
              <a:rPr lang="fr-FR" sz="2400" smtClean="0">
                <a:solidFill>
                  <a:schemeClr val="hlink"/>
                </a:solidFill>
              </a:rPr>
              <a:t>La dynamique </a:t>
            </a:r>
            <a:r>
              <a:rPr lang="fr-FR" sz="2400" smtClean="0">
                <a:solidFill>
                  <a:schemeClr val="hlink"/>
                </a:solidFill>
                <a:latin typeface="Symbol" pitchFamily="18" charset="2"/>
              </a:rPr>
              <a:t>pD</a:t>
            </a:r>
            <a:r>
              <a:rPr lang="fr-FR" sz="2400" smtClean="0">
                <a:solidFill>
                  <a:schemeClr val="hlink"/>
                </a:solidFill>
              </a:rPr>
              <a:t>N dans les noyaux: expériences en coïncidence II</a:t>
            </a:r>
          </a:p>
        </p:txBody>
      </p:sp>
      <p:sp>
        <p:nvSpPr>
          <p:cNvPr id="32774" name="Text Box 11"/>
          <p:cNvSpPr txBox="1">
            <a:spLocks noChangeArrowheads="1"/>
          </p:cNvSpPr>
          <p:nvPr/>
        </p:nvSpPr>
        <p:spPr bwMode="auto">
          <a:xfrm>
            <a:off x="7453313" y="6467475"/>
            <a:ext cx="1511300" cy="274638"/>
          </a:xfrm>
          <a:prstGeom prst="rect">
            <a:avLst/>
          </a:prstGeom>
          <a:solidFill>
            <a:srgbClr val="00FFFF"/>
          </a:solidFill>
          <a:ln w="9525">
            <a:noFill/>
            <a:miter lim="800000"/>
            <a:headEnd/>
            <a:tailEnd/>
          </a:ln>
        </p:spPr>
        <p:txBody>
          <a:bodyPr>
            <a:spAutoFit/>
          </a:bodyPr>
          <a:lstStyle/>
          <a:p>
            <a:pPr>
              <a:spcBef>
                <a:spcPct val="50000"/>
              </a:spcBef>
            </a:pPr>
            <a:r>
              <a:rPr lang="fr-FR" sz="1200"/>
              <a:t>Thèse de L. Farhi</a:t>
            </a:r>
          </a:p>
        </p:txBody>
      </p:sp>
      <p:sp>
        <p:nvSpPr>
          <p:cNvPr id="32775" name="Text Box 11"/>
          <p:cNvSpPr txBox="1">
            <a:spLocks noChangeArrowheads="1"/>
          </p:cNvSpPr>
          <p:nvPr/>
        </p:nvSpPr>
        <p:spPr bwMode="auto">
          <a:xfrm>
            <a:off x="1476375" y="6356350"/>
            <a:ext cx="4032250" cy="457200"/>
          </a:xfrm>
          <a:prstGeom prst="rect">
            <a:avLst/>
          </a:prstGeom>
          <a:solidFill>
            <a:srgbClr val="00FFFF"/>
          </a:solidFill>
          <a:ln w="9525">
            <a:noFill/>
            <a:miter lim="800000"/>
            <a:headEnd/>
            <a:tailEnd/>
          </a:ln>
        </p:spPr>
        <p:txBody>
          <a:bodyPr>
            <a:spAutoFit/>
          </a:bodyPr>
          <a:lstStyle/>
          <a:p>
            <a:pPr>
              <a:spcBef>
                <a:spcPct val="50000"/>
              </a:spcBef>
            </a:pPr>
            <a:r>
              <a:rPr lang="fr-FR" sz="1200"/>
              <a:t>Une dizaine de thèses dans les collaborations (IPN Lyon, NBI/Copenhague, Lund, PNPI</a:t>
            </a:r>
          </a:p>
        </p:txBody>
      </p:sp>
      <p:pic>
        <p:nvPicPr>
          <p:cNvPr id="32776" name="Picture 2"/>
          <p:cNvPicPr>
            <a:picLocks noChangeAspect="1" noChangeArrowheads="1"/>
          </p:cNvPicPr>
          <p:nvPr/>
        </p:nvPicPr>
        <p:blipFill>
          <a:blip r:embed="rId2"/>
          <a:srcRect/>
          <a:stretch>
            <a:fillRect/>
          </a:stretch>
        </p:blipFill>
        <p:spPr bwMode="auto">
          <a:xfrm>
            <a:off x="6588125" y="836613"/>
            <a:ext cx="1528763" cy="1549400"/>
          </a:xfrm>
          <a:prstGeom prst="rect">
            <a:avLst/>
          </a:prstGeom>
          <a:noFill/>
          <a:ln w="9525">
            <a:noFill/>
            <a:miter lim="800000"/>
            <a:headEnd/>
            <a:tailEnd/>
          </a:ln>
        </p:spPr>
      </p:pic>
      <p:sp>
        <p:nvSpPr>
          <p:cNvPr id="32777" name="Text Box 8"/>
          <p:cNvSpPr txBox="1">
            <a:spLocks noChangeArrowheads="1"/>
          </p:cNvSpPr>
          <p:nvPr/>
        </p:nvSpPr>
        <p:spPr bwMode="auto">
          <a:xfrm>
            <a:off x="5580063" y="2349500"/>
            <a:ext cx="1295400" cy="304800"/>
          </a:xfrm>
          <a:prstGeom prst="rect">
            <a:avLst/>
          </a:prstGeom>
          <a:solidFill>
            <a:srgbClr val="FFFF00"/>
          </a:solidFill>
          <a:ln w="9525">
            <a:noFill/>
            <a:miter lim="800000"/>
            <a:headEnd/>
            <a:tailEnd/>
          </a:ln>
        </p:spPr>
        <p:txBody>
          <a:bodyPr>
            <a:spAutoFit/>
          </a:bodyPr>
          <a:lstStyle/>
          <a:p>
            <a:pPr>
              <a:spcBef>
                <a:spcPct val="50000"/>
              </a:spcBef>
            </a:pPr>
            <a:r>
              <a:rPr lang="fr-FR" sz="1400" b="1">
                <a:latin typeface="Symbol" pitchFamily="18" charset="2"/>
              </a:rPr>
              <a:t>p</a:t>
            </a:r>
            <a:r>
              <a:rPr lang="fr-FR" sz="1400" b="1"/>
              <a:t> virtuel (</a:t>
            </a:r>
            <a:r>
              <a:rPr lang="fr-FR" sz="1400" b="1" i="1">
                <a:latin typeface="Calibri" pitchFamily="34" charset="0"/>
              </a:rPr>
              <a:t>q,</a:t>
            </a:r>
            <a:r>
              <a:rPr lang="fr-FR" sz="1400" b="1" i="1">
                <a:latin typeface="Symbol" pitchFamily="18" charset="2"/>
              </a:rPr>
              <a:t>w</a:t>
            </a:r>
            <a:r>
              <a:rPr lang="fr-FR" sz="1400" b="1"/>
              <a:t>)</a:t>
            </a:r>
          </a:p>
        </p:txBody>
      </p:sp>
      <p:pic>
        <p:nvPicPr>
          <p:cNvPr id="32778" name="Picture 9" descr="SPES4pi_These_laurent_comp"/>
          <p:cNvPicPr>
            <a:picLocks noChangeAspect="1" noChangeArrowheads="1"/>
          </p:cNvPicPr>
          <p:nvPr/>
        </p:nvPicPr>
        <p:blipFill>
          <a:blip r:embed="rId3"/>
          <a:srcRect/>
          <a:stretch>
            <a:fillRect/>
          </a:stretch>
        </p:blipFill>
        <p:spPr bwMode="auto">
          <a:xfrm>
            <a:off x="34925" y="3213100"/>
            <a:ext cx="5329238" cy="2420938"/>
          </a:xfrm>
          <a:prstGeom prst="rect">
            <a:avLst/>
          </a:prstGeom>
          <a:noFill/>
          <a:ln w="19050">
            <a:solidFill>
              <a:srgbClr val="008000"/>
            </a:solidFill>
            <a:miter lim="800000"/>
            <a:headEnd/>
            <a:tailEnd/>
          </a:ln>
        </p:spPr>
      </p:pic>
      <p:sp>
        <p:nvSpPr>
          <p:cNvPr id="32779" name="Text Box 10"/>
          <p:cNvSpPr txBox="1">
            <a:spLocks noChangeArrowheads="1"/>
          </p:cNvSpPr>
          <p:nvPr/>
        </p:nvSpPr>
        <p:spPr bwMode="auto">
          <a:xfrm>
            <a:off x="8101013" y="620713"/>
            <a:ext cx="684212" cy="304800"/>
          </a:xfrm>
          <a:prstGeom prst="rect">
            <a:avLst/>
          </a:prstGeom>
          <a:solidFill>
            <a:srgbClr val="FFFF00"/>
          </a:solidFill>
          <a:ln w="9525">
            <a:noFill/>
            <a:miter lim="800000"/>
            <a:headEnd/>
            <a:tailEnd/>
          </a:ln>
        </p:spPr>
        <p:txBody>
          <a:bodyPr>
            <a:spAutoFit/>
          </a:bodyPr>
          <a:lstStyle/>
          <a:p>
            <a:pPr>
              <a:spcBef>
                <a:spcPct val="50000"/>
              </a:spcBef>
            </a:pPr>
            <a:r>
              <a:rPr lang="fr-FR" sz="1400" b="1">
                <a:latin typeface="Symbol" pitchFamily="18" charset="2"/>
              </a:rPr>
              <a:t>p</a:t>
            </a:r>
            <a:r>
              <a:rPr lang="fr-FR" sz="1400" b="1"/>
              <a:t> réel</a:t>
            </a:r>
          </a:p>
        </p:txBody>
      </p:sp>
      <p:sp>
        <p:nvSpPr>
          <p:cNvPr id="32780" name="Oval 11"/>
          <p:cNvSpPr>
            <a:spLocks noChangeArrowheads="1"/>
          </p:cNvSpPr>
          <p:nvPr/>
        </p:nvSpPr>
        <p:spPr bwMode="auto">
          <a:xfrm>
            <a:off x="6588125" y="836613"/>
            <a:ext cx="1800225" cy="1728787"/>
          </a:xfrm>
          <a:prstGeom prst="ellipse">
            <a:avLst/>
          </a:prstGeom>
          <a:solidFill>
            <a:srgbClr val="969696">
              <a:alpha val="12941"/>
            </a:srgbClr>
          </a:solidFill>
          <a:ln w="9525">
            <a:solidFill>
              <a:schemeClr val="tx1"/>
            </a:solidFill>
            <a:round/>
            <a:headEnd/>
            <a:tailEnd/>
          </a:ln>
        </p:spPr>
        <p:txBody>
          <a:bodyPr wrap="none" anchor="ctr"/>
          <a:lstStyle/>
          <a:p>
            <a:endParaRPr lang="fr-FR"/>
          </a:p>
        </p:txBody>
      </p:sp>
      <p:sp>
        <p:nvSpPr>
          <p:cNvPr id="32781" name="Text Box 12"/>
          <p:cNvSpPr txBox="1">
            <a:spLocks noChangeArrowheads="1"/>
          </p:cNvSpPr>
          <p:nvPr/>
        </p:nvSpPr>
        <p:spPr bwMode="auto">
          <a:xfrm>
            <a:off x="7667625" y="1916113"/>
            <a:ext cx="649288" cy="396875"/>
          </a:xfrm>
          <a:prstGeom prst="rect">
            <a:avLst/>
          </a:prstGeom>
          <a:noFill/>
          <a:ln w="9525">
            <a:noFill/>
            <a:miter lim="800000"/>
            <a:headEnd/>
            <a:tailEnd/>
          </a:ln>
        </p:spPr>
        <p:txBody>
          <a:bodyPr>
            <a:spAutoFit/>
          </a:bodyPr>
          <a:lstStyle/>
          <a:p>
            <a:pPr algn="ctr">
              <a:spcBef>
                <a:spcPct val="50000"/>
              </a:spcBef>
            </a:pPr>
            <a:r>
              <a:rPr lang="fr-FR" sz="2000" b="1" baseline="30000"/>
              <a:t>12</a:t>
            </a:r>
            <a:r>
              <a:rPr lang="fr-FR" sz="2000" b="1"/>
              <a:t>C</a:t>
            </a:r>
          </a:p>
        </p:txBody>
      </p:sp>
      <p:pic>
        <p:nvPicPr>
          <p:cNvPr id="32782" name="Picture 15" descr="Spectre_picoh_these_laurent_comp"/>
          <p:cNvPicPr>
            <a:picLocks noChangeAspect="1" noChangeArrowheads="1"/>
          </p:cNvPicPr>
          <p:nvPr/>
        </p:nvPicPr>
        <p:blipFill>
          <a:blip r:embed="rId4"/>
          <a:srcRect/>
          <a:stretch>
            <a:fillRect/>
          </a:stretch>
        </p:blipFill>
        <p:spPr bwMode="auto">
          <a:xfrm>
            <a:off x="5507038" y="2852738"/>
            <a:ext cx="3529012" cy="3422650"/>
          </a:xfrm>
          <a:prstGeom prst="rect">
            <a:avLst/>
          </a:prstGeom>
          <a:noFill/>
          <a:ln w="19050">
            <a:solidFill>
              <a:srgbClr val="008000"/>
            </a:solidFill>
            <a:miter lim="800000"/>
            <a:headEnd/>
            <a:tailEnd/>
          </a:ln>
        </p:spPr>
      </p:pic>
      <p:sp>
        <p:nvSpPr>
          <p:cNvPr id="32783" name="Text Box 16"/>
          <p:cNvSpPr txBox="1">
            <a:spLocks noChangeArrowheads="1"/>
          </p:cNvSpPr>
          <p:nvPr/>
        </p:nvSpPr>
        <p:spPr bwMode="auto">
          <a:xfrm>
            <a:off x="7669213" y="4522788"/>
            <a:ext cx="863600" cy="274637"/>
          </a:xfrm>
          <a:prstGeom prst="rect">
            <a:avLst/>
          </a:prstGeom>
          <a:noFill/>
          <a:ln w="9525">
            <a:noFill/>
            <a:miter lim="800000"/>
            <a:headEnd/>
            <a:tailEnd/>
          </a:ln>
        </p:spPr>
        <p:txBody>
          <a:bodyPr>
            <a:spAutoFit/>
          </a:bodyPr>
          <a:lstStyle/>
          <a:p>
            <a:pPr>
              <a:spcBef>
                <a:spcPct val="50000"/>
              </a:spcBef>
            </a:pPr>
            <a:r>
              <a:rPr lang="fr-FR" sz="1200" b="1">
                <a:latin typeface="Symbol" pitchFamily="18" charset="2"/>
              </a:rPr>
              <a:t>s</a:t>
            </a:r>
            <a:r>
              <a:rPr lang="fr-FR" sz="1200" b="1"/>
              <a:t>=2 MeV</a:t>
            </a:r>
          </a:p>
        </p:txBody>
      </p:sp>
      <p:sp>
        <p:nvSpPr>
          <p:cNvPr id="32784" name="Line 17"/>
          <p:cNvSpPr>
            <a:spLocks noChangeShapeType="1"/>
          </p:cNvSpPr>
          <p:nvPr/>
        </p:nvSpPr>
        <p:spPr bwMode="auto">
          <a:xfrm>
            <a:off x="7451725" y="2997200"/>
            <a:ext cx="0" cy="2952750"/>
          </a:xfrm>
          <a:prstGeom prst="line">
            <a:avLst/>
          </a:prstGeom>
          <a:noFill/>
          <a:ln w="25400">
            <a:solidFill>
              <a:srgbClr val="FF0000"/>
            </a:solidFill>
            <a:round/>
            <a:headEnd/>
            <a:tailEnd/>
          </a:ln>
        </p:spPr>
        <p:txBody>
          <a:bodyPr/>
          <a:lstStyle/>
          <a:p>
            <a:endParaRPr lang="fr-FR"/>
          </a:p>
        </p:txBody>
      </p:sp>
      <p:sp>
        <p:nvSpPr>
          <p:cNvPr id="32785" name="Text Box 18"/>
          <p:cNvSpPr txBox="1">
            <a:spLocks noChangeArrowheads="1"/>
          </p:cNvSpPr>
          <p:nvPr/>
        </p:nvSpPr>
        <p:spPr bwMode="auto">
          <a:xfrm>
            <a:off x="6875463" y="3141663"/>
            <a:ext cx="576262" cy="304800"/>
          </a:xfrm>
          <a:prstGeom prst="rect">
            <a:avLst/>
          </a:prstGeom>
          <a:noFill/>
          <a:ln w="9525">
            <a:noFill/>
            <a:miter lim="800000"/>
            <a:headEnd/>
            <a:tailEnd/>
          </a:ln>
        </p:spPr>
        <p:txBody>
          <a:bodyPr>
            <a:spAutoFit/>
          </a:bodyPr>
          <a:lstStyle/>
          <a:p>
            <a:pPr>
              <a:spcBef>
                <a:spcPct val="50000"/>
              </a:spcBef>
            </a:pPr>
            <a:r>
              <a:rPr lang="fr-FR" sz="1400" b="1" baseline="30000">
                <a:solidFill>
                  <a:srgbClr val="FF0000"/>
                </a:solidFill>
              </a:rPr>
              <a:t>12</a:t>
            </a:r>
            <a:r>
              <a:rPr lang="fr-FR" sz="1400" b="1">
                <a:solidFill>
                  <a:srgbClr val="FF0000"/>
                </a:solidFill>
              </a:rPr>
              <a:t>C</a:t>
            </a:r>
            <a:r>
              <a:rPr lang="fr-FR" sz="1400" b="1" baseline="-25000">
                <a:solidFill>
                  <a:srgbClr val="FF0000"/>
                </a:solidFill>
              </a:rPr>
              <a:t>gs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3"/>
          <p:cNvSpPr>
            <a:spLocks noGrp="1"/>
          </p:cNvSpPr>
          <p:nvPr>
            <p:ph type="dt" sz="quarter" idx="10"/>
          </p:nvPr>
        </p:nvSpPr>
        <p:spPr/>
        <p:txBody>
          <a:bodyPr/>
          <a:lstStyle/>
          <a:p>
            <a:pPr>
              <a:defRPr/>
            </a:pPr>
            <a:fld id="{88840569-3DE5-4F68-8052-902BB2CC1AB0}" type="datetime1">
              <a:rPr lang="fr-FR"/>
              <a:pPr>
                <a:defRPr/>
              </a:pPr>
              <a:t>07/12/2022</a:t>
            </a:fld>
            <a:endParaRPr lang="fr-FR"/>
          </a:p>
        </p:txBody>
      </p:sp>
      <p:sp>
        <p:nvSpPr>
          <p:cNvPr id="33794" name="Espace réservé du pied de page 4"/>
          <p:cNvSpPr>
            <a:spLocks noGrp="1"/>
          </p:cNvSpPr>
          <p:nvPr>
            <p:ph type="ftr" sz="quarter" idx="11"/>
          </p:nvPr>
        </p:nvSpPr>
        <p:spPr bwMode="auto">
          <a:noFill/>
          <a:ln>
            <a:miter lim="800000"/>
            <a:headEnd/>
            <a:tailEnd/>
          </a:ln>
        </p:spPr>
        <p:txBody>
          <a:bodyPr/>
          <a:lstStyle/>
          <a:p>
            <a:r>
              <a:rPr lang="fr-FR" smtClean="0"/>
              <a:t>Hommage à Pierre</a:t>
            </a:r>
          </a:p>
        </p:txBody>
      </p:sp>
      <p:sp>
        <p:nvSpPr>
          <p:cNvPr id="5" name="Espace réservé du numéro de diapositive 5"/>
          <p:cNvSpPr>
            <a:spLocks noGrp="1"/>
          </p:cNvSpPr>
          <p:nvPr>
            <p:ph type="sldNum" sz="quarter" idx="12"/>
          </p:nvPr>
        </p:nvSpPr>
        <p:spPr/>
        <p:txBody>
          <a:bodyPr/>
          <a:lstStyle/>
          <a:p>
            <a:pPr>
              <a:defRPr/>
            </a:pPr>
            <a:fld id="{E35BBE92-D516-4084-8E0F-15D5A63F462B}" type="slidenum">
              <a:rPr lang="fr-FR"/>
              <a:pPr>
                <a:defRPr/>
              </a:pPr>
              <a:t>18</a:t>
            </a:fld>
            <a:endParaRPr lang="fr-FR"/>
          </a:p>
        </p:txBody>
      </p:sp>
      <p:sp>
        <p:nvSpPr>
          <p:cNvPr id="33796" name="Rectangle 3"/>
          <p:cNvSpPr>
            <a:spLocks noGrp="1"/>
          </p:cNvSpPr>
          <p:nvPr>
            <p:ph type="body" idx="1"/>
          </p:nvPr>
        </p:nvSpPr>
        <p:spPr>
          <a:xfrm>
            <a:off x="179388" y="188913"/>
            <a:ext cx="8785225" cy="6119812"/>
          </a:xfrm>
          <a:ln w="31750">
            <a:solidFill>
              <a:srgbClr val="0000FF"/>
            </a:solidFill>
          </a:ln>
        </p:spPr>
        <p:txBody>
          <a:bodyPr/>
          <a:lstStyle/>
          <a:p>
            <a:pPr>
              <a:lnSpc>
                <a:spcPct val="80000"/>
              </a:lnSpc>
            </a:pPr>
            <a:r>
              <a:rPr lang="fr-FR" sz="2400" smtClean="0"/>
              <a:t>Les dernières expériences faites, après que son équipe se soit tournée vers d’autres projets, HADES au GSI à Darmstadt,  Pierre est encore venu souvent discuter de la physique que nous faisions. Puis, progressivement il s’est de plus en plus investi dans l’histoire de la physique nucléaire. Il est l’auteur d’une centaine de publications scientifiques.</a:t>
            </a:r>
          </a:p>
          <a:p>
            <a:pPr>
              <a:lnSpc>
                <a:spcPct val="80000"/>
              </a:lnSpc>
            </a:pPr>
            <a:r>
              <a:rPr lang="fr-FR" sz="2400" smtClean="0"/>
              <a:t>L’aventure qu’il a su conduire tout au long de son exceptionnelle carrière nous a beaucoup apporté et a façonné notre activité de chercheur. Sa vision de la recherche s’appuyant sur une équipe soudée, œuvrant au sein de collaborations internationales avec des compétences variées a permis d’avoir un impact indiscutable sur les champs de recherche abordés. </a:t>
            </a:r>
          </a:p>
          <a:p>
            <a:pPr>
              <a:lnSpc>
                <a:spcPct val="80000"/>
              </a:lnSpc>
            </a:pPr>
            <a:r>
              <a:rPr lang="fr-FR" sz="2400" smtClean="0"/>
              <a:t>Pierre savait rassembler et convaincre, toujours avec humanité, acceptant de discuter les idées de chacun. Il avait une fabuleuse mémoire, sans doute construite au fil des ans par les innombrables notes qu’il consignait dans ses cahiers, plus d’une cinquantaine, sur des sujets extrêmement variés, témoignant de son insatiable curiosité. Il avait un sens aigu des relations humaines, qu’il a su utiliser à bon escient toute sa vie au service de la science.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3"/>
          <p:cNvSpPr>
            <a:spLocks noGrp="1"/>
          </p:cNvSpPr>
          <p:nvPr>
            <p:ph type="dt" sz="quarter" idx="10"/>
          </p:nvPr>
        </p:nvSpPr>
        <p:spPr/>
        <p:txBody>
          <a:bodyPr/>
          <a:lstStyle/>
          <a:p>
            <a:pPr>
              <a:defRPr/>
            </a:pPr>
            <a:fld id="{78605EA6-1D3D-4EE3-9820-03EF2EFD16F3}" type="datetime1">
              <a:rPr lang="fr-FR"/>
              <a:pPr>
                <a:defRPr/>
              </a:pPr>
              <a:t>07/12/2022</a:t>
            </a:fld>
            <a:endParaRPr lang="fr-FR"/>
          </a:p>
        </p:txBody>
      </p:sp>
      <p:sp>
        <p:nvSpPr>
          <p:cNvPr id="34818" name="Espace réservé du pied de page 4"/>
          <p:cNvSpPr>
            <a:spLocks noGrp="1"/>
          </p:cNvSpPr>
          <p:nvPr>
            <p:ph type="ftr" sz="quarter" idx="11"/>
          </p:nvPr>
        </p:nvSpPr>
        <p:spPr bwMode="auto">
          <a:noFill/>
          <a:ln>
            <a:miter lim="800000"/>
            <a:headEnd/>
            <a:tailEnd/>
          </a:ln>
        </p:spPr>
        <p:txBody>
          <a:bodyPr/>
          <a:lstStyle/>
          <a:p>
            <a:r>
              <a:rPr lang="fr-FR" smtClean="0"/>
              <a:t>Hommage à Pierre</a:t>
            </a:r>
          </a:p>
        </p:txBody>
      </p:sp>
      <p:sp>
        <p:nvSpPr>
          <p:cNvPr id="8" name="Espace réservé du numéro de diapositive 5"/>
          <p:cNvSpPr>
            <a:spLocks noGrp="1"/>
          </p:cNvSpPr>
          <p:nvPr>
            <p:ph type="sldNum" sz="quarter" idx="12"/>
          </p:nvPr>
        </p:nvSpPr>
        <p:spPr/>
        <p:txBody>
          <a:bodyPr/>
          <a:lstStyle/>
          <a:p>
            <a:pPr>
              <a:defRPr/>
            </a:pPr>
            <a:fld id="{D92C8089-50EF-441A-BBD5-2CCB77CB9133}" type="slidenum">
              <a:rPr lang="fr-FR"/>
              <a:pPr>
                <a:defRPr/>
              </a:pPr>
              <a:t>19</a:t>
            </a:fld>
            <a:endParaRPr lang="fr-FR"/>
          </a:p>
        </p:txBody>
      </p:sp>
      <p:sp>
        <p:nvSpPr>
          <p:cNvPr id="34820" name="Rectangle 3"/>
          <p:cNvSpPr>
            <a:spLocks noGrp="1"/>
          </p:cNvSpPr>
          <p:nvPr>
            <p:ph type="body" idx="1"/>
          </p:nvPr>
        </p:nvSpPr>
        <p:spPr>
          <a:xfrm>
            <a:off x="468313" y="260350"/>
            <a:ext cx="8229600" cy="3529013"/>
          </a:xfrm>
          <a:ln w="47625">
            <a:solidFill>
              <a:srgbClr val="0000FF"/>
            </a:solidFill>
          </a:ln>
        </p:spPr>
        <p:txBody>
          <a:bodyPr/>
          <a:lstStyle/>
          <a:p>
            <a:pPr>
              <a:lnSpc>
                <a:spcPct val="90000"/>
              </a:lnSpc>
            </a:pPr>
            <a:r>
              <a:rPr lang="fr-FR" sz="2400" smtClean="0"/>
              <a:t>Un grand merci à tous</a:t>
            </a:r>
          </a:p>
          <a:p>
            <a:pPr>
              <a:lnSpc>
                <a:spcPct val="90000"/>
              </a:lnSpc>
            </a:pPr>
            <a:endParaRPr lang="fr-FR" sz="2400" smtClean="0"/>
          </a:p>
          <a:p>
            <a:pPr>
              <a:lnSpc>
                <a:spcPct val="90000"/>
              </a:lnSpc>
            </a:pPr>
            <a:r>
              <a:rPr lang="fr-FR" sz="2400" smtClean="0"/>
              <a:t>Pierre</a:t>
            </a:r>
          </a:p>
          <a:p>
            <a:pPr>
              <a:lnSpc>
                <a:spcPct val="90000"/>
              </a:lnSpc>
            </a:pPr>
            <a:endParaRPr lang="fr-FR" sz="2400" smtClean="0"/>
          </a:p>
          <a:p>
            <a:pPr>
              <a:lnSpc>
                <a:spcPct val="90000"/>
              </a:lnSpc>
            </a:pPr>
            <a:r>
              <a:rPr lang="fr-FR" sz="2000" smtClean="0"/>
              <a:t>Béatrice, Michèle, Jean-Louis, Jean-Claude, Daniel, Sylvie, Laurent, Ivan, Claude, Hélène, Monique pour la physique.</a:t>
            </a:r>
          </a:p>
          <a:p>
            <a:pPr>
              <a:lnSpc>
                <a:spcPct val="90000"/>
              </a:lnSpc>
            </a:pPr>
            <a:endParaRPr lang="fr-FR" sz="2000" smtClean="0"/>
          </a:p>
          <a:p>
            <a:pPr>
              <a:lnSpc>
                <a:spcPct val="90000"/>
              </a:lnSpc>
            </a:pPr>
            <a:r>
              <a:rPr lang="fr-FR" sz="2000" smtClean="0"/>
              <a:t>Marie-France, Monique, Elisabeth, Romuald pour la recherche de documents, de photos et l’exposition.</a:t>
            </a:r>
            <a:endParaRPr lang="fr-FR" sz="2800" smtClean="0"/>
          </a:p>
        </p:txBody>
      </p:sp>
      <p:pic>
        <p:nvPicPr>
          <p:cNvPr id="34821" name="Picture 4" descr="1951 _ PR au Wilson_comp"/>
          <p:cNvPicPr>
            <a:picLocks noChangeAspect="1" noChangeArrowheads="1"/>
          </p:cNvPicPr>
          <p:nvPr/>
        </p:nvPicPr>
        <p:blipFill>
          <a:blip r:embed="rId2"/>
          <a:srcRect/>
          <a:stretch>
            <a:fillRect/>
          </a:stretch>
        </p:blipFill>
        <p:spPr bwMode="auto">
          <a:xfrm>
            <a:off x="468313" y="3905250"/>
            <a:ext cx="2197100" cy="2952750"/>
          </a:xfrm>
          <a:prstGeom prst="rect">
            <a:avLst/>
          </a:prstGeom>
          <a:noFill/>
          <a:ln w="9525">
            <a:noFill/>
            <a:miter lim="800000"/>
            <a:headEnd/>
            <a:tailEnd/>
          </a:ln>
        </p:spPr>
      </p:pic>
      <p:pic>
        <p:nvPicPr>
          <p:cNvPr id="34822" name="Picture 4" descr="Photo_collab_France_Danemark"/>
          <p:cNvPicPr>
            <a:picLocks noChangeAspect="1" noChangeArrowheads="1"/>
          </p:cNvPicPr>
          <p:nvPr/>
        </p:nvPicPr>
        <p:blipFill>
          <a:blip r:embed="rId3"/>
          <a:srcRect/>
          <a:stretch>
            <a:fillRect/>
          </a:stretch>
        </p:blipFill>
        <p:spPr bwMode="auto">
          <a:xfrm>
            <a:off x="2916238" y="4221163"/>
            <a:ext cx="3097212" cy="2324100"/>
          </a:xfrm>
          <a:prstGeom prst="rect">
            <a:avLst/>
          </a:prstGeom>
          <a:noFill/>
          <a:ln w="9525">
            <a:noFill/>
            <a:miter lim="800000"/>
            <a:headEnd/>
            <a:tailEnd/>
          </a:ln>
        </p:spPr>
      </p:pic>
      <p:pic>
        <p:nvPicPr>
          <p:cNvPr id="34823" name="Picture 6" descr="Pierre_signing_book2011_comp"/>
          <p:cNvPicPr>
            <a:picLocks noChangeAspect="1" noChangeArrowheads="1"/>
          </p:cNvPicPr>
          <p:nvPr/>
        </p:nvPicPr>
        <p:blipFill>
          <a:blip r:embed="rId4"/>
          <a:srcRect/>
          <a:stretch>
            <a:fillRect/>
          </a:stretch>
        </p:blipFill>
        <p:spPr bwMode="auto">
          <a:xfrm>
            <a:off x="6262688" y="4292600"/>
            <a:ext cx="2881312" cy="216058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e la date 3"/>
          <p:cNvSpPr>
            <a:spLocks noGrp="1"/>
          </p:cNvSpPr>
          <p:nvPr>
            <p:ph type="dt" sz="quarter" idx="10"/>
          </p:nvPr>
        </p:nvSpPr>
        <p:spPr/>
        <p:txBody>
          <a:bodyPr/>
          <a:lstStyle/>
          <a:p>
            <a:pPr>
              <a:defRPr/>
            </a:pPr>
            <a:fld id="{1D12795E-890B-4B37-A15F-D90AE396DE61}" type="datetime1">
              <a:rPr lang="fr-FR"/>
              <a:pPr>
                <a:defRPr/>
              </a:pPr>
              <a:t>07/12/2022</a:t>
            </a:fld>
            <a:endParaRPr lang="fr-FR"/>
          </a:p>
        </p:txBody>
      </p:sp>
      <p:sp>
        <p:nvSpPr>
          <p:cNvPr id="15362" name="Espace réservé du pied de page 4"/>
          <p:cNvSpPr>
            <a:spLocks noGrp="1"/>
          </p:cNvSpPr>
          <p:nvPr>
            <p:ph type="ftr" sz="quarter" idx="11"/>
          </p:nvPr>
        </p:nvSpPr>
        <p:spPr bwMode="auto">
          <a:noFill/>
          <a:ln>
            <a:miter lim="800000"/>
            <a:headEnd/>
            <a:tailEnd/>
          </a:ln>
        </p:spPr>
        <p:txBody>
          <a:bodyPr/>
          <a:lstStyle/>
          <a:p>
            <a:r>
              <a:rPr lang="fr-FR" smtClean="0"/>
              <a:t>Hommage à Pierre</a:t>
            </a:r>
          </a:p>
        </p:txBody>
      </p:sp>
      <p:sp>
        <p:nvSpPr>
          <p:cNvPr id="13" name="Espace réservé du numéro de diapositive 5"/>
          <p:cNvSpPr>
            <a:spLocks noGrp="1"/>
          </p:cNvSpPr>
          <p:nvPr>
            <p:ph type="sldNum" sz="quarter" idx="12"/>
          </p:nvPr>
        </p:nvSpPr>
        <p:spPr/>
        <p:txBody>
          <a:bodyPr/>
          <a:lstStyle/>
          <a:p>
            <a:pPr>
              <a:defRPr/>
            </a:pPr>
            <a:fld id="{CAC18018-F76A-4FD1-A9AF-ABA97F45FF10}" type="slidenum">
              <a:rPr lang="fr-FR"/>
              <a:pPr>
                <a:defRPr/>
              </a:pPr>
              <a:t>2</a:t>
            </a:fld>
            <a:endParaRPr lang="fr-FR"/>
          </a:p>
        </p:txBody>
      </p:sp>
      <p:sp>
        <p:nvSpPr>
          <p:cNvPr id="15364" name="Titre 1"/>
          <p:cNvSpPr>
            <a:spLocks noGrp="1"/>
          </p:cNvSpPr>
          <p:nvPr>
            <p:ph type="title"/>
          </p:nvPr>
        </p:nvSpPr>
        <p:spPr>
          <a:xfrm>
            <a:off x="457200" y="14288"/>
            <a:ext cx="8229600" cy="606425"/>
          </a:xfrm>
        </p:spPr>
        <p:txBody>
          <a:bodyPr/>
          <a:lstStyle/>
          <a:p>
            <a:pPr eaLnBrk="1" hangingPunct="1"/>
            <a:r>
              <a:rPr lang="fr-FR" sz="2800" smtClean="0">
                <a:solidFill>
                  <a:schemeClr val="hlink"/>
                </a:solidFill>
              </a:rPr>
              <a:t>Les qualités de Pierre</a:t>
            </a:r>
          </a:p>
        </p:txBody>
      </p:sp>
      <p:sp>
        <p:nvSpPr>
          <p:cNvPr id="5" name="Espace réservé de la date 4"/>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CBCF6C9B-86BA-4CC4-89D2-00991149AD62}" type="datetime1">
              <a:rPr lang="fr-FR" sz="1200">
                <a:solidFill>
                  <a:schemeClr val="tx1">
                    <a:tint val="75000"/>
                  </a:schemeClr>
                </a:solidFill>
                <a:latin typeface="+mn-lt"/>
              </a:rPr>
              <a:pPr fontAlgn="auto">
                <a:spcBef>
                  <a:spcPts val="0"/>
                </a:spcBef>
                <a:spcAft>
                  <a:spcPts val="0"/>
                </a:spcAft>
                <a:defRPr/>
              </a:pPr>
              <a:t>07/12/2022</a:t>
            </a:fld>
            <a:endParaRPr lang="fr-FR" sz="1200">
              <a:solidFill>
                <a:schemeClr val="tx1">
                  <a:tint val="75000"/>
                </a:schemeClr>
              </a:solidFill>
              <a:latin typeface="+mn-lt"/>
            </a:endParaRPr>
          </a:p>
        </p:txBody>
      </p:sp>
      <p:pic>
        <p:nvPicPr>
          <p:cNvPr id="15366" name="Picture 6" descr="1951 _ PR au Wilson_comp"/>
          <p:cNvPicPr>
            <a:picLocks noChangeAspect="1" noChangeArrowheads="1"/>
          </p:cNvPicPr>
          <p:nvPr/>
        </p:nvPicPr>
        <p:blipFill>
          <a:blip r:embed="rId2"/>
          <a:srcRect/>
          <a:stretch>
            <a:fillRect/>
          </a:stretch>
        </p:blipFill>
        <p:spPr bwMode="auto">
          <a:xfrm>
            <a:off x="6621463" y="3470275"/>
            <a:ext cx="2487612" cy="3343275"/>
          </a:xfrm>
          <a:prstGeom prst="rect">
            <a:avLst/>
          </a:prstGeom>
          <a:noFill/>
          <a:ln w="9525">
            <a:noFill/>
            <a:miter lim="800000"/>
            <a:headEnd/>
            <a:tailEnd/>
          </a:ln>
        </p:spPr>
      </p:pic>
      <p:pic>
        <p:nvPicPr>
          <p:cNvPr id="15367" name="Picture 7" descr="Cahier_Pierre_ligne-synchro_comp"/>
          <p:cNvPicPr>
            <a:picLocks noChangeAspect="1" noChangeArrowheads="1"/>
          </p:cNvPicPr>
          <p:nvPr/>
        </p:nvPicPr>
        <p:blipFill>
          <a:blip r:embed="rId3"/>
          <a:srcRect/>
          <a:stretch>
            <a:fillRect/>
          </a:stretch>
        </p:blipFill>
        <p:spPr bwMode="auto">
          <a:xfrm>
            <a:off x="34925" y="765175"/>
            <a:ext cx="3298825" cy="4367213"/>
          </a:xfrm>
          <a:prstGeom prst="rect">
            <a:avLst/>
          </a:prstGeom>
          <a:noFill/>
          <a:ln w="9525">
            <a:noFill/>
            <a:miter lim="800000"/>
            <a:headEnd/>
            <a:tailEnd/>
          </a:ln>
        </p:spPr>
      </p:pic>
      <p:pic>
        <p:nvPicPr>
          <p:cNvPr id="15368" name="Picture 9" descr="Depouillement_manuel_cahier_Pierre_comp"/>
          <p:cNvPicPr>
            <a:picLocks noChangeAspect="1" noChangeArrowheads="1"/>
          </p:cNvPicPr>
          <p:nvPr/>
        </p:nvPicPr>
        <p:blipFill>
          <a:blip r:embed="rId4"/>
          <a:srcRect/>
          <a:stretch>
            <a:fillRect/>
          </a:stretch>
        </p:blipFill>
        <p:spPr bwMode="auto">
          <a:xfrm>
            <a:off x="4860925" y="1125538"/>
            <a:ext cx="4248150" cy="2216150"/>
          </a:xfrm>
          <a:prstGeom prst="rect">
            <a:avLst/>
          </a:prstGeom>
          <a:noFill/>
          <a:ln w="9525">
            <a:noFill/>
            <a:miter lim="800000"/>
            <a:headEnd/>
            <a:tailEnd/>
          </a:ln>
        </p:spPr>
      </p:pic>
      <p:sp>
        <p:nvSpPr>
          <p:cNvPr id="15369" name="Text Box 10"/>
          <p:cNvSpPr txBox="1">
            <a:spLocks noChangeArrowheads="1"/>
          </p:cNvSpPr>
          <p:nvPr/>
        </p:nvSpPr>
        <p:spPr bwMode="auto">
          <a:xfrm>
            <a:off x="6696075" y="476250"/>
            <a:ext cx="2447925" cy="730250"/>
          </a:xfrm>
          <a:prstGeom prst="rect">
            <a:avLst/>
          </a:prstGeom>
          <a:solidFill>
            <a:srgbClr val="FFFF00"/>
          </a:solidFill>
          <a:ln w="9525">
            <a:noFill/>
            <a:miter lim="800000"/>
            <a:headEnd/>
            <a:tailEnd/>
          </a:ln>
        </p:spPr>
        <p:txBody>
          <a:bodyPr>
            <a:spAutoFit/>
          </a:bodyPr>
          <a:lstStyle/>
          <a:p>
            <a:pPr>
              <a:spcBef>
                <a:spcPct val="50000"/>
              </a:spcBef>
            </a:pPr>
            <a:r>
              <a:rPr lang="fr-FR" sz="1400"/>
              <a:t>Précision et méticulosité: Dépouillement manuel d’un cliché Wilson (1950)</a:t>
            </a:r>
          </a:p>
        </p:txBody>
      </p:sp>
      <p:sp>
        <p:nvSpPr>
          <p:cNvPr id="15370" name="Text Box 11"/>
          <p:cNvSpPr txBox="1">
            <a:spLocks noChangeArrowheads="1"/>
          </p:cNvSpPr>
          <p:nvPr/>
        </p:nvSpPr>
        <p:spPr bwMode="auto">
          <a:xfrm>
            <a:off x="4716463" y="6083300"/>
            <a:ext cx="2447925" cy="730250"/>
          </a:xfrm>
          <a:prstGeom prst="rect">
            <a:avLst/>
          </a:prstGeom>
          <a:solidFill>
            <a:srgbClr val="FFFF00"/>
          </a:solidFill>
          <a:ln w="9525">
            <a:noFill/>
            <a:miter lim="800000"/>
            <a:headEnd/>
            <a:tailEnd/>
          </a:ln>
        </p:spPr>
        <p:txBody>
          <a:bodyPr>
            <a:spAutoFit/>
          </a:bodyPr>
          <a:lstStyle/>
          <a:p>
            <a:pPr>
              <a:spcBef>
                <a:spcPct val="50000"/>
              </a:spcBef>
            </a:pPr>
            <a:r>
              <a:rPr lang="fr-FR" sz="1400"/>
              <a:t>L’expérimentateur: mise au point pour un cliché Wilson (1950)</a:t>
            </a:r>
          </a:p>
        </p:txBody>
      </p:sp>
      <p:sp>
        <p:nvSpPr>
          <p:cNvPr id="15371" name="Text Box 12"/>
          <p:cNvSpPr txBox="1">
            <a:spLocks noChangeArrowheads="1"/>
          </p:cNvSpPr>
          <p:nvPr/>
        </p:nvSpPr>
        <p:spPr bwMode="auto">
          <a:xfrm>
            <a:off x="34925" y="4618038"/>
            <a:ext cx="2952750" cy="730250"/>
          </a:xfrm>
          <a:prstGeom prst="rect">
            <a:avLst/>
          </a:prstGeom>
          <a:solidFill>
            <a:srgbClr val="FFFF00"/>
          </a:solidFill>
          <a:ln w="9525">
            <a:noFill/>
            <a:miter lim="800000"/>
            <a:headEnd/>
            <a:tailEnd/>
          </a:ln>
        </p:spPr>
        <p:txBody>
          <a:bodyPr>
            <a:spAutoFit/>
          </a:bodyPr>
          <a:lstStyle/>
          <a:p>
            <a:pPr>
              <a:spcBef>
                <a:spcPct val="50000"/>
              </a:spcBef>
            </a:pPr>
            <a:r>
              <a:rPr lang="fr-FR" sz="1400"/>
              <a:t>Maîtriser jusqu’au détail: Le SC et la  ligne spectrométrique Montpellier (~1959)</a:t>
            </a:r>
          </a:p>
        </p:txBody>
      </p:sp>
      <p:sp>
        <p:nvSpPr>
          <p:cNvPr id="15372" name="Text Box 12"/>
          <p:cNvSpPr txBox="1">
            <a:spLocks noChangeArrowheads="1"/>
          </p:cNvSpPr>
          <p:nvPr/>
        </p:nvSpPr>
        <p:spPr bwMode="auto">
          <a:xfrm>
            <a:off x="3851275" y="3740150"/>
            <a:ext cx="2160588" cy="1920875"/>
          </a:xfrm>
          <a:prstGeom prst="rect">
            <a:avLst/>
          </a:prstGeom>
          <a:solidFill>
            <a:srgbClr val="FFFF00"/>
          </a:solidFill>
          <a:ln w="9525">
            <a:noFill/>
            <a:miter lim="800000"/>
            <a:headEnd/>
            <a:tailEnd/>
          </a:ln>
        </p:spPr>
        <p:txBody>
          <a:bodyPr>
            <a:spAutoFit/>
          </a:bodyPr>
          <a:lstStyle/>
          <a:p>
            <a:pPr algn="ctr">
              <a:spcBef>
                <a:spcPct val="50000"/>
              </a:spcBef>
            </a:pPr>
            <a:r>
              <a:rPr lang="fr-FR" sz="2000" b="1"/>
              <a:t>Son sens des relations humaines et son goût pour partager ses connaissances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e la date 3"/>
          <p:cNvSpPr>
            <a:spLocks noGrp="1"/>
          </p:cNvSpPr>
          <p:nvPr>
            <p:ph type="dt" sz="quarter" idx="10"/>
          </p:nvPr>
        </p:nvSpPr>
        <p:spPr>
          <a:xfrm>
            <a:off x="241300" y="6140450"/>
            <a:ext cx="2133600" cy="365125"/>
          </a:xfrm>
        </p:spPr>
        <p:txBody>
          <a:bodyPr/>
          <a:lstStyle/>
          <a:p>
            <a:pPr>
              <a:defRPr/>
            </a:pPr>
            <a:fld id="{4B2A8183-E2EB-4E12-9FFE-AE803C036435}" type="datetime1">
              <a:rPr lang="fr-FR"/>
              <a:pPr>
                <a:defRPr/>
              </a:pPr>
              <a:t>07/12/2022</a:t>
            </a:fld>
            <a:endParaRPr lang="fr-FR"/>
          </a:p>
        </p:txBody>
      </p:sp>
      <p:sp>
        <p:nvSpPr>
          <p:cNvPr id="16386" name="Espace réservé du pied de page 4"/>
          <p:cNvSpPr>
            <a:spLocks noGrp="1"/>
          </p:cNvSpPr>
          <p:nvPr>
            <p:ph type="ftr" sz="quarter" idx="11"/>
          </p:nvPr>
        </p:nvSpPr>
        <p:spPr bwMode="auto">
          <a:noFill/>
          <a:ln>
            <a:miter lim="800000"/>
            <a:headEnd/>
            <a:tailEnd/>
          </a:ln>
        </p:spPr>
        <p:txBody>
          <a:bodyPr/>
          <a:lstStyle/>
          <a:p>
            <a:r>
              <a:rPr lang="fr-FR" smtClean="0"/>
              <a:t>Hommage à Pierre</a:t>
            </a:r>
          </a:p>
        </p:txBody>
      </p:sp>
      <p:sp>
        <p:nvSpPr>
          <p:cNvPr id="11" name="Espace réservé du numéro de diapositive 5"/>
          <p:cNvSpPr>
            <a:spLocks noGrp="1"/>
          </p:cNvSpPr>
          <p:nvPr>
            <p:ph type="sldNum" sz="quarter" idx="12"/>
          </p:nvPr>
        </p:nvSpPr>
        <p:spPr/>
        <p:txBody>
          <a:bodyPr/>
          <a:lstStyle/>
          <a:p>
            <a:pPr>
              <a:defRPr/>
            </a:pPr>
            <a:fld id="{72A8A5BD-9BEF-42CF-8712-9E949B2933B9}" type="slidenum">
              <a:rPr lang="fr-FR"/>
              <a:pPr>
                <a:defRPr/>
              </a:pPr>
              <a:t>3</a:t>
            </a:fld>
            <a:endParaRPr lang="fr-FR"/>
          </a:p>
        </p:txBody>
      </p:sp>
      <p:sp>
        <p:nvSpPr>
          <p:cNvPr id="16388" name="Titre 1"/>
          <p:cNvSpPr>
            <a:spLocks noGrp="1"/>
          </p:cNvSpPr>
          <p:nvPr>
            <p:ph type="title"/>
          </p:nvPr>
        </p:nvSpPr>
        <p:spPr>
          <a:xfrm>
            <a:off x="468313" y="44450"/>
            <a:ext cx="8229600" cy="504825"/>
          </a:xfrm>
        </p:spPr>
        <p:txBody>
          <a:bodyPr/>
          <a:lstStyle/>
          <a:p>
            <a:pPr eaLnBrk="1" hangingPunct="1"/>
            <a:r>
              <a:rPr lang="fr-FR" sz="2800" smtClean="0">
                <a:solidFill>
                  <a:schemeClr val="hlink"/>
                </a:solidFill>
              </a:rPr>
              <a:t>Les outils à l’IPN à l’orée des années 60</a:t>
            </a:r>
          </a:p>
        </p:txBody>
      </p:sp>
      <p:sp>
        <p:nvSpPr>
          <p:cNvPr id="16389" name="Espace réservé du contenu 2"/>
          <p:cNvSpPr>
            <a:spLocks noGrp="1"/>
          </p:cNvSpPr>
          <p:nvPr>
            <p:ph idx="1"/>
          </p:nvPr>
        </p:nvSpPr>
        <p:spPr>
          <a:xfrm>
            <a:off x="0" y="692150"/>
            <a:ext cx="4752975" cy="3311525"/>
          </a:xfrm>
          <a:ln w="28575">
            <a:solidFill>
              <a:schemeClr val="hlink"/>
            </a:solidFill>
          </a:ln>
        </p:spPr>
        <p:txBody>
          <a:bodyPr/>
          <a:lstStyle/>
          <a:p>
            <a:pPr eaLnBrk="1" hangingPunct="1"/>
            <a:r>
              <a:rPr lang="fr-FR" sz="1800" smtClean="0"/>
              <a:t>Montpellier: </a:t>
            </a:r>
          </a:p>
          <a:p>
            <a:pPr lvl="1" eaLnBrk="1" hangingPunct="1"/>
            <a:r>
              <a:rPr lang="fr-FR" sz="1800" smtClean="0"/>
              <a:t>caractérisation magnétique de l’aimant (méthode du fil)</a:t>
            </a:r>
          </a:p>
          <a:p>
            <a:pPr lvl="1" eaLnBrk="1" hangingPunct="1"/>
            <a:r>
              <a:rPr lang="fr-FR" sz="1800" smtClean="0"/>
              <a:t>Définition et réalisation des outils de détection associés: scintillateurs et absorbants</a:t>
            </a:r>
          </a:p>
          <a:p>
            <a:pPr lvl="1" eaLnBrk="1" hangingPunct="1"/>
            <a:r>
              <a:rPr lang="fr-FR" sz="1800" smtClean="0"/>
              <a:t>Puis télescope à jonctions : E-</a:t>
            </a:r>
            <a:r>
              <a:rPr lang="fr-FR" sz="1800" smtClean="0">
                <a:latin typeface="Symbol" pitchFamily="18" charset="2"/>
              </a:rPr>
              <a:t>D</a:t>
            </a:r>
            <a:r>
              <a:rPr lang="fr-FR" sz="1800" smtClean="0"/>
              <a:t>E</a:t>
            </a:r>
          </a:p>
          <a:p>
            <a:pPr eaLnBrk="1" hangingPunct="1"/>
            <a:r>
              <a:rPr lang="fr-FR" sz="1800" smtClean="0"/>
              <a:t>Chambre à réactions</a:t>
            </a:r>
          </a:p>
          <a:p>
            <a:pPr lvl="1" eaLnBrk="1" hangingPunct="1"/>
            <a:r>
              <a:rPr lang="fr-FR" sz="1800" smtClean="0"/>
              <a:t>Cibles solides et liquides</a:t>
            </a:r>
          </a:p>
          <a:p>
            <a:pPr lvl="1" eaLnBrk="1" hangingPunct="1"/>
            <a:r>
              <a:rPr lang="fr-FR" sz="1800" smtClean="0"/>
              <a:t>Identification par télescopes de jonction</a:t>
            </a:r>
          </a:p>
          <a:p>
            <a:pPr lvl="1" eaLnBrk="1" hangingPunct="1"/>
            <a:endParaRPr lang="fr-FR" sz="1800" smtClean="0"/>
          </a:p>
        </p:txBody>
      </p:sp>
      <p:sp>
        <p:nvSpPr>
          <p:cNvPr id="4" name="Espace réservé de la date 3"/>
          <p:cNvSpPr txBox="1">
            <a:spLocks noGrp="1"/>
          </p:cNvSpPr>
          <p:nvPr/>
        </p:nvSpPr>
        <p:spPr>
          <a:xfrm>
            <a:off x="241300" y="6140450"/>
            <a:ext cx="2133600" cy="365125"/>
          </a:xfrm>
          <a:prstGeom prst="rect">
            <a:avLst/>
          </a:prstGeom>
          <a:noFill/>
        </p:spPr>
        <p:txBody>
          <a:bodyPr anchor="ctr"/>
          <a:lstStyle/>
          <a:p>
            <a:pPr fontAlgn="auto">
              <a:spcBef>
                <a:spcPts val="0"/>
              </a:spcBef>
              <a:spcAft>
                <a:spcPts val="0"/>
              </a:spcAft>
              <a:defRPr/>
            </a:pPr>
            <a:fld id="{09616B10-4676-4C35-AAA2-8951D6F328BF}" type="datetime1">
              <a:rPr lang="fr-FR" sz="1200">
                <a:solidFill>
                  <a:schemeClr val="tx1">
                    <a:tint val="75000"/>
                  </a:schemeClr>
                </a:solidFill>
                <a:latin typeface="+mn-lt"/>
              </a:rPr>
              <a:pPr fontAlgn="auto">
                <a:spcBef>
                  <a:spcPts val="0"/>
                </a:spcBef>
                <a:spcAft>
                  <a:spcPts val="0"/>
                </a:spcAft>
                <a:defRPr/>
              </a:pPr>
              <a:t>07/12/2022</a:t>
            </a:fld>
            <a:endParaRPr lang="fr-FR" sz="1200">
              <a:solidFill>
                <a:schemeClr val="tx1">
                  <a:tint val="75000"/>
                </a:schemeClr>
              </a:solidFill>
              <a:latin typeface="+mn-lt"/>
            </a:endParaRPr>
          </a:p>
        </p:txBody>
      </p:sp>
      <p:pic>
        <p:nvPicPr>
          <p:cNvPr id="16391" name="Picture 5" descr="THY_2512"/>
          <p:cNvPicPr>
            <a:picLocks noChangeAspect="1" noChangeArrowheads="1"/>
          </p:cNvPicPr>
          <p:nvPr/>
        </p:nvPicPr>
        <p:blipFill>
          <a:blip r:embed="rId2"/>
          <a:srcRect/>
          <a:stretch>
            <a:fillRect/>
          </a:stretch>
        </p:blipFill>
        <p:spPr bwMode="auto">
          <a:xfrm>
            <a:off x="5287963" y="692150"/>
            <a:ext cx="3821112" cy="3960813"/>
          </a:xfrm>
          <a:prstGeom prst="rect">
            <a:avLst/>
          </a:prstGeom>
          <a:noFill/>
          <a:ln w="22225">
            <a:solidFill>
              <a:srgbClr val="008000"/>
            </a:solidFill>
            <a:miter lim="800000"/>
            <a:headEnd/>
            <a:tailEnd/>
          </a:ln>
        </p:spPr>
      </p:pic>
      <p:sp>
        <p:nvSpPr>
          <p:cNvPr id="16392" name="Text Box 6"/>
          <p:cNvSpPr txBox="1">
            <a:spLocks noChangeArrowheads="1"/>
          </p:cNvSpPr>
          <p:nvPr/>
        </p:nvSpPr>
        <p:spPr bwMode="auto">
          <a:xfrm>
            <a:off x="6948488" y="4652963"/>
            <a:ext cx="2159000" cy="730250"/>
          </a:xfrm>
          <a:prstGeom prst="rect">
            <a:avLst/>
          </a:prstGeom>
          <a:solidFill>
            <a:srgbClr val="FFCC00"/>
          </a:solidFill>
          <a:ln w="9525">
            <a:noFill/>
            <a:miter lim="800000"/>
            <a:headEnd/>
            <a:tailEnd/>
          </a:ln>
        </p:spPr>
        <p:txBody>
          <a:bodyPr>
            <a:spAutoFit/>
          </a:bodyPr>
          <a:lstStyle/>
          <a:p>
            <a:pPr>
              <a:spcBef>
                <a:spcPct val="50000"/>
              </a:spcBef>
            </a:pPr>
            <a:r>
              <a:rPr lang="fr-FR" sz="1400" b="1"/>
              <a:t>Le spectromètre Montpellier et sa détection à l’IPN</a:t>
            </a:r>
          </a:p>
        </p:txBody>
      </p:sp>
      <p:sp>
        <p:nvSpPr>
          <p:cNvPr id="16393" name="Text Box 7"/>
          <p:cNvSpPr txBox="1">
            <a:spLocks noChangeArrowheads="1"/>
          </p:cNvSpPr>
          <p:nvPr/>
        </p:nvSpPr>
        <p:spPr bwMode="auto">
          <a:xfrm>
            <a:off x="6588125" y="6453188"/>
            <a:ext cx="2376488" cy="274637"/>
          </a:xfrm>
          <a:prstGeom prst="rect">
            <a:avLst/>
          </a:prstGeom>
          <a:solidFill>
            <a:srgbClr val="00FFFF"/>
          </a:solidFill>
          <a:ln w="9525">
            <a:noFill/>
            <a:miter lim="800000"/>
            <a:headEnd/>
            <a:tailEnd/>
          </a:ln>
        </p:spPr>
        <p:txBody>
          <a:bodyPr>
            <a:spAutoFit/>
          </a:bodyPr>
          <a:lstStyle/>
          <a:p>
            <a:pPr>
              <a:spcBef>
                <a:spcPct val="50000"/>
              </a:spcBef>
            </a:pPr>
            <a:r>
              <a:rPr lang="fr-FR" sz="1200"/>
              <a:t>Thèse de I. Brissaud, C. Detraz</a:t>
            </a:r>
          </a:p>
        </p:txBody>
      </p:sp>
      <p:sp>
        <p:nvSpPr>
          <p:cNvPr id="16394" name="Text Box 9"/>
          <p:cNvSpPr txBox="1">
            <a:spLocks noChangeArrowheads="1"/>
          </p:cNvSpPr>
          <p:nvPr/>
        </p:nvSpPr>
        <p:spPr bwMode="auto">
          <a:xfrm>
            <a:off x="6948488" y="5373688"/>
            <a:ext cx="2160587" cy="623887"/>
          </a:xfrm>
          <a:prstGeom prst="rect">
            <a:avLst/>
          </a:prstGeom>
          <a:solidFill>
            <a:srgbClr val="FFCC00"/>
          </a:solidFill>
          <a:ln w="9525">
            <a:noFill/>
            <a:miter lim="800000"/>
            <a:headEnd/>
            <a:tailEnd/>
          </a:ln>
        </p:spPr>
        <p:txBody>
          <a:bodyPr>
            <a:spAutoFit/>
          </a:bodyPr>
          <a:lstStyle/>
          <a:p>
            <a:pPr>
              <a:spcBef>
                <a:spcPct val="50000"/>
              </a:spcBef>
            </a:pPr>
            <a:r>
              <a:rPr lang="fr-FR" sz="1400" b="1"/>
              <a:t>M= 200 t,  </a:t>
            </a:r>
            <a:r>
              <a:rPr lang="fr-FR" sz="1400" b="1">
                <a:latin typeface="Symbol" pitchFamily="18" charset="2"/>
              </a:rPr>
              <a:t>q</a:t>
            </a:r>
            <a:r>
              <a:rPr lang="fr-FR" sz="1400" b="1"/>
              <a:t>=120°, </a:t>
            </a:r>
          </a:p>
          <a:p>
            <a:pPr>
              <a:spcBef>
                <a:spcPct val="50000"/>
              </a:spcBef>
            </a:pPr>
            <a:r>
              <a:rPr lang="fr-FR" sz="1400" b="1">
                <a:latin typeface="Symbol" pitchFamily="18" charset="2"/>
              </a:rPr>
              <a:t>r</a:t>
            </a:r>
            <a:r>
              <a:rPr lang="fr-FR" sz="1400" b="1"/>
              <a:t>=170 cm, Bmax=1.8 T</a:t>
            </a:r>
          </a:p>
        </p:txBody>
      </p:sp>
      <p:pic>
        <p:nvPicPr>
          <p:cNvPr id="16395" name="Picture 12" descr="tache_faisceau_SC_comp"/>
          <p:cNvPicPr>
            <a:picLocks noChangeAspect="1" noChangeArrowheads="1"/>
          </p:cNvPicPr>
          <p:nvPr/>
        </p:nvPicPr>
        <p:blipFill>
          <a:blip r:embed="rId3"/>
          <a:srcRect/>
          <a:stretch>
            <a:fillRect/>
          </a:stretch>
        </p:blipFill>
        <p:spPr bwMode="auto">
          <a:xfrm>
            <a:off x="34925" y="4076700"/>
            <a:ext cx="2232025" cy="1674813"/>
          </a:xfrm>
          <a:prstGeom prst="rect">
            <a:avLst/>
          </a:prstGeom>
          <a:noFill/>
          <a:ln w="9525">
            <a:noFill/>
            <a:miter lim="800000"/>
            <a:headEnd/>
            <a:tailEnd/>
          </a:ln>
        </p:spPr>
      </p:pic>
      <p:sp>
        <p:nvSpPr>
          <p:cNvPr id="16396" name="Text Box 6"/>
          <p:cNvSpPr txBox="1">
            <a:spLocks noChangeArrowheads="1"/>
          </p:cNvSpPr>
          <p:nvPr/>
        </p:nvSpPr>
        <p:spPr bwMode="auto">
          <a:xfrm>
            <a:off x="395288" y="5761038"/>
            <a:ext cx="1584325" cy="836612"/>
          </a:xfrm>
          <a:prstGeom prst="rect">
            <a:avLst/>
          </a:prstGeom>
          <a:solidFill>
            <a:srgbClr val="FFCC00"/>
          </a:solidFill>
          <a:ln w="9525">
            <a:noFill/>
            <a:miter lim="800000"/>
            <a:headEnd/>
            <a:tailEnd/>
          </a:ln>
        </p:spPr>
        <p:txBody>
          <a:bodyPr>
            <a:spAutoFit/>
          </a:bodyPr>
          <a:lstStyle/>
          <a:p>
            <a:pPr algn="ctr">
              <a:spcBef>
                <a:spcPct val="50000"/>
              </a:spcBef>
            </a:pPr>
            <a:r>
              <a:rPr lang="fr-FR" sz="1400" b="1"/>
              <a:t>Tache faisceau en sortie du SC</a:t>
            </a:r>
          </a:p>
          <a:p>
            <a:pPr algn="ctr">
              <a:spcBef>
                <a:spcPct val="50000"/>
              </a:spcBef>
            </a:pPr>
            <a:r>
              <a:rPr lang="fr-FR" sz="1400" b="1">
                <a:latin typeface="Symbol" pitchFamily="18" charset="2"/>
              </a:rPr>
              <a:t>s</a:t>
            </a:r>
            <a:r>
              <a:rPr lang="fr-FR" sz="1400" b="1"/>
              <a:t> = 0.5 cm</a:t>
            </a:r>
          </a:p>
        </p:txBody>
      </p:sp>
      <p:pic>
        <p:nvPicPr>
          <p:cNvPr id="16397" name="Picture 14" descr="Bande_teletype_cine-relativiste_comp"/>
          <p:cNvPicPr>
            <a:picLocks noChangeAspect="1" noChangeArrowheads="1"/>
          </p:cNvPicPr>
          <p:nvPr/>
        </p:nvPicPr>
        <p:blipFill>
          <a:blip r:embed="rId4"/>
          <a:srcRect/>
          <a:stretch>
            <a:fillRect/>
          </a:stretch>
        </p:blipFill>
        <p:spPr bwMode="auto">
          <a:xfrm>
            <a:off x="2411413" y="4076700"/>
            <a:ext cx="2232025" cy="1674813"/>
          </a:xfrm>
          <a:prstGeom prst="rect">
            <a:avLst/>
          </a:prstGeom>
          <a:noFill/>
          <a:ln w="9525">
            <a:noFill/>
            <a:miter lim="800000"/>
            <a:headEnd/>
            <a:tailEnd/>
          </a:ln>
        </p:spPr>
      </p:pic>
      <p:sp>
        <p:nvSpPr>
          <p:cNvPr id="16398" name="Text Box 6"/>
          <p:cNvSpPr txBox="1">
            <a:spLocks noChangeArrowheads="1"/>
          </p:cNvSpPr>
          <p:nvPr/>
        </p:nvSpPr>
        <p:spPr bwMode="auto">
          <a:xfrm>
            <a:off x="2555875" y="5734050"/>
            <a:ext cx="1944688" cy="517525"/>
          </a:xfrm>
          <a:prstGeom prst="rect">
            <a:avLst/>
          </a:prstGeom>
          <a:solidFill>
            <a:srgbClr val="FFCC00"/>
          </a:solidFill>
          <a:ln w="9525">
            <a:noFill/>
            <a:miter lim="800000"/>
            <a:headEnd/>
            <a:tailEnd/>
          </a:ln>
        </p:spPr>
        <p:txBody>
          <a:bodyPr>
            <a:spAutoFit/>
          </a:bodyPr>
          <a:lstStyle/>
          <a:p>
            <a:pPr algn="ctr">
              <a:spcBef>
                <a:spcPct val="50000"/>
              </a:spcBef>
            </a:pPr>
            <a:r>
              <a:rPr lang="fr-FR" sz="1400" b="1"/>
              <a:t>Cinématique relativiste à 2 corps</a:t>
            </a:r>
          </a:p>
        </p:txBody>
      </p:sp>
      <p:pic>
        <p:nvPicPr>
          <p:cNvPr id="16399" name="Picture 16" descr="630px-Planimeter"/>
          <p:cNvPicPr>
            <a:picLocks noChangeAspect="1" noChangeArrowheads="1"/>
          </p:cNvPicPr>
          <p:nvPr/>
        </p:nvPicPr>
        <p:blipFill>
          <a:blip r:embed="rId5"/>
          <a:srcRect/>
          <a:stretch>
            <a:fillRect/>
          </a:stretch>
        </p:blipFill>
        <p:spPr bwMode="auto">
          <a:xfrm>
            <a:off x="4716463" y="4662488"/>
            <a:ext cx="2160587" cy="1646237"/>
          </a:xfrm>
          <a:prstGeom prst="rect">
            <a:avLst/>
          </a:prstGeom>
          <a:noFill/>
          <a:ln w="9525">
            <a:noFill/>
            <a:miter lim="800000"/>
            <a:headEnd/>
            <a:tailEnd/>
          </a:ln>
        </p:spPr>
      </p:pic>
      <p:sp>
        <p:nvSpPr>
          <p:cNvPr id="16400" name="Text Box 6"/>
          <p:cNvSpPr txBox="1">
            <a:spLocks noChangeArrowheads="1"/>
          </p:cNvSpPr>
          <p:nvPr/>
        </p:nvSpPr>
        <p:spPr bwMode="auto">
          <a:xfrm>
            <a:off x="4714875" y="4652963"/>
            <a:ext cx="1370013" cy="304800"/>
          </a:xfrm>
          <a:prstGeom prst="rect">
            <a:avLst/>
          </a:prstGeom>
          <a:solidFill>
            <a:srgbClr val="FFCC00"/>
          </a:solidFill>
          <a:ln w="9525">
            <a:noFill/>
            <a:miter lim="800000"/>
            <a:headEnd/>
            <a:tailEnd/>
          </a:ln>
        </p:spPr>
        <p:txBody>
          <a:bodyPr>
            <a:spAutoFit/>
          </a:bodyPr>
          <a:lstStyle/>
          <a:p>
            <a:pPr algn="ctr">
              <a:spcBef>
                <a:spcPct val="50000"/>
              </a:spcBef>
            </a:pPr>
            <a:r>
              <a:rPr lang="fr-FR" sz="1400" b="1"/>
              <a:t>Le planimètre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e la date 3"/>
          <p:cNvSpPr>
            <a:spLocks noGrp="1"/>
          </p:cNvSpPr>
          <p:nvPr>
            <p:ph type="dt" sz="quarter" idx="10"/>
          </p:nvPr>
        </p:nvSpPr>
        <p:spPr/>
        <p:txBody>
          <a:bodyPr/>
          <a:lstStyle/>
          <a:p>
            <a:pPr>
              <a:defRPr/>
            </a:pPr>
            <a:fld id="{BDE14EB7-8C24-47FC-A0D2-AC7D73580441}" type="datetime1">
              <a:rPr lang="fr-FR"/>
              <a:pPr>
                <a:defRPr/>
              </a:pPr>
              <a:t>07/12/2022</a:t>
            </a:fld>
            <a:endParaRPr lang="fr-FR"/>
          </a:p>
        </p:txBody>
      </p:sp>
      <p:sp>
        <p:nvSpPr>
          <p:cNvPr id="17410" name="Espace réservé du pied de page 4"/>
          <p:cNvSpPr>
            <a:spLocks noGrp="1"/>
          </p:cNvSpPr>
          <p:nvPr>
            <p:ph type="ftr" sz="quarter" idx="11"/>
          </p:nvPr>
        </p:nvSpPr>
        <p:spPr bwMode="auto">
          <a:noFill/>
          <a:ln>
            <a:miter lim="800000"/>
            <a:headEnd/>
            <a:tailEnd/>
          </a:ln>
        </p:spPr>
        <p:txBody>
          <a:bodyPr/>
          <a:lstStyle/>
          <a:p>
            <a:r>
              <a:rPr lang="fr-FR" smtClean="0"/>
              <a:t>Hommage à Pierre</a:t>
            </a:r>
          </a:p>
        </p:txBody>
      </p:sp>
      <p:sp>
        <p:nvSpPr>
          <p:cNvPr id="17" name="Espace réservé du numéro de diapositive 5"/>
          <p:cNvSpPr>
            <a:spLocks noGrp="1"/>
          </p:cNvSpPr>
          <p:nvPr>
            <p:ph type="sldNum" sz="quarter" idx="12"/>
          </p:nvPr>
        </p:nvSpPr>
        <p:spPr/>
        <p:txBody>
          <a:bodyPr/>
          <a:lstStyle/>
          <a:p>
            <a:pPr>
              <a:defRPr/>
            </a:pPr>
            <a:fld id="{45FC45E5-B105-40A0-BE7F-DDC379AD0A86}" type="slidenum">
              <a:rPr lang="fr-FR"/>
              <a:pPr>
                <a:defRPr/>
              </a:pPr>
              <a:t>4</a:t>
            </a:fld>
            <a:endParaRPr lang="fr-FR"/>
          </a:p>
        </p:txBody>
      </p:sp>
      <p:sp>
        <p:nvSpPr>
          <p:cNvPr id="17412" name="Text Box 5"/>
          <p:cNvSpPr txBox="1">
            <a:spLocks noChangeArrowheads="1"/>
          </p:cNvSpPr>
          <p:nvPr/>
        </p:nvSpPr>
        <p:spPr bwMode="auto">
          <a:xfrm>
            <a:off x="7019925" y="6165850"/>
            <a:ext cx="1873250" cy="549275"/>
          </a:xfrm>
          <a:prstGeom prst="rect">
            <a:avLst/>
          </a:prstGeom>
          <a:solidFill>
            <a:srgbClr val="00FFFF"/>
          </a:solidFill>
          <a:ln w="9525">
            <a:noFill/>
            <a:miter lim="800000"/>
            <a:headEnd/>
            <a:tailEnd/>
          </a:ln>
        </p:spPr>
        <p:txBody>
          <a:bodyPr>
            <a:spAutoFit/>
          </a:bodyPr>
          <a:lstStyle/>
          <a:p>
            <a:pPr>
              <a:spcBef>
                <a:spcPct val="50000"/>
              </a:spcBef>
            </a:pPr>
            <a:r>
              <a:rPr lang="fr-FR" sz="1200"/>
              <a:t>Thèses de M. Bernas, </a:t>
            </a:r>
          </a:p>
          <a:p>
            <a:pPr>
              <a:spcBef>
                <a:spcPct val="50000"/>
              </a:spcBef>
            </a:pPr>
            <a:r>
              <a:rPr lang="fr-FR" sz="1200"/>
              <a:t>I. Brissaud, C. Detraz</a:t>
            </a:r>
          </a:p>
        </p:txBody>
      </p:sp>
      <p:pic>
        <p:nvPicPr>
          <p:cNvPr id="17413" name="Picture 6" descr="Ca40_pd_Spectre_SC_comp"/>
          <p:cNvPicPr>
            <a:picLocks noChangeAspect="1" noChangeArrowheads="1"/>
          </p:cNvPicPr>
          <p:nvPr/>
        </p:nvPicPr>
        <p:blipFill>
          <a:blip r:embed="rId2"/>
          <a:srcRect/>
          <a:stretch>
            <a:fillRect/>
          </a:stretch>
        </p:blipFill>
        <p:spPr bwMode="auto">
          <a:xfrm>
            <a:off x="6226175" y="549275"/>
            <a:ext cx="2917825" cy="1819275"/>
          </a:xfrm>
          <a:prstGeom prst="rect">
            <a:avLst/>
          </a:prstGeom>
          <a:noFill/>
          <a:ln w="9525">
            <a:solidFill>
              <a:srgbClr val="008000"/>
            </a:solidFill>
            <a:miter lim="800000"/>
            <a:headEnd/>
            <a:tailEnd/>
          </a:ln>
        </p:spPr>
      </p:pic>
      <p:sp>
        <p:nvSpPr>
          <p:cNvPr id="17414" name="Titre 1"/>
          <p:cNvSpPr>
            <a:spLocks/>
          </p:cNvSpPr>
          <p:nvPr/>
        </p:nvSpPr>
        <p:spPr bwMode="auto">
          <a:xfrm>
            <a:off x="395288" y="44450"/>
            <a:ext cx="8229600" cy="476250"/>
          </a:xfrm>
          <a:prstGeom prst="rect">
            <a:avLst/>
          </a:prstGeom>
          <a:noFill/>
          <a:ln w="9525">
            <a:noFill/>
            <a:miter lim="800000"/>
            <a:headEnd/>
            <a:tailEnd/>
          </a:ln>
        </p:spPr>
        <p:txBody>
          <a:bodyPr anchor="ctr"/>
          <a:lstStyle/>
          <a:p>
            <a:pPr algn="ctr"/>
            <a:r>
              <a:rPr lang="fr-FR" sz="2800">
                <a:solidFill>
                  <a:schemeClr val="hlink"/>
                </a:solidFill>
                <a:latin typeface="Calibri" pitchFamily="34" charset="0"/>
              </a:rPr>
              <a:t>Réactions de transfert: 1 et 2 nucléons</a:t>
            </a:r>
          </a:p>
        </p:txBody>
      </p:sp>
      <p:pic>
        <p:nvPicPr>
          <p:cNvPr id="17415" name="Picture 9" descr="Ca_pd_SC_distang_comp"/>
          <p:cNvPicPr>
            <a:picLocks noChangeAspect="1" noChangeArrowheads="1"/>
          </p:cNvPicPr>
          <p:nvPr/>
        </p:nvPicPr>
        <p:blipFill>
          <a:blip r:embed="rId3"/>
          <a:srcRect/>
          <a:stretch>
            <a:fillRect/>
          </a:stretch>
        </p:blipFill>
        <p:spPr bwMode="auto">
          <a:xfrm>
            <a:off x="4098925" y="547688"/>
            <a:ext cx="2028825" cy="2160587"/>
          </a:xfrm>
          <a:prstGeom prst="rect">
            <a:avLst/>
          </a:prstGeom>
          <a:noFill/>
          <a:ln w="28575">
            <a:solidFill>
              <a:srgbClr val="008000"/>
            </a:solidFill>
            <a:miter lim="800000"/>
            <a:headEnd/>
            <a:tailEnd/>
          </a:ln>
        </p:spPr>
      </p:pic>
      <p:pic>
        <p:nvPicPr>
          <p:cNvPr id="17416" name="Picture 10" descr="O16-pd_dist-ang_SC_comp"/>
          <p:cNvPicPr>
            <a:picLocks noChangeAspect="1" noChangeArrowheads="1"/>
          </p:cNvPicPr>
          <p:nvPr/>
        </p:nvPicPr>
        <p:blipFill>
          <a:blip r:embed="rId4"/>
          <a:srcRect/>
          <a:stretch>
            <a:fillRect/>
          </a:stretch>
        </p:blipFill>
        <p:spPr bwMode="auto">
          <a:xfrm>
            <a:off x="4140200" y="2846388"/>
            <a:ext cx="2016125" cy="1878012"/>
          </a:xfrm>
          <a:prstGeom prst="rect">
            <a:avLst/>
          </a:prstGeom>
          <a:noFill/>
          <a:ln w="28575">
            <a:solidFill>
              <a:srgbClr val="008000"/>
            </a:solidFill>
            <a:miter lim="800000"/>
            <a:headEnd/>
            <a:tailEnd/>
          </a:ln>
        </p:spPr>
      </p:pic>
      <p:pic>
        <p:nvPicPr>
          <p:cNvPr id="17417" name="Picture 11" descr="O16_pd_spectre_SC_comp"/>
          <p:cNvPicPr>
            <a:picLocks noChangeAspect="1" noChangeArrowheads="1"/>
          </p:cNvPicPr>
          <p:nvPr/>
        </p:nvPicPr>
        <p:blipFill>
          <a:blip r:embed="rId5"/>
          <a:srcRect/>
          <a:stretch>
            <a:fillRect/>
          </a:stretch>
        </p:blipFill>
        <p:spPr bwMode="auto">
          <a:xfrm>
            <a:off x="6335713" y="2708275"/>
            <a:ext cx="2808287" cy="1944688"/>
          </a:xfrm>
          <a:prstGeom prst="rect">
            <a:avLst/>
          </a:prstGeom>
          <a:noFill/>
          <a:ln w="9525">
            <a:solidFill>
              <a:srgbClr val="008000"/>
            </a:solidFill>
            <a:miter lim="800000"/>
            <a:headEnd/>
            <a:tailEnd/>
          </a:ln>
        </p:spPr>
      </p:pic>
      <p:sp>
        <p:nvSpPr>
          <p:cNvPr id="17418" name="Text Box 12"/>
          <p:cNvSpPr txBox="1">
            <a:spLocks noChangeArrowheads="1"/>
          </p:cNvSpPr>
          <p:nvPr/>
        </p:nvSpPr>
        <p:spPr bwMode="auto">
          <a:xfrm>
            <a:off x="109538" y="765175"/>
            <a:ext cx="3382962" cy="2041525"/>
          </a:xfrm>
          <a:prstGeom prst="rect">
            <a:avLst/>
          </a:prstGeom>
          <a:noFill/>
          <a:ln w="25400">
            <a:solidFill>
              <a:schemeClr val="hlink"/>
            </a:solidFill>
            <a:miter lim="800000"/>
            <a:headEnd/>
            <a:tailEnd/>
          </a:ln>
        </p:spPr>
        <p:txBody>
          <a:bodyPr>
            <a:spAutoFit/>
          </a:bodyPr>
          <a:lstStyle/>
          <a:p>
            <a:pPr>
              <a:spcBef>
                <a:spcPct val="50000"/>
              </a:spcBef>
            </a:pPr>
            <a:r>
              <a:rPr lang="fr-FR"/>
              <a:t>Réactions (p,d) sur </a:t>
            </a:r>
            <a:r>
              <a:rPr lang="fr-FR" baseline="30000"/>
              <a:t>6,7</a:t>
            </a:r>
            <a:r>
              <a:rPr lang="fr-FR"/>
              <a:t>Li, </a:t>
            </a:r>
            <a:r>
              <a:rPr lang="fr-FR" baseline="30000"/>
              <a:t>9</a:t>
            </a:r>
            <a:r>
              <a:rPr lang="fr-FR"/>
              <a:t>Be, </a:t>
            </a:r>
            <a:r>
              <a:rPr lang="fr-FR" baseline="30000"/>
              <a:t>10,11</a:t>
            </a:r>
            <a:r>
              <a:rPr lang="fr-FR"/>
              <a:t>B, </a:t>
            </a:r>
            <a:r>
              <a:rPr lang="fr-FR" baseline="30000"/>
              <a:t>12</a:t>
            </a:r>
            <a:r>
              <a:rPr lang="fr-FR"/>
              <a:t>C, </a:t>
            </a:r>
            <a:r>
              <a:rPr lang="fr-FR" baseline="30000"/>
              <a:t>16</a:t>
            </a:r>
            <a:r>
              <a:rPr lang="fr-FR"/>
              <a:t>O, </a:t>
            </a:r>
            <a:r>
              <a:rPr lang="fr-FR" baseline="30000"/>
              <a:t>28</a:t>
            </a:r>
            <a:r>
              <a:rPr lang="fr-FR"/>
              <a:t>Si, </a:t>
            </a:r>
            <a:r>
              <a:rPr lang="fr-FR" baseline="30000"/>
              <a:t>40</a:t>
            </a:r>
            <a:r>
              <a:rPr lang="fr-FR"/>
              <a:t>Ca</a:t>
            </a:r>
          </a:p>
          <a:p>
            <a:pPr>
              <a:spcBef>
                <a:spcPct val="50000"/>
              </a:spcBef>
            </a:pPr>
            <a:r>
              <a:rPr lang="fr-FR"/>
              <a:t>Mesure des distributions angulaires</a:t>
            </a:r>
          </a:p>
          <a:p>
            <a:pPr>
              <a:spcBef>
                <a:spcPct val="50000"/>
              </a:spcBef>
            </a:pPr>
            <a:r>
              <a:rPr lang="fr-FR"/>
              <a:t>Détermination des valeurs de </a:t>
            </a:r>
            <a:r>
              <a:rPr lang="fr-FR" i="1"/>
              <a:t>J, </a:t>
            </a:r>
            <a:r>
              <a:rPr lang="fr-FR" i="1">
                <a:latin typeface="Symbol" pitchFamily="18" charset="2"/>
              </a:rPr>
              <a:t>p</a:t>
            </a:r>
            <a:r>
              <a:rPr lang="fr-FR" i="1"/>
              <a:t>, l, S, FS</a:t>
            </a:r>
          </a:p>
        </p:txBody>
      </p:sp>
      <p:pic>
        <p:nvPicPr>
          <p:cNvPr id="17419" name="Picture 11" descr="dist-ang_Li7pd_bernas_comp"/>
          <p:cNvPicPr>
            <a:picLocks noChangeAspect="1" noChangeArrowheads="1"/>
          </p:cNvPicPr>
          <p:nvPr/>
        </p:nvPicPr>
        <p:blipFill>
          <a:blip r:embed="rId6"/>
          <a:srcRect/>
          <a:stretch>
            <a:fillRect/>
          </a:stretch>
        </p:blipFill>
        <p:spPr bwMode="auto">
          <a:xfrm>
            <a:off x="4140200" y="4868863"/>
            <a:ext cx="2087563" cy="1828800"/>
          </a:xfrm>
          <a:prstGeom prst="rect">
            <a:avLst/>
          </a:prstGeom>
          <a:noFill/>
          <a:ln w="31750">
            <a:solidFill>
              <a:srgbClr val="008000"/>
            </a:solidFill>
            <a:miter lim="800000"/>
            <a:headEnd/>
            <a:tailEnd/>
          </a:ln>
        </p:spPr>
      </p:pic>
      <p:pic>
        <p:nvPicPr>
          <p:cNvPr id="17420" name="Picture 12" descr="spectre_Li7pd_bernas_comp"/>
          <p:cNvPicPr>
            <a:picLocks noChangeAspect="1" noChangeArrowheads="1"/>
          </p:cNvPicPr>
          <p:nvPr/>
        </p:nvPicPr>
        <p:blipFill>
          <a:blip r:embed="rId7"/>
          <a:srcRect/>
          <a:stretch>
            <a:fillRect/>
          </a:stretch>
        </p:blipFill>
        <p:spPr bwMode="auto">
          <a:xfrm>
            <a:off x="107950" y="2924175"/>
            <a:ext cx="2901950" cy="3706813"/>
          </a:xfrm>
          <a:prstGeom prst="rect">
            <a:avLst/>
          </a:prstGeom>
          <a:noFill/>
          <a:ln w="15875">
            <a:solidFill>
              <a:srgbClr val="008000"/>
            </a:solidFill>
            <a:miter lim="800000"/>
            <a:headEnd/>
            <a:tailEnd/>
          </a:ln>
        </p:spPr>
      </p:pic>
      <p:sp>
        <p:nvSpPr>
          <p:cNvPr id="17421" name="Text Box 13"/>
          <p:cNvSpPr txBox="1">
            <a:spLocks noChangeArrowheads="1"/>
          </p:cNvSpPr>
          <p:nvPr/>
        </p:nvSpPr>
        <p:spPr bwMode="auto">
          <a:xfrm>
            <a:off x="5795963" y="836613"/>
            <a:ext cx="720725" cy="401637"/>
          </a:xfrm>
          <a:prstGeom prst="rect">
            <a:avLst/>
          </a:prstGeom>
          <a:solidFill>
            <a:schemeClr val="bg1"/>
          </a:solidFill>
          <a:ln w="34925">
            <a:solidFill>
              <a:srgbClr val="008000"/>
            </a:solidFill>
            <a:miter lim="800000"/>
            <a:headEnd/>
            <a:tailEnd/>
          </a:ln>
        </p:spPr>
        <p:txBody>
          <a:bodyPr>
            <a:spAutoFit/>
          </a:bodyPr>
          <a:lstStyle/>
          <a:p>
            <a:pPr>
              <a:spcBef>
                <a:spcPct val="50000"/>
              </a:spcBef>
            </a:pPr>
            <a:r>
              <a:rPr lang="fr-FR" baseline="30000"/>
              <a:t>40</a:t>
            </a:r>
            <a:r>
              <a:rPr lang="fr-FR"/>
              <a:t>Ca</a:t>
            </a:r>
          </a:p>
        </p:txBody>
      </p:sp>
      <p:sp>
        <p:nvSpPr>
          <p:cNvPr id="17422" name="Text Box 14"/>
          <p:cNvSpPr txBox="1">
            <a:spLocks noChangeArrowheads="1"/>
          </p:cNvSpPr>
          <p:nvPr/>
        </p:nvSpPr>
        <p:spPr bwMode="auto">
          <a:xfrm>
            <a:off x="5795963" y="3098800"/>
            <a:ext cx="576262" cy="401638"/>
          </a:xfrm>
          <a:prstGeom prst="rect">
            <a:avLst/>
          </a:prstGeom>
          <a:solidFill>
            <a:schemeClr val="bg1"/>
          </a:solidFill>
          <a:ln w="34925">
            <a:solidFill>
              <a:srgbClr val="008000"/>
            </a:solidFill>
            <a:miter lim="800000"/>
            <a:headEnd/>
            <a:tailEnd/>
          </a:ln>
        </p:spPr>
        <p:txBody>
          <a:bodyPr>
            <a:spAutoFit/>
          </a:bodyPr>
          <a:lstStyle/>
          <a:p>
            <a:pPr>
              <a:spcBef>
                <a:spcPct val="50000"/>
              </a:spcBef>
            </a:pPr>
            <a:r>
              <a:rPr lang="fr-FR" baseline="30000"/>
              <a:t>16</a:t>
            </a:r>
            <a:r>
              <a:rPr lang="fr-FR"/>
              <a:t>O</a:t>
            </a:r>
          </a:p>
        </p:txBody>
      </p:sp>
      <p:sp>
        <p:nvSpPr>
          <p:cNvPr id="17423" name="Text Box 15"/>
          <p:cNvSpPr txBox="1">
            <a:spLocks noChangeArrowheads="1"/>
          </p:cNvSpPr>
          <p:nvPr/>
        </p:nvSpPr>
        <p:spPr bwMode="auto">
          <a:xfrm>
            <a:off x="539750" y="3500438"/>
            <a:ext cx="504825" cy="401637"/>
          </a:xfrm>
          <a:prstGeom prst="rect">
            <a:avLst/>
          </a:prstGeom>
          <a:solidFill>
            <a:schemeClr val="bg1"/>
          </a:solidFill>
          <a:ln w="34925">
            <a:solidFill>
              <a:srgbClr val="008000"/>
            </a:solidFill>
            <a:miter lim="800000"/>
            <a:headEnd/>
            <a:tailEnd/>
          </a:ln>
        </p:spPr>
        <p:txBody>
          <a:bodyPr>
            <a:spAutoFit/>
          </a:bodyPr>
          <a:lstStyle/>
          <a:p>
            <a:pPr>
              <a:spcBef>
                <a:spcPct val="50000"/>
              </a:spcBef>
            </a:pPr>
            <a:r>
              <a:rPr lang="fr-FR" baseline="30000"/>
              <a:t>7</a:t>
            </a:r>
            <a:r>
              <a:rPr lang="fr-FR"/>
              <a:t>Li</a:t>
            </a:r>
          </a:p>
        </p:txBody>
      </p:sp>
      <p:sp>
        <p:nvSpPr>
          <p:cNvPr id="17424" name="Text Box 16"/>
          <p:cNvSpPr txBox="1">
            <a:spLocks noChangeArrowheads="1"/>
          </p:cNvSpPr>
          <p:nvPr/>
        </p:nvSpPr>
        <p:spPr bwMode="auto">
          <a:xfrm>
            <a:off x="5580063" y="4868863"/>
            <a:ext cx="504825" cy="401637"/>
          </a:xfrm>
          <a:prstGeom prst="rect">
            <a:avLst/>
          </a:prstGeom>
          <a:solidFill>
            <a:schemeClr val="bg1"/>
          </a:solidFill>
          <a:ln w="34925">
            <a:solidFill>
              <a:srgbClr val="008000"/>
            </a:solidFill>
            <a:miter lim="800000"/>
            <a:headEnd/>
            <a:tailEnd/>
          </a:ln>
        </p:spPr>
        <p:txBody>
          <a:bodyPr>
            <a:spAutoFit/>
          </a:bodyPr>
          <a:lstStyle/>
          <a:p>
            <a:pPr>
              <a:spcBef>
                <a:spcPct val="50000"/>
              </a:spcBef>
            </a:pPr>
            <a:r>
              <a:rPr lang="fr-FR" baseline="30000"/>
              <a:t>7</a:t>
            </a:r>
            <a:r>
              <a:rPr lang="fr-FR"/>
              <a:t>Li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e la date 3"/>
          <p:cNvSpPr>
            <a:spLocks noGrp="1"/>
          </p:cNvSpPr>
          <p:nvPr>
            <p:ph type="dt" sz="quarter" idx="10"/>
          </p:nvPr>
        </p:nvSpPr>
        <p:spPr/>
        <p:txBody>
          <a:bodyPr/>
          <a:lstStyle/>
          <a:p>
            <a:pPr>
              <a:defRPr/>
            </a:pPr>
            <a:fld id="{8AA8202D-19CF-4CFA-BDF2-4EA607B3BA29}" type="datetime1">
              <a:rPr lang="fr-FR"/>
              <a:pPr>
                <a:defRPr/>
              </a:pPr>
              <a:t>07/12/2022</a:t>
            </a:fld>
            <a:endParaRPr lang="fr-FR"/>
          </a:p>
        </p:txBody>
      </p:sp>
      <p:sp>
        <p:nvSpPr>
          <p:cNvPr id="18434" name="Espace réservé du pied de page 4"/>
          <p:cNvSpPr>
            <a:spLocks noGrp="1"/>
          </p:cNvSpPr>
          <p:nvPr>
            <p:ph type="ftr" sz="quarter" idx="11"/>
          </p:nvPr>
        </p:nvSpPr>
        <p:spPr bwMode="auto">
          <a:noFill/>
          <a:ln>
            <a:miter lim="800000"/>
            <a:headEnd/>
            <a:tailEnd/>
          </a:ln>
        </p:spPr>
        <p:txBody>
          <a:bodyPr/>
          <a:lstStyle/>
          <a:p>
            <a:r>
              <a:rPr lang="fr-FR" smtClean="0"/>
              <a:t>Hommage à Pierre</a:t>
            </a:r>
          </a:p>
        </p:txBody>
      </p:sp>
      <p:sp>
        <p:nvSpPr>
          <p:cNvPr id="15" name="Espace réservé du numéro de diapositive 5"/>
          <p:cNvSpPr>
            <a:spLocks noGrp="1"/>
          </p:cNvSpPr>
          <p:nvPr>
            <p:ph type="sldNum" sz="quarter" idx="12"/>
          </p:nvPr>
        </p:nvSpPr>
        <p:spPr/>
        <p:txBody>
          <a:bodyPr/>
          <a:lstStyle/>
          <a:p>
            <a:pPr>
              <a:defRPr/>
            </a:pPr>
            <a:fld id="{6FA72328-24FF-4553-9B5E-3949DCCE9A93}" type="slidenum">
              <a:rPr lang="fr-FR"/>
              <a:pPr>
                <a:defRPr/>
              </a:pPr>
              <a:t>5</a:t>
            </a:fld>
            <a:endParaRPr lang="fr-FR"/>
          </a:p>
        </p:txBody>
      </p:sp>
      <p:sp>
        <p:nvSpPr>
          <p:cNvPr id="18436" name="Titre 1"/>
          <p:cNvSpPr>
            <a:spLocks noGrp="1"/>
          </p:cNvSpPr>
          <p:nvPr>
            <p:ph type="title"/>
          </p:nvPr>
        </p:nvSpPr>
        <p:spPr>
          <a:xfrm>
            <a:off x="395288" y="44450"/>
            <a:ext cx="8229600" cy="476250"/>
          </a:xfrm>
        </p:spPr>
        <p:txBody>
          <a:bodyPr/>
          <a:lstStyle/>
          <a:p>
            <a:pPr eaLnBrk="1" hangingPunct="1"/>
            <a:r>
              <a:rPr lang="fr-FR" sz="2800" smtClean="0">
                <a:solidFill>
                  <a:schemeClr val="hlink"/>
                </a:solidFill>
              </a:rPr>
              <a:t>Interaction NN et symétrie d’isospin</a:t>
            </a:r>
          </a:p>
        </p:txBody>
      </p:sp>
      <p:sp>
        <p:nvSpPr>
          <p:cNvPr id="18437" name="Espace réservé du contenu 2"/>
          <p:cNvSpPr>
            <a:spLocks noGrp="1"/>
          </p:cNvSpPr>
          <p:nvPr>
            <p:ph idx="1"/>
          </p:nvPr>
        </p:nvSpPr>
        <p:spPr>
          <a:xfrm>
            <a:off x="107950" y="692150"/>
            <a:ext cx="4248150" cy="5614988"/>
          </a:xfrm>
          <a:ln w="25400">
            <a:solidFill>
              <a:schemeClr val="hlink"/>
            </a:solidFill>
          </a:ln>
        </p:spPr>
        <p:txBody>
          <a:bodyPr/>
          <a:lstStyle/>
          <a:p>
            <a:pPr eaLnBrk="1" hangingPunct="1">
              <a:buFont typeface="Arial" charset="0"/>
              <a:buNone/>
            </a:pPr>
            <a:r>
              <a:rPr lang="fr-FR" sz="2000" smtClean="0"/>
              <a:t>Mesure des caractéristiques de l’interaction NN</a:t>
            </a:r>
          </a:p>
          <a:p>
            <a:pPr eaLnBrk="1" hangingPunct="1">
              <a:buFont typeface="Arial" charset="0"/>
              <a:buNone/>
            </a:pPr>
            <a:r>
              <a:rPr lang="fr-FR" sz="1600" smtClean="0"/>
              <a:t>Mesure de l’interaction dans l’état final: symétrie d’isospin</a:t>
            </a:r>
          </a:p>
          <a:p>
            <a:pPr lvl="1" eaLnBrk="1" hangingPunct="1">
              <a:buFont typeface="Arial" charset="0"/>
              <a:buNone/>
            </a:pPr>
            <a:r>
              <a:rPr lang="fr-FR" sz="1600" baseline="30000" smtClean="0"/>
              <a:t>3</a:t>
            </a:r>
            <a:r>
              <a:rPr lang="fr-FR" sz="1600" smtClean="0"/>
              <a:t>He(d,t)2p</a:t>
            </a:r>
          </a:p>
          <a:p>
            <a:pPr lvl="1" eaLnBrk="1" hangingPunct="1">
              <a:buFont typeface="Arial" charset="0"/>
              <a:buNone/>
            </a:pPr>
            <a:r>
              <a:rPr lang="fr-FR" sz="1600" baseline="30000" smtClean="0"/>
              <a:t>3</a:t>
            </a:r>
            <a:r>
              <a:rPr lang="fr-FR" sz="1600" smtClean="0"/>
              <a:t>H(d,3He)2n     →</a:t>
            </a:r>
          </a:p>
          <a:p>
            <a:pPr lvl="1" eaLnBrk="1" hangingPunct="1">
              <a:buFont typeface="Arial" charset="0"/>
              <a:buNone/>
            </a:pPr>
            <a:r>
              <a:rPr lang="fr-FR" sz="1600" baseline="30000" smtClean="0"/>
              <a:t>4</a:t>
            </a:r>
            <a:r>
              <a:rPr lang="fr-FR" sz="1600" smtClean="0"/>
              <a:t>He(p,</a:t>
            </a:r>
            <a:r>
              <a:rPr lang="fr-FR" sz="1600" baseline="30000" smtClean="0"/>
              <a:t>3</a:t>
            </a:r>
            <a:r>
              <a:rPr lang="fr-FR" sz="1600" smtClean="0"/>
              <a:t>He)pn</a:t>
            </a:r>
          </a:p>
          <a:p>
            <a:pPr lvl="1" eaLnBrk="1" hangingPunct="1">
              <a:buFont typeface="Arial" charset="0"/>
              <a:buNone/>
            </a:pPr>
            <a:r>
              <a:rPr lang="fr-FR" sz="1600" smtClean="0"/>
              <a:t>Détermination des longueurs de diffusion </a:t>
            </a:r>
          </a:p>
          <a:p>
            <a:pPr lvl="1" eaLnBrk="1" hangingPunct="1">
              <a:buFont typeface="Arial" charset="0"/>
              <a:buNone/>
            </a:pPr>
            <a:r>
              <a:rPr lang="fr-FR" sz="1600" smtClean="0"/>
              <a:t>et de la portée effective</a:t>
            </a:r>
          </a:p>
          <a:p>
            <a:pPr lvl="1" eaLnBrk="1" hangingPunct="1">
              <a:buFont typeface="Arial" charset="0"/>
              <a:buNone/>
            </a:pPr>
            <a:r>
              <a:rPr lang="fr-FR" sz="1600" smtClean="0"/>
              <a:t>Symétrie des réactions d(d,t)p et d(d,</a:t>
            </a:r>
            <a:r>
              <a:rPr lang="fr-FR" sz="1600" baseline="30000" smtClean="0"/>
              <a:t>3</a:t>
            </a:r>
            <a:r>
              <a:rPr lang="fr-FR" sz="1600" smtClean="0"/>
              <a:t>He)n</a:t>
            </a:r>
          </a:p>
          <a:p>
            <a:pPr lvl="2" eaLnBrk="1" hangingPunct="1">
              <a:buFont typeface="Arial" charset="0"/>
              <a:buNone/>
            </a:pPr>
            <a:endParaRPr lang="fr-FR" sz="1800" smtClean="0"/>
          </a:p>
          <a:p>
            <a:pPr eaLnBrk="1" hangingPunct="1">
              <a:buFont typeface="Arial" charset="0"/>
              <a:buNone/>
            </a:pPr>
            <a:r>
              <a:rPr lang="fr-FR" sz="1800" smtClean="0"/>
              <a:t>Test de Barshay-Temmer: invariance d’isospin.</a:t>
            </a:r>
          </a:p>
          <a:p>
            <a:r>
              <a:rPr lang="fr-FR" sz="1600" smtClean="0"/>
              <a:t>Symétrie de la distribution angulaire  </a:t>
            </a:r>
          </a:p>
          <a:p>
            <a:pPr>
              <a:buFont typeface="Arial" charset="0"/>
              <a:buNone/>
            </a:pPr>
            <a:r>
              <a:rPr lang="fr-FR" sz="1600" smtClean="0"/>
              <a:t>        dans </a:t>
            </a:r>
            <a:r>
              <a:rPr lang="fr-FR" sz="1600" baseline="30000" smtClean="0"/>
              <a:t>2</a:t>
            </a:r>
            <a:r>
              <a:rPr lang="fr-FR" sz="1600" smtClean="0"/>
              <a:t>H(</a:t>
            </a:r>
            <a:r>
              <a:rPr lang="fr-FR" sz="1600" baseline="30000" smtClean="0"/>
              <a:t>4</a:t>
            </a:r>
            <a:r>
              <a:rPr lang="fr-FR" sz="1600" smtClean="0"/>
              <a:t>He,t)</a:t>
            </a:r>
            <a:r>
              <a:rPr lang="fr-FR" sz="1600" baseline="30000" smtClean="0"/>
              <a:t>3</a:t>
            </a:r>
            <a:r>
              <a:rPr lang="fr-FR" sz="1600" smtClean="0"/>
              <a:t>He</a:t>
            </a:r>
          </a:p>
          <a:p>
            <a:r>
              <a:rPr lang="fr-FR" sz="1600" smtClean="0"/>
              <a:t>Asymétrie maximum  5%</a:t>
            </a:r>
          </a:p>
          <a:p>
            <a:r>
              <a:rPr lang="fr-FR" sz="1600" smtClean="0"/>
              <a:t>Analyse par calculs DWBA</a:t>
            </a:r>
          </a:p>
          <a:p>
            <a:r>
              <a:rPr lang="fr-FR" sz="1600" smtClean="0"/>
              <a:t>Effet coulombien suffisant</a:t>
            </a:r>
            <a:endParaRPr lang="fr-FR" sz="1800" smtClean="0"/>
          </a:p>
          <a:p>
            <a:pPr eaLnBrk="1" hangingPunct="1">
              <a:buFont typeface="Arial" charset="0"/>
              <a:buNone/>
            </a:pPr>
            <a:endParaRPr lang="fr-FR" sz="1800" smtClean="0"/>
          </a:p>
        </p:txBody>
      </p:sp>
      <p:sp>
        <p:nvSpPr>
          <p:cNvPr id="4" name="Espace réservé de la date 3"/>
          <p:cNvSpPr txBox="1">
            <a:spLocks noGrp="1"/>
          </p:cNvSpPr>
          <p:nvPr/>
        </p:nvSpPr>
        <p:spPr>
          <a:xfrm>
            <a:off x="457200" y="6448425"/>
            <a:ext cx="2133600" cy="365125"/>
          </a:xfrm>
          <a:prstGeom prst="rect">
            <a:avLst/>
          </a:prstGeom>
          <a:noFill/>
        </p:spPr>
        <p:txBody>
          <a:bodyPr anchor="ctr"/>
          <a:lstStyle/>
          <a:p>
            <a:pPr fontAlgn="auto">
              <a:spcBef>
                <a:spcPts val="0"/>
              </a:spcBef>
              <a:spcAft>
                <a:spcPts val="0"/>
              </a:spcAft>
              <a:defRPr/>
            </a:pPr>
            <a:fld id="{09616B10-4676-4C35-AAA2-8951D6F328BF}" type="datetime1">
              <a:rPr lang="fr-FR" sz="1200">
                <a:solidFill>
                  <a:schemeClr val="tx1">
                    <a:tint val="75000"/>
                  </a:schemeClr>
                </a:solidFill>
                <a:latin typeface="+mn-lt"/>
              </a:rPr>
              <a:pPr fontAlgn="auto">
                <a:spcBef>
                  <a:spcPts val="0"/>
                </a:spcBef>
                <a:spcAft>
                  <a:spcPts val="0"/>
                </a:spcAft>
                <a:defRPr/>
              </a:pPr>
              <a:t>07/12/2022</a:t>
            </a:fld>
            <a:endParaRPr lang="fr-FR" sz="1200">
              <a:solidFill>
                <a:schemeClr val="tx1">
                  <a:tint val="75000"/>
                </a:schemeClr>
              </a:solidFill>
              <a:latin typeface="+mn-lt"/>
            </a:endParaRPr>
          </a:p>
        </p:txBody>
      </p:sp>
      <p:sp>
        <p:nvSpPr>
          <p:cNvPr id="18439" name="Text Box 6"/>
          <p:cNvSpPr txBox="1">
            <a:spLocks noChangeArrowheads="1"/>
          </p:cNvSpPr>
          <p:nvPr/>
        </p:nvSpPr>
        <p:spPr bwMode="auto">
          <a:xfrm>
            <a:off x="2555875" y="2274888"/>
            <a:ext cx="1652588" cy="517525"/>
          </a:xfrm>
          <a:prstGeom prst="rect">
            <a:avLst/>
          </a:prstGeom>
          <a:solidFill>
            <a:srgbClr val="FFFF00"/>
          </a:solidFill>
          <a:ln w="9525">
            <a:noFill/>
            <a:miter lim="800000"/>
            <a:headEnd/>
            <a:tailEnd/>
          </a:ln>
        </p:spPr>
        <p:txBody>
          <a:bodyPr wrap="none">
            <a:spAutoFit/>
          </a:bodyPr>
          <a:lstStyle/>
          <a:p>
            <a:r>
              <a:rPr lang="fr-FR" sz="1400"/>
              <a:t>a</a:t>
            </a:r>
            <a:r>
              <a:rPr lang="fr-FR" sz="1400" baseline="-25000"/>
              <a:t>nn</a:t>
            </a:r>
            <a:r>
              <a:rPr lang="fr-FR" sz="1400"/>
              <a:t>= -12.0 </a:t>
            </a:r>
            <a:r>
              <a:rPr lang="fr-FR" sz="1400">
                <a:cs typeface="Arial" charset="0"/>
              </a:rPr>
              <a:t>± 0.</a:t>
            </a:r>
            <a:r>
              <a:rPr lang="fr-FR" sz="1400"/>
              <a:t>8 fm</a:t>
            </a:r>
          </a:p>
          <a:p>
            <a:r>
              <a:rPr lang="fr-FR" sz="1400"/>
              <a:t>R</a:t>
            </a:r>
            <a:r>
              <a:rPr lang="fr-FR" sz="1400" baseline="-25000"/>
              <a:t>0 </a:t>
            </a:r>
            <a:r>
              <a:rPr lang="fr-FR" sz="1400"/>
              <a:t>=  3.4 </a:t>
            </a:r>
            <a:r>
              <a:rPr lang="fr-FR" sz="1400">
                <a:cs typeface="Arial" charset="0"/>
              </a:rPr>
              <a:t>±</a:t>
            </a:r>
            <a:r>
              <a:rPr lang="fr-FR" sz="1400"/>
              <a:t> 0.4 fm</a:t>
            </a:r>
          </a:p>
        </p:txBody>
      </p:sp>
      <p:pic>
        <p:nvPicPr>
          <p:cNvPr id="18440" name="Picture 7" descr="20221122_110310"/>
          <p:cNvPicPr>
            <a:picLocks noChangeAspect="1" noChangeArrowheads="1"/>
          </p:cNvPicPr>
          <p:nvPr/>
        </p:nvPicPr>
        <p:blipFill>
          <a:blip r:embed="rId2">
            <a:lum contrast="-12000"/>
            <a:grayscl/>
            <a:biLevel thresh="50000"/>
          </a:blip>
          <a:srcRect/>
          <a:stretch>
            <a:fillRect/>
          </a:stretch>
        </p:blipFill>
        <p:spPr bwMode="auto">
          <a:xfrm>
            <a:off x="6280150" y="549275"/>
            <a:ext cx="2863850" cy="3816350"/>
          </a:xfrm>
          <a:prstGeom prst="rect">
            <a:avLst/>
          </a:prstGeom>
          <a:noFill/>
          <a:ln w="19050">
            <a:solidFill>
              <a:srgbClr val="008000"/>
            </a:solidFill>
            <a:miter lim="800000"/>
            <a:headEnd/>
            <a:tailEnd/>
          </a:ln>
        </p:spPr>
      </p:pic>
      <p:sp>
        <p:nvSpPr>
          <p:cNvPr id="18441" name="Text Box 5"/>
          <p:cNvSpPr txBox="1">
            <a:spLocks noChangeArrowheads="1"/>
          </p:cNvSpPr>
          <p:nvPr/>
        </p:nvSpPr>
        <p:spPr bwMode="auto">
          <a:xfrm>
            <a:off x="4356100" y="2133600"/>
            <a:ext cx="1871663" cy="549275"/>
          </a:xfrm>
          <a:prstGeom prst="rect">
            <a:avLst/>
          </a:prstGeom>
          <a:solidFill>
            <a:srgbClr val="00FFFF"/>
          </a:solidFill>
          <a:ln w="9525">
            <a:noFill/>
            <a:miter lim="800000"/>
            <a:headEnd/>
            <a:tailEnd/>
          </a:ln>
        </p:spPr>
        <p:txBody>
          <a:bodyPr>
            <a:spAutoFit/>
          </a:bodyPr>
          <a:lstStyle/>
          <a:p>
            <a:pPr>
              <a:spcBef>
                <a:spcPct val="50000"/>
              </a:spcBef>
            </a:pPr>
            <a:r>
              <a:rPr lang="fr-FR" sz="1200"/>
              <a:t>Thèse de M. Bernas</a:t>
            </a:r>
          </a:p>
          <a:p>
            <a:pPr>
              <a:spcBef>
                <a:spcPct val="50000"/>
              </a:spcBef>
            </a:pPr>
            <a:r>
              <a:rPr lang="fr-FR" sz="1200"/>
              <a:t> et M. Roy-Stephan</a:t>
            </a:r>
          </a:p>
        </p:txBody>
      </p:sp>
      <p:sp>
        <p:nvSpPr>
          <p:cNvPr id="18442" name="Text Box 9"/>
          <p:cNvSpPr txBox="1">
            <a:spLocks noChangeArrowheads="1"/>
          </p:cNvSpPr>
          <p:nvPr/>
        </p:nvSpPr>
        <p:spPr bwMode="auto">
          <a:xfrm>
            <a:off x="6732588" y="1125538"/>
            <a:ext cx="936625" cy="274637"/>
          </a:xfrm>
          <a:prstGeom prst="rect">
            <a:avLst/>
          </a:prstGeom>
          <a:solidFill>
            <a:srgbClr val="FFFF00"/>
          </a:solidFill>
          <a:ln w="9525">
            <a:noFill/>
            <a:miter lim="800000"/>
            <a:headEnd/>
            <a:tailEnd/>
          </a:ln>
        </p:spPr>
        <p:txBody>
          <a:bodyPr>
            <a:spAutoFit/>
          </a:bodyPr>
          <a:lstStyle/>
          <a:p>
            <a:pPr>
              <a:spcBef>
                <a:spcPct val="50000"/>
              </a:spcBef>
            </a:pPr>
            <a:r>
              <a:rPr lang="fr-FR" sz="1200" b="1" baseline="30000"/>
              <a:t>4</a:t>
            </a:r>
            <a:r>
              <a:rPr lang="fr-FR" sz="1200" b="1"/>
              <a:t>He(p,t)2p</a:t>
            </a:r>
          </a:p>
        </p:txBody>
      </p:sp>
      <p:sp>
        <p:nvSpPr>
          <p:cNvPr id="18443" name="Text Box 11"/>
          <p:cNvSpPr txBox="1">
            <a:spLocks noChangeArrowheads="1"/>
          </p:cNvSpPr>
          <p:nvPr/>
        </p:nvSpPr>
        <p:spPr bwMode="auto">
          <a:xfrm>
            <a:off x="6804025" y="2925763"/>
            <a:ext cx="1152525" cy="274637"/>
          </a:xfrm>
          <a:prstGeom prst="rect">
            <a:avLst/>
          </a:prstGeom>
          <a:solidFill>
            <a:srgbClr val="FFFF00"/>
          </a:solidFill>
          <a:ln w="9525">
            <a:noFill/>
            <a:miter lim="800000"/>
            <a:headEnd/>
            <a:tailEnd/>
          </a:ln>
        </p:spPr>
        <p:txBody>
          <a:bodyPr>
            <a:spAutoFit/>
          </a:bodyPr>
          <a:lstStyle/>
          <a:p>
            <a:pPr>
              <a:spcBef>
                <a:spcPct val="50000"/>
              </a:spcBef>
            </a:pPr>
            <a:r>
              <a:rPr lang="fr-FR" sz="1200" b="1" baseline="30000"/>
              <a:t>4</a:t>
            </a:r>
            <a:r>
              <a:rPr lang="fr-FR" sz="1200" b="1"/>
              <a:t>He(p,</a:t>
            </a:r>
            <a:r>
              <a:rPr lang="fr-FR" sz="1200" b="1" baseline="30000"/>
              <a:t>3</a:t>
            </a:r>
            <a:r>
              <a:rPr lang="fr-FR" sz="1200" b="1"/>
              <a:t>He)2n</a:t>
            </a:r>
          </a:p>
        </p:txBody>
      </p:sp>
      <p:pic>
        <p:nvPicPr>
          <p:cNvPr id="18444" name="Picture 5" descr="dist-ang_asymetrie_BTemmer"/>
          <p:cNvPicPr>
            <a:picLocks noChangeAspect="1" noChangeArrowheads="1"/>
          </p:cNvPicPr>
          <p:nvPr/>
        </p:nvPicPr>
        <p:blipFill>
          <a:blip r:embed="rId3"/>
          <a:srcRect/>
          <a:stretch>
            <a:fillRect/>
          </a:stretch>
        </p:blipFill>
        <p:spPr bwMode="auto">
          <a:xfrm>
            <a:off x="3851275" y="3716338"/>
            <a:ext cx="2289175" cy="3141662"/>
          </a:xfrm>
          <a:prstGeom prst="rect">
            <a:avLst/>
          </a:prstGeom>
          <a:noFill/>
          <a:ln w="9525">
            <a:solidFill>
              <a:srgbClr val="008000"/>
            </a:solidFill>
            <a:miter lim="800000"/>
            <a:headEnd/>
            <a:tailEnd/>
          </a:ln>
        </p:spPr>
      </p:pic>
      <p:pic>
        <p:nvPicPr>
          <p:cNvPr id="18445" name="Picture 14" descr="FSI_pn_bernas_comp"/>
          <p:cNvPicPr>
            <a:picLocks noChangeAspect="1" noChangeArrowheads="1"/>
          </p:cNvPicPr>
          <p:nvPr/>
        </p:nvPicPr>
        <p:blipFill>
          <a:blip r:embed="rId4"/>
          <a:srcRect/>
          <a:stretch>
            <a:fillRect/>
          </a:stretch>
        </p:blipFill>
        <p:spPr bwMode="auto">
          <a:xfrm>
            <a:off x="6300788" y="4652963"/>
            <a:ext cx="2808287" cy="1946275"/>
          </a:xfrm>
          <a:prstGeom prst="rect">
            <a:avLst/>
          </a:prstGeom>
          <a:noFill/>
          <a:ln w="15875">
            <a:solidFill>
              <a:srgbClr val="008000"/>
            </a:solidFill>
            <a:miter lim="800000"/>
            <a:headEnd/>
            <a:tailEnd/>
          </a:ln>
        </p:spPr>
      </p:pic>
      <p:sp>
        <p:nvSpPr>
          <p:cNvPr id="18446" name="Text Box 10"/>
          <p:cNvSpPr txBox="1">
            <a:spLocks noChangeArrowheads="1"/>
          </p:cNvSpPr>
          <p:nvPr/>
        </p:nvSpPr>
        <p:spPr bwMode="auto">
          <a:xfrm>
            <a:off x="6732588" y="4941888"/>
            <a:ext cx="1008062" cy="274637"/>
          </a:xfrm>
          <a:prstGeom prst="rect">
            <a:avLst/>
          </a:prstGeom>
          <a:solidFill>
            <a:srgbClr val="FFFF00"/>
          </a:solidFill>
          <a:ln w="9525">
            <a:noFill/>
            <a:miter lim="800000"/>
            <a:headEnd/>
            <a:tailEnd/>
          </a:ln>
        </p:spPr>
        <p:txBody>
          <a:bodyPr>
            <a:spAutoFit/>
          </a:bodyPr>
          <a:lstStyle/>
          <a:p>
            <a:pPr algn="ctr">
              <a:spcBef>
                <a:spcPct val="50000"/>
              </a:spcBef>
            </a:pPr>
            <a:r>
              <a:rPr lang="fr-FR" sz="1200" b="1" baseline="30000"/>
              <a:t>3</a:t>
            </a:r>
            <a:r>
              <a:rPr lang="fr-FR" sz="1200" b="1"/>
              <a:t>He(p,d)pn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e la date 3"/>
          <p:cNvSpPr>
            <a:spLocks noGrp="1"/>
          </p:cNvSpPr>
          <p:nvPr>
            <p:ph type="dt" sz="quarter" idx="10"/>
          </p:nvPr>
        </p:nvSpPr>
        <p:spPr/>
        <p:txBody>
          <a:bodyPr/>
          <a:lstStyle/>
          <a:p>
            <a:pPr>
              <a:defRPr/>
            </a:pPr>
            <a:fld id="{87D172D6-BF41-483F-9455-63404E9671E7}" type="datetime1">
              <a:rPr lang="fr-FR"/>
              <a:pPr>
                <a:defRPr/>
              </a:pPr>
              <a:t>07/12/2022</a:t>
            </a:fld>
            <a:endParaRPr lang="fr-FR"/>
          </a:p>
        </p:txBody>
      </p:sp>
      <p:sp>
        <p:nvSpPr>
          <p:cNvPr id="19458" name="Espace réservé du pied de page 4"/>
          <p:cNvSpPr>
            <a:spLocks noGrp="1"/>
          </p:cNvSpPr>
          <p:nvPr>
            <p:ph type="ftr" sz="quarter" idx="11"/>
          </p:nvPr>
        </p:nvSpPr>
        <p:spPr bwMode="auto">
          <a:noFill/>
          <a:ln>
            <a:miter lim="800000"/>
            <a:headEnd/>
            <a:tailEnd/>
          </a:ln>
        </p:spPr>
        <p:txBody>
          <a:bodyPr/>
          <a:lstStyle/>
          <a:p>
            <a:r>
              <a:rPr lang="fr-FR" smtClean="0"/>
              <a:t>Hommage à Pierre</a:t>
            </a:r>
          </a:p>
        </p:txBody>
      </p:sp>
      <p:sp>
        <p:nvSpPr>
          <p:cNvPr id="19" name="Espace réservé du numéro de diapositive 5"/>
          <p:cNvSpPr>
            <a:spLocks noGrp="1"/>
          </p:cNvSpPr>
          <p:nvPr>
            <p:ph type="sldNum" sz="quarter" idx="12"/>
          </p:nvPr>
        </p:nvSpPr>
        <p:spPr/>
        <p:txBody>
          <a:bodyPr/>
          <a:lstStyle/>
          <a:p>
            <a:pPr>
              <a:defRPr/>
            </a:pPr>
            <a:fld id="{7DDBB1F6-01C6-4FE0-9465-23AA43DDEF48}" type="slidenum">
              <a:rPr lang="fr-FR"/>
              <a:pPr>
                <a:defRPr/>
              </a:pPr>
              <a:t>6</a:t>
            </a:fld>
            <a:endParaRPr lang="fr-FR"/>
          </a:p>
        </p:txBody>
      </p:sp>
      <p:sp>
        <p:nvSpPr>
          <p:cNvPr id="19460" name="Rectangle 2"/>
          <p:cNvSpPr>
            <a:spLocks noGrp="1"/>
          </p:cNvSpPr>
          <p:nvPr>
            <p:ph type="title"/>
          </p:nvPr>
        </p:nvSpPr>
        <p:spPr>
          <a:xfrm>
            <a:off x="446088" y="44450"/>
            <a:ext cx="8229600" cy="431800"/>
          </a:xfrm>
        </p:spPr>
        <p:txBody>
          <a:bodyPr/>
          <a:lstStyle/>
          <a:p>
            <a:r>
              <a:rPr lang="fr-FR" sz="2800" smtClean="0">
                <a:solidFill>
                  <a:schemeClr val="hlink"/>
                </a:solidFill>
              </a:rPr>
              <a:t>Réactions (p,px)</a:t>
            </a:r>
          </a:p>
        </p:txBody>
      </p:sp>
      <p:sp>
        <p:nvSpPr>
          <p:cNvPr id="19461" name="Rectangle 3"/>
          <p:cNvSpPr>
            <a:spLocks noGrp="1"/>
          </p:cNvSpPr>
          <p:nvPr>
            <p:ph type="body" idx="1"/>
          </p:nvPr>
        </p:nvSpPr>
        <p:spPr>
          <a:xfrm>
            <a:off x="107950" y="549275"/>
            <a:ext cx="4402138" cy="3744913"/>
          </a:xfrm>
          <a:ln w="31750">
            <a:solidFill>
              <a:schemeClr val="hlink"/>
            </a:solidFill>
          </a:ln>
        </p:spPr>
        <p:txBody>
          <a:bodyPr/>
          <a:lstStyle/>
          <a:p>
            <a:pPr marL="609600" indent="-609600">
              <a:lnSpc>
                <a:spcPct val="90000"/>
              </a:lnSpc>
            </a:pPr>
            <a:r>
              <a:rPr lang="fr-FR" sz="2400" smtClean="0"/>
              <a:t>Réactions (p,px)</a:t>
            </a:r>
          </a:p>
          <a:p>
            <a:pPr marL="990600" lvl="1" indent="-533400">
              <a:lnSpc>
                <a:spcPct val="90000"/>
              </a:lnSpc>
            </a:pPr>
            <a:r>
              <a:rPr lang="fr-FR" sz="1600" smtClean="0"/>
              <a:t>Etude des noyaux très légers</a:t>
            </a:r>
          </a:p>
          <a:p>
            <a:pPr marL="990600" lvl="1" indent="-533400">
              <a:lnSpc>
                <a:spcPct val="90000"/>
              </a:lnSpc>
            </a:pPr>
            <a:r>
              <a:rPr lang="fr-FR" sz="1600" baseline="30000" smtClean="0"/>
              <a:t>6</a:t>
            </a:r>
            <a:r>
              <a:rPr lang="fr-FR" sz="1600" smtClean="0"/>
              <a:t>Li(p,pd)</a:t>
            </a:r>
            <a:r>
              <a:rPr lang="fr-FR" sz="1600" baseline="30000" smtClean="0"/>
              <a:t> 4</a:t>
            </a:r>
            <a:r>
              <a:rPr lang="fr-FR" sz="1600" smtClean="0"/>
              <a:t>He, </a:t>
            </a:r>
            <a:r>
              <a:rPr lang="fr-FR" sz="1600" baseline="30000" smtClean="0"/>
              <a:t>6</a:t>
            </a:r>
            <a:r>
              <a:rPr lang="fr-FR" sz="1600" smtClean="0"/>
              <a:t>Li(p,p</a:t>
            </a:r>
            <a:r>
              <a:rPr lang="fr-FR" sz="1600" baseline="30000" smtClean="0"/>
              <a:t>3</a:t>
            </a:r>
            <a:r>
              <a:rPr lang="fr-FR" sz="1600" smtClean="0"/>
              <a:t>He)</a:t>
            </a:r>
            <a:r>
              <a:rPr lang="fr-FR" sz="1600" baseline="30000" smtClean="0"/>
              <a:t>3</a:t>
            </a:r>
            <a:r>
              <a:rPr lang="fr-FR" sz="1600" smtClean="0"/>
              <a:t>H</a:t>
            </a:r>
          </a:p>
          <a:p>
            <a:pPr marL="990600" lvl="1" indent="-533400">
              <a:lnSpc>
                <a:spcPct val="90000"/>
              </a:lnSpc>
            </a:pPr>
            <a:r>
              <a:rPr lang="fr-FR" sz="1600" baseline="30000" smtClean="0"/>
              <a:t>7</a:t>
            </a:r>
            <a:r>
              <a:rPr lang="fr-FR" sz="1600" smtClean="0"/>
              <a:t>Li(p,p</a:t>
            </a:r>
            <a:r>
              <a:rPr lang="fr-FR" sz="1600" baseline="30000" smtClean="0"/>
              <a:t>3</a:t>
            </a:r>
            <a:r>
              <a:rPr lang="fr-FR" sz="1600" smtClean="0"/>
              <a:t>H)</a:t>
            </a:r>
            <a:r>
              <a:rPr lang="fr-FR" sz="1600" baseline="30000" smtClean="0"/>
              <a:t>4</a:t>
            </a:r>
            <a:r>
              <a:rPr lang="fr-FR" sz="1600" smtClean="0"/>
              <a:t>He, </a:t>
            </a:r>
            <a:r>
              <a:rPr lang="fr-FR" sz="1600" baseline="30000" smtClean="0"/>
              <a:t>12</a:t>
            </a:r>
            <a:r>
              <a:rPr lang="fr-FR" sz="1600" smtClean="0"/>
              <a:t>C(p,pd)</a:t>
            </a:r>
            <a:r>
              <a:rPr lang="fr-FR" sz="1600" baseline="30000" smtClean="0"/>
              <a:t>10</a:t>
            </a:r>
            <a:r>
              <a:rPr lang="fr-FR" sz="1600" smtClean="0"/>
              <a:t>B</a:t>
            </a:r>
          </a:p>
          <a:p>
            <a:pPr marL="990600" lvl="1" indent="-533400">
              <a:lnSpc>
                <a:spcPct val="90000"/>
              </a:lnSpc>
            </a:pPr>
            <a:r>
              <a:rPr lang="fr-FR" sz="1600" smtClean="0"/>
              <a:t>Conditions de diffusion quasi libre </a:t>
            </a:r>
          </a:p>
          <a:p>
            <a:pPr marL="990600" lvl="1" indent="-533400">
              <a:lnSpc>
                <a:spcPct val="90000"/>
              </a:lnSpc>
            </a:pPr>
            <a:r>
              <a:rPr lang="fr-FR" sz="1600" smtClean="0"/>
              <a:t>Mise au point de technique de coïncidence avec identification E-</a:t>
            </a:r>
            <a:r>
              <a:rPr lang="fr-FR" sz="1600" smtClean="0">
                <a:latin typeface="Symbol" pitchFamily="18" charset="2"/>
              </a:rPr>
              <a:t>D</a:t>
            </a:r>
            <a:r>
              <a:rPr lang="fr-FR" sz="1600" smtClean="0"/>
              <a:t>E</a:t>
            </a:r>
          </a:p>
          <a:p>
            <a:pPr marL="990600" lvl="1" indent="-533400">
              <a:lnSpc>
                <a:spcPct val="90000"/>
              </a:lnSpc>
            </a:pPr>
            <a:r>
              <a:rPr lang="fr-FR" sz="1600" smtClean="0"/>
              <a:t>Développement de l’utilisation de l’ordinateur en ligne (Mémoire centrale de 128Ko, souvent à partager avec d’autres utilisateurs)</a:t>
            </a:r>
            <a:r>
              <a:rPr lang="fr-FR" sz="1600" smtClean="0">
                <a:sym typeface="Wingdings" pitchFamily="2" charset="2"/>
              </a:rPr>
              <a:t> contrôle en ligne des spectres en énergie</a:t>
            </a:r>
          </a:p>
          <a:p>
            <a:pPr marL="990600" lvl="1" indent="-533400">
              <a:lnSpc>
                <a:spcPct val="90000"/>
              </a:lnSpc>
            </a:pPr>
            <a:r>
              <a:rPr lang="fr-FR" sz="1600" smtClean="0">
                <a:sym typeface="Wingdings" pitchFamily="2" charset="2"/>
              </a:rPr>
              <a:t>Corrélations angulaires  accès au mouvement relatif L des 2 clusters</a:t>
            </a:r>
          </a:p>
          <a:p>
            <a:pPr marL="990600" lvl="1" indent="-533400">
              <a:lnSpc>
                <a:spcPct val="90000"/>
              </a:lnSpc>
            </a:pPr>
            <a:endParaRPr lang="fr-FR" sz="1600" smtClean="0"/>
          </a:p>
          <a:p>
            <a:pPr marL="990600" lvl="1" indent="-533400">
              <a:lnSpc>
                <a:spcPct val="90000"/>
              </a:lnSpc>
            </a:pPr>
            <a:endParaRPr lang="fr-FR" sz="1600" smtClean="0"/>
          </a:p>
        </p:txBody>
      </p:sp>
      <p:sp>
        <p:nvSpPr>
          <p:cNvPr id="19462" name="Text Box 5"/>
          <p:cNvSpPr txBox="1">
            <a:spLocks noChangeArrowheads="1"/>
          </p:cNvSpPr>
          <p:nvPr/>
        </p:nvSpPr>
        <p:spPr bwMode="auto">
          <a:xfrm>
            <a:off x="7165975" y="6538913"/>
            <a:ext cx="1870075" cy="274637"/>
          </a:xfrm>
          <a:prstGeom prst="rect">
            <a:avLst/>
          </a:prstGeom>
          <a:solidFill>
            <a:srgbClr val="00FFFF"/>
          </a:solidFill>
          <a:ln w="9525">
            <a:noFill/>
            <a:miter lim="800000"/>
            <a:headEnd/>
            <a:tailEnd/>
          </a:ln>
        </p:spPr>
        <p:txBody>
          <a:bodyPr>
            <a:spAutoFit/>
          </a:bodyPr>
          <a:lstStyle/>
          <a:p>
            <a:pPr>
              <a:spcBef>
                <a:spcPct val="50000"/>
              </a:spcBef>
            </a:pPr>
            <a:r>
              <a:rPr lang="fr-FR" sz="1200"/>
              <a:t>Thèse  de  D. Bachelier</a:t>
            </a:r>
          </a:p>
        </p:txBody>
      </p:sp>
      <p:pic>
        <p:nvPicPr>
          <p:cNvPr id="19463" name="Picture 6" descr="bidim_Li-ppx_Bachelier_comp"/>
          <p:cNvPicPr>
            <a:picLocks noChangeAspect="1" noChangeArrowheads="1"/>
          </p:cNvPicPr>
          <p:nvPr/>
        </p:nvPicPr>
        <p:blipFill>
          <a:blip r:embed="rId2"/>
          <a:srcRect/>
          <a:stretch>
            <a:fillRect/>
          </a:stretch>
        </p:blipFill>
        <p:spPr bwMode="auto">
          <a:xfrm>
            <a:off x="4716463" y="692150"/>
            <a:ext cx="4176712" cy="2898775"/>
          </a:xfrm>
          <a:prstGeom prst="rect">
            <a:avLst/>
          </a:prstGeom>
          <a:solidFill>
            <a:schemeClr val="bg1"/>
          </a:solidFill>
          <a:ln w="25400">
            <a:solidFill>
              <a:srgbClr val="008000"/>
            </a:solidFill>
            <a:miter lim="800000"/>
            <a:headEnd/>
            <a:tailEnd/>
          </a:ln>
        </p:spPr>
      </p:pic>
      <p:sp>
        <p:nvSpPr>
          <p:cNvPr id="19464" name="Text Box 7"/>
          <p:cNvSpPr txBox="1">
            <a:spLocks noChangeArrowheads="1"/>
          </p:cNvSpPr>
          <p:nvPr/>
        </p:nvSpPr>
        <p:spPr bwMode="auto">
          <a:xfrm>
            <a:off x="5724525" y="1557338"/>
            <a:ext cx="1368425" cy="320675"/>
          </a:xfrm>
          <a:prstGeom prst="rect">
            <a:avLst/>
          </a:prstGeom>
          <a:solidFill>
            <a:schemeClr val="bg1"/>
          </a:solidFill>
          <a:ln w="15875">
            <a:solidFill>
              <a:srgbClr val="008000"/>
            </a:solidFill>
            <a:miter lim="800000"/>
            <a:headEnd/>
            <a:tailEnd/>
          </a:ln>
        </p:spPr>
        <p:txBody>
          <a:bodyPr>
            <a:spAutoFit/>
          </a:bodyPr>
          <a:lstStyle/>
          <a:p>
            <a:pPr algn="ctr">
              <a:spcBef>
                <a:spcPct val="50000"/>
              </a:spcBef>
            </a:pPr>
            <a:r>
              <a:rPr lang="fr-FR" sz="1400" b="1" baseline="30000"/>
              <a:t>6</a:t>
            </a:r>
            <a:r>
              <a:rPr lang="fr-FR" sz="1400" b="1"/>
              <a:t>Li(p,p</a:t>
            </a:r>
            <a:r>
              <a:rPr lang="fr-FR" sz="1400" b="1" baseline="30000"/>
              <a:t>3</a:t>
            </a:r>
            <a:r>
              <a:rPr lang="fr-FR" sz="1400" b="1"/>
              <a:t>He)</a:t>
            </a:r>
            <a:r>
              <a:rPr lang="fr-FR" sz="1400" b="1" baseline="30000"/>
              <a:t>3</a:t>
            </a:r>
            <a:r>
              <a:rPr lang="fr-FR" sz="1400" b="1"/>
              <a:t>H</a:t>
            </a:r>
          </a:p>
        </p:txBody>
      </p:sp>
      <p:sp>
        <p:nvSpPr>
          <p:cNvPr id="19465" name="Text Box 8"/>
          <p:cNvSpPr txBox="1">
            <a:spLocks noChangeArrowheads="1"/>
          </p:cNvSpPr>
          <p:nvPr/>
        </p:nvSpPr>
        <p:spPr bwMode="auto">
          <a:xfrm>
            <a:off x="7812088" y="1268413"/>
            <a:ext cx="1296987" cy="320675"/>
          </a:xfrm>
          <a:prstGeom prst="rect">
            <a:avLst/>
          </a:prstGeom>
          <a:solidFill>
            <a:schemeClr val="bg1"/>
          </a:solidFill>
          <a:ln w="15875">
            <a:solidFill>
              <a:srgbClr val="008000"/>
            </a:solidFill>
            <a:miter lim="800000"/>
            <a:headEnd/>
            <a:tailEnd/>
          </a:ln>
        </p:spPr>
        <p:txBody>
          <a:bodyPr>
            <a:spAutoFit/>
          </a:bodyPr>
          <a:lstStyle/>
          <a:p>
            <a:pPr algn="ctr">
              <a:spcBef>
                <a:spcPct val="50000"/>
              </a:spcBef>
            </a:pPr>
            <a:r>
              <a:rPr lang="fr-FR" sz="1400" b="1" baseline="30000"/>
              <a:t>6</a:t>
            </a:r>
            <a:r>
              <a:rPr lang="fr-FR" sz="1400" b="1"/>
              <a:t>Li(p,pd)</a:t>
            </a:r>
            <a:r>
              <a:rPr lang="fr-FR" sz="1400" b="1" baseline="30000"/>
              <a:t>4</a:t>
            </a:r>
            <a:r>
              <a:rPr lang="fr-FR" sz="1400" b="1"/>
              <a:t>He</a:t>
            </a:r>
          </a:p>
        </p:txBody>
      </p:sp>
      <p:sp>
        <p:nvSpPr>
          <p:cNvPr id="19466" name="Text Box 9"/>
          <p:cNvSpPr txBox="1">
            <a:spLocks noChangeArrowheads="1"/>
          </p:cNvSpPr>
          <p:nvPr/>
        </p:nvSpPr>
        <p:spPr bwMode="auto">
          <a:xfrm>
            <a:off x="5508625" y="2276475"/>
            <a:ext cx="647700" cy="425450"/>
          </a:xfrm>
          <a:prstGeom prst="rect">
            <a:avLst/>
          </a:prstGeom>
          <a:noFill/>
          <a:ln w="28575">
            <a:solidFill>
              <a:srgbClr val="008000"/>
            </a:solidFill>
            <a:miter lim="800000"/>
            <a:headEnd/>
            <a:tailEnd/>
          </a:ln>
        </p:spPr>
        <p:txBody>
          <a:bodyPr>
            <a:spAutoFit/>
          </a:bodyPr>
          <a:lstStyle/>
          <a:p>
            <a:pPr>
              <a:spcBef>
                <a:spcPct val="50000"/>
              </a:spcBef>
            </a:pPr>
            <a:r>
              <a:rPr lang="fr-FR" sz="2000"/>
              <a:t>L=0</a:t>
            </a:r>
          </a:p>
        </p:txBody>
      </p:sp>
      <p:pic>
        <p:nvPicPr>
          <p:cNvPr id="19467" name="Picture 11" descr="correl-ang_Bachelier_L0_comp"/>
          <p:cNvPicPr>
            <a:picLocks noChangeAspect="1" noChangeArrowheads="1"/>
          </p:cNvPicPr>
          <p:nvPr/>
        </p:nvPicPr>
        <p:blipFill>
          <a:blip r:embed="rId3"/>
          <a:srcRect/>
          <a:stretch>
            <a:fillRect/>
          </a:stretch>
        </p:blipFill>
        <p:spPr bwMode="auto">
          <a:xfrm>
            <a:off x="1331913" y="4441825"/>
            <a:ext cx="3382962" cy="2371725"/>
          </a:xfrm>
          <a:prstGeom prst="rect">
            <a:avLst/>
          </a:prstGeom>
          <a:noFill/>
          <a:ln w="9525">
            <a:noFill/>
            <a:miter lim="800000"/>
            <a:headEnd/>
            <a:tailEnd/>
          </a:ln>
        </p:spPr>
      </p:pic>
      <p:pic>
        <p:nvPicPr>
          <p:cNvPr id="19468" name="Picture 12" descr="Correl-ang_Li7-ppt_L1Bachelier_comp"/>
          <p:cNvPicPr>
            <a:picLocks noChangeAspect="1" noChangeArrowheads="1"/>
          </p:cNvPicPr>
          <p:nvPr/>
        </p:nvPicPr>
        <p:blipFill>
          <a:blip r:embed="rId4"/>
          <a:srcRect/>
          <a:stretch>
            <a:fillRect/>
          </a:stretch>
        </p:blipFill>
        <p:spPr bwMode="auto">
          <a:xfrm>
            <a:off x="5362575" y="3740150"/>
            <a:ext cx="3530600" cy="2713038"/>
          </a:xfrm>
          <a:prstGeom prst="rect">
            <a:avLst/>
          </a:prstGeom>
          <a:noFill/>
          <a:ln w="9525">
            <a:noFill/>
            <a:miter lim="800000"/>
            <a:headEnd/>
            <a:tailEnd/>
          </a:ln>
        </p:spPr>
      </p:pic>
      <p:sp>
        <p:nvSpPr>
          <p:cNvPr id="19469" name="Text Box 13"/>
          <p:cNvSpPr txBox="1">
            <a:spLocks noChangeArrowheads="1"/>
          </p:cNvSpPr>
          <p:nvPr/>
        </p:nvSpPr>
        <p:spPr bwMode="auto">
          <a:xfrm>
            <a:off x="1835150" y="4976813"/>
            <a:ext cx="608013" cy="304800"/>
          </a:xfrm>
          <a:prstGeom prst="rect">
            <a:avLst/>
          </a:prstGeom>
          <a:solidFill>
            <a:srgbClr val="FFFF00"/>
          </a:solidFill>
          <a:ln w="9525">
            <a:noFill/>
            <a:miter lim="800000"/>
            <a:headEnd/>
            <a:tailEnd/>
          </a:ln>
        </p:spPr>
        <p:txBody>
          <a:bodyPr>
            <a:spAutoFit/>
          </a:bodyPr>
          <a:lstStyle/>
          <a:p>
            <a:pPr algn="ctr">
              <a:spcBef>
                <a:spcPct val="50000"/>
              </a:spcBef>
            </a:pPr>
            <a:r>
              <a:rPr lang="fr-FR" sz="1400" b="1"/>
              <a:t>L=0</a:t>
            </a:r>
          </a:p>
        </p:txBody>
      </p:sp>
      <p:sp>
        <p:nvSpPr>
          <p:cNvPr id="19470" name="Text Box 14"/>
          <p:cNvSpPr txBox="1">
            <a:spLocks noChangeArrowheads="1"/>
          </p:cNvSpPr>
          <p:nvPr/>
        </p:nvSpPr>
        <p:spPr bwMode="auto">
          <a:xfrm>
            <a:off x="5765800" y="4005263"/>
            <a:ext cx="750888" cy="304800"/>
          </a:xfrm>
          <a:prstGeom prst="rect">
            <a:avLst/>
          </a:prstGeom>
          <a:solidFill>
            <a:srgbClr val="FFFF00"/>
          </a:solidFill>
          <a:ln w="9525">
            <a:noFill/>
            <a:miter lim="800000"/>
            <a:headEnd/>
            <a:tailEnd/>
          </a:ln>
        </p:spPr>
        <p:txBody>
          <a:bodyPr>
            <a:spAutoFit/>
          </a:bodyPr>
          <a:lstStyle/>
          <a:p>
            <a:pPr algn="ctr">
              <a:spcBef>
                <a:spcPct val="50000"/>
              </a:spcBef>
            </a:pPr>
            <a:r>
              <a:rPr lang="fr-FR" sz="1400" b="1"/>
              <a:t>L=1</a:t>
            </a:r>
          </a:p>
        </p:txBody>
      </p:sp>
      <p:sp>
        <p:nvSpPr>
          <p:cNvPr id="19471" name="Text Box 15"/>
          <p:cNvSpPr txBox="1">
            <a:spLocks noChangeArrowheads="1"/>
          </p:cNvSpPr>
          <p:nvPr/>
        </p:nvSpPr>
        <p:spPr bwMode="auto">
          <a:xfrm>
            <a:off x="3511550" y="5084763"/>
            <a:ext cx="989013" cy="327025"/>
          </a:xfrm>
          <a:prstGeom prst="rect">
            <a:avLst/>
          </a:prstGeom>
          <a:solidFill>
            <a:schemeClr val="bg1"/>
          </a:solidFill>
          <a:ln w="22225">
            <a:solidFill>
              <a:srgbClr val="008000"/>
            </a:solidFill>
            <a:miter lim="800000"/>
            <a:headEnd/>
            <a:tailEnd/>
          </a:ln>
        </p:spPr>
        <p:txBody>
          <a:bodyPr>
            <a:spAutoFit/>
          </a:bodyPr>
          <a:lstStyle/>
          <a:p>
            <a:pPr algn="ctr">
              <a:spcBef>
                <a:spcPct val="50000"/>
              </a:spcBef>
            </a:pPr>
            <a:r>
              <a:rPr lang="fr-FR" sz="1400" b="1" baseline="30000"/>
              <a:t>3</a:t>
            </a:r>
            <a:r>
              <a:rPr lang="fr-FR" sz="1400" b="1"/>
              <a:t>He-</a:t>
            </a:r>
            <a:r>
              <a:rPr lang="fr-FR" sz="1400" b="1" baseline="30000"/>
              <a:t>3</a:t>
            </a:r>
            <a:r>
              <a:rPr lang="fr-FR" sz="1400" b="1"/>
              <a:t>H</a:t>
            </a:r>
          </a:p>
        </p:txBody>
      </p:sp>
      <p:sp>
        <p:nvSpPr>
          <p:cNvPr id="19472" name="Text Box 16"/>
          <p:cNvSpPr txBox="1">
            <a:spLocks noChangeArrowheads="1"/>
          </p:cNvSpPr>
          <p:nvPr/>
        </p:nvSpPr>
        <p:spPr bwMode="auto">
          <a:xfrm>
            <a:off x="7889875" y="4437063"/>
            <a:ext cx="1219200" cy="327025"/>
          </a:xfrm>
          <a:prstGeom prst="rect">
            <a:avLst/>
          </a:prstGeom>
          <a:solidFill>
            <a:schemeClr val="bg1"/>
          </a:solidFill>
          <a:ln w="22225">
            <a:solidFill>
              <a:srgbClr val="008000"/>
            </a:solidFill>
            <a:miter lim="800000"/>
            <a:headEnd/>
            <a:tailEnd/>
          </a:ln>
        </p:spPr>
        <p:txBody>
          <a:bodyPr>
            <a:spAutoFit/>
          </a:bodyPr>
          <a:lstStyle/>
          <a:p>
            <a:pPr algn="ctr">
              <a:spcBef>
                <a:spcPct val="50000"/>
              </a:spcBef>
            </a:pPr>
            <a:r>
              <a:rPr lang="fr-FR" sz="1400" b="1" baseline="30000"/>
              <a:t>4</a:t>
            </a:r>
            <a:r>
              <a:rPr lang="fr-FR" sz="1400" b="1"/>
              <a:t>He-</a:t>
            </a:r>
            <a:r>
              <a:rPr lang="fr-FR" sz="1400" b="1" baseline="30000"/>
              <a:t>3</a:t>
            </a:r>
            <a:r>
              <a:rPr lang="fr-FR" sz="1400" b="1"/>
              <a:t>H</a:t>
            </a:r>
          </a:p>
        </p:txBody>
      </p:sp>
      <p:sp>
        <p:nvSpPr>
          <p:cNvPr id="19473" name="Text Box 17"/>
          <p:cNvSpPr txBox="1">
            <a:spLocks noChangeArrowheads="1"/>
          </p:cNvSpPr>
          <p:nvPr/>
        </p:nvSpPr>
        <p:spPr bwMode="auto">
          <a:xfrm>
            <a:off x="3708400" y="4724400"/>
            <a:ext cx="455613" cy="327025"/>
          </a:xfrm>
          <a:prstGeom prst="rect">
            <a:avLst/>
          </a:prstGeom>
          <a:solidFill>
            <a:schemeClr val="bg1"/>
          </a:solidFill>
          <a:ln w="22225">
            <a:solidFill>
              <a:srgbClr val="008000"/>
            </a:solidFill>
            <a:miter lim="800000"/>
            <a:headEnd/>
            <a:tailEnd/>
          </a:ln>
        </p:spPr>
        <p:txBody>
          <a:bodyPr>
            <a:spAutoFit/>
          </a:bodyPr>
          <a:lstStyle/>
          <a:p>
            <a:pPr algn="ctr">
              <a:spcBef>
                <a:spcPct val="50000"/>
              </a:spcBef>
            </a:pPr>
            <a:r>
              <a:rPr lang="fr-FR" sz="1400" b="1" baseline="30000"/>
              <a:t>6</a:t>
            </a:r>
            <a:r>
              <a:rPr lang="fr-FR" sz="1400" b="1"/>
              <a:t>Li</a:t>
            </a:r>
          </a:p>
        </p:txBody>
      </p:sp>
      <p:sp>
        <p:nvSpPr>
          <p:cNvPr id="19474" name="Text Box 18"/>
          <p:cNvSpPr txBox="1">
            <a:spLocks noChangeArrowheads="1"/>
          </p:cNvSpPr>
          <p:nvPr/>
        </p:nvSpPr>
        <p:spPr bwMode="auto">
          <a:xfrm>
            <a:off x="8112125" y="4076700"/>
            <a:ext cx="563563" cy="327025"/>
          </a:xfrm>
          <a:prstGeom prst="rect">
            <a:avLst/>
          </a:prstGeom>
          <a:solidFill>
            <a:schemeClr val="bg1"/>
          </a:solidFill>
          <a:ln w="22225">
            <a:solidFill>
              <a:srgbClr val="008000"/>
            </a:solidFill>
            <a:miter lim="800000"/>
            <a:headEnd/>
            <a:tailEnd/>
          </a:ln>
        </p:spPr>
        <p:txBody>
          <a:bodyPr>
            <a:spAutoFit/>
          </a:bodyPr>
          <a:lstStyle/>
          <a:p>
            <a:pPr algn="ctr">
              <a:spcBef>
                <a:spcPct val="50000"/>
              </a:spcBef>
            </a:pPr>
            <a:r>
              <a:rPr lang="fr-FR" sz="1400" b="1" baseline="30000"/>
              <a:t>7</a:t>
            </a:r>
            <a:r>
              <a:rPr lang="fr-FR" sz="1400" b="1"/>
              <a:t>Li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3"/>
          <p:cNvSpPr>
            <a:spLocks noGrp="1"/>
          </p:cNvSpPr>
          <p:nvPr>
            <p:ph type="dt" sz="quarter" idx="10"/>
          </p:nvPr>
        </p:nvSpPr>
        <p:spPr/>
        <p:txBody>
          <a:bodyPr/>
          <a:lstStyle/>
          <a:p>
            <a:pPr>
              <a:defRPr/>
            </a:pPr>
            <a:fld id="{7AD52662-697A-420F-B207-E64DF4FA9D50}" type="datetime1">
              <a:rPr lang="fr-FR"/>
              <a:pPr>
                <a:defRPr/>
              </a:pPr>
              <a:t>07/12/2022</a:t>
            </a:fld>
            <a:endParaRPr lang="fr-FR"/>
          </a:p>
        </p:txBody>
      </p:sp>
      <p:sp>
        <p:nvSpPr>
          <p:cNvPr id="20482" name="Espace réservé du pied de page 4"/>
          <p:cNvSpPr>
            <a:spLocks noGrp="1"/>
          </p:cNvSpPr>
          <p:nvPr>
            <p:ph type="ftr" sz="quarter" idx="11"/>
          </p:nvPr>
        </p:nvSpPr>
        <p:spPr bwMode="auto">
          <a:noFill/>
          <a:ln>
            <a:miter lim="800000"/>
            <a:headEnd/>
            <a:tailEnd/>
          </a:ln>
        </p:spPr>
        <p:txBody>
          <a:bodyPr/>
          <a:lstStyle/>
          <a:p>
            <a:r>
              <a:rPr lang="fr-FR" smtClean="0"/>
              <a:t>Hommage à Pierre</a:t>
            </a:r>
          </a:p>
        </p:txBody>
      </p:sp>
      <p:sp>
        <p:nvSpPr>
          <p:cNvPr id="18" name="Espace réservé du numéro de diapositive 5"/>
          <p:cNvSpPr>
            <a:spLocks noGrp="1"/>
          </p:cNvSpPr>
          <p:nvPr>
            <p:ph type="sldNum" sz="quarter" idx="12"/>
          </p:nvPr>
        </p:nvSpPr>
        <p:spPr/>
        <p:txBody>
          <a:bodyPr/>
          <a:lstStyle/>
          <a:p>
            <a:pPr>
              <a:defRPr/>
            </a:pPr>
            <a:fld id="{CA6BDE17-F870-4AF7-A385-3B2091340CF1}" type="slidenum">
              <a:rPr lang="fr-FR"/>
              <a:pPr>
                <a:defRPr/>
              </a:pPr>
              <a:t>7</a:t>
            </a:fld>
            <a:endParaRPr lang="fr-FR"/>
          </a:p>
        </p:txBody>
      </p:sp>
      <p:sp>
        <p:nvSpPr>
          <p:cNvPr id="20484" name="Rectangle 2"/>
          <p:cNvSpPr>
            <a:spLocks noGrp="1"/>
          </p:cNvSpPr>
          <p:nvPr>
            <p:ph type="title"/>
          </p:nvPr>
        </p:nvSpPr>
        <p:spPr>
          <a:xfrm>
            <a:off x="457200" y="44450"/>
            <a:ext cx="8229600" cy="504825"/>
          </a:xfrm>
        </p:spPr>
        <p:txBody>
          <a:bodyPr/>
          <a:lstStyle/>
          <a:p>
            <a:r>
              <a:rPr lang="fr-FR" sz="2800" smtClean="0">
                <a:solidFill>
                  <a:schemeClr val="hlink"/>
                </a:solidFill>
              </a:rPr>
              <a:t>A la recherche de sous-structures </a:t>
            </a:r>
            <a:r>
              <a:rPr lang="fr-FR" sz="2800" smtClean="0">
                <a:solidFill>
                  <a:schemeClr val="hlink"/>
                </a:solidFill>
                <a:latin typeface="Symbol" pitchFamily="18" charset="2"/>
              </a:rPr>
              <a:t>a </a:t>
            </a:r>
            <a:r>
              <a:rPr lang="fr-FR" sz="2800" smtClean="0">
                <a:solidFill>
                  <a:schemeClr val="hlink"/>
                </a:solidFill>
              </a:rPr>
              <a:t>dans les noyaux</a:t>
            </a:r>
          </a:p>
        </p:txBody>
      </p:sp>
      <p:sp>
        <p:nvSpPr>
          <p:cNvPr id="20485" name="Rectangle 3"/>
          <p:cNvSpPr>
            <a:spLocks noGrp="1"/>
          </p:cNvSpPr>
          <p:nvPr>
            <p:ph type="body" idx="1"/>
          </p:nvPr>
        </p:nvSpPr>
        <p:spPr>
          <a:xfrm>
            <a:off x="0" y="549275"/>
            <a:ext cx="5003800" cy="2016125"/>
          </a:xfrm>
          <a:ln w="25400">
            <a:solidFill>
              <a:schemeClr val="hlink"/>
            </a:solidFill>
          </a:ln>
        </p:spPr>
        <p:txBody>
          <a:bodyPr/>
          <a:lstStyle/>
          <a:p>
            <a:pPr>
              <a:lnSpc>
                <a:spcPct val="80000"/>
              </a:lnSpc>
            </a:pPr>
            <a:endParaRPr lang="fr-FR" sz="1400" smtClean="0"/>
          </a:p>
          <a:p>
            <a:pPr>
              <a:lnSpc>
                <a:spcPct val="80000"/>
              </a:lnSpc>
            </a:pPr>
            <a:r>
              <a:rPr lang="fr-FR" sz="1400" smtClean="0"/>
              <a:t>Réaction (p,p</a:t>
            </a:r>
            <a:r>
              <a:rPr lang="fr-FR" sz="1400" smtClean="0">
                <a:latin typeface="Symbol" pitchFamily="18" charset="2"/>
              </a:rPr>
              <a:t>a</a:t>
            </a:r>
            <a:r>
              <a:rPr lang="fr-FR" sz="1400" smtClean="0"/>
              <a:t>) dans le régime quasi-élastique</a:t>
            </a:r>
          </a:p>
          <a:p>
            <a:pPr>
              <a:lnSpc>
                <a:spcPct val="80000"/>
              </a:lnSpc>
            </a:pPr>
            <a:r>
              <a:rPr lang="fr-FR" sz="1400" smtClean="0"/>
              <a:t>Acquisition en ligne et contrôle sur IBM 370-135</a:t>
            </a:r>
          </a:p>
          <a:p>
            <a:pPr>
              <a:lnSpc>
                <a:spcPct val="80000"/>
              </a:lnSpc>
            </a:pPr>
            <a:r>
              <a:rPr lang="fr-FR" sz="1400" smtClean="0"/>
              <a:t>Traitement en ligne des événements  </a:t>
            </a:r>
            <a:r>
              <a:rPr lang="fr-FR" sz="1400" smtClean="0">
                <a:sym typeface="Wingdings" pitchFamily="2" charset="2"/>
              </a:rPr>
              <a:t> </a:t>
            </a:r>
            <a:r>
              <a:rPr lang="fr-FR" sz="1400" b="1" smtClean="0">
                <a:solidFill>
                  <a:srgbClr val="003300"/>
                </a:solidFill>
                <a:sym typeface="Wingdings" pitchFamily="2" charset="2"/>
              </a:rPr>
              <a:t>séparatrices</a:t>
            </a:r>
          </a:p>
          <a:p>
            <a:pPr>
              <a:lnSpc>
                <a:spcPct val="80000"/>
              </a:lnSpc>
            </a:pPr>
            <a:r>
              <a:rPr lang="fr-FR" sz="1400" smtClean="0">
                <a:sym typeface="Wingdings" pitchFamily="2" charset="2"/>
              </a:rPr>
              <a:t>Première expérience déterminant les facteurs </a:t>
            </a:r>
          </a:p>
          <a:p>
            <a:pPr>
              <a:lnSpc>
                <a:spcPct val="80000"/>
              </a:lnSpc>
              <a:buFont typeface="Arial" charset="0"/>
              <a:buNone/>
            </a:pPr>
            <a:r>
              <a:rPr lang="fr-FR" sz="1400" smtClean="0">
                <a:sym typeface="Wingdings" pitchFamily="2" charset="2"/>
              </a:rPr>
              <a:t>         spectroscopiques pour les noyaux de la couche (2s-1d),</a:t>
            </a:r>
          </a:p>
          <a:p>
            <a:pPr>
              <a:lnSpc>
                <a:spcPct val="80000"/>
              </a:lnSpc>
              <a:buFont typeface="Arial" charset="0"/>
              <a:buNone/>
            </a:pPr>
            <a:r>
              <a:rPr lang="fr-FR" sz="1400" smtClean="0">
                <a:sym typeface="Wingdings" pitchFamily="2" charset="2"/>
              </a:rPr>
              <a:t>         de l’ordre de 0.1</a:t>
            </a:r>
          </a:p>
          <a:p>
            <a:pPr>
              <a:lnSpc>
                <a:spcPct val="80000"/>
              </a:lnSpc>
            </a:pPr>
            <a:r>
              <a:rPr lang="fr-FR" sz="1400" smtClean="0">
                <a:solidFill>
                  <a:srgbClr val="FF0000"/>
                </a:solidFill>
                <a:sym typeface="Wingdings" pitchFamily="2" charset="2"/>
              </a:rPr>
              <a:t>Forte excitation des 0</a:t>
            </a:r>
            <a:r>
              <a:rPr lang="fr-FR" sz="1400" baseline="30000" smtClean="0">
                <a:solidFill>
                  <a:srgbClr val="FF0000"/>
                </a:solidFill>
                <a:sym typeface="Wingdings" pitchFamily="2" charset="2"/>
              </a:rPr>
              <a:t>+</a:t>
            </a:r>
            <a:r>
              <a:rPr lang="fr-FR" sz="1400" smtClean="0">
                <a:solidFill>
                  <a:srgbClr val="FF0000"/>
                </a:solidFill>
                <a:sym typeface="Wingdings" pitchFamily="2" charset="2"/>
              </a:rPr>
              <a:t> et 2</a:t>
            </a:r>
            <a:r>
              <a:rPr lang="fr-FR" sz="1400" baseline="30000" smtClean="0">
                <a:solidFill>
                  <a:srgbClr val="FF0000"/>
                </a:solidFill>
                <a:sym typeface="Wingdings" pitchFamily="2" charset="2"/>
              </a:rPr>
              <a:t>+</a:t>
            </a:r>
          </a:p>
          <a:p>
            <a:pPr>
              <a:lnSpc>
                <a:spcPct val="80000"/>
              </a:lnSpc>
            </a:pPr>
            <a:r>
              <a:rPr lang="fr-FR" sz="1400" smtClean="0"/>
              <a:t>Calculs SU(3)</a:t>
            </a:r>
          </a:p>
        </p:txBody>
      </p:sp>
      <p:sp>
        <p:nvSpPr>
          <p:cNvPr id="20486" name="Text Box 5"/>
          <p:cNvSpPr txBox="1">
            <a:spLocks noChangeArrowheads="1"/>
          </p:cNvSpPr>
          <p:nvPr/>
        </p:nvSpPr>
        <p:spPr bwMode="auto">
          <a:xfrm>
            <a:off x="6877050" y="6467475"/>
            <a:ext cx="2016125" cy="274638"/>
          </a:xfrm>
          <a:prstGeom prst="rect">
            <a:avLst/>
          </a:prstGeom>
          <a:solidFill>
            <a:srgbClr val="00FFFF"/>
          </a:solidFill>
          <a:ln w="9525">
            <a:noFill/>
            <a:miter lim="800000"/>
            <a:headEnd/>
            <a:tailEnd/>
          </a:ln>
        </p:spPr>
        <p:txBody>
          <a:bodyPr>
            <a:spAutoFit/>
          </a:bodyPr>
          <a:lstStyle/>
          <a:p>
            <a:pPr>
              <a:spcBef>
                <a:spcPct val="50000"/>
              </a:spcBef>
            </a:pPr>
            <a:r>
              <a:rPr lang="fr-FR" sz="1200"/>
              <a:t>Thèse de J.C. Jourdain</a:t>
            </a:r>
          </a:p>
        </p:txBody>
      </p:sp>
      <p:sp>
        <p:nvSpPr>
          <p:cNvPr id="20487" name="Text Box 6"/>
          <p:cNvSpPr txBox="1">
            <a:spLocks noChangeArrowheads="1"/>
          </p:cNvSpPr>
          <p:nvPr/>
        </p:nvSpPr>
        <p:spPr bwMode="auto">
          <a:xfrm>
            <a:off x="950913" y="3952875"/>
            <a:ext cx="3836987" cy="366713"/>
          </a:xfrm>
          <a:prstGeom prst="rect">
            <a:avLst/>
          </a:prstGeom>
          <a:noFill/>
          <a:ln w="9525">
            <a:noFill/>
            <a:miter lim="800000"/>
            <a:headEnd/>
            <a:tailEnd/>
          </a:ln>
        </p:spPr>
        <p:txBody>
          <a:bodyPr>
            <a:spAutoFit/>
          </a:bodyPr>
          <a:lstStyle/>
          <a:p>
            <a:endParaRPr lang="fr-FR"/>
          </a:p>
        </p:txBody>
      </p:sp>
      <p:pic>
        <p:nvPicPr>
          <p:cNvPr id="20488" name="Picture 7" descr="Carte_E-DE_ppalpha_comp"/>
          <p:cNvPicPr>
            <a:picLocks noChangeAspect="1" noChangeArrowheads="1"/>
          </p:cNvPicPr>
          <p:nvPr/>
        </p:nvPicPr>
        <p:blipFill>
          <a:blip r:embed="rId2"/>
          <a:srcRect/>
          <a:stretch>
            <a:fillRect/>
          </a:stretch>
        </p:blipFill>
        <p:spPr bwMode="auto">
          <a:xfrm>
            <a:off x="5986463" y="2565400"/>
            <a:ext cx="3122612" cy="3816350"/>
          </a:xfrm>
          <a:prstGeom prst="rect">
            <a:avLst/>
          </a:prstGeom>
          <a:noFill/>
          <a:ln w="9525">
            <a:solidFill>
              <a:srgbClr val="008000"/>
            </a:solidFill>
            <a:miter lim="800000"/>
            <a:headEnd/>
            <a:tailEnd/>
          </a:ln>
        </p:spPr>
      </p:pic>
      <p:pic>
        <p:nvPicPr>
          <p:cNvPr id="20489" name="Picture 8" descr="ppalpha_disp-exp_SC_comp"/>
          <p:cNvPicPr>
            <a:picLocks noChangeAspect="1" noChangeArrowheads="1"/>
          </p:cNvPicPr>
          <p:nvPr/>
        </p:nvPicPr>
        <p:blipFill>
          <a:blip r:embed="rId3"/>
          <a:srcRect/>
          <a:stretch>
            <a:fillRect/>
          </a:stretch>
        </p:blipFill>
        <p:spPr bwMode="auto">
          <a:xfrm>
            <a:off x="6022975" y="620713"/>
            <a:ext cx="3121025" cy="1858962"/>
          </a:xfrm>
          <a:prstGeom prst="rect">
            <a:avLst/>
          </a:prstGeom>
          <a:noFill/>
          <a:ln w="9525">
            <a:solidFill>
              <a:srgbClr val="008000"/>
            </a:solidFill>
            <a:miter lim="800000"/>
            <a:headEnd/>
            <a:tailEnd/>
          </a:ln>
        </p:spPr>
      </p:pic>
      <p:pic>
        <p:nvPicPr>
          <p:cNvPr id="20490" name="Picture 9" descr="spectre_ppalpha_MgSiCa_comp"/>
          <p:cNvPicPr>
            <a:picLocks noChangeAspect="1" noChangeArrowheads="1"/>
          </p:cNvPicPr>
          <p:nvPr/>
        </p:nvPicPr>
        <p:blipFill>
          <a:blip r:embed="rId4"/>
          <a:srcRect/>
          <a:stretch>
            <a:fillRect/>
          </a:stretch>
        </p:blipFill>
        <p:spPr bwMode="auto">
          <a:xfrm>
            <a:off x="250825" y="2720975"/>
            <a:ext cx="4176713" cy="4137025"/>
          </a:xfrm>
          <a:prstGeom prst="rect">
            <a:avLst/>
          </a:prstGeom>
          <a:noFill/>
          <a:ln w="15875">
            <a:solidFill>
              <a:srgbClr val="FF0000"/>
            </a:solidFill>
            <a:miter lim="800000"/>
            <a:headEnd/>
            <a:tailEnd/>
          </a:ln>
        </p:spPr>
      </p:pic>
      <p:sp>
        <p:nvSpPr>
          <p:cNvPr id="20491" name="Line 10"/>
          <p:cNvSpPr>
            <a:spLocks noChangeShapeType="1"/>
          </p:cNvSpPr>
          <p:nvPr/>
        </p:nvSpPr>
        <p:spPr bwMode="auto">
          <a:xfrm>
            <a:off x="4427538" y="1557338"/>
            <a:ext cx="2016125" cy="1295400"/>
          </a:xfrm>
          <a:prstGeom prst="line">
            <a:avLst/>
          </a:prstGeom>
          <a:noFill/>
          <a:ln w="28575">
            <a:solidFill>
              <a:srgbClr val="008000"/>
            </a:solidFill>
            <a:round/>
            <a:headEnd/>
            <a:tailEnd type="triangle" w="med" len="med"/>
          </a:ln>
        </p:spPr>
        <p:txBody>
          <a:bodyPr/>
          <a:lstStyle/>
          <a:p>
            <a:endParaRPr lang="fr-FR"/>
          </a:p>
        </p:txBody>
      </p:sp>
      <p:sp>
        <p:nvSpPr>
          <p:cNvPr id="20492" name="Line 11"/>
          <p:cNvSpPr>
            <a:spLocks noChangeShapeType="1"/>
          </p:cNvSpPr>
          <p:nvPr/>
        </p:nvSpPr>
        <p:spPr bwMode="auto">
          <a:xfrm>
            <a:off x="2484438" y="2205038"/>
            <a:ext cx="1223962" cy="503237"/>
          </a:xfrm>
          <a:prstGeom prst="line">
            <a:avLst/>
          </a:prstGeom>
          <a:noFill/>
          <a:ln w="28575">
            <a:solidFill>
              <a:srgbClr val="FF0000"/>
            </a:solidFill>
            <a:round/>
            <a:headEnd/>
            <a:tailEnd type="triangle" w="med" len="med"/>
          </a:ln>
        </p:spPr>
        <p:txBody>
          <a:bodyPr/>
          <a:lstStyle/>
          <a:p>
            <a:endParaRPr lang="fr-FR"/>
          </a:p>
        </p:txBody>
      </p:sp>
      <p:sp>
        <p:nvSpPr>
          <p:cNvPr id="20493" name="Text Box 12"/>
          <p:cNvSpPr txBox="1">
            <a:spLocks noChangeArrowheads="1"/>
          </p:cNvSpPr>
          <p:nvPr/>
        </p:nvSpPr>
        <p:spPr bwMode="auto">
          <a:xfrm>
            <a:off x="1547813" y="5516563"/>
            <a:ext cx="439737" cy="304800"/>
          </a:xfrm>
          <a:prstGeom prst="rect">
            <a:avLst/>
          </a:prstGeom>
          <a:noFill/>
          <a:ln w="9525">
            <a:noFill/>
            <a:miter lim="800000"/>
            <a:headEnd/>
            <a:tailEnd/>
          </a:ln>
        </p:spPr>
        <p:txBody>
          <a:bodyPr wrap="none">
            <a:spAutoFit/>
          </a:bodyPr>
          <a:lstStyle/>
          <a:p>
            <a:r>
              <a:rPr lang="fr-FR" sz="1400" b="1">
                <a:solidFill>
                  <a:srgbClr val="FF0000"/>
                </a:solidFill>
              </a:rPr>
              <a:t>Mg</a:t>
            </a:r>
          </a:p>
        </p:txBody>
      </p:sp>
      <p:sp>
        <p:nvSpPr>
          <p:cNvPr id="20494" name="Text Box 14"/>
          <p:cNvSpPr txBox="1">
            <a:spLocks noChangeArrowheads="1"/>
          </p:cNvSpPr>
          <p:nvPr/>
        </p:nvSpPr>
        <p:spPr bwMode="auto">
          <a:xfrm>
            <a:off x="3492500" y="4437063"/>
            <a:ext cx="411163" cy="304800"/>
          </a:xfrm>
          <a:prstGeom prst="rect">
            <a:avLst/>
          </a:prstGeom>
          <a:noFill/>
          <a:ln w="9525">
            <a:noFill/>
            <a:miter lim="800000"/>
            <a:headEnd/>
            <a:tailEnd/>
          </a:ln>
        </p:spPr>
        <p:txBody>
          <a:bodyPr wrap="none">
            <a:spAutoFit/>
          </a:bodyPr>
          <a:lstStyle/>
          <a:p>
            <a:r>
              <a:rPr lang="fr-FR" sz="1400" b="1">
                <a:solidFill>
                  <a:srgbClr val="FF0000"/>
                </a:solidFill>
              </a:rPr>
              <a:t>Ca</a:t>
            </a:r>
          </a:p>
        </p:txBody>
      </p:sp>
      <p:sp>
        <p:nvSpPr>
          <p:cNvPr id="20495" name="Text Box 15"/>
          <p:cNvSpPr txBox="1">
            <a:spLocks noChangeArrowheads="1"/>
          </p:cNvSpPr>
          <p:nvPr/>
        </p:nvSpPr>
        <p:spPr bwMode="auto">
          <a:xfrm>
            <a:off x="1547813" y="3357563"/>
            <a:ext cx="352425" cy="304800"/>
          </a:xfrm>
          <a:prstGeom prst="rect">
            <a:avLst/>
          </a:prstGeom>
          <a:noFill/>
          <a:ln w="9525">
            <a:noFill/>
            <a:miter lim="800000"/>
            <a:headEnd/>
            <a:tailEnd/>
          </a:ln>
        </p:spPr>
        <p:txBody>
          <a:bodyPr wrap="none">
            <a:spAutoFit/>
          </a:bodyPr>
          <a:lstStyle/>
          <a:p>
            <a:r>
              <a:rPr lang="fr-FR" sz="1400" b="1">
                <a:solidFill>
                  <a:srgbClr val="FF0000"/>
                </a:solidFill>
              </a:rPr>
              <a:t>Si</a:t>
            </a:r>
          </a:p>
        </p:txBody>
      </p:sp>
      <p:sp>
        <p:nvSpPr>
          <p:cNvPr id="20496" name="Text Box 16"/>
          <p:cNvSpPr txBox="1">
            <a:spLocks noChangeArrowheads="1"/>
          </p:cNvSpPr>
          <p:nvPr/>
        </p:nvSpPr>
        <p:spPr bwMode="auto">
          <a:xfrm>
            <a:off x="1619250" y="4581525"/>
            <a:ext cx="439738" cy="304800"/>
          </a:xfrm>
          <a:prstGeom prst="rect">
            <a:avLst/>
          </a:prstGeom>
          <a:noFill/>
          <a:ln w="9525">
            <a:noFill/>
            <a:miter lim="800000"/>
            <a:headEnd/>
            <a:tailEnd/>
          </a:ln>
        </p:spPr>
        <p:txBody>
          <a:bodyPr wrap="none">
            <a:spAutoFit/>
          </a:bodyPr>
          <a:lstStyle/>
          <a:p>
            <a:r>
              <a:rPr lang="fr-FR" sz="1400" b="1">
                <a:solidFill>
                  <a:srgbClr val="FF0000"/>
                </a:solidFill>
              </a:rPr>
              <a:t>Mg</a:t>
            </a:r>
          </a:p>
        </p:txBody>
      </p:sp>
      <p:sp>
        <p:nvSpPr>
          <p:cNvPr id="20497" name="Text Box 17"/>
          <p:cNvSpPr txBox="1">
            <a:spLocks noChangeArrowheads="1"/>
          </p:cNvSpPr>
          <p:nvPr/>
        </p:nvSpPr>
        <p:spPr bwMode="auto">
          <a:xfrm>
            <a:off x="7451725" y="3068638"/>
            <a:ext cx="915988" cy="336550"/>
          </a:xfrm>
          <a:prstGeom prst="rect">
            <a:avLst/>
          </a:prstGeom>
          <a:noFill/>
          <a:ln w="9525">
            <a:noFill/>
            <a:miter lim="800000"/>
            <a:headEnd/>
            <a:tailEnd/>
          </a:ln>
        </p:spPr>
        <p:txBody>
          <a:bodyPr wrap="none">
            <a:spAutoFit/>
          </a:bodyPr>
          <a:lstStyle/>
          <a:p>
            <a:r>
              <a:rPr lang="fr-FR" sz="1600"/>
              <a:t>En ligne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e la date 3"/>
          <p:cNvSpPr>
            <a:spLocks noGrp="1"/>
          </p:cNvSpPr>
          <p:nvPr>
            <p:ph type="dt" sz="quarter" idx="10"/>
          </p:nvPr>
        </p:nvSpPr>
        <p:spPr/>
        <p:txBody>
          <a:bodyPr/>
          <a:lstStyle/>
          <a:p>
            <a:pPr>
              <a:defRPr/>
            </a:pPr>
            <a:fld id="{9BC04FF9-689D-4FEC-BF23-9F5998C8D5E2}" type="datetime1">
              <a:rPr lang="fr-FR"/>
              <a:pPr>
                <a:defRPr/>
              </a:pPr>
              <a:t>07/12/2022</a:t>
            </a:fld>
            <a:endParaRPr lang="fr-FR"/>
          </a:p>
        </p:txBody>
      </p:sp>
      <p:sp>
        <p:nvSpPr>
          <p:cNvPr id="21506" name="Espace réservé du pied de page 4"/>
          <p:cNvSpPr>
            <a:spLocks noGrp="1"/>
          </p:cNvSpPr>
          <p:nvPr>
            <p:ph type="ftr" sz="quarter" idx="11"/>
          </p:nvPr>
        </p:nvSpPr>
        <p:spPr bwMode="auto">
          <a:noFill/>
          <a:ln>
            <a:miter lim="800000"/>
            <a:headEnd/>
            <a:tailEnd/>
          </a:ln>
        </p:spPr>
        <p:txBody>
          <a:bodyPr/>
          <a:lstStyle/>
          <a:p>
            <a:r>
              <a:rPr lang="fr-FR" smtClean="0"/>
              <a:t>Hommage à Pierre</a:t>
            </a:r>
          </a:p>
        </p:txBody>
      </p:sp>
      <p:sp>
        <p:nvSpPr>
          <p:cNvPr id="17" name="Espace réservé du numéro de diapositive 5"/>
          <p:cNvSpPr>
            <a:spLocks noGrp="1"/>
          </p:cNvSpPr>
          <p:nvPr>
            <p:ph type="sldNum" sz="quarter" idx="12"/>
          </p:nvPr>
        </p:nvSpPr>
        <p:spPr/>
        <p:txBody>
          <a:bodyPr/>
          <a:lstStyle/>
          <a:p>
            <a:pPr>
              <a:defRPr/>
            </a:pPr>
            <a:fld id="{682025D9-D996-4AB3-BF0E-1450B468F299}" type="slidenum">
              <a:rPr lang="fr-FR"/>
              <a:pPr>
                <a:defRPr/>
              </a:pPr>
              <a:t>8</a:t>
            </a:fld>
            <a:endParaRPr lang="fr-FR"/>
          </a:p>
        </p:txBody>
      </p:sp>
      <p:sp>
        <p:nvSpPr>
          <p:cNvPr id="21508" name="Titre 1"/>
          <p:cNvSpPr>
            <a:spLocks noGrp="1"/>
          </p:cNvSpPr>
          <p:nvPr>
            <p:ph type="title"/>
          </p:nvPr>
        </p:nvSpPr>
        <p:spPr>
          <a:xfrm>
            <a:off x="457200" y="-26988"/>
            <a:ext cx="8229600" cy="561976"/>
          </a:xfrm>
        </p:spPr>
        <p:txBody>
          <a:bodyPr/>
          <a:lstStyle/>
          <a:p>
            <a:pPr eaLnBrk="1" hangingPunct="1"/>
            <a:r>
              <a:rPr lang="fr-FR" sz="2800" smtClean="0">
                <a:solidFill>
                  <a:schemeClr val="hlink"/>
                </a:solidFill>
              </a:rPr>
              <a:t>La réaction </a:t>
            </a:r>
            <a:r>
              <a:rPr lang="fr-FR" sz="2800" baseline="30000" smtClean="0">
                <a:solidFill>
                  <a:schemeClr val="hlink"/>
                </a:solidFill>
              </a:rPr>
              <a:t>3</a:t>
            </a:r>
            <a:r>
              <a:rPr lang="fr-FR" sz="2800" smtClean="0">
                <a:solidFill>
                  <a:schemeClr val="hlink"/>
                </a:solidFill>
              </a:rPr>
              <a:t>He(</a:t>
            </a:r>
            <a:r>
              <a:rPr lang="el-GR" sz="2800" smtClean="0">
                <a:solidFill>
                  <a:schemeClr val="hlink"/>
                </a:solidFill>
              </a:rPr>
              <a:t>γ</a:t>
            </a:r>
            <a:r>
              <a:rPr lang="fr-FR" sz="2800" smtClean="0">
                <a:solidFill>
                  <a:schemeClr val="hlink"/>
                </a:solidFill>
              </a:rPr>
              <a:t>,</a:t>
            </a:r>
            <a:r>
              <a:rPr lang="el-GR" sz="2800" smtClean="0">
                <a:solidFill>
                  <a:schemeClr val="hlink"/>
                </a:solidFill>
              </a:rPr>
              <a:t>π</a:t>
            </a:r>
            <a:r>
              <a:rPr lang="fr-FR" sz="2800" baseline="30000" smtClean="0">
                <a:solidFill>
                  <a:schemeClr val="hlink"/>
                </a:solidFill>
              </a:rPr>
              <a:t>+</a:t>
            </a:r>
            <a:r>
              <a:rPr lang="fr-FR" sz="2800" smtClean="0">
                <a:solidFill>
                  <a:schemeClr val="hlink"/>
                </a:solidFill>
              </a:rPr>
              <a:t>)</a:t>
            </a:r>
            <a:r>
              <a:rPr lang="fr-FR" sz="2800" baseline="30000" smtClean="0">
                <a:solidFill>
                  <a:schemeClr val="hlink"/>
                </a:solidFill>
              </a:rPr>
              <a:t>3</a:t>
            </a:r>
            <a:r>
              <a:rPr lang="fr-FR" sz="2800" smtClean="0">
                <a:solidFill>
                  <a:schemeClr val="hlink"/>
                </a:solidFill>
              </a:rPr>
              <a:t>H à l’ALS</a:t>
            </a:r>
          </a:p>
        </p:txBody>
      </p:sp>
      <p:pic>
        <p:nvPicPr>
          <p:cNvPr id="21509" name="Espace réservé du contenu 3"/>
          <p:cNvPicPr>
            <a:picLocks noGrp="1" noChangeAspect="1"/>
          </p:cNvPicPr>
          <p:nvPr>
            <p:ph idx="1"/>
          </p:nvPr>
        </p:nvPicPr>
        <p:blipFill>
          <a:blip r:embed="rId2"/>
          <a:srcRect/>
          <a:stretch>
            <a:fillRect/>
          </a:stretch>
        </p:blipFill>
        <p:spPr>
          <a:xfrm>
            <a:off x="7164388" y="4221163"/>
            <a:ext cx="1957387" cy="2636837"/>
          </a:xfrm>
        </p:spPr>
      </p:pic>
      <p:sp>
        <p:nvSpPr>
          <p:cNvPr id="21510" name="ZoneTexte 4"/>
          <p:cNvSpPr txBox="1">
            <a:spLocks noChangeArrowheads="1"/>
          </p:cNvSpPr>
          <p:nvPr/>
        </p:nvSpPr>
        <p:spPr bwMode="auto">
          <a:xfrm>
            <a:off x="107950" y="476250"/>
            <a:ext cx="4321175" cy="1828800"/>
          </a:xfrm>
          <a:prstGeom prst="rect">
            <a:avLst/>
          </a:prstGeom>
          <a:noFill/>
          <a:ln w="25400">
            <a:solidFill>
              <a:schemeClr val="hlink"/>
            </a:solidFill>
            <a:miter lim="800000"/>
            <a:headEnd/>
            <a:tailEnd/>
          </a:ln>
        </p:spPr>
        <p:txBody>
          <a:bodyPr>
            <a:spAutoFit/>
          </a:bodyPr>
          <a:lstStyle/>
          <a:p>
            <a:r>
              <a:rPr lang="fr-FR" sz="1600">
                <a:latin typeface="Calibri" pitchFamily="34" charset="0"/>
              </a:rPr>
              <a:t>Une équipe d’en bas monte à Saclay (1969)</a:t>
            </a:r>
          </a:p>
          <a:p>
            <a:r>
              <a:rPr lang="fr-FR" sz="1600">
                <a:latin typeface="Calibri" pitchFamily="34" charset="0"/>
              </a:rPr>
              <a:t>Un faisceau de photons</a:t>
            </a:r>
          </a:p>
          <a:p>
            <a:r>
              <a:rPr lang="fr-FR" sz="1600">
                <a:latin typeface="Calibri" pitchFamily="34" charset="0"/>
              </a:rPr>
              <a:t>Une cible liquide de </a:t>
            </a:r>
            <a:r>
              <a:rPr lang="fr-FR" sz="1600" baseline="30000">
                <a:latin typeface="Calibri" pitchFamily="34" charset="0"/>
              </a:rPr>
              <a:t>3</a:t>
            </a:r>
            <a:r>
              <a:rPr lang="fr-FR" sz="1600">
                <a:latin typeface="Calibri" pitchFamily="34" charset="0"/>
              </a:rPr>
              <a:t>He (IPN)</a:t>
            </a:r>
          </a:p>
          <a:p>
            <a:r>
              <a:rPr lang="fr-FR" sz="1600">
                <a:latin typeface="Calibri" pitchFamily="34" charset="0"/>
              </a:rPr>
              <a:t>Une détection en coïncidence (CU=1%)</a:t>
            </a:r>
          </a:p>
          <a:p>
            <a:r>
              <a:rPr lang="fr-FR" sz="1600">
                <a:latin typeface="Calibri" pitchFamily="34" charset="0"/>
              </a:rPr>
              <a:t>Une chambre à fils (128 fils)</a:t>
            </a:r>
          </a:p>
          <a:p>
            <a:r>
              <a:rPr lang="fr-FR" sz="1600">
                <a:latin typeface="Calibri" pitchFamily="34" charset="0"/>
              </a:rPr>
              <a:t>Des simulations MC (décroissance des </a:t>
            </a:r>
            <a:r>
              <a:rPr lang="fr-FR" sz="1600">
                <a:latin typeface="Symbol" pitchFamily="18" charset="2"/>
              </a:rPr>
              <a:t>p</a:t>
            </a:r>
            <a:r>
              <a:rPr lang="fr-FR" sz="1600">
                <a:latin typeface="Calibri" pitchFamily="34" charset="0"/>
              </a:rPr>
              <a:t>)</a:t>
            </a:r>
          </a:p>
          <a:p>
            <a:r>
              <a:rPr lang="fr-FR" sz="1600">
                <a:latin typeface="Calibri" pitchFamily="34" charset="0"/>
              </a:rPr>
              <a:t>Une interprétation théorique (C. Lazard, Z. Maric)</a:t>
            </a:r>
          </a:p>
        </p:txBody>
      </p:sp>
      <p:sp>
        <p:nvSpPr>
          <p:cNvPr id="6" name="Espace réservé de la date 5"/>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1D62E762-2A7D-477F-BE99-209BC10E572B}" type="datetime1">
              <a:rPr lang="fr-FR" sz="1200">
                <a:solidFill>
                  <a:schemeClr val="tx1">
                    <a:tint val="75000"/>
                  </a:schemeClr>
                </a:solidFill>
                <a:latin typeface="+mn-lt"/>
              </a:rPr>
              <a:pPr fontAlgn="auto">
                <a:spcBef>
                  <a:spcPts val="0"/>
                </a:spcBef>
                <a:spcAft>
                  <a:spcPts val="0"/>
                </a:spcAft>
                <a:defRPr/>
              </a:pPr>
              <a:t>07/12/2022</a:t>
            </a:fld>
            <a:endParaRPr lang="fr-FR" sz="1200">
              <a:solidFill>
                <a:schemeClr val="tx1">
                  <a:tint val="75000"/>
                </a:schemeClr>
              </a:solidFill>
              <a:latin typeface="+mn-lt"/>
            </a:endParaRPr>
          </a:p>
        </p:txBody>
      </p:sp>
      <p:sp>
        <p:nvSpPr>
          <p:cNvPr id="21512" name="Text Box 8"/>
          <p:cNvSpPr txBox="1">
            <a:spLocks noChangeArrowheads="1"/>
          </p:cNvSpPr>
          <p:nvPr/>
        </p:nvSpPr>
        <p:spPr bwMode="auto">
          <a:xfrm>
            <a:off x="4572000" y="1628775"/>
            <a:ext cx="1008063" cy="396875"/>
          </a:xfrm>
          <a:prstGeom prst="rect">
            <a:avLst/>
          </a:prstGeom>
          <a:solidFill>
            <a:srgbClr val="FFCC00"/>
          </a:solidFill>
          <a:ln w="9525">
            <a:noFill/>
            <a:miter lim="800000"/>
            <a:headEnd/>
            <a:tailEnd/>
          </a:ln>
        </p:spPr>
        <p:txBody>
          <a:bodyPr>
            <a:spAutoFit/>
          </a:bodyPr>
          <a:lstStyle/>
          <a:p>
            <a:pPr>
              <a:spcBef>
                <a:spcPct val="50000"/>
              </a:spcBef>
            </a:pPr>
            <a:r>
              <a:rPr lang="fr-FR" sz="1000" b="1"/>
              <a:t>Le dispositif expérimental</a:t>
            </a:r>
          </a:p>
        </p:txBody>
      </p:sp>
      <p:sp>
        <p:nvSpPr>
          <p:cNvPr id="21513" name="Text Box 9"/>
          <p:cNvSpPr txBox="1">
            <a:spLocks noChangeArrowheads="1"/>
          </p:cNvSpPr>
          <p:nvPr/>
        </p:nvSpPr>
        <p:spPr bwMode="auto">
          <a:xfrm>
            <a:off x="7451725" y="3789363"/>
            <a:ext cx="1547813" cy="396875"/>
          </a:xfrm>
          <a:prstGeom prst="rect">
            <a:avLst/>
          </a:prstGeom>
          <a:solidFill>
            <a:srgbClr val="FFCC00"/>
          </a:solidFill>
          <a:ln w="9525">
            <a:noFill/>
            <a:miter lim="800000"/>
            <a:headEnd/>
            <a:tailEnd/>
          </a:ln>
        </p:spPr>
        <p:txBody>
          <a:bodyPr>
            <a:spAutoFit/>
          </a:bodyPr>
          <a:lstStyle/>
          <a:p>
            <a:pPr>
              <a:spcBef>
                <a:spcPct val="50000"/>
              </a:spcBef>
            </a:pPr>
            <a:r>
              <a:rPr lang="fr-FR" sz="1000" b="1"/>
              <a:t>La chambre à fils et le déclencheur (Sc + PM)</a:t>
            </a:r>
          </a:p>
        </p:txBody>
      </p:sp>
      <p:sp>
        <p:nvSpPr>
          <p:cNvPr id="21514" name="Text Box 11"/>
          <p:cNvSpPr txBox="1">
            <a:spLocks noChangeArrowheads="1"/>
          </p:cNvSpPr>
          <p:nvPr/>
        </p:nvSpPr>
        <p:spPr bwMode="auto">
          <a:xfrm>
            <a:off x="34925" y="2565400"/>
            <a:ext cx="1079500" cy="457200"/>
          </a:xfrm>
          <a:prstGeom prst="rect">
            <a:avLst/>
          </a:prstGeom>
          <a:solidFill>
            <a:srgbClr val="00FFFF"/>
          </a:solidFill>
          <a:ln w="9525">
            <a:noFill/>
            <a:miter lim="800000"/>
            <a:headEnd/>
            <a:tailEnd/>
          </a:ln>
        </p:spPr>
        <p:txBody>
          <a:bodyPr>
            <a:spAutoFit/>
          </a:bodyPr>
          <a:lstStyle/>
          <a:p>
            <a:pPr>
              <a:spcBef>
                <a:spcPct val="50000"/>
              </a:spcBef>
            </a:pPr>
            <a:r>
              <a:rPr lang="fr-FR" sz="1200"/>
              <a:t>Thèse de J.L. Boyard</a:t>
            </a:r>
          </a:p>
        </p:txBody>
      </p:sp>
      <p:pic>
        <p:nvPicPr>
          <p:cNvPr id="21515" name="Picture 6" descr="Cahier_manip_ALS_aimant400"/>
          <p:cNvPicPr>
            <a:picLocks noChangeAspect="1" noChangeArrowheads="1"/>
          </p:cNvPicPr>
          <p:nvPr/>
        </p:nvPicPr>
        <p:blipFill>
          <a:blip r:embed="rId3"/>
          <a:srcRect/>
          <a:stretch>
            <a:fillRect/>
          </a:stretch>
        </p:blipFill>
        <p:spPr bwMode="auto">
          <a:xfrm>
            <a:off x="4716463" y="2636838"/>
            <a:ext cx="4464050" cy="933450"/>
          </a:xfrm>
          <a:prstGeom prst="rect">
            <a:avLst/>
          </a:prstGeom>
          <a:noFill/>
          <a:ln w="9525">
            <a:noFill/>
            <a:miter lim="800000"/>
            <a:headEnd/>
            <a:tailEnd/>
          </a:ln>
        </p:spPr>
      </p:pic>
      <p:pic>
        <p:nvPicPr>
          <p:cNvPr id="21516" name="Picture 13" descr="Disp-exp_ALS_gammapi"/>
          <p:cNvPicPr>
            <a:picLocks noChangeAspect="1" noChangeArrowheads="1"/>
          </p:cNvPicPr>
          <p:nvPr/>
        </p:nvPicPr>
        <p:blipFill>
          <a:blip r:embed="rId4"/>
          <a:srcRect/>
          <a:stretch>
            <a:fillRect/>
          </a:stretch>
        </p:blipFill>
        <p:spPr bwMode="auto">
          <a:xfrm>
            <a:off x="5435600" y="404813"/>
            <a:ext cx="3529013" cy="2108200"/>
          </a:xfrm>
          <a:prstGeom prst="rect">
            <a:avLst/>
          </a:prstGeom>
          <a:noFill/>
          <a:ln w="9525">
            <a:noFill/>
            <a:miter lim="800000"/>
            <a:headEnd/>
            <a:tailEnd/>
          </a:ln>
        </p:spPr>
      </p:pic>
      <p:pic>
        <p:nvPicPr>
          <p:cNvPr id="21517" name="Picture 15" descr="Cible_He3_ALS"/>
          <p:cNvPicPr>
            <a:picLocks noChangeAspect="1" noChangeArrowheads="1"/>
          </p:cNvPicPr>
          <p:nvPr/>
        </p:nvPicPr>
        <p:blipFill>
          <a:blip r:embed="rId5"/>
          <a:srcRect/>
          <a:stretch>
            <a:fillRect/>
          </a:stretch>
        </p:blipFill>
        <p:spPr bwMode="auto">
          <a:xfrm>
            <a:off x="5248275" y="4319588"/>
            <a:ext cx="1844675" cy="2565400"/>
          </a:xfrm>
          <a:prstGeom prst="rect">
            <a:avLst/>
          </a:prstGeom>
          <a:noFill/>
          <a:ln w="9525">
            <a:noFill/>
            <a:miter lim="800000"/>
            <a:headEnd/>
            <a:tailEnd/>
          </a:ln>
        </p:spPr>
      </p:pic>
      <p:sp>
        <p:nvSpPr>
          <p:cNvPr id="21518" name="Text Box 9"/>
          <p:cNvSpPr txBox="1">
            <a:spLocks noChangeArrowheads="1"/>
          </p:cNvSpPr>
          <p:nvPr/>
        </p:nvSpPr>
        <p:spPr bwMode="auto">
          <a:xfrm>
            <a:off x="5472113" y="3860800"/>
            <a:ext cx="1547812" cy="244475"/>
          </a:xfrm>
          <a:prstGeom prst="rect">
            <a:avLst/>
          </a:prstGeom>
          <a:solidFill>
            <a:srgbClr val="FFCC00"/>
          </a:solidFill>
          <a:ln w="9525">
            <a:noFill/>
            <a:miter lim="800000"/>
            <a:headEnd/>
            <a:tailEnd/>
          </a:ln>
        </p:spPr>
        <p:txBody>
          <a:bodyPr>
            <a:spAutoFit/>
          </a:bodyPr>
          <a:lstStyle/>
          <a:p>
            <a:pPr algn="ctr">
              <a:spcBef>
                <a:spcPct val="50000"/>
              </a:spcBef>
            </a:pPr>
            <a:r>
              <a:rPr lang="fr-FR" sz="1000" b="1"/>
              <a:t>Cible d’</a:t>
            </a:r>
            <a:r>
              <a:rPr lang="fr-FR" sz="1000" b="1" baseline="30000"/>
              <a:t>3</a:t>
            </a:r>
            <a:r>
              <a:rPr lang="fr-FR" sz="1000" b="1"/>
              <a:t>He liquide</a:t>
            </a:r>
          </a:p>
        </p:txBody>
      </p:sp>
      <p:sp>
        <p:nvSpPr>
          <p:cNvPr id="21519" name="Text Box 17"/>
          <p:cNvSpPr txBox="1">
            <a:spLocks noChangeArrowheads="1"/>
          </p:cNvSpPr>
          <p:nvPr/>
        </p:nvSpPr>
        <p:spPr bwMode="auto">
          <a:xfrm>
            <a:off x="179388" y="5111750"/>
            <a:ext cx="4464050" cy="1630363"/>
          </a:xfrm>
          <a:prstGeom prst="rect">
            <a:avLst/>
          </a:prstGeom>
          <a:noFill/>
          <a:ln w="25400">
            <a:solidFill>
              <a:schemeClr val="hlink"/>
            </a:solidFill>
            <a:miter lim="800000"/>
            <a:headEnd/>
            <a:tailEnd/>
          </a:ln>
        </p:spPr>
        <p:txBody>
          <a:bodyPr>
            <a:spAutoFit/>
          </a:bodyPr>
          <a:lstStyle/>
          <a:p>
            <a:pPr marL="342900" indent="-342900">
              <a:spcBef>
                <a:spcPct val="50000"/>
              </a:spcBef>
            </a:pPr>
            <a:r>
              <a:rPr lang="fr-FR"/>
              <a:t>Décalage, augmentant avec q</a:t>
            </a:r>
            <a:r>
              <a:rPr lang="fr-FR" baseline="30000"/>
              <a:t>2</a:t>
            </a:r>
          </a:p>
          <a:p>
            <a:pPr marL="342900" indent="-342900">
              <a:spcBef>
                <a:spcPct val="50000"/>
              </a:spcBef>
              <a:buFontTx/>
              <a:buAutoNum type="arabicPeriod"/>
            </a:pPr>
            <a:r>
              <a:rPr lang="fr-FR"/>
              <a:t>Fermi</a:t>
            </a:r>
          </a:p>
          <a:p>
            <a:pPr marL="342900" indent="-342900">
              <a:spcBef>
                <a:spcPct val="50000"/>
              </a:spcBef>
              <a:buFontTx/>
              <a:buAutoNum type="arabicPeriod"/>
            </a:pPr>
            <a:r>
              <a:rPr lang="fr-FR"/>
              <a:t>P</a:t>
            </a:r>
            <a:r>
              <a:rPr lang="fr-FR" baseline="-25000"/>
              <a:t>S</a:t>
            </a:r>
            <a:r>
              <a:rPr lang="fr-FR"/>
              <a:t>=90%, P</a:t>
            </a:r>
            <a:r>
              <a:rPr lang="fr-FR" baseline="-25000"/>
              <a:t>S’</a:t>
            </a:r>
            <a:r>
              <a:rPr lang="fr-FR"/>
              <a:t> =2%, P</a:t>
            </a:r>
            <a:r>
              <a:rPr lang="fr-FR" baseline="-25000"/>
              <a:t>D</a:t>
            </a:r>
            <a:r>
              <a:rPr lang="fr-FR"/>
              <a:t> =8%</a:t>
            </a:r>
          </a:p>
          <a:p>
            <a:pPr marL="342900" indent="-342900">
              <a:spcBef>
                <a:spcPct val="50000"/>
              </a:spcBef>
              <a:buFontTx/>
              <a:buAutoNum type="arabicPeriod"/>
            </a:pPr>
            <a:r>
              <a:rPr lang="fr-FR"/>
              <a:t>Rediffusion du </a:t>
            </a:r>
            <a:r>
              <a:rPr lang="fr-FR">
                <a:latin typeface="Symbol" pitchFamily="18" charset="2"/>
              </a:rPr>
              <a:t>p</a:t>
            </a:r>
          </a:p>
        </p:txBody>
      </p:sp>
      <p:pic>
        <p:nvPicPr>
          <p:cNvPr id="21520" name="Picture 15" descr="Spectre_gampi+_comp"/>
          <p:cNvPicPr>
            <a:picLocks noChangeAspect="1" noChangeArrowheads="1"/>
          </p:cNvPicPr>
          <p:nvPr/>
        </p:nvPicPr>
        <p:blipFill>
          <a:blip r:embed="rId6"/>
          <a:srcRect/>
          <a:stretch>
            <a:fillRect/>
          </a:stretch>
        </p:blipFill>
        <p:spPr bwMode="auto">
          <a:xfrm>
            <a:off x="1042988" y="2349500"/>
            <a:ext cx="3673475" cy="2597150"/>
          </a:xfrm>
          <a:prstGeom prst="rect">
            <a:avLst/>
          </a:prstGeom>
          <a:noFill/>
          <a:ln w="15875">
            <a:solidFill>
              <a:srgbClr val="008000"/>
            </a:solid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e la date 3"/>
          <p:cNvSpPr>
            <a:spLocks noGrp="1"/>
          </p:cNvSpPr>
          <p:nvPr>
            <p:ph type="dt" sz="quarter" idx="10"/>
          </p:nvPr>
        </p:nvSpPr>
        <p:spPr/>
        <p:txBody>
          <a:bodyPr/>
          <a:lstStyle/>
          <a:p>
            <a:pPr>
              <a:defRPr/>
            </a:pPr>
            <a:fld id="{963BEBFF-A753-4946-94FA-8B96CDA72630}" type="datetime1">
              <a:rPr lang="fr-FR"/>
              <a:pPr>
                <a:defRPr/>
              </a:pPr>
              <a:t>07/12/2022</a:t>
            </a:fld>
            <a:endParaRPr lang="fr-FR"/>
          </a:p>
        </p:txBody>
      </p:sp>
      <p:sp>
        <p:nvSpPr>
          <p:cNvPr id="22530" name="Espace réservé du pied de page 4"/>
          <p:cNvSpPr>
            <a:spLocks noGrp="1"/>
          </p:cNvSpPr>
          <p:nvPr>
            <p:ph type="ftr" sz="quarter" idx="11"/>
          </p:nvPr>
        </p:nvSpPr>
        <p:spPr bwMode="auto">
          <a:noFill/>
          <a:ln>
            <a:miter lim="800000"/>
            <a:headEnd/>
            <a:tailEnd/>
          </a:ln>
        </p:spPr>
        <p:txBody>
          <a:bodyPr/>
          <a:lstStyle/>
          <a:p>
            <a:r>
              <a:rPr lang="fr-FR" smtClean="0"/>
              <a:t>Hommage à Pierre</a:t>
            </a:r>
          </a:p>
        </p:txBody>
      </p:sp>
      <p:sp>
        <p:nvSpPr>
          <p:cNvPr id="20" name="Espace réservé du numéro de diapositive 5"/>
          <p:cNvSpPr>
            <a:spLocks noGrp="1"/>
          </p:cNvSpPr>
          <p:nvPr>
            <p:ph type="sldNum" sz="quarter" idx="12"/>
          </p:nvPr>
        </p:nvSpPr>
        <p:spPr/>
        <p:txBody>
          <a:bodyPr/>
          <a:lstStyle/>
          <a:p>
            <a:pPr>
              <a:defRPr/>
            </a:pPr>
            <a:fld id="{5D29D806-6FCA-465F-9D57-E69D5C69F62E}" type="slidenum">
              <a:rPr lang="fr-FR"/>
              <a:pPr>
                <a:defRPr/>
              </a:pPr>
              <a:t>9</a:t>
            </a:fld>
            <a:endParaRPr lang="fr-FR"/>
          </a:p>
        </p:txBody>
      </p:sp>
      <p:sp>
        <p:nvSpPr>
          <p:cNvPr id="22532" name="Rectangle 2"/>
          <p:cNvSpPr>
            <a:spLocks noGrp="1"/>
          </p:cNvSpPr>
          <p:nvPr>
            <p:ph type="title"/>
          </p:nvPr>
        </p:nvSpPr>
        <p:spPr>
          <a:xfrm>
            <a:off x="457200" y="-26988"/>
            <a:ext cx="8229600" cy="504826"/>
          </a:xfrm>
        </p:spPr>
        <p:txBody>
          <a:bodyPr/>
          <a:lstStyle/>
          <a:p>
            <a:pPr eaLnBrk="1" hangingPunct="1"/>
            <a:r>
              <a:rPr lang="fr-FR" sz="2800" smtClean="0">
                <a:solidFill>
                  <a:schemeClr val="hlink"/>
                </a:solidFill>
              </a:rPr>
              <a:t>A la recherche des grandes impulsions</a:t>
            </a:r>
          </a:p>
        </p:txBody>
      </p:sp>
      <p:pic>
        <p:nvPicPr>
          <p:cNvPr id="22533" name="Picture 4" descr="dispo_pi+p_ALS"/>
          <p:cNvPicPr>
            <a:picLocks noChangeAspect="1" noChangeArrowheads="1"/>
          </p:cNvPicPr>
          <p:nvPr/>
        </p:nvPicPr>
        <p:blipFill>
          <a:blip r:embed="rId2">
            <a:lum contrast="12000"/>
            <a:grayscl/>
            <a:biLevel thresh="50000"/>
          </a:blip>
          <a:srcRect l="9468" t="23303" r="9468" b="3633"/>
          <a:stretch>
            <a:fillRect/>
          </a:stretch>
        </p:blipFill>
        <p:spPr bwMode="auto">
          <a:xfrm>
            <a:off x="5148263" y="549275"/>
            <a:ext cx="3814762" cy="2327275"/>
          </a:xfrm>
          <a:prstGeom prst="rect">
            <a:avLst/>
          </a:prstGeom>
          <a:noFill/>
          <a:ln w="9525">
            <a:noFill/>
            <a:miter lim="800000"/>
            <a:headEnd/>
            <a:tailEnd/>
          </a:ln>
        </p:spPr>
      </p:pic>
      <p:sp>
        <p:nvSpPr>
          <p:cNvPr id="22534" name="Text Box 4"/>
          <p:cNvSpPr txBox="1">
            <a:spLocks noChangeArrowheads="1"/>
          </p:cNvSpPr>
          <p:nvPr/>
        </p:nvSpPr>
        <p:spPr bwMode="auto">
          <a:xfrm>
            <a:off x="73025" y="549275"/>
            <a:ext cx="4643438" cy="3298825"/>
          </a:xfrm>
          <a:prstGeom prst="rect">
            <a:avLst/>
          </a:prstGeom>
          <a:noFill/>
          <a:ln w="28575">
            <a:solidFill>
              <a:srgbClr val="0000FF"/>
            </a:solidFill>
            <a:miter lim="800000"/>
            <a:headEnd/>
            <a:tailEnd/>
          </a:ln>
        </p:spPr>
        <p:txBody>
          <a:bodyPr>
            <a:spAutoFit/>
          </a:bodyPr>
          <a:lstStyle/>
          <a:p>
            <a:pPr>
              <a:spcBef>
                <a:spcPct val="50000"/>
              </a:spcBef>
            </a:pPr>
            <a:r>
              <a:rPr lang="fr-FR" sz="1600" b="1"/>
              <a:t>Réaction (</a:t>
            </a:r>
            <a:r>
              <a:rPr lang="fr-FR" sz="1600" b="1">
                <a:latin typeface="Symbol" pitchFamily="18" charset="2"/>
              </a:rPr>
              <a:t>p</a:t>
            </a:r>
            <a:r>
              <a:rPr lang="fr-FR" sz="1600" b="1" baseline="30000"/>
              <a:t>+</a:t>
            </a:r>
            <a:r>
              <a:rPr lang="fr-FR" sz="1600" b="1"/>
              <a:t>,p)  </a:t>
            </a:r>
          </a:p>
          <a:p>
            <a:pPr lvl="1">
              <a:spcBef>
                <a:spcPct val="50000"/>
              </a:spcBef>
            </a:pPr>
            <a:r>
              <a:rPr lang="fr-FR" sz="1600" b="1"/>
              <a:t>‘pick-up de neutron’ </a:t>
            </a:r>
          </a:p>
          <a:p>
            <a:pPr lvl="1">
              <a:spcBef>
                <a:spcPct val="50000"/>
              </a:spcBef>
            </a:pPr>
            <a:r>
              <a:rPr lang="fr-FR" sz="1600" b="1"/>
              <a:t>Transfert </a:t>
            </a:r>
            <a:r>
              <a:rPr lang="fr-FR" sz="1600" b="1" i="1"/>
              <a:t>q</a:t>
            </a:r>
            <a:r>
              <a:rPr lang="fr-FR" sz="1600" b="1"/>
              <a:t> important : 2.5 à 3.5 fm</a:t>
            </a:r>
            <a:r>
              <a:rPr lang="fr-FR" sz="1600" b="1" baseline="30000"/>
              <a:t>-1</a:t>
            </a:r>
          </a:p>
          <a:p>
            <a:pPr>
              <a:spcBef>
                <a:spcPct val="50000"/>
              </a:spcBef>
            </a:pPr>
            <a:r>
              <a:rPr lang="fr-FR" sz="1600" b="1"/>
              <a:t>Faisceau de </a:t>
            </a:r>
            <a:r>
              <a:rPr lang="fr-FR" sz="1600" b="1">
                <a:latin typeface="Symbol" pitchFamily="18" charset="2"/>
              </a:rPr>
              <a:t>p</a:t>
            </a:r>
            <a:r>
              <a:rPr lang="fr-FR" sz="1600" b="1" baseline="30000">
                <a:cs typeface="Arial" charset="0"/>
              </a:rPr>
              <a:t>±</a:t>
            </a:r>
            <a:r>
              <a:rPr lang="fr-FR" sz="1600" b="1"/>
              <a:t> de l’ALS (10</a:t>
            </a:r>
            <a:r>
              <a:rPr lang="fr-FR" sz="1600" b="1" baseline="30000"/>
              <a:t>4</a:t>
            </a:r>
            <a:r>
              <a:rPr lang="fr-FR" sz="1600" b="1"/>
              <a:t> </a:t>
            </a:r>
            <a:r>
              <a:rPr lang="fr-FR" sz="1600" b="1">
                <a:sym typeface="Wingdings" pitchFamily="2" charset="2"/>
              </a:rPr>
              <a:t> 3 10</a:t>
            </a:r>
            <a:r>
              <a:rPr lang="fr-FR" sz="1600" b="1" baseline="30000">
                <a:sym typeface="Wingdings" pitchFamily="2" charset="2"/>
              </a:rPr>
              <a:t>5</a:t>
            </a:r>
            <a:r>
              <a:rPr lang="fr-FR" sz="1600" b="1">
                <a:sym typeface="Wingdings" pitchFamily="2" charset="2"/>
              </a:rPr>
              <a:t> </a:t>
            </a:r>
            <a:r>
              <a:rPr lang="fr-FR" sz="1600" b="1">
                <a:latin typeface="Symbol" pitchFamily="18" charset="2"/>
                <a:sym typeface="Wingdings" pitchFamily="2" charset="2"/>
              </a:rPr>
              <a:t>p</a:t>
            </a:r>
            <a:r>
              <a:rPr lang="fr-FR" sz="1600" b="1">
                <a:sym typeface="Wingdings" pitchFamily="2" charset="2"/>
              </a:rPr>
              <a:t>/s)</a:t>
            </a:r>
          </a:p>
          <a:p>
            <a:pPr>
              <a:spcBef>
                <a:spcPct val="50000"/>
              </a:spcBef>
            </a:pPr>
            <a:r>
              <a:rPr lang="fr-FR" sz="1600" b="1">
                <a:sym typeface="Wingdings" pitchFamily="2" charset="2"/>
              </a:rPr>
              <a:t>Télescope à parcours :résolution modérée</a:t>
            </a:r>
          </a:p>
          <a:p>
            <a:pPr>
              <a:spcBef>
                <a:spcPct val="50000"/>
              </a:spcBef>
            </a:pPr>
            <a:r>
              <a:rPr lang="fr-FR" sz="1600" b="1">
                <a:sym typeface="Wingdings" pitchFamily="2" charset="2"/>
              </a:rPr>
              <a:t>Interprétation trop complexe</a:t>
            </a:r>
          </a:p>
          <a:p>
            <a:pPr lvl="1">
              <a:spcBef>
                <a:spcPct val="50000"/>
              </a:spcBef>
            </a:pPr>
            <a:r>
              <a:rPr lang="fr-FR" sz="1600" b="1"/>
              <a:t>Rôle des rediffusions du </a:t>
            </a:r>
            <a:r>
              <a:rPr lang="fr-FR" sz="1600" b="1">
                <a:latin typeface="Symbol" pitchFamily="18" charset="2"/>
              </a:rPr>
              <a:t>p</a:t>
            </a:r>
          </a:p>
          <a:p>
            <a:pPr lvl="1">
              <a:spcBef>
                <a:spcPct val="50000"/>
              </a:spcBef>
            </a:pPr>
            <a:r>
              <a:rPr lang="fr-FR" sz="1600" b="1"/>
              <a:t>Processus sur 2 nucléons</a:t>
            </a:r>
          </a:p>
          <a:p>
            <a:pPr lvl="1">
              <a:spcBef>
                <a:spcPct val="50000"/>
              </a:spcBef>
            </a:pPr>
            <a:r>
              <a:rPr lang="fr-FR" sz="1600" b="1"/>
              <a:t>Mélange de configuration </a:t>
            </a:r>
          </a:p>
        </p:txBody>
      </p:sp>
      <p:sp>
        <p:nvSpPr>
          <p:cNvPr id="22535" name="Text Box 5"/>
          <p:cNvSpPr txBox="1">
            <a:spLocks noChangeArrowheads="1"/>
          </p:cNvSpPr>
          <p:nvPr/>
        </p:nvSpPr>
        <p:spPr bwMode="auto">
          <a:xfrm>
            <a:off x="7596188" y="6524625"/>
            <a:ext cx="1511300" cy="274638"/>
          </a:xfrm>
          <a:prstGeom prst="rect">
            <a:avLst/>
          </a:prstGeom>
          <a:solidFill>
            <a:srgbClr val="00FFFF"/>
          </a:solidFill>
          <a:ln w="9525">
            <a:noFill/>
            <a:miter lim="800000"/>
            <a:headEnd/>
            <a:tailEnd/>
          </a:ln>
        </p:spPr>
        <p:txBody>
          <a:bodyPr>
            <a:spAutoFit/>
          </a:bodyPr>
          <a:lstStyle/>
          <a:p>
            <a:pPr>
              <a:spcBef>
                <a:spcPct val="50000"/>
              </a:spcBef>
            </a:pPr>
            <a:r>
              <a:rPr lang="fr-FR" sz="1200"/>
              <a:t>Thèse  T. Hennino</a:t>
            </a:r>
          </a:p>
        </p:txBody>
      </p:sp>
      <p:pic>
        <p:nvPicPr>
          <p:cNvPr id="22536" name="Picture 7" descr="Dist-ang_pi+p_comp"/>
          <p:cNvPicPr>
            <a:picLocks noChangeAspect="1" noChangeArrowheads="1"/>
          </p:cNvPicPr>
          <p:nvPr/>
        </p:nvPicPr>
        <p:blipFill>
          <a:blip r:embed="rId3"/>
          <a:srcRect/>
          <a:stretch>
            <a:fillRect/>
          </a:stretch>
        </p:blipFill>
        <p:spPr bwMode="auto">
          <a:xfrm>
            <a:off x="4427538" y="2781300"/>
            <a:ext cx="2874962" cy="4032250"/>
          </a:xfrm>
          <a:prstGeom prst="rect">
            <a:avLst/>
          </a:prstGeom>
          <a:noFill/>
          <a:ln w="15875">
            <a:solidFill>
              <a:srgbClr val="008000"/>
            </a:solidFill>
            <a:miter lim="800000"/>
            <a:headEnd/>
            <a:tailEnd/>
          </a:ln>
        </p:spPr>
      </p:pic>
      <p:sp>
        <p:nvSpPr>
          <p:cNvPr id="22537" name="Line 8"/>
          <p:cNvSpPr>
            <a:spLocks noChangeShapeType="1"/>
          </p:cNvSpPr>
          <p:nvPr/>
        </p:nvSpPr>
        <p:spPr bwMode="auto">
          <a:xfrm>
            <a:off x="5148263" y="3716338"/>
            <a:ext cx="2592387" cy="0"/>
          </a:xfrm>
          <a:prstGeom prst="line">
            <a:avLst/>
          </a:prstGeom>
          <a:noFill/>
          <a:ln w="9525">
            <a:solidFill>
              <a:schemeClr val="tx1"/>
            </a:solidFill>
            <a:round/>
            <a:headEnd/>
            <a:tailEnd/>
          </a:ln>
        </p:spPr>
        <p:txBody>
          <a:bodyPr/>
          <a:lstStyle/>
          <a:p>
            <a:endParaRPr lang="fr-FR"/>
          </a:p>
        </p:txBody>
      </p:sp>
      <p:sp>
        <p:nvSpPr>
          <p:cNvPr id="22538" name="Line 9"/>
          <p:cNvSpPr>
            <a:spLocks noChangeShapeType="1"/>
          </p:cNvSpPr>
          <p:nvPr/>
        </p:nvSpPr>
        <p:spPr bwMode="auto">
          <a:xfrm>
            <a:off x="5148263" y="4797425"/>
            <a:ext cx="2519362" cy="0"/>
          </a:xfrm>
          <a:prstGeom prst="line">
            <a:avLst/>
          </a:prstGeom>
          <a:noFill/>
          <a:ln w="9525">
            <a:solidFill>
              <a:schemeClr val="tx1"/>
            </a:solidFill>
            <a:round/>
            <a:headEnd/>
            <a:tailEnd/>
          </a:ln>
        </p:spPr>
        <p:txBody>
          <a:bodyPr/>
          <a:lstStyle/>
          <a:p>
            <a:endParaRPr lang="fr-FR"/>
          </a:p>
        </p:txBody>
      </p:sp>
      <p:sp>
        <p:nvSpPr>
          <p:cNvPr id="22539" name="Line 10"/>
          <p:cNvSpPr>
            <a:spLocks noChangeShapeType="1"/>
          </p:cNvSpPr>
          <p:nvPr/>
        </p:nvSpPr>
        <p:spPr bwMode="auto">
          <a:xfrm>
            <a:off x="7667625" y="3717925"/>
            <a:ext cx="0" cy="1079500"/>
          </a:xfrm>
          <a:prstGeom prst="line">
            <a:avLst/>
          </a:prstGeom>
          <a:noFill/>
          <a:ln w="9525">
            <a:solidFill>
              <a:schemeClr val="tx1"/>
            </a:solidFill>
            <a:round/>
            <a:headEnd type="triangle" w="lg" len="med"/>
            <a:tailEnd type="triangle" w="lg" len="med"/>
          </a:ln>
        </p:spPr>
        <p:txBody>
          <a:bodyPr/>
          <a:lstStyle/>
          <a:p>
            <a:endParaRPr lang="fr-FR"/>
          </a:p>
        </p:txBody>
      </p:sp>
      <p:sp>
        <p:nvSpPr>
          <p:cNvPr id="22540" name="Text Box 11"/>
          <p:cNvSpPr txBox="1">
            <a:spLocks noChangeArrowheads="1"/>
          </p:cNvSpPr>
          <p:nvPr/>
        </p:nvSpPr>
        <p:spPr bwMode="auto">
          <a:xfrm>
            <a:off x="7812088" y="4005263"/>
            <a:ext cx="1177925" cy="517525"/>
          </a:xfrm>
          <a:prstGeom prst="rect">
            <a:avLst/>
          </a:prstGeom>
          <a:noFill/>
          <a:ln w="9525">
            <a:noFill/>
            <a:miter lim="800000"/>
            <a:headEnd/>
            <a:tailEnd/>
          </a:ln>
        </p:spPr>
        <p:txBody>
          <a:bodyPr wrap="none">
            <a:spAutoFit/>
          </a:bodyPr>
          <a:lstStyle/>
          <a:p>
            <a:r>
              <a:rPr lang="fr-FR" sz="1400" b="1"/>
              <a:t>Facteur 10 !</a:t>
            </a:r>
          </a:p>
          <a:p>
            <a:r>
              <a:rPr lang="fr-FR" sz="1400" b="1"/>
              <a:t>2 en (p,d)</a:t>
            </a:r>
          </a:p>
        </p:txBody>
      </p:sp>
      <p:sp>
        <p:nvSpPr>
          <p:cNvPr id="22541" name="Text Box 12"/>
          <p:cNvSpPr txBox="1">
            <a:spLocks noChangeArrowheads="1"/>
          </p:cNvSpPr>
          <p:nvPr/>
        </p:nvSpPr>
        <p:spPr bwMode="auto">
          <a:xfrm>
            <a:off x="1476375" y="5445125"/>
            <a:ext cx="719138" cy="366713"/>
          </a:xfrm>
          <a:prstGeom prst="rect">
            <a:avLst/>
          </a:prstGeom>
          <a:noFill/>
          <a:ln w="9525">
            <a:noFill/>
            <a:miter lim="800000"/>
            <a:headEnd/>
            <a:tailEnd/>
          </a:ln>
        </p:spPr>
        <p:txBody>
          <a:bodyPr>
            <a:spAutoFit/>
          </a:bodyPr>
          <a:lstStyle/>
          <a:p>
            <a:pPr>
              <a:spcBef>
                <a:spcPct val="50000"/>
              </a:spcBef>
            </a:pPr>
            <a:endParaRPr lang="fr-FR"/>
          </a:p>
        </p:txBody>
      </p:sp>
      <p:sp>
        <p:nvSpPr>
          <p:cNvPr id="22542" name="Text Box 13"/>
          <p:cNvSpPr txBox="1">
            <a:spLocks noChangeArrowheads="1"/>
          </p:cNvSpPr>
          <p:nvPr/>
        </p:nvSpPr>
        <p:spPr bwMode="auto">
          <a:xfrm>
            <a:off x="5580063" y="3860800"/>
            <a:ext cx="504825" cy="304800"/>
          </a:xfrm>
          <a:prstGeom prst="rect">
            <a:avLst/>
          </a:prstGeom>
          <a:noFill/>
          <a:ln w="9525">
            <a:noFill/>
            <a:miter lim="800000"/>
            <a:headEnd/>
            <a:tailEnd/>
          </a:ln>
        </p:spPr>
        <p:txBody>
          <a:bodyPr>
            <a:spAutoFit/>
          </a:bodyPr>
          <a:lstStyle/>
          <a:p>
            <a:pPr algn="ctr">
              <a:spcBef>
                <a:spcPct val="50000"/>
              </a:spcBef>
            </a:pPr>
            <a:r>
              <a:rPr lang="fr-FR" sz="1400" b="1">
                <a:solidFill>
                  <a:srgbClr val="FF0000"/>
                </a:solidFill>
              </a:rPr>
              <a:t>3/2</a:t>
            </a:r>
            <a:r>
              <a:rPr lang="fr-FR" sz="1400" b="1" baseline="30000">
                <a:solidFill>
                  <a:srgbClr val="FF0000"/>
                </a:solidFill>
              </a:rPr>
              <a:t>-</a:t>
            </a:r>
          </a:p>
        </p:txBody>
      </p:sp>
      <p:sp>
        <p:nvSpPr>
          <p:cNvPr id="22543" name="Text Box 14"/>
          <p:cNvSpPr txBox="1">
            <a:spLocks noChangeArrowheads="1"/>
          </p:cNvSpPr>
          <p:nvPr/>
        </p:nvSpPr>
        <p:spPr bwMode="auto">
          <a:xfrm>
            <a:off x="5003800" y="5734050"/>
            <a:ext cx="1008063" cy="304800"/>
          </a:xfrm>
          <a:prstGeom prst="rect">
            <a:avLst/>
          </a:prstGeom>
          <a:noFill/>
          <a:ln w="9525">
            <a:noFill/>
            <a:miter lim="800000"/>
            <a:headEnd/>
            <a:tailEnd/>
          </a:ln>
        </p:spPr>
        <p:txBody>
          <a:bodyPr>
            <a:spAutoFit/>
          </a:bodyPr>
          <a:lstStyle/>
          <a:p>
            <a:pPr algn="ctr">
              <a:spcBef>
                <a:spcPct val="50000"/>
              </a:spcBef>
            </a:pPr>
            <a:r>
              <a:rPr lang="fr-FR" sz="1400" b="1">
                <a:solidFill>
                  <a:srgbClr val="FF0000"/>
                </a:solidFill>
              </a:rPr>
              <a:t>1/2</a:t>
            </a:r>
            <a:r>
              <a:rPr lang="fr-FR" sz="1400" b="1" baseline="30000">
                <a:solidFill>
                  <a:srgbClr val="FF0000"/>
                </a:solidFill>
              </a:rPr>
              <a:t>-,, </a:t>
            </a:r>
            <a:r>
              <a:rPr lang="fr-FR" sz="1400" b="1">
                <a:solidFill>
                  <a:srgbClr val="FF0000"/>
                </a:solidFill>
              </a:rPr>
              <a:t>GS</a:t>
            </a:r>
          </a:p>
        </p:txBody>
      </p:sp>
      <p:pic>
        <p:nvPicPr>
          <p:cNvPr id="22544" name="Picture 15" descr="PhotoBe9_pi+p_spectre_ALS_comp"/>
          <p:cNvPicPr>
            <a:picLocks noChangeAspect="1" noChangeArrowheads="1"/>
          </p:cNvPicPr>
          <p:nvPr/>
        </p:nvPicPr>
        <p:blipFill>
          <a:blip r:embed="rId4"/>
          <a:srcRect/>
          <a:stretch>
            <a:fillRect/>
          </a:stretch>
        </p:blipFill>
        <p:spPr bwMode="auto">
          <a:xfrm>
            <a:off x="34925" y="3857625"/>
            <a:ext cx="2332038" cy="3000375"/>
          </a:xfrm>
          <a:prstGeom prst="rect">
            <a:avLst/>
          </a:prstGeom>
          <a:noFill/>
          <a:ln w="25400">
            <a:solidFill>
              <a:srgbClr val="008000"/>
            </a:solidFill>
            <a:miter lim="800000"/>
            <a:headEnd/>
            <a:tailEnd/>
          </a:ln>
        </p:spPr>
      </p:pic>
      <p:sp>
        <p:nvSpPr>
          <p:cNvPr id="22545" name="Text Box 16"/>
          <p:cNvSpPr txBox="1">
            <a:spLocks noChangeArrowheads="1"/>
          </p:cNvSpPr>
          <p:nvPr/>
        </p:nvSpPr>
        <p:spPr bwMode="auto">
          <a:xfrm>
            <a:off x="2411413" y="4149725"/>
            <a:ext cx="1728787" cy="1089025"/>
          </a:xfrm>
          <a:prstGeom prst="rect">
            <a:avLst/>
          </a:prstGeom>
          <a:noFill/>
          <a:ln w="19050">
            <a:solidFill>
              <a:srgbClr val="008000"/>
            </a:solidFill>
            <a:miter lim="800000"/>
            <a:headEnd/>
            <a:tailEnd/>
          </a:ln>
        </p:spPr>
        <p:txBody>
          <a:bodyPr>
            <a:spAutoFit/>
          </a:bodyPr>
          <a:lstStyle/>
          <a:p>
            <a:pPr>
              <a:spcBef>
                <a:spcPct val="50000"/>
              </a:spcBef>
            </a:pPr>
            <a:r>
              <a:rPr lang="fr-FR" sz="1600">
                <a:latin typeface="Calibri" pitchFamily="34" charset="0"/>
              </a:rPr>
              <a:t>Adaptation en L</a:t>
            </a:r>
          </a:p>
          <a:p>
            <a:pPr>
              <a:spcBef>
                <a:spcPct val="50000"/>
              </a:spcBef>
            </a:pPr>
            <a:r>
              <a:rPr lang="fr-FR" sz="1600">
                <a:latin typeface="Calibri" pitchFamily="34" charset="0"/>
              </a:rPr>
              <a:t>q*R              J</a:t>
            </a:r>
          </a:p>
          <a:p>
            <a:pPr>
              <a:spcBef>
                <a:spcPct val="50000"/>
              </a:spcBef>
            </a:pPr>
            <a:r>
              <a:rPr lang="fr-FR" sz="1600">
                <a:latin typeface="Calibri" pitchFamily="34" charset="0"/>
              </a:rPr>
              <a:t>0</a:t>
            </a:r>
            <a:r>
              <a:rPr lang="fr-FR" sz="1600" baseline="30000">
                <a:latin typeface="Calibri" pitchFamily="34" charset="0"/>
              </a:rPr>
              <a:t>+</a:t>
            </a:r>
            <a:r>
              <a:rPr lang="fr-FR" sz="1600">
                <a:latin typeface="Calibri" pitchFamily="34" charset="0"/>
              </a:rPr>
              <a:t> très défavorisé</a:t>
            </a:r>
          </a:p>
        </p:txBody>
      </p:sp>
      <p:sp>
        <p:nvSpPr>
          <p:cNvPr id="22546" name="Line 17"/>
          <p:cNvSpPr>
            <a:spLocks noChangeShapeType="1"/>
          </p:cNvSpPr>
          <p:nvPr/>
        </p:nvSpPr>
        <p:spPr bwMode="auto">
          <a:xfrm>
            <a:off x="2987675" y="4724400"/>
            <a:ext cx="360363" cy="0"/>
          </a:xfrm>
          <a:prstGeom prst="line">
            <a:avLst/>
          </a:prstGeom>
          <a:noFill/>
          <a:ln w="25400">
            <a:solidFill>
              <a:schemeClr val="tx1"/>
            </a:solidFill>
            <a:round/>
            <a:headEnd type="arrow" w="med" len="med"/>
            <a:tailEnd type="arrow" w="med" len="med"/>
          </a:ln>
        </p:spPr>
        <p:txBody>
          <a:bodyPr/>
          <a:lstStyle/>
          <a:p>
            <a:endParaRPr lang="fr-FR"/>
          </a:p>
        </p:txBody>
      </p:sp>
      <p:sp>
        <p:nvSpPr>
          <p:cNvPr id="22547" name="Text Box 17"/>
          <p:cNvSpPr txBox="1">
            <a:spLocks noChangeArrowheads="1"/>
          </p:cNvSpPr>
          <p:nvPr/>
        </p:nvSpPr>
        <p:spPr bwMode="auto">
          <a:xfrm>
            <a:off x="2627313" y="6021388"/>
            <a:ext cx="1582737" cy="457200"/>
          </a:xfrm>
          <a:prstGeom prst="rect">
            <a:avLst/>
          </a:prstGeom>
          <a:noFill/>
          <a:ln w="9525">
            <a:noFill/>
            <a:miter lim="800000"/>
            <a:headEnd/>
            <a:tailEnd/>
          </a:ln>
        </p:spPr>
        <p:txBody>
          <a:bodyPr>
            <a:spAutoFit/>
          </a:bodyPr>
          <a:lstStyle/>
          <a:p>
            <a:pPr algn="ctr">
              <a:spcBef>
                <a:spcPct val="50000"/>
              </a:spcBef>
            </a:pPr>
            <a:r>
              <a:rPr lang="fr-FR" sz="1200"/>
              <a:t>Anecdote cinématique</a:t>
            </a: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5229</TotalTime>
  <Words>1432</Words>
  <Application>Microsoft Office PowerPoint</Application>
  <PresentationFormat>Affichage à l'écran (4:3)</PresentationFormat>
  <Paragraphs>310</Paragraphs>
  <Slides>19</Slides>
  <Notes>2</Notes>
  <HiddenSlides>0</HiddenSlides>
  <MMClips>0</MMClips>
  <ScaleCrop>false</ScaleCrop>
  <HeadingPairs>
    <vt:vector size="6" baseType="variant">
      <vt:variant>
        <vt:lpstr>Polices utilisées</vt:lpstr>
      </vt:variant>
      <vt:variant>
        <vt:i4>4</vt:i4>
      </vt:variant>
      <vt:variant>
        <vt:lpstr>Modèle de conception</vt:lpstr>
      </vt:variant>
      <vt:variant>
        <vt:i4>1</vt:i4>
      </vt:variant>
      <vt:variant>
        <vt:lpstr>Titres des diapositives</vt:lpstr>
      </vt:variant>
      <vt:variant>
        <vt:i4>19</vt:i4>
      </vt:variant>
    </vt:vector>
  </HeadingPairs>
  <TitlesOfParts>
    <vt:vector size="24" baseType="lpstr">
      <vt:lpstr>Arial</vt:lpstr>
      <vt:lpstr>Calibri</vt:lpstr>
      <vt:lpstr>Symbol</vt:lpstr>
      <vt:lpstr>Wingdings</vt:lpstr>
      <vt:lpstr>Thème Office</vt:lpstr>
      <vt:lpstr>Pierre Radvanyi: Un physicien humaniste sans cesse en quête de nouveaux défis</vt:lpstr>
      <vt:lpstr>Les qualités de Pierre</vt:lpstr>
      <vt:lpstr>Les outils à l’IPN à l’orée des années 60</vt:lpstr>
      <vt:lpstr>Diapositive 4</vt:lpstr>
      <vt:lpstr>Interaction NN et symétrie d’isospin</vt:lpstr>
      <vt:lpstr>Réactions (p,px)</vt:lpstr>
      <vt:lpstr>A la recherche de sous-structures a dans les noyaux</vt:lpstr>
      <vt:lpstr>La réaction 3He(γ,π+)3H à l’ALS</vt:lpstr>
      <vt:lpstr>A la recherche des grandes impulsions</vt:lpstr>
      <vt:lpstr>Pierre et ses multiples activités</vt:lpstr>
      <vt:lpstr>SATURNE-II</vt:lpstr>
      <vt:lpstr>Diapositive 12</vt:lpstr>
      <vt:lpstr>La dynamique pDN dans les noyaux</vt:lpstr>
      <vt:lpstr>La dynamique pDN dans les noyaux: Ions lourds</vt:lpstr>
      <vt:lpstr>Diapositive 15</vt:lpstr>
      <vt:lpstr>La dynamique pDN dans les noyaux: expériences en coïncidence I</vt:lpstr>
      <vt:lpstr>La dynamique pDN dans les noyaux: expériences en coïncidence II</vt:lpstr>
      <vt:lpstr>Diapositive 18</vt:lpstr>
      <vt:lpstr>Diapositive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Pierre</dc:title>
  <dc:creator>$hennino</dc:creator>
  <cp:lastModifiedBy>agnes</cp:lastModifiedBy>
  <cp:revision>91</cp:revision>
  <dcterms:created xsi:type="dcterms:W3CDTF">2022-11-21T20:41:15Z</dcterms:created>
  <dcterms:modified xsi:type="dcterms:W3CDTF">2022-12-07T08:48:34Z</dcterms:modified>
</cp:coreProperties>
</file>