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694" r:id="rId2"/>
    <p:sldId id="296" r:id="rId3"/>
    <p:sldId id="290" r:id="rId4"/>
    <p:sldId id="295" r:id="rId5"/>
    <p:sldId id="293" r:id="rId6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86427" autoAdjust="0"/>
  </p:normalViewPr>
  <p:slideViewPr>
    <p:cSldViewPr snapToGrid="0" showGuides="1">
      <p:cViewPr varScale="1">
        <p:scale>
          <a:sx n="47" d="100"/>
          <a:sy n="47" d="100"/>
        </p:scale>
        <p:origin x="51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F3A9-79F7-42D9-B7E2-5013EF637ED7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F001E-3963-44DE-A17E-87AED69B1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08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F001E-3963-44DE-A17E-87AED69B199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14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ym typeface="Symbol" panose="05050102010706020507" pitchFamily="18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F001E-3963-44DE-A17E-87AED69B199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06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F001E-3963-44DE-A17E-87AED69B199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38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F001E-3963-44DE-A17E-87AED69B199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185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F001E-3963-44DE-A17E-87AED69B199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34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00D6-A31E-405C-8881-EF82D84E6DE5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B. Ramstein, WASA at GSI, Nov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2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F182-4383-445C-B4F8-D2BBF77C5810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B. Ramstein, WASA at GSI, Nov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26FE-5B66-41B6-9888-DCA7829E19C0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B. Ramstein, WASA at GSI, Nov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0EAF-60E4-4A6B-ABB3-382C059DBE6A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B. Ramstein, WASA at GSI, Nov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6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7218-07E6-48A7-80E9-4996D4FDACA7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B. Ramstein, WASA at GSI, Nov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4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22BE-4080-4EA7-8965-F6358363AA68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B. Ramstein, WASA at GSI, Nov 2017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0778-6E8E-4D75-9794-9081097E087F}" type="datetime1">
              <a:rPr lang="en-US" smtClean="0"/>
              <a:t>12/7/2022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B. Ramstein, WASA at GSI, Nov 2017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1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18F4-5067-4F3B-9034-8E27A7E5CA8A}" type="datetime1">
              <a:rPr lang="en-US" smtClean="0"/>
              <a:t>12/7/2022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B. Ramstein, WASA at GSI, Nov 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2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E514-9544-466B-BD55-A6C1B1264AE0}" type="datetime1">
              <a:rPr lang="en-US" smtClean="0"/>
              <a:t>12/7/2022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B. Ramstein, WASA at GSI, Nov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4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C83A-2F0A-4015-82B0-1AFEB27FF6D4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B. Ramstein, WASA at GSI, Nov 2017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5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6011-66BC-4F18-8B7F-0A4E6FC43641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B. Ramstein, WASA at GSI, Nov 2017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7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51BB-0436-4966-BFC1-9C0ECE4D979A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/>
              <a:t>B. Ramstein, WASA at GSI, Nov 2017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070F0-FF96-4735-9EFF-FB47296FDB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gsi.de/event/14405/contributions/64991/attachments/40878/56563/Presentation_EMMI2022.pdf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64B945-37AD-4A0F-A5A0-D1C5B40B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0306C3-CC5C-4B2F-9621-DE9D3EAD2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36" y="1830388"/>
            <a:ext cx="12074763" cy="45259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chemeClr val="tx2"/>
                </a:solidFill>
              </a:rPr>
              <a:t>De Saturne à GSI, l’héritage des réactions d’échange de  charge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558208-ECAB-439E-A933-98F42A44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4" descr="Photo_collab_France_Danemark">
            <a:extLst>
              <a:ext uri="{FF2B5EF4-FFF2-40B4-BE49-F238E27FC236}">
                <a16:creationId xmlns:a16="http://schemas.microsoft.com/office/drawing/2014/main" id="{417F2983-843E-4546-B189-66E2E0E6D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4862" y="3290604"/>
            <a:ext cx="309721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1C5DA4-0022-4465-92F4-7195F85F9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648" y="3166269"/>
            <a:ext cx="1663700" cy="269519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998FC34-5EF0-4BD9-B121-5881DC129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237" y="3678841"/>
            <a:ext cx="377983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744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C24272-33DB-4632-B94E-234DCDDE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2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67B3A7-6297-4E23-8D55-475174C8F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77" y="2675490"/>
            <a:ext cx="5066454" cy="33673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C0820E-7B04-49BD-BCB0-2D178FF8B6BA}"/>
              </a:ext>
            </a:extLst>
          </p:cNvPr>
          <p:cNvSpPr/>
          <p:nvPr/>
        </p:nvSpPr>
        <p:spPr>
          <a:xfrm>
            <a:off x="458448" y="1183455"/>
            <a:ext cx="11552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sym typeface="Symbol" panose="05050102010706020507" pitchFamily="18" charset="2"/>
              </a:rPr>
              <a:t>Pierre rejoint l’IPNO mais se consacre à l’histoire des sciences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sym typeface="Symbol" panose="05050102010706020507" pitchFamily="18" charset="2"/>
              </a:rPr>
              <a:t>L’équipe « échange de charge «   s’engage dans les expériences HADES à GSI</a:t>
            </a:r>
          </a:p>
          <a:p>
            <a:r>
              <a:rPr lang="fr-FR" sz="2800" dirty="0">
                <a:sym typeface="Symbol" panose="05050102010706020507" pitchFamily="18" charset="2"/>
              </a:rPr>
              <a:t>(Gesellschaft </a:t>
            </a:r>
            <a:r>
              <a:rPr lang="fr-FR" sz="2800" dirty="0" err="1">
                <a:sym typeface="Symbol" panose="05050102010706020507" pitchFamily="18" charset="2"/>
              </a:rPr>
              <a:t>für</a:t>
            </a:r>
            <a:r>
              <a:rPr lang="fr-FR" sz="2800" dirty="0">
                <a:sym typeface="Symbol" panose="05050102010706020507" pitchFamily="18" charset="2"/>
              </a:rPr>
              <a:t> </a:t>
            </a:r>
            <a:r>
              <a:rPr lang="fr-FR" sz="2800" dirty="0" err="1">
                <a:sym typeface="Symbol" panose="05050102010706020507" pitchFamily="18" charset="2"/>
              </a:rPr>
              <a:t>SchwerIonenForschung</a:t>
            </a:r>
            <a:r>
              <a:rPr lang="fr-FR" sz="2800" dirty="0">
                <a:sym typeface="Symbol" panose="05050102010706020507" pitchFamily="18" charset="2"/>
              </a:rPr>
              <a:t>)</a:t>
            </a:r>
            <a:endParaRPr lang="fr-FR" sz="2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DD41BFA-AEFD-4357-9C4C-8BE6D60B69B6}"/>
              </a:ext>
            </a:extLst>
          </p:cNvPr>
          <p:cNvSpPr txBox="1"/>
          <p:nvPr/>
        </p:nvSpPr>
        <p:spPr>
          <a:xfrm>
            <a:off x="1854824" y="5173992"/>
            <a:ext cx="299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GSI, Darmstadt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E3B65D5-09BE-4C37-8629-9E721379C056}"/>
              </a:ext>
            </a:extLst>
          </p:cNvPr>
          <p:cNvSpPr txBox="1">
            <a:spLocks/>
          </p:cNvSpPr>
          <p:nvPr/>
        </p:nvSpPr>
        <p:spPr>
          <a:xfrm>
            <a:off x="0" y="60743"/>
            <a:ext cx="1219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chemeClr val="accent1"/>
                </a:solidFill>
              </a:rPr>
              <a:t>Après SATURNE, le retour de Pierre à l’IPN et de nouvelles perspectives pour l’équipe « échange de charge » 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C6206217-7FBF-4AA2-86C0-D10BF9E81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4331" y="5057826"/>
            <a:ext cx="1782868" cy="108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B746349-1E82-42C9-9AE4-BB7DBD2448F5}"/>
              </a:ext>
            </a:extLst>
          </p:cNvPr>
          <p:cNvSpPr txBox="1"/>
          <p:nvPr/>
        </p:nvSpPr>
        <p:spPr>
          <a:xfrm>
            <a:off x="9999579" y="4427222"/>
            <a:ext cx="103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HADES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FFC6884-06F0-4E54-BB95-81B59A15FBD5}"/>
              </a:ext>
            </a:extLst>
          </p:cNvPr>
          <p:cNvCxnSpPr/>
          <p:nvPr/>
        </p:nvCxnSpPr>
        <p:spPr>
          <a:xfrm flipH="1" flipV="1">
            <a:off x="8167838" y="5194986"/>
            <a:ext cx="1530773" cy="2123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48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6AA95884-B816-493A-BEC3-C35D89ED5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913" y="2927947"/>
            <a:ext cx="4151239" cy="405333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0743"/>
            <a:ext cx="12192000" cy="990600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Etude de matière nucléaire à GSI, la résonance Delta et la branche pionique toujours d’actualité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-5737323" y="7817490"/>
            <a:ext cx="3657600" cy="222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70C5D32-CC15-428E-A874-972B8F8F5F01}"/>
              </a:ext>
            </a:extLst>
          </p:cNvPr>
          <p:cNvSpPr txBox="1"/>
          <p:nvPr/>
        </p:nvSpPr>
        <p:spPr>
          <a:xfrm>
            <a:off x="62712" y="1255856"/>
            <a:ext cx="8921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Collisions d’ions lourds ( 1-2 </a:t>
            </a:r>
            <a:r>
              <a:rPr lang="fr-FR" sz="2400" dirty="0" err="1"/>
              <a:t>GeV</a:t>
            </a:r>
            <a:r>
              <a:rPr lang="fr-FR" sz="2400" dirty="0"/>
              <a:t>/nucléon)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fr-FR" sz="2400" dirty="0"/>
              <a:t>Etude de la matière nucléaire dense et chaude </a:t>
            </a:r>
          </a:p>
          <a:p>
            <a:r>
              <a:rPr lang="fr-FR" sz="2400" dirty="0"/>
              <a:t>dans des conditions similaires aux collisions d’étoiles à neutrons</a:t>
            </a:r>
          </a:p>
          <a:p>
            <a:r>
              <a:rPr lang="fr-FR" sz="2400" dirty="0"/>
              <a:t>L’excitation de la </a:t>
            </a:r>
            <a:r>
              <a:rPr lang="fr-FR" sz="2400" dirty="0">
                <a:solidFill>
                  <a:srgbClr val="FF0000"/>
                </a:solidFill>
              </a:rPr>
              <a:t>résonance </a:t>
            </a:r>
            <a:r>
              <a:rPr lang="fr-FR" sz="2400" dirty="0">
                <a:solidFill>
                  <a:srgbClr val="FF0000"/>
                </a:solidFill>
                <a:sym typeface="Symbol" panose="05050102010706020507" pitchFamily="18" charset="2"/>
              </a:rPr>
              <a:t>(1232</a:t>
            </a:r>
            <a:r>
              <a:rPr lang="fr-FR" sz="2400" dirty="0">
                <a:sym typeface="Symbol" panose="05050102010706020507" pitchFamily="18" charset="2"/>
              </a:rPr>
              <a:t>) reste un processus majeur</a:t>
            </a:r>
            <a:endParaRPr lang="fr-FR" sz="2400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D9A461D1-FE7B-4FFC-94C9-DBE62D918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60" y="1223080"/>
            <a:ext cx="1403301" cy="129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E5762A7-C786-4A4E-8B6B-2A1B3806CB37}"/>
              </a:ext>
            </a:extLst>
          </p:cNvPr>
          <p:cNvSpPr txBox="1"/>
          <p:nvPr/>
        </p:nvSpPr>
        <p:spPr>
          <a:xfrm>
            <a:off x="242100" y="6063963"/>
            <a:ext cx="4678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prstClr val="black"/>
                </a:solidFill>
                <a:latin typeface="Calibri"/>
              </a:rPr>
              <a:t>HADES, </a:t>
            </a:r>
            <a:r>
              <a:rPr lang="fr-FR" sz="1600" i="1" dirty="0"/>
              <a:t>Nature Phys. 15 (2019) 10, 1040-1045</a:t>
            </a:r>
            <a:endParaRPr lang="fr-FR" sz="1600" i="1" dirty="0">
              <a:solidFill>
                <a:prstClr val="black"/>
              </a:solidFill>
              <a:latin typeface="Calibri"/>
            </a:endParaRPr>
          </a:p>
          <a:p>
            <a:r>
              <a:rPr lang="fr-FR" sz="1600" i="1" dirty="0">
                <a:solidFill>
                  <a:prstClr val="black"/>
                </a:solidFill>
                <a:latin typeface="Calibri"/>
              </a:rPr>
              <a:t>Rapp, </a:t>
            </a:r>
            <a:r>
              <a:rPr lang="fr-FR" sz="1600" i="1" dirty="0" err="1">
                <a:solidFill>
                  <a:prstClr val="black"/>
                </a:solidFill>
                <a:latin typeface="Calibri"/>
              </a:rPr>
              <a:t>Chanfray</a:t>
            </a:r>
            <a:r>
              <a:rPr lang="fr-FR" sz="1600" i="1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fr-FR" sz="1600" i="1" dirty="0" err="1">
                <a:solidFill>
                  <a:prstClr val="black"/>
                </a:solidFill>
                <a:latin typeface="Calibri"/>
              </a:rPr>
              <a:t>Wambach</a:t>
            </a:r>
            <a:r>
              <a:rPr lang="fr-FR" sz="1600" i="1" dirty="0">
                <a:solidFill>
                  <a:prstClr val="black"/>
                </a:solidFill>
                <a:latin typeface="Calibri"/>
              </a:rPr>
              <a:t> NPA 617, (1997) 472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C9DEDB9-F028-478E-AE37-00B32676AB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76" y="4526725"/>
            <a:ext cx="2227893" cy="79253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967534D-99D4-4888-881E-3DF116FA0C95}"/>
              </a:ext>
            </a:extLst>
          </p:cNvPr>
          <p:cNvSpPr txBox="1"/>
          <p:nvPr/>
        </p:nvSpPr>
        <p:spPr>
          <a:xfrm>
            <a:off x="3508259" y="3660731"/>
            <a:ext cx="209401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Branche pionique </a:t>
            </a:r>
            <a:endParaRPr lang="fr-FR" sz="2000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2FAF9E7-D718-448F-8D9D-A720EF841196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4119020" y="4060841"/>
            <a:ext cx="436244" cy="45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5DE2933-97F7-4E34-9599-08705E58B213}"/>
              </a:ext>
            </a:extLst>
          </p:cNvPr>
          <p:cNvGrpSpPr/>
          <p:nvPr/>
        </p:nvGrpSpPr>
        <p:grpSpPr>
          <a:xfrm>
            <a:off x="9697533" y="1338440"/>
            <a:ext cx="2280156" cy="1061912"/>
            <a:chOff x="6739610" y="4502135"/>
            <a:chExt cx="3888432" cy="1708243"/>
          </a:xfrm>
        </p:grpSpPr>
        <p:pic>
          <p:nvPicPr>
            <p:cNvPr id="20" name="Picture 17" descr="hic_stages.pdf">
              <a:extLst>
                <a:ext uri="{FF2B5EF4-FFF2-40B4-BE49-F238E27FC236}">
                  <a16:creationId xmlns:a16="http://schemas.microsoft.com/office/drawing/2014/main" id="{2D070918-3C32-46F8-BEB8-BDF35859F1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alphaModFix am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30" t="5443" r="24929" b="8604"/>
            <a:stretch/>
          </p:blipFill>
          <p:spPr>
            <a:xfrm>
              <a:off x="6739610" y="4502135"/>
              <a:ext cx="3888432" cy="1708243"/>
            </a:xfrm>
            <a:prstGeom prst="rect">
              <a:avLst/>
            </a:prstGeom>
          </p:spPr>
        </p:pic>
        <p:pic>
          <p:nvPicPr>
            <p:cNvPr id="21" name="Picture 18" descr="hic_stages_epem1.pdf">
              <a:extLst>
                <a:ext uri="{FF2B5EF4-FFF2-40B4-BE49-F238E27FC236}">
                  <a16:creationId xmlns:a16="http://schemas.microsoft.com/office/drawing/2014/main" id="{C6F3C300-DE18-4BA9-B1B9-DE1FADC7E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alphaModFix am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8" r="23427"/>
            <a:stretch/>
          </p:blipFill>
          <p:spPr>
            <a:xfrm>
              <a:off x="6838031" y="4707384"/>
              <a:ext cx="3790011" cy="1415643"/>
            </a:xfrm>
            <a:prstGeom prst="rect">
              <a:avLst/>
            </a:prstGeom>
          </p:spPr>
        </p:pic>
      </p:grpSp>
      <p:pic>
        <p:nvPicPr>
          <p:cNvPr id="25" name="Picture 3">
            <a:extLst>
              <a:ext uri="{FF2B5EF4-FFF2-40B4-BE49-F238E27FC236}">
                <a16:creationId xmlns:a16="http://schemas.microsoft.com/office/drawing/2014/main" id="{F3FD230A-4BF4-499A-BA72-621299DF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960" y="3666414"/>
            <a:ext cx="3002736" cy="231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C1A9808-0103-4AFF-B503-2750663303E2}"/>
              </a:ext>
            </a:extLst>
          </p:cNvPr>
          <p:cNvSpPr txBox="1"/>
          <p:nvPr/>
        </p:nvSpPr>
        <p:spPr>
          <a:xfrm>
            <a:off x="167731" y="3106734"/>
            <a:ext cx="585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Émission (</a:t>
            </a:r>
            <a:r>
              <a:rPr lang="fr-FR" dirty="0" err="1"/>
              <a:t>e</a:t>
            </a:r>
            <a:r>
              <a:rPr lang="fr-FR" baseline="30000" dirty="0" err="1"/>
              <a:t>+</a:t>
            </a:r>
            <a:r>
              <a:rPr lang="fr-FR" dirty="0" err="1"/>
              <a:t>,e</a:t>
            </a:r>
            <a:r>
              <a:rPr lang="fr-FR" baseline="30000" dirty="0"/>
              <a:t>-</a:t>
            </a:r>
            <a:r>
              <a:rPr lang="fr-FR" dirty="0"/>
              <a:t>) dans les collisions </a:t>
            </a:r>
            <a:r>
              <a:rPr lang="fr-FR" dirty="0" err="1"/>
              <a:t>Au+Au</a:t>
            </a:r>
            <a:r>
              <a:rPr lang="fr-FR" dirty="0"/>
              <a:t> à 1.25 </a:t>
            </a:r>
            <a:r>
              <a:rPr lang="fr-FR" dirty="0" err="1"/>
              <a:t>GeV</a:t>
            </a:r>
            <a:r>
              <a:rPr lang="fr-FR" dirty="0"/>
              <a:t>/</a:t>
            </a:r>
            <a:r>
              <a:rPr lang="fr-FR" dirty="0" err="1"/>
              <a:t>nucleon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5EA620-DD58-406E-8527-9139BDABB9DA}"/>
              </a:ext>
            </a:extLst>
          </p:cNvPr>
          <p:cNvSpPr txBox="1"/>
          <p:nvPr/>
        </p:nvSpPr>
        <p:spPr>
          <a:xfrm>
            <a:off x="8449876" y="2618143"/>
            <a:ext cx="313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Paires corrélées (</a:t>
            </a:r>
            <a:r>
              <a:rPr lang="fr-FR" dirty="0">
                <a:sym typeface="Symbol" panose="05050102010706020507" pitchFamily="18" charset="2"/>
              </a:rPr>
              <a:t>,p) : (1232) 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D8D89F-A6CF-41D3-ACF9-C3A1C8D0F786}"/>
              </a:ext>
            </a:extLst>
          </p:cNvPr>
          <p:cNvSpPr/>
          <p:nvPr/>
        </p:nvSpPr>
        <p:spPr>
          <a:xfrm>
            <a:off x="8259728" y="2993258"/>
            <a:ext cx="2942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/>
              <a:t>HADES,Phys.Lett.B</a:t>
            </a:r>
            <a:r>
              <a:rPr lang="fr-FR" sz="1400" dirty="0"/>
              <a:t> 819 (2021) 136421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858820D-FE86-4665-AF92-F1B0777FD4A2}"/>
              </a:ext>
            </a:extLst>
          </p:cNvPr>
          <p:cNvCxnSpPr/>
          <p:nvPr/>
        </p:nvCxnSpPr>
        <p:spPr>
          <a:xfrm>
            <a:off x="8609896" y="3383280"/>
            <a:ext cx="0" cy="3109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0356B71-CB83-4BF0-864B-A1B04EC34C99}"/>
              </a:ext>
            </a:extLst>
          </p:cNvPr>
          <p:cNvCxnSpPr>
            <a:cxnSpLocks/>
          </p:cNvCxnSpPr>
          <p:nvPr/>
        </p:nvCxnSpPr>
        <p:spPr>
          <a:xfrm>
            <a:off x="10453936" y="3429000"/>
            <a:ext cx="0" cy="3102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5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79C90-DB44-4E64-A55E-DBB9FEDB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35218"/>
            <a:ext cx="11582400" cy="1143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Nouvelles expériences d’échange de charge à GSI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FD48DD-8DEC-4886-A6FE-B3ED9D83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4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D2B268-93E4-43E7-8661-46A0AC25B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5" y="2200181"/>
            <a:ext cx="4667250" cy="381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FA06334-290C-4248-BD64-2B4F3F086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87740"/>
            <a:ext cx="4172708" cy="50511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ADE32DF-CCC4-493C-B72E-187887E7B94F}"/>
              </a:ext>
            </a:extLst>
          </p:cNvPr>
          <p:cNvSpPr txBox="1"/>
          <p:nvPr/>
        </p:nvSpPr>
        <p:spPr>
          <a:xfrm>
            <a:off x="4782308" y="1011461"/>
            <a:ext cx="7104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projet:  expériences sur la machine  FAIR (en construction à GSI) et le séparateur de fragments super-FRS </a:t>
            </a:r>
          </a:p>
          <a:p>
            <a:r>
              <a:rPr lang="fr-FR" dirty="0">
                <a:solidFill>
                  <a:srgbClr val="FF0000"/>
                </a:solidFill>
              </a:rPr>
              <a:t>échange de charge </a:t>
            </a:r>
            <a:r>
              <a:rPr lang="fr-FR" dirty="0">
                <a:solidFill>
                  <a:srgbClr val="FF0000"/>
                </a:solidFill>
                <a:sym typeface="Symbol" panose="05050102010706020507" pitchFamily="18" charset="2"/>
              </a:rPr>
              <a:t>avec des noyaux exotiques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Pion mesuré en coïncidence avec le détecteur WASA</a:t>
            </a:r>
          </a:p>
          <a:p>
            <a:r>
              <a:rPr lang="fr-FR" dirty="0"/>
              <a:t> </a:t>
            </a:r>
            <a:r>
              <a:rPr lang="fr-FR" dirty="0">
                <a:hlinkClick r:id="rId5"/>
              </a:rPr>
              <a:t>exposé 14 septembre 2022 GSI</a:t>
            </a:r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B67091A-E2AD-4E76-83D4-28EB6B40196F}"/>
              </a:ext>
            </a:extLst>
          </p:cNvPr>
          <p:cNvSpPr txBox="1"/>
          <p:nvPr/>
        </p:nvSpPr>
        <p:spPr>
          <a:xfrm>
            <a:off x="304800" y="923116"/>
            <a:ext cx="42360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Expériences avec le spectromètre FRS à GSI</a:t>
            </a:r>
          </a:p>
          <a:p>
            <a:r>
              <a:rPr lang="fr-FR" sz="1600" i="1" dirty="0"/>
              <a:t>J. Rodriguez-Sanchez, </a:t>
            </a:r>
            <a:r>
              <a:rPr lang="fr-FR" sz="1600" i="1" dirty="0" err="1"/>
              <a:t>Phys.Rev.C</a:t>
            </a:r>
            <a:r>
              <a:rPr lang="fr-FR" sz="1600" dirty="0"/>
              <a:t> 106 (2022)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B56B5B8-6E0A-40E4-A0CF-F680BCE40B33}"/>
              </a:ext>
            </a:extLst>
          </p:cNvPr>
          <p:cNvCxnSpPr/>
          <p:nvPr/>
        </p:nvCxnSpPr>
        <p:spPr>
          <a:xfrm>
            <a:off x="1851660" y="1487740"/>
            <a:ext cx="0" cy="447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271545C-7798-48CF-B7CF-93CE2D366ECA}"/>
              </a:ext>
            </a:extLst>
          </p:cNvPr>
          <p:cNvCxnSpPr/>
          <p:nvPr/>
        </p:nvCxnSpPr>
        <p:spPr>
          <a:xfrm>
            <a:off x="3695700" y="1640140"/>
            <a:ext cx="0" cy="447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4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CCF3C-0CAE-4AED-B7C1-45F455E5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22F179D-4E58-48CB-969D-A7E1EFB4C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8642"/>
            <a:ext cx="4084320" cy="2440867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1184B3-3FC8-41F6-8473-CCCDE3EA1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70F0-FF96-4735-9EFF-FB47296FDB6B}" type="slidenum">
              <a:rPr lang="en-US" smtClean="0"/>
              <a:t>5</a:t>
            </a:fld>
            <a:endParaRPr lang="en-US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B07DC3C-8446-4CC4-8EE8-A279D1746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24" y="274638"/>
            <a:ext cx="3702671" cy="244086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7DBBCC-FC00-436B-AE30-EA2496092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2" y="3702152"/>
            <a:ext cx="2661918" cy="279308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D616D7C-DC70-43C4-95C5-EB2858451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09" y="136524"/>
            <a:ext cx="4084321" cy="252838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F4B9363-B69B-4EED-B9CD-FACF4533BF97}"/>
              </a:ext>
            </a:extLst>
          </p:cNvPr>
          <p:cNvSpPr txBox="1"/>
          <p:nvPr/>
        </p:nvSpPr>
        <p:spPr>
          <a:xfrm>
            <a:off x="191525" y="2886932"/>
            <a:ext cx="11390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Un grand merci à Pierre … et à toute celles et ceux qui lui ont permis de faire </a:t>
            </a:r>
          </a:p>
          <a:p>
            <a:r>
              <a:rPr lang="fr-FR" sz="2800" dirty="0"/>
              <a:t>tant de choses</a:t>
            </a:r>
          </a:p>
        </p:txBody>
      </p:sp>
    </p:spTree>
    <p:extLst>
      <p:ext uri="{BB962C8B-B14F-4D97-AF65-F5344CB8AC3E}">
        <p14:creationId xmlns:p14="http://schemas.microsoft.com/office/powerpoint/2010/main" val="3119815512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4066</TotalTime>
  <Words>289</Words>
  <Application>Microsoft Office PowerPoint</Application>
  <PresentationFormat>Grand écran</PresentationFormat>
  <Paragraphs>37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Wingdings</vt:lpstr>
      <vt:lpstr>1_Thème Office</vt:lpstr>
      <vt:lpstr>Présentation PowerPoint</vt:lpstr>
      <vt:lpstr>Présentation PowerPoint</vt:lpstr>
      <vt:lpstr>Etude de matière nucléaire à GSI, la résonance Delta et la branche pionique toujours d’actualité</vt:lpstr>
      <vt:lpstr>Nouvelles expériences d’échange de charge à GSI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SATURNE à GSI, la branche pionique, toujours actuelle !</dc:title>
  <dc:creator>Béatrice Ramstein</dc:creator>
  <cp:lastModifiedBy>Béatrice Ramstein</cp:lastModifiedBy>
  <cp:revision>99</cp:revision>
  <cp:lastPrinted>2022-12-06T17:11:15Z</cp:lastPrinted>
  <dcterms:created xsi:type="dcterms:W3CDTF">2022-11-24T20:10:06Z</dcterms:created>
  <dcterms:modified xsi:type="dcterms:W3CDTF">2022-12-07T11:19:25Z</dcterms:modified>
</cp:coreProperties>
</file>