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handoutMasterIdLst>
    <p:handoutMasterId r:id="rId61"/>
  </p:handoutMasterIdLst>
  <p:sldIdLst>
    <p:sldId id="576" r:id="rId2"/>
    <p:sldId id="501" r:id="rId3"/>
    <p:sldId id="260" r:id="rId4"/>
    <p:sldId id="531" r:id="rId5"/>
    <p:sldId id="590" r:id="rId6"/>
    <p:sldId id="532" r:id="rId7"/>
    <p:sldId id="533" r:id="rId8"/>
    <p:sldId id="534" r:id="rId9"/>
    <p:sldId id="582" r:id="rId10"/>
    <p:sldId id="536" r:id="rId11"/>
    <p:sldId id="537" r:id="rId12"/>
    <p:sldId id="538" r:id="rId13"/>
    <p:sldId id="583" r:id="rId14"/>
    <p:sldId id="584" r:id="rId15"/>
    <p:sldId id="539" r:id="rId16"/>
    <p:sldId id="591" r:id="rId17"/>
    <p:sldId id="540" r:id="rId18"/>
    <p:sldId id="541" r:id="rId19"/>
    <p:sldId id="542" r:id="rId20"/>
    <p:sldId id="586" r:id="rId21"/>
    <p:sldId id="585" r:id="rId22"/>
    <p:sldId id="543" r:id="rId23"/>
    <p:sldId id="588" r:id="rId24"/>
    <p:sldId id="587" r:id="rId25"/>
    <p:sldId id="589" r:id="rId26"/>
    <p:sldId id="570" r:id="rId27"/>
    <p:sldId id="571" r:id="rId28"/>
    <p:sldId id="572" r:id="rId29"/>
    <p:sldId id="573" r:id="rId30"/>
    <p:sldId id="552" r:id="rId31"/>
    <p:sldId id="553" r:id="rId32"/>
    <p:sldId id="528" r:id="rId33"/>
    <p:sldId id="567" r:id="rId34"/>
    <p:sldId id="579" r:id="rId35"/>
    <p:sldId id="569" r:id="rId36"/>
    <p:sldId id="535" r:id="rId37"/>
    <p:sldId id="548" r:id="rId38"/>
    <p:sldId id="549" r:id="rId39"/>
    <p:sldId id="550" r:id="rId40"/>
    <p:sldId id="563" r:id="rId41"/>
    <p:sldId id="564" r:id="rId42"/>
    <p:sldId id="565" r:id="rId43"/>
    <p:sldId id="566" r:id="rId44"/>
    <p:sldId id="574" r:id="rId45"/>
    <p:sldId id="575" r:id="rId46"/>
    <p:sldId id="511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278" r:id="rId57"/>
    <p:sldId id="277" r:id="rId58"/>
    <p:sldId id="265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CC"/>
    <a:srgbClr val="990099"/>
    <a:srgbClr val="009900"/>
    <a:srgbClr val="E7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88272" autoAdjust="0"/>
  </p:normalViewPr>
  <p:slideViewPr>
    <p:cSldViewPr snapToGrid="0">
      <p:cViewPr varScale="1">
        <p:scale>
          <a:sx n="104" d="100"/>
          <a:sy n="104" d="100"/>
        </p:scale>
        <p:origin x="1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06"/>
    </p:cViewPr>
  </p:sorterViewPr>
  <p:notesViewPr>
    <p:cSldViewPr snapToGrid="0">
      <p:cViewPr varScale="1">
        <p:scale>
          <a:sx n="66" d="100"/>
          <a:sy n="66" d="100"/>
        </p:scale>
        <p:origin x="-23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3D5802-4B78-4AEC-8FA5-1786EC3A90F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21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DF77A55-7B16-4F33-BEA1-4E928418106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13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tionary.org/wiki/sommet_de_l%E2%80%99iceber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7C91C6D-99E2-4A6A-A21C-093D98DBDDDF}" type="slidenum">
              <a:rPr lang="fr-FR" sz="1200" smtClean="0">
                <a:latin typeface="Arial" charset="0"/>
              </a:rPr>
              <a:pPr eaLnBrk="1" hangingPunct="1"/>
              <a:t>1</a:t>
            </a:fld>
            <a:endParaRPr lang="fr-FR" sz="120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2B95BB-32C9-4A8F-B539-389B361BAE78}" type="slidenum">
              <a:rPr lang="fr-FR" altLang="fr-FR" smtClean="0"/>
              <a:pPr eaLnBrk="1" hangingPunct="1"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/>
            <a:r>
              <a:rPr lang="fr-FR" altLang="fr-FR" dirty="0"/>
              <a:t>où l’hydrogène est converti en hélium</a:t>
            </a:r>
          </a:p>
          <a:p>
            <a:pPr defTabSz="914310" eaLnBrk="1" hangingPunct="1">
              <a:defRPr/>
            </a:pPr>
            <a:r>
              <a:rPr lang="en-US" altLang="en-US" dirty="0"/>
              <a:t>Interactions are also responsible for decay</a:t>
            </a:r>
          </a:p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78D80C-A492-4146-B478-B4083B7803CB}" type="slidenum">
              <a:rPr lang="fr-FR" altLang="fr-FR" smtClean="0"/>
              <a:pPr eaLnBrk="1" hangingPunct="1"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A2307-34A8-43F6-8A74-DBB80919F774}" type="slidenum">
              <a:rPr lang="fr-FR" altLang="fr-FR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fr-FR" altLang="fr-FR"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defTabSz="457155" eaLnBrk="1" hangingPunct="1">
              <a:spcBef>
                <a:spcPct val="0"/>
              </a:spcBef>
            </a:pPr>
            <a:r>
              <a:rPr lang="fr-FR" altLang="fr-FR"/>
              <a:t>où l’hydrogène est converti en hélium</a:t>
            </a:r>
          </a:p>
          <a:p>
            <a:pPr defTabSz="457155"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78D80C-A492-4146-B478-B4083B7803CB}" type="slidenum">
              <a:rPr lang="fr-FR" altLang="fr-FR" smtClean="0"/>
              <a:pPr eaLnBrk="1" hangingPunct="1"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A2307-34A8-43F6-8A74-DBB80919F774}" type="slidenum">
              <a:rPr lang="fr-FR" altLang="fr-FR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fr-FR" altLang="fr-FR"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defTabSz="457155" eaLnBrk="1" hangingPunct="1">
              <a:spcBef>
                <a:spcPct val="0"/>
              </a:spcBef>
            </a:pPr>
            <a:r>
              <a:rPr lang="fr-FR" altLang="fr-FR"/>
              <a:t>où l’hydrogène est converti en hélium</a:t>
            </a:r>
          </a:p>
          <a:p>
            <a:pPr defTabSz="457155"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2721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78D80C-A492-4146-B478-B4083B7803CB}" type="slidenum">
              <a:rPr lang="fr-FR" altLang="fr-FR" smtClean="0"/>
              <a:pPr eaLnBrk="1" hangingPunct="1"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A2307-34A8-43F6-8A74-DBB80919F774}" type="slidenum">
              <a:rPr lang="fr-FR" altLang="fr-FR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fr-FR" altLang="fr-FR"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defTabSz="457155" eaLnBrk="1" hangingPunct="1">
              <a:spcBef>
                <a:spcPct val="0"/>
              </a:spcBef>
            </a:pPr>
            <a:r>
              <a:rPr lang="fr-FR" altLang="fr-FR" dirty="0"/>
              <a:t>où l’hydrogène est converti en hélium</a:t>
            </a:r>
          </a:p>
          <a:p>
            <a:pPr defTabSz="457155"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11737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6DE9A5-7540-464B-BB46-A515F8439742}" type="slidenum">
              <a:rPr lang="fr-FR" altLang="fr-FR" smtClean="0"/>
              <a:pPr eaLnBrk="1" hangingPunct="1"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Lettre</a:t>
            </a:r>
            <a:r>
              <a:rPr lang="en-US" altLang="en-US" baseline="0" dirty="0"/>
              <a:t> A et Z: </a:t>
            </a:r>
            <a:r>
              <a:rPr lang="en-US" altLang="en-US" baseline="0" dirty="0" err="1"/>
              <a:t>symétrie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mirroir</a:t>
            </a:r>
            <a:r>
              <a:rPr lang="en-US" altLang="en-US" baseline="0" dirty="0"/>
              <a:t> et rotation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Certain properties such as energy can have only discrete values, not continuous values</a:t>
            </a:r>
            <a:endParaRPr lang="fr-FR" altLang="fr-FR" dirty="0"/>
          </a:p>
          <a:p>
            <a:pPr eaLnBrk="1" hangingPunct="1"/>
            <a:r>
              <a:rPr lang="fr-FR" altLang="fr-FR" dirty="0"/>
              <a:t>Symétrie de jauge permet de </a:t>
            </a:r>
            <a:r>
              <a:rPr lang="fr-FR" altLang="fr-FR" dirty="0" err="1"/>
              <a:t>decrire</a:t>
            </a:r>
            <a:r>
              <a:rPr lang="fr-FR" altLang="fr-FR" dirty="0"/>
              <a:t> les interactions fondamentales via un principe géométrique.</a:t>
            </a:r>
          </a:p>
          <a:p>
            <a:pPr eaLnBrk="1" hangingPunct="1"/>
            <a:r>
              <a:rPr lang="fr-FR" altLang="fr-FR" dirty="0"/>
              <a:t>L’invariance de jauge ne permet pas aux particules (d’interaction) d’avoir une masse</a:t>
            </a:r>
          </a:p>
          <a:p>
            <a:pPr eaLnBrk="1" hangingPunct="1"/>
            <a:r>
              <a:rPr lang="fr-FR" altLang="fr-FR" dirty="0"/>
              <a:t>Symétrie permet de relier des </a:t>
            </a:r>
            <a:r>
              <a:rPr lang="fr-FR" altLang="fr-FR" dirty="0" err="1"/>
              <a:t>phenomenes</a:t>
            </a:r>
            <a:r>
              <a:rPr lang="fr-FR" altLang="fr-FR" dirty="0"/>
              <a:t> qui n’ont rien a voir a priori</a:t>
            </a:r>
          </a:p>
          <a:p>
            <a:pPr eaLnBrk="1" hangingPunct="1"/>
            <a:r>
              <a:rPr lang="fr-FR" altLang="fr-FR" b="1" dirty="0"/>
              <a:t>SU(3) X SU(2) X U(1)</a:t>
            </a:r>
            <a:endParaRPr lang="fr-FR" altLang="fr-FR" dirty="0"/>
          </a:p>
          <a:p>
            <a:pPr eaLnBrk="1" hangingPunct="1"/>
            <a:r>
              <a:rPr lang="fr-FR" altLang="fr-FR" dirty="0"/>
              <a:t>Transition symétrie </a:t>
            </a:r>
            <a:r>
              <a:rPr lang="fr-FR" altLang="fr-FR" dirty="0">
                <a:sym typeface="Wingdings" pitchFamily="2" charset="2"/>
              </a:rPr>
              <a:t>&lt; -- &gt;</a:t>
            </a:r>
            <a:r>
              <a:rPr lang="fr-FR" altLang="fr-FR" dirty="0"/>
              <a:t> </a:t>
            </a:r>
            <a:r>
              <a:rPr lang="fr-FR" altLang="fr-FR" dirty="0" err="1"/>
              <a:t>higgs</a:t>
            </a:r>
            <a:endParaRPr lang="fr-FR" altLang="fr-FR" dirty="0"/>
          </a:p>
          <a:p>
            <a:pPr eaLnBrk="1" hangingPunct="1"/>
            <a:r>
              <a:rPr lang="fr-FR" altLang="fr-FR" dirty="0"/>
              <a:t>Norme d’un vecteur ne </a:t>
            </a:r>
            <a:r>
              <a:rPr lang="fr-FR" altLang="fr-FR" dirty="0" err="1"/>
              <a:t>depend</a:t>
            </a:r>
            <a:r>
              <a:rPr lang="fr-FR" altLang="fr-FR" dirty="0"/>
              <a:t> pas de son orientation</a:t>
            </a:r>
          </a:p>
          <a:p>
            <a:pPr eaLnBrk="1" hangingPunct="1"/>
            <a:endParaRPr lang="fr-FR" altLang="fr-FR" dirty="0"/>
          </a:p>
          <a:p>
            <a:r>
              <a:rPr lang="en-US" altLang="fr-FR" dirty="0" err="1"/>
              <a:t>Symétries</a:t>
            </a:r>
            <a:endParaRPr lang="en-US" altLang="fr-FR" dirty="0"/>
          </a:p>
          <a:p>
            <a:r>
              <a:rPr lang="fr-FR" altLang="fr-FR" dirty="0"/>
              <a:t> Liés aux lois de conservation (énergie…)</a:t>
            </a:r>
          </a:p>
          <a:p>
            <a:r>
              <a:rPr lang="fr-FR" altLang="fr-FR" dirty="0"/>
              <a:t> liés aux interactions (dites symétries de</a:t>
            </a:r>
          </a:p>
          <a:p>
            <a:r>
              <a:rPr lang="en-US" altLang="fr-FR" dirty="0" err="1"/>
              <a:t>Jauge</a:t>
            </a:r>
            <a:r>
              <a:rPr lang="en-US" altLang="fr-FR" dirty="0"/>
              <a:t>)</a:t>
            </a:r>
            <a:endParaRPr lang="fr-FR" alt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6DE9A5-7540-464B-BB46-A515F8439742}" type="slidenum">
              <a:rPr lang="fr-FR" altLang="fr-FR" smtClean="0"/>
              <a:pPr eaLnBrk="1" hangingPunct="1"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Lettre</a:t>
            </a:r>
            <a:r>
              <a:rPr lang="en-US" altLang="en-US" baseline="0" dirty="0"/>
              <a:t> A et Z: </a:t>
            </a:r>
            <a:r>
              <a:rPr lang="en-US" altLang="en-US" baseline="0" dirty="0" err="1"/>
              <a:t>symétrie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mirroir</a:t>
            </a:r>
            <a:r>
              <a:rPr lang="en-US" altLang="en-US" baseline="0" dirty="0"/>
              <a:t> et rotation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Certain properties such as energy can have only discrete values, not continuous values</a:t>
            </a:r>
            <a:endParaRPr lang="fr-FR" altLang="fr-FR" dirty="0"/>
          </a:p>
          <a:p>
            <a:pPr eaLnBrk="1" hangingPunct="1"/>
            <a:r>
              <a:rPr lang="fr-FR" altLang="fr-FR" dirty="0"/>
              <a:t>Symétrie de jauge permet de </a:t>
            </a:r>
            <a:r>
              <a:rPr lang="fr-FR" altLang="fr-FR" dirty="0" err="1"/>
              <a:t>decrire</a:t>
            </a:r>
            <a:r>
              <a:rPr lang="fr-FR" altLang="fr-FR" dirty="0"/>
              <a:t> les interactions fondamentales via un principe géométrique.</a:t>
            </a:r>
          </a:p>
          <a:p>
            <a:pPr eaLnBrk="1" hangingPunct="1"/>
            <a:r>
              <a:rPr lang="fr-FR" altLang="fr-FR" dirty="0"/>
              <a:t>L’invariance de jauge ne permet pas aux particules (d’interaction) d’avoir une masse</a:t>
            </a:r>
          </a:p>
          <a:p>
            <a:pPr eaLnBrk="1" hangingPunct="1"/>
            <a:r>
              <a:rPr lang="fr-FR" altLang="fr-FR" dirty="0"/>
              <a:t>Symétrie permet de relier des </a:t>
            </a:r>
            <a:r>
              <a:rPr lang="fr-FR" altLang="fr-FR" dirty="0" err="1"/>
              <a:t>phenomenes</a:t>
            </a:r>
            <a:r>
              <a:rPr lang="fr-FR" altLang="fr-FR" dirty="0"/>
              <a:t> qui n’ont rien a voir a priori</a:t>
            </a:r>
          </a:p>
          <a:p>
            <a:pPr eaLnBrk="1" hangingPunct="1"/>
            <a:r>
              <a:rPr lang="fr-FR" altLang="fr-FR" b="1" dirty="0"/>
              <a:t>SU(3) X SU(2) X U(1)</a:t>
            </a:r>
            <a:endParaRPr lang="fr-FR" altLang="fr-FR" dirty="0"/>
          </a:p>
          <a:p>
            <a:pPr eaLnBrk="1" hangingPunct="1"/>
            <a:r>
              <a:rPr lang="fr-FR" altLang="fr-FR" dirty="0"/>
              <a:t>Transition symétrie </a:t>
            </a:r>
            <a:r>
              <a:rPr lang="fr-FR" altLang="fr-FR" dirty="0">
                <a:sym typeface="Wingdings" pitchFamily="2" charset="2"/>
              </a:rPr>
              <a:t>&lt; -- &gt;</a:t>
            </a:r>
            <a:r>
              <a:rPr lang="fr-FR" altLang="fr-FR" dirty="0"/>
              <a:t> </a:t>
            </a:r>
            <a:r>
              <a:rPr lang="fr-FR" altLang="fr-FR" dirty="0" err="1"/>
              <a:t>higgs</a:t>
            </a:r>
            <a:endParaRPr lang="fr-FR" altLang="fr-FR" dirty="0"/>
          </a:p>
          <a:p>
            <a:pPr eaLnBrk="1" hangingPunct="1"/>
            <a:r>
              <a:rPr lang="fr-FR" altLang="fr-FR" dirty="0"/>
              <a:t>Norme d’un vecteur ne </a:t>
            </a:r>
            <a:r>
              <a:rPr lang="fr-FR" altLang="fr-FR" dirty="0" err="1"/>
              <a:t>depend</a:t>
            </a:r>
            <a:r>
              <a:rPr lang="fr-FR" altLang="fr-FR" dirty="0"/>
              <a:t> pas de son orientation</a:t>
            </a:r>
          </a:p>
          <a:p>
            <a:pPr eaLnBrk="1" hangingPunct="1"/>
            <a:endParaRPr lang="fr-FR" altLang="fr-FR" dirty="0"/>
          </a:p>
          <a:p>
            <a:r>
              <a:rPr lang="en-US" altLang="fr-FR" dirty="0" err="1"/>
              <a:t>Symétries</a:t>
            </a:r>
            <a:endParaRPr lang="en-US" altLang="fr-FR" dirty="0"/>
          </a:p>
          <a:p>
            <a:r>
              <a:rPr lang="fr-FR" altLang="fr-FR" dirty="0"/>
              <a:t> Liés aux lois de conservation (énergie…)</a:t>
            </a:r>
          </a:p>
          <a:p>
            <a:r>
              <a:rPr lang="fr-FR" altLang="fr-FR" dirty="0"/>
              <a:t> liés aux interactions (dites symétries de</a:t>
            </a:r>
          </a:p>
          <a:p>
            <a:r>
              <a:rPr lang="en-US" altLang="fr-FR" dirty="0" err="1"/>
              <a:t>Jauge</a:t>
            </a:r>
            <a:r>
              <a:rPr lang="en-US" altLang="fr-FR" dirty="0"/>
              <a:t>)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55393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6DE9A5-7540-464B-BB46-A515F8439742}" type="slidenum">
              <a:rPr lang="fr-FR" altLang="fr-FR" smtClean="0"/>
              <a:pPr eaLnBrk="1" hangingPunct="1"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Lettre</a:t>
            </a:r>
            <a:r>
              <a:rPr lang="en-US" altLang="en-US" baseline="0" dirty="0"/>
              <a:t> A et Z: </a:t>
            </a:r>
            <a:r>
              <a:rPr lang="en-US" altLang="en-US" baseline="0" dirty="0" err="1"/>
              <a:t>symétrie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mirroir</a:t>
            </a:r>
            <a:r>
              <a:rPr lang="en-US" altLang="en-US" baseline="0" dirty="0"/>
              <a:t> et rotation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Certain properties such as energy can have only discrete values, not continuous values</a:t>
            </a:r>
            <a:endParaRPr lang="fr-FR" altLang="fr-FR" dirty="0"/>
          </a:p>
          <a:p>
            <a:pPr eaLnBrk="1" hangingPunct="1"/>
            <a:r>
              <a:rPr lang="fr-FR" altLang="fr-FR" dirty="0"/>
              <a:t>Symétrie de jauge permet de </a:t>
            </a:r>
            <a:r>
              <a:rPr lang="fr-FR" altLang="fr-FR" dirty="0" err="1"/>
              <a:t>decrire</a:t>
            </a:r>
            <a:r>
              <a:rPr lang="fr-FR" altLang="fr-FR" dirty="0"/>
              <a:t> les interactions fondamentales via un principe géométrique.</a:t>
            </a:r>
          </a:p>
          <a:p>
            <a:pPr eaLnBrk="1" hangingPunct="1"/>
            <a:r>
              <a:rPr lang="fr-FR" altLang="fr-FR" dirty="0"/>
              <a:t>L’invariance de jauge ne permet pas aux particules (d’interaction) d’avoir une masse</a:t>
            </a:r>
          </a:p>
          <a:p>
            <a:pPr eaLnBrk="1" hangingPunct="1"/>
            <a:r>
              <a:rPr lang="fr-FR" altLang="fr-FR" dirty="0"/>
              <a:t>Symétrie permet de relier des </a:t>
            </a:r>
            <a:r>
              <a:rPr lang="fr-FR" altLang="fr-FR" dirty="0" err="1"/>
              <a:t>phenomenes</a:t>
            </a:r>
            <a:r>
              <a:rPr lang="fr-FR" altLang="fr-FR" dirty="0"/>
              <a:t> qui n’ont rien a voir a priori</a:t>
            </a:r>
          </a:p>
          <a:p>
            <a:pPr eaLnBrk="1" hangingPunct="1"/>
            <a:r>
              <a:rPr lang="fr-FR" altLang="fr-FR" b="1" dirty="0"/>
              <a:t>SU(3) X SU(2) X U(1)</a:t>
            </a:r>
            <a:endParaRPr lang="fr-FR" altLang="fr-FR" dirty="0"/>
          </a:p>
          <a:p>
            <a:pPr eaLnBrk="1" hangingPunct="1"/>
            <a:r>
              <a:rPr lang="fr-FR" altLang="fr-FR" dirty="0"/>
              <a:t>Transition symétrie </a:t>
            </a:r>
            <a:r>
              <a:rPr lang="fr-FR" altLang="fr-FR" dirty="0">
                <a:sym typeface="Wingdings" pitchFamily="2" charset="2"/>
              </a:rPr>
              <a:t>&lt; -- &gt;</a:t>
            </a:r>
            <a:r>
              <a:rPr lang="fr-FR" altLang="fr-FR" dirty="0"/>
              <a:t> </a:t>
            </a:r>
            <a:r>
              <a:rPr lang="fr-FR" altLang="fr-FR" dirty="0" err="1"/>
              <a:t>higgs</a:t>
            </a:r>
            <a:endParaRPr lang="fr-FR" altLang="fr-FR" dirty="0"/>
          </a:p>
          <a:p>
            <a:pPr eaLnBrk="1" hangingPunct="1"/>
            <a:r>
              <a:rPr lang="fr-FR" altLang="fr-FR" dirty="0"/>
              <a:t>Norme d’un vecteur ne </a:t>
            </a:r>
            <a:r>
              <a:rPr lang="fr-FR" altLang="fr-FR" dirty="0" err="1"/>
              <a:t>depend</a:t>
            </a:r>
            <a:r>
              <a:rPr lang="fr-FR" altLang="fr-FR" dirty="0"/>
              <a:t> pas de son orientation</a:t>
            </a:r>
          </a:p>
          <a:p>
            <a:pPr eaLnBrk="1" hangingPunct="1"/>
            <a:endParaRPr lang="fr-FR" altLang="fr-FR" dirty="0"/>
          </a:p>
          <a:p>
            <a:r>
              <a:rPr lang="en-US" altLang="fr-FR" dirty="0" err="1"/>
              <a:t>Symétries</a:t>
            </a:r>
            <a:endParaRPr lang="en-US" altLang="fr-FR" dirty="0"/>
          </a:p>
          <a:p>
            <a:r>
              <a:rPr lang="fr-FR" altLang="fr-FR" dirty="0"/>
              <a:t> Liés aux lois de conservation (énergie…)</a:t>
            </a:r>
          </a:p>
          <a:p>
            <a:r>
              <a:rPr lang="fr-FR" altLang="fr-FR" dirty="0"/>
              <a:t> liés aux interactions (dites symétries de</a:t>
            </a:r>
          </a:p>
          <a:p>
            <a:r>
              <a:rPr lang="en-US" altLang="fr-FR" dirty="0" err="1"/>
              <a:t>Jauge</a:t>
            </a:r>
            <a:r>
              <a:rPr lang="en-US" altLang="fr-FR" dirty="0"/>
              <a:t>)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9796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6DE9A5-7540-464B-BB46-A515F8439742}" type="slidenum">
              <a:rPr lang="fr-FR" altLang="fr-FR" smtClean="0"/>
              <a:pPr eaLnBrk="1" hangingPunct="1"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Lettre</a:t>
            </a:r>
            <a:r>
              <a:rPr lang="en-US" altLang="en-US" baseline="0" dirty="0"/>
              <a:t> A et Z: </a:t>
            </a:r>
            <a:r>
              <a:rPr lang="en-US" altLang="en-US" baseline="0" dirty="0" err="1"/>
              <a:t>symétrie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mirroir</a:t>
            </a:r>
            <a:r>
              <a:rPr lang="en-US" altLang="en-US" baseline="0" dirty="0"/>
              <a:t> et rotation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Certain properties such as energy can have only discrete values, not continuous values</a:t>
            </a:r>
            <a:endParaRPr lang="fr-FR" altLang="fr-FR" dirty="0"/>
          </a:p>
          <a:p>
            <a:pPr eaLnBrk="1" hangingPunct="1"/>
            <a:r>
              <a:rPr lang="fr-FR" altLang="fr-FR" dirty="0"/>
              <a:t>Symétrie de jauge permet de </a:t>
            </a:r>
            <a:r>
              <a:rPr lang="fr-FR" altLang="fr-FR" dirty="0" err="1"/>
              <a:t>decrire</a:t>
            </a:r>
            <a:r>
              <a:rPr lang="fr-FR" altLang="fr-FR" dirty="0"/>
              <a:t> les interactions fondamentales via un principe géométrique.</a:t>
            </a:r>
          </a:p>
          <a:p>
            <a:pPr eaLnBrk="1" hangingPunct="1"/>
            <a:r>
              <a:rPr lang="fr-FR" altLang="fr-FR" dirty="0"/>
              <a:t>L’invariance de jauge ne permet pas aux particules (d’interaction) d’avoir une masse</a:t>
            </a:r>
          </a:p>
          <a:p>
            <a:pPr eaLnBrk="1" hangingPunct="1"/>
            <a:r>
              <a:rPr lang="fr-FR" altLang="fr-FR" dirty="0"/>
              <a:t>Symétrie permet de relier des </a:t>
            </a:r>
            <a:r>
              <a:rPr lang="fr-FR" altLang="fr-FR" dirty="0" err="1"/>
              <a:t>phenomenes</a:t>
            </a:r>
            <a:r>
              <a:rPr lang="fr-FR" altLang="fr-FR" dirty="0"/>
              <a:t> qui n’ont rien a voir a priori</a:t>
            </a:r>
          </a:p>
          <a:p>
            <a:pPr eaLnBrk="1" hangingPunct="1"/>
            <a:r>
              <a:rPr lang="fr-FR" altLang="fr-FR" b="1" dirty="0"/>
              <a:t>SU(3) X SU(2) X U(1)</a:t>
            </a:r>
            <a:endParaRPr lang="fr-FR" altLang="fr-FR" dirty="0"/>
          </a:p>
          <a:p>
            <a:pPr eaLnBrk="1" hangingPunct="1"/>
            <a:r>
              <a:rPr lang="fr-FR" altLang="fr-FR" dirty="0"/>
              <a:t>Transition symétrie </a:t>
            </a:r>
            <a:r>
              <a:rPr lang="fr-FR" altLang="fr-FR" dirty="0">
                <a:sym typeface="Wingdings" pitchFamily="2" charset="2"/>
              </a:rPr>
              <a:t>&lt; -- &gt;</a:t>
            </a:r>
            <a:r>
              <a:rPr lang="fr-FR" altLang="fr-FR" dirty="0"/>
              <a:t> </a:t>
            </a:r>
            <a:r>
              <a:rPr lang="fr-FR" altLang="fr-FR" dirty="0" err="1"/>
              <a:t>higgs</a:t>
            </a:r>
            <a:endParaRPr lang="fr-FR" altLang="fr-FR" dirty="0"/>
          </a:p>
          <a:p>
            <a:pPr eaLnBrk="1" hangingPunct="1"/>
            <a:r>
              <a:rPr lang="fr-FR" altLang="fr-FR" dirty="0"/>
              <a:t>Norme d’un vecteur ne </a:t>
            </a:r>
            <a:r>
              <a:rPr lang="fr-FR" altLang="fr-FR" dirty="0" err="1"/>
              <a:t>depend</a:t>
            </a:r>
            <a:r>
              <a:rPr lang="fr-FR" altLang="fr-FR" dirty="0"/>
              <a:t> pas de son orientation</a:t>
            </a:r>
          </a:p>
          <a:p>
            <a:pPr eaLnBrk="1" hangingPunct="1"/>
            <a:endParaRPr lang="fr-FR" altLang="fr-FR" dirty="0"/>
          </a:p>
          <a:p>
            <a:r>
              <a:rPr lang="en-US" altLang="fr-FR" dirty="0" err="1"/>
              <a:t>Symétries</a:t>
            </a:r>
            <a:endParaRPr lang="en-US" altLang="fr-FR" dirty="0"/>
          </a:p>
          <a:p>
            <a:r>
              <a:rPr lang="fr-FR" altLang="fr-FR" dirty="0"/>
              <a:t> Liés aux lois de conservation (énergie…)</a:t>
            </a:r>
          </a:p>
          <a:p>
            <a:r>
              <a:rPr lang="fr-FR" altLang="fr-FR" dirty="0"/>
              <a:t> liés aux interactions (dites symétries de</a:t>
            </a:r>
          </a:p>
          <a:p>
            <a:r>
              <a:rPr lang="en-US" altLang="fr-FR" dirty="0" err="1"/>
              <a:t>Jauge</a:t>
            </a:r>
            <a:r>
              <a:rPr lang="en-US" altLang="fr-FR" dirty="0"/>
              <a:t>)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52085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8443EA-CE36-4BA1-A469-6F5C42F14B71}" type="slidenum">
              <a:rPr lang="fr-FR" altLang="fr-FR" smtClean="0"/>
              <a:pPr eaLnBrk="1" hangingPunct="1"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0B99B7-4FC4-4FCE-B381-A264D2207494}" type="slidenum">
              <a:rPr lang="fr-FR" altLang="fr-FR" smtClean="0"/>
              <a:pPr eaLnBrk="1" hangingPunct="1"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fr-FR"/>
              <a:t>Il faut imaginer que les particules n’ont pas de masse mais des skis</a:t>
            </a:r>
          </a:p>
          <a:p>
            <a:r>
              <a:rPr lang="en-US" altLang="fr-FR"/>
              <a:t>Masse = mesure de la mauvaise qualité du fartage</a:t>
            </a:r>
          </a:p>
          <a:p>
            <a:pPr eaLnBrk="1" hangingPunct="1">
              <a:spcBef>
                <a:spcPct val="0"/>
              </a:spcBef>
            </a:pPr>
            <a:endParaRPr lang="en-GB" altLang="fr-FR">
              <a:solidFill>
                <a:srgbClr val="262626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en-GB" altLang="fr-FR">
              <a:solidFill>
                <a:srgbClr val="262626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>
                <a:solidFill>
                  <a:srgbClr val="262626"/>
                </a:solidFill>
                <a:sym typeface="Wingdings" pitchFamily="2" charset="2"/>
              </a:rPr>
              <a:t>Early universe: symmetric phase, fundamental particles are massless                  </a:t>
            </a:r>
            <a:r>
              <a:rPr lang="en-US" altLang="fr-FR">
                <a:solidFill>
                  <a:srgbClr val="262626"/>
                </a:solidFill>
                <a:sym typeface="Wingdings" pitchFamily="2" charset="2"/>
              </a:rPr>
              <a:t> gauge symmetry is respected</a:t>
            </a:r>
          </a:p>
          <a:p>
            <a:pPr eaLnBrk="1" hangingPunct="1"/>
            <a:r>
              <a:rPr lang="en-US" altLang="fr-FR"/>
              <a:t>Apparision du champ de higgs 10-10s apres le big bang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80422-4969-4A94-9F45-E7EF1546EA02}" type="slidenum">
              <a:rPr lang="fr-FR"/>
              <a:pPr/>
              <a:t>2</a:t>
            </a:fld>
            <a:endParaRPr lang="fr-FR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Univers d’une grande compléxité et diversité</a:t>
            </a:r>
          </a:p>
          <a:p>
            <a:r>
              <a:rPr lang="en-US"/>
              <a:t>Pt commun entre ces objects qiu ont des comportements differents</a:t>
            </a:r>
          </a:p>
          <a:p>
            <a:r>
              <a:rPr lang="en-US"/>
              <a:t>La science a prouvé que ces objets sont constitués des memes briques fondamentales 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0B99B7-4FC4-4FCE-B381-A264D2207494}" type="slidenum">
              <a:rPr lang="fr-FR" altLang="fr-FR" smtClean="0"/>
              <a:pPr eaLnBrk="1" hangingPunct="1"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fr-FR"/>
              <a:t>Il faut imaginer que les particules n’ont pas de masse mais des skis</a:t>
            </a:r>
          </a:p>
          <a:p>
            <a:r>
              <a:rPr lang="en-US" altLang="fr-FR"/>
              <a:t>Masse = mesure de la mauvaise qualité du fartage</a:t>
            </a:r>
          </a:p>
          <a:p>
            <a:pPr eaLnBrk="1" hangingPunct="1">
              <a:spcBef>
                <a:spcPct val="0"/>
              </a:spcBef>
            </a:pPr>
            <a:endParaRPr lang="en-GB" altLang="fr-FR">
              <a:solidFill>
                <a:srgbClr val="262626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endParaRPr lang="en-GB" altLang="fr-FR">
              <a:solidFill>
                <a:srgbClr val="262626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fr-FR">
                <a:solidFill>
                  <a:srgbClr val="262626"/>
                </a:solidFill>
                <a:sym typeface="Wingdings" pitchFamily="2" charset="2"/>
              </a:rPr>
              <a:t>Early universe: symmetric phase, fundamental particles are massless                  </a:t>
            </a:r>
            <a:r>
              <a:rPr lang="en-US" altLang="fr-FR">
                <a:solidFill>
                  <a:srgbClr val="262626"/>
                </a:solidFill>
                <a:sym typeface="Wingdings" pitchFamily="2" charset="2"/>
              </a:rPr>
              <a:t> gauge symmetry is respected</a:t>
            </a:r>
          </a:p>
          <a:p>
            <a:pPr eaLnBrk="1" hangingPunct="1"/>
            <a:r>
              <a:rPr lang="en-US" altLang="fr-FR"/>
              <a:t>Apparision du champ de higgs 10-10s apres le big bang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9B38B4-9140-48A7-A9D9-94C0E17BEC74}" type="slidenum">
              <a:rPr lang="fr-FR" altLang="fr-FR" smtClean="0"/>
              <a:pPr eaLnBrk="1" hangingPunct="1"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681DA8"/>
                </a:solidFill>
                <a:effectLst/>
                <a:latin typeface="arial" panose="020B0604020202020204" pitchFamily="34" charset="0"/>
                <a:hlinkClick r:id="rId3"/>
              </a:rPr>
              <a:t>sommet de l'iceberg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F77A55-7B16-4F33-BEA1-4E9284181061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53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La matière noire, qui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est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détectée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indirectement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par son influence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gravitationnelle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sur la matière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voisine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en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occupe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26,8 %,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tandis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que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l'énergie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noire,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une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force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mystérieuse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que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l'on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pense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responsable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l'accélération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l'expansion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de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l'Univers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en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représente</a:t>
            </a:r>
            <a:r>
              <a:rPr lang="en-GB" b="0" i="0" u="none" strike="noStrike" dirty="0">
                <a:solidFill>
                  <a:srgbClr val="031E31"/>
                </a:solidFill>
                <a:effectLst/>
                <a:latin typeface="verdana" panose="020B0604030504040204" pitchFamily="34" charset="0"/>
              </a:rPr>
              <a:t> 68,3 %.</a:t>
            </a:r>
            <a:endParaRPr lang="fr-FR" altLang="fr-FR" dirty="0"/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A745D6D-3B1E-410D-8630-A710E424346C}" type="slidenum">
              <a:rPr lang="fr-FR" altLang="fr-FR" sz="1200"/>
              <a:pPr algn="r" eaLnBrk="1" hangingPunct="1">
                <a:spcBef>
                  <a:spcPct val="0"/>
                </a:spcBef>
                <a:defRPr/>
              </a:pPr>
              <a:t>32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23481FD-08DE-4815-B020-2D43A93AF625}" type="slidenum">
              <a:rPr lang="fr-FR" sz="1200" smtClean="0">
                <a:latin typeface="Arial" charset="0"/>
              </a:rPr>
              <a:pPr eaLnBrk="1" hangingPunct="1"/>
              <a:t>33</a:t>
            </a:fld>
            <a:endParaRPr lang="fr-FR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23481FD-08DE-4815-B020-2D43A93AF625}" type="slidenum">
              <a:rPr lang="fr-FR" sz="1200" smtClean="0">
                <a:latin typeface="Arial" charset="0"/>
              </a:rPr>
              <a:pPr eaLnBrk="1" hangingPunct="1"/>
              <a:t>35</a:t>
            </a:fld>
            <a:endParaRPr lang="fr-FR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399EBC-FF42-4323-BB32-202DFE41E668}" type="slidenum">
              <a:rPr lang="fr-FR" altLang="fr-FR" smtClean="0"/>
              <a:pPr eaLnBrk="1" hangingPunct="1"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M_gamma=0  =</a:t>
            </a:r>
            <a:r>
              <a:rPr lang="fr-FR" altLang="fr-FR">
                <a:sym typeface="Wingdings" pitchFamily="2" charset="2"/>
              </a:rPr>
              <a:t> portée infini</a:t>
            </a:r>
          </a:p>
          <a:p>
            <a:pPr eaLnBrk="1" hangingPunct="1"/>
            <a:r>
              <a:rPr lang="fr-FR" altLang="fr-FR"/>
              <a:t>Répulsion entre objets de </a:t>
            </a:r>
          </a:p>
          <a:p>
            <a:pPr eaLnBrk="1" hangingPunct="1"/>
            <a:r>
              <a:rPr lang="fr-FR" altLang="fr-FR"/>
              <a:t>charges électriques identiques</a:t>
            </a:r>
          </a:p>
          <a:p>
            <a:pPr eaLnBrk="1" hangingPunct="1"/>
            <a:r>
              <a:rPr lang="fr-FR" altLang="fr-FR"/>
              <a:t>(attraction si charges opposées)</a:t>
            </a:r>
          </a:p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518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BD82B-68AC-4A3A-AEDD-1CB0265D1FEE}" type="slidenum">
              <a:rPr lang="fr-FR"/>
              <a:pPr/>
              <a:t>46</a:t>
            </a:fld>
            <a:endParaRPr lang="fr-FR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1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495510-D9DC-462A-835B-4B74F4010ED5}" type="slidenum">
              <a:rPr lang="fr-FR" altLang="fr-FR" smtClean="0"/>
              <a:pPr eaLnBrk="1" hangingPunct="1"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Taille</a:t>
            </a:r>
          </a:p>
          <a:p>
            <a:pPr eaLnBrk="1" hangingPunct="1"/>
            <a:r>
              <a:rPr lang="fr-FR" altLang="fr-FR"/>
              <a:t>Propriéte de l’atome depend de ces constituents</a:t>
            </a:r>
          </a:p>
          <a:p>
            <a:pPr eaLnBrk="1" hangingPunct="1"/>
            <a:r>
              <a:rPr lang="fr-FR" altLang="fr-FR"/>
              <a:t>99.99% de vide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495510-D9DC-462A-835B-4B74F4010ED5}" type="slidenum">
              <a:rPr lang="fr-FR" altLang="fr-FR" smtClean="0"/>
              <a:pPr eaLnBrk="1" hangingPunct="1"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Taille</a:t>
            </a:r>
          </a:p>
          <a:p>
            <a:pPr eaLnBrk="1" hangingPunct="1"/>
            <a:r>
              <a:rPr lang="fr-FR" altLang="fr-FR"/>
              <a:t>Propriéte de l’atome depend de ces constituents</a:t>
            </a:r>
          </a:p>
          <a:p>
            <a:pPr eaLnBrk="1" hangingPunct="1"/>
            <a:r>
              <a:rPr lang="fr-FR" altLang="fr-FR"/>
              <a:t>99.99% de vide</a:t>
            </a:r>
          </a:p>
        </p:txBody>
      </p:sp>
    </p:spTree>
    <p:extLst>
      <p:ext uri="{BB962C8B-B14F-4D97-AF65-F5344CB8AC3E}">
        <p14:creationId xmlns:p14="http://schemas.microsoft.com/office/powerpoint/2010/main" val="306145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32ED45-CDC3-40C6-85CF-C5853B117276}" type="slidenum">
              <a:rPr lang="fr-FR" altLang="fr-FR" smtClean="0"/>
              <a:pPr eaLnBrk="1" hangingPunct="1"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509E1E-3025-4DF1-9D70-23FE74C4E66B}" type="slidenum">
              <a:rPr lang="fr-FR" altLang="fr-FR" smtClean="0"/>
              <a:pPr eaLnBrk="1" hangingPunct="1"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En physique des particules, une interaction par un </a:t>
            </a:r>
            <a:r>
              <a:rPr lang="fr-FR" altLang="fr-FR" dirty="0" err="1"/>
              <a:t>echange</a:t>
            </a:r>
            <a:r>
              <a:rPr lang="fr-FR" altLang="fr-FR" dirty="0"/>
              <a:t> de particule. Ainsi 2 particules interagissent en échangeant une particule</a:t>
            </a:r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Quark up +2/3</a:t>
            </a:r>
          </a:p>
          <a:p>
            <a:pPr eaLnBrk="1" hangingPunct="1"/>
            <a:r>
              <a:rPr lang="fr-FR" altLang="fr-FR" dirty="0"/>
              <a:t>Quark down -1/3</a:t>
            </a:r>
          </a:p>
          <a:p>
            <a:pPr eaLnBrk="1" hangingPunct="1"/>
            <a:r>
              <a:rPr lang="fr-FR" altLang="fr-FR" dirty="0"/>
              <a:t>Transition interaction forte </a:t>
            </a:r>
            <a:r>
              <a:rPr lang="fr-FR" altLang="fr-FR" dirty="0">
                <a:sym typeface="Wingdings" pitchFamily="2" charset="2"/>
              </a:rPr>
              <a:t>&lt; -- &gt;</a:t>
            </a:r>
            <a:r>
              <a:rPr lang="fr-FR" altLang="fr-FR" dirty="0"/>
              <a:t> interaction</a:t>
            </a:r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Quarks et confinement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00F818-CD7C-49C2-BA99-CAB77C2FFC42}" type="slidenum">
              <a:rPr lang="fr-FR" altLang="fr-FR" smtClean="0"/>
              <a:pPr eaLnBrk="1" hangingPunct="1"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fr-FR" dirty="0"/>
              <a:t>Interaction ~force</a:t>
            </a:r>
          </a:p>
          <a:p>
            <a:pPr eaLnBrk="1" hangingPunct="1"/>
            <a:r>
              <a:rPr lang="fr-FR" altLang="fr-FR" dirty="0"/>
              <a:t>Principe relativiste exclut tout action </a:t>
            </a:r>
            <a:r>
              <a:rPr lang="fr-FR" altLang="fr-FR" dirty="0" err="1"/>
              <a:t>instanée</a:t>
            </a:r>
            <a:r>
              <a:rPr lang="fr-FR" altLang="fr-FR" dirty="0"/>
              <a:t> à distance</a:t>
            </a:r>
          </a:p>
          <a:p>
            <a:pPr eaLnBrk="1" hangingPunct="1"/>
            <a:endParaRPr lang="en-US" alt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399EBC-FF42-4323-BB32-202DFE41E668}" type="slidenum">
              <a:rPr lang="fr-FR" altLang="fr-FR" smtClean="0"/>
              <a:pPr eaLnBrk="1" hangingPunct="1"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M_gamma=0  =</a:t>
            </a:r>
            <a:r>
              <a:rPr lang="fr-FR" altLang="fr-FR">
                <a:sym typeface="Wingdings" pitchFamily="2" charset="2"/>
              </a:rPr>
              <a:t> portée infini</a:t>
            </a:r>
          </a:p>
          <a:p>
            <a:pPr eaLnBrk="1" hangingPunct="1"/>
            <a:r>
              <a:rPr lang="fr-FR" altLang="fr-FR"/>
              <a:t>Répulsion entre objets de </a:t>
            </a:r>
          </a:p>
          <a:p>
            <a:pPr eaLnBrk="1" hangingPunct="1"/>
            <a:r>
              <a:rPr lang="fr-FR" altLang="fr-FR"/>
              <a:t>charges électriques identiques</a:t>
            </a:r>
          </a:p>
          <a:p>
            <a:pPr eaLnBrk="1" hangingPunct="1"/>
            <a:r>
              <a:rPr lang="fr-FR" altLang="fr-FR"/>
              <a:t>(attraction si charges opposées)</a:t>
            </a:r>
          </a:p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6A40A1-51A2-4D93-99D8-E3A5299A2F4F}" type="slidenum">
              <a:rPr lang="fr-FR" altLang="fr-FR" smtClean="0"/>
              <a:pPr eaLnBrk="1" hangingPunct="1"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Analogie avec </a:t>
            </a:r>
            <a:r>
              <a:rPr lang="fr-FR" altLang="fr-FR" dirty="0" err="1"/>
              <a:t>elastique</a:t>
            </a:r>
            <a:endParaRPr lang="fr-FR" altLang="fr-FR" dirty="0"/>
          </a:p>
          <a:p>
            <a:pPr eaLnBrk="1" hangingPunct="1"/>
            <a:r>
              <a:rPr lang="en-US" altLang="fr-FR" dirty="0"/>
              <a:t>Confinement </a:t>
            </a:r>
            <a:r>
              <a:rPr lang="en-US" altLang="fr-FR" dirty="0" err="1"/>
              <a:t>millenaire</a:t>
            </a:r>
            <a:r>
              <a:rPr lang="en-US" altLang="fr-FR" dirty="0"/>
              <a:t> 1 million de dollar</a:t>
            </a:r>
            <a:endParaRPr lang="fr-FR" alt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8229600" cy="15208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>
              <a:defRPr sz="4800">
                <a:sym typeface="Symbol" pitchFamily="18" charset="2"/>
              </a:defRPr>
            </a:lvl1pPr>
          </a:lstStyle>
          <a:p>
            <a:pPr lvl="0"/>
            <a:endParaRPr lang="en-US" altLang="en-US" noProof="0">
              <a:sym typeface="Symbol" pitchFamily="18" charset="2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86200"/>
            <a:ext cx="3657600" cy="13033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500">
                <a:solidFill>
                  <a:schemeClr val="accent1"/>
                </a:solidFill>
              </a:defRPr>
            </a:lvl1pPr>
          </a:lstStyle>
          <a:p>
            <a:pPr lvl="0"/>
            <a:endParaRPr lang="en-US" altLang="en-US" noProof="0"/>
          </a:p>
          <a:p>
            <a:pPr lvl="0"/>
            <a:endParaRPr lang="en-US" altLang="en-US" noProof="0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828800" y="5449888"/>
            <a:ext cx="54864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bg2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9616819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399FE-A415-482A-A97B-C2DCD178A9A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14496263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08788" y="0"/>
            <a:ext cx="2209800" cy="65103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4625" y="0"/>
            <a:ext cx="6481763" cy="65103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2073E-4D3B-465B-BD77-66603CB5098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15547668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534400" cy="60960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555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544145" y="0"/>
            <a:ext cx="2090636" cy="5232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6279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C8E82-106D-482C-BF01-23DEFAA648D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38076262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4D07-DB2E-43FF-AA67-C88ECA02DF1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4543340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4625" y="719138"/>
            <a:ext cx="4344988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72013" y="719138"/>
            <a:ext cx="4346575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82164-73B2-4ACC-8FA0-21A53AFD673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116657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F3DC7-90E2-4C2C-844D-DB6F989D6E2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17558622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93E6F-A11E-401A-BEAD-B301C1C8373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7378573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9F85B-E66B-4890-B131-3F9264D42B7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4581651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4576B-47D3-4A47-9BF1-2A2CA080F79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28160286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50A64-A5F6-4227-B342-4972A6F3CAC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</a:t>
            </a:r>
          </a:p>
        </p:txBody>
      </p:sp>
    </p:spTree>
    <p:extLst>
      <p:ext uri="{BB962C8B-B14F-4D97-AF65-F5344CB8AC3E}">
        <p14:creationId xmlns:p14="http://schemas.microsoft.com/office/powerpoint/2010/main" val="6334281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0"/>
            <a:ext cx="765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AA522CE-2654-4AB1-8E81-249BA6692C9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244475" y="536575"/>
            <a:ext cx="864393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4625" y="719138"/>
            <a:ext cx="884396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7600" y="6588125"/>
            <a:ext cx="68961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dirty="0" err="1"/>
              <a:t>Nik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716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SzPct val="140000"/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9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t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tif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91701"/>
            <a:ext cx="8229600" cy="1520825"/>
          </a:xfrm>
        </p:spPr>
        <p:txBody>
          <a:bodyPr/>
          <a:lstStyle/>
          <a:p>
            <a:pPr algn="l" eaLnBrk="1" hangingPunct="1"/>
            <a:r>
              <a:rPr lang="fr-FR" sz="4400" dirty="0"/>
              <a:t>Particules </a:t>
            </a:r>
            <a:br>
              <a:rPr lang="fr-FR" sz="4400" dirty="0"/>
            </a:br>
            <a:r>
              <a:rPr lang="fr-FR" sz="4400" dirty="0"/>
              <a:t>et Interactions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5" y="1429124"/>
            <a:ext cx="6039853" cy="1303338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fr-FR" sz="2000" dirty="0"/>
              <a:t>Nikola </a:t>
            </a:r>
            <a:r>
              <a:rPr lang="fr-FR" sz="2000" dirty="0" err="1"/>
              <a:t>Makovec</a:t>
            </a:r>
            <a:r>
              <a:rPr lang="fr-FR" sz="2000" dirty="0"/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fr-FR" sz="2000" dirty="0"/>
              <a:t>Nicolas Arnaud</a:t>
            </a:r>
          </a:p>
          <a:p>
            <a:pPr algn="l" eaLnBrk="1" hangingPunct="1">
              <a:lnSpc>
                <a:spcPct val="90000"/>
              </a:lnSpc>
            </a:pPr>
            <a:r>
              <a:rPr lang="fr-FR" sz="2000" u="sng" dirty="0" err="1"/>
              <a:t>Dimitris</a:t>
            </a:r>
            <a:r>
              <a:rPr lang="fr-FR" sz="2000" u="sng" dirty="0"/>
              <a:t> </a:t>
            </a:r>
            <a:r>
              <a:rPr lang="fr-FR" sz="2000" u="sng" dirty="0" err="1"/>
              <a:t>Varouchas</a:t>
            </a:r>
            <a:endParaRPr lang="fr-FR" sz="2000" u="sng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  <a:p>
            <a:pPr algn="l" eaLnBrk="1" hangingPunct="1">
              <a:lnSpc>
                <a:spcPct val="90000"/>
              </a:lnSpc>
            </a:pPr>
            <a:endParaRPr lang="fr-FR" sz="1400" dirty="0"/>
          </a:p>
        </p:txBody>
      </p:sp>
      <p:grpSp>
        <p:nvGrpSpPr>
          <p:cNvPr id="4100" name="Group 10"/>
          <p:cNvGrpSpPr>
            <a:grpSpLocks/>
          </p:cNvGrpSpPr>
          <p:nvPr/>
        </p:nvGrpSpPr>
        <p:grpSpPr bwMode="auto">
          <a:xfrm>
            <a:off x="0" y="6210300"/>
            <a:ext cx="6477000" cy="647700"/>
            <a:chOff x="0" y="3720"/>
            <a:chExt cx="4768" cy="60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20"/>
              <a:ext cx="1200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" y="3720"/>
              <a:ext cx="1200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" y="3720"/>
              <a:ext cx="1200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" y="3720"/>
              <a:ext cx="1200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917" y="2755717"/>
            <a:ext cx="652111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i="0" u="none" strike="noStrike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Laboratoire</a:t>
            </a:r>
            <a:r>
              <a:rPr lang="en-GB" sz="2400" i="0" u="none" strike="noStrike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de Physique des 2 </a:t>
            </a:r>
            <a:r>
              <a:rPr lang="en-GB" sz="2400" i="0" u="none" strike="noStrike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infinis</a:t>
            </a:r>
            <a:r>
              <a:rPr lang="en-GB" sz="2400" i="0" u="none" strike="noStrike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Irène Joliot-Curie</a:t>
            </a:r>
            <a:endParaRPr lang="fr-FR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CNRS/IN2P3, Université Paris-Saclay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8667" y="5393130"/>
            <a:ext cx="320953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400" dirty="0" err="1"/>
              <a:t>Masterclasses</a:t>
            </a:r>
            <a:r>
              <a:rPr lang="fr-FR" sz="2400" dirty="0"/>
              <a:t> 2023</a:t>
            </a:r>
          </a:p>
        </p:txBody>
      </p:sp>
      <p:pic>
        <p:nvPicPr>
          <p:cNvPr id="4" name="Picture 2" descr="Geant4 : introduction">
            <a:extLst>
              <a:ext uri="{FF2B5EF4-FFF2-40B4-BE49-F238E27FC236}">
                <a16:creationId xmlns:a16="http://schemas.microsoft.com/office/drawing/2014/main" id="{50CBD092-9EC0-5B9F-F7FB-85AB7076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7" y="3965769"/>
            <a:ext cx="1536975" cy="119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09A5E-2153-B282-9395-C325B421B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970" y="4036236"/>
            <a:ext cx="2459365" cy="964457"/>
          </a:xfrm>
          <a:prstGeom prst="rect">
            <a:avLst/>
          </a:prstGeom>
        </p:spPr>
      </p:pic>
      <p:pic>
        <p:nvPicPr>
          <p:cNvPr id="6" name="Picture 4" descr="French National Centre for Scientific Research - Wikipedia">
            <a:extLst>
              <a:ext uri="{FF2B5EF4-FFF2-40B4-BE49-F238E27FC236}">
                <a16:creationId xmlns:a16="http://schemas.microsoft.com/office/drawing/2014/main" id="{070EABB7-94F3-BDEC-0AE6-A7DF91A6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3" y="3915251"/>
            <a:ext cx="1206429" cy="120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875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9185BC1-B791-4B90-B675-F62AF6BCD61E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5839" y="0"/>
            <a:ext cx="5828840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L’interaction nucléaire forte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79400" y="736600"/>
            <a:ext cx="5956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dirty="0"/>
              <a:t>Responsable de la stabilité des noyaux ainsi que du proton</a:t>
            </a:r>
            <a:endParaRPr lang="fr-FR" altLang="fr-FR" sz="2000" dirty="0">
              <a:solidFill>
                <a:srgbClr val="FF0000"/>
              </a:solidFill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1066800" y="2819400"/>
            <a:ext cx="3086100" cy="4254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/>
              <a:t>Médiateurs: </a:t>
            </a:r>
            <a:r>
              <a:rPr lang="fr-FR" altLang="fr-FR" sz="2000" b="1">
                <a:solidFill>
                  <a:srgbClr val="E71919"/>
                </a:solidFill>
              </a:rPr>
              <a:t>8 gluons</a:t>
            </a:r>
            <a:r>
              <a:rPr lang="fr-FR" altLang="fr-FR" sz="2000" b="1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3318" name="Group 5"/>
          <p:cNvGrpSpPr>
            <a:grpSpLocks/>
          </p:cNvGrpSpPr>
          <p:nvPr/>
        </p:nvGrpSpPr>
        <p:grpSpPr bwMode="auto">
          <a:xfrm>
            <a:off x="5270500" y="617538"/>
            <a:ext cx="3548063" cy="3360737"/>
            <a:chOff x="40" y="416"/>
            <a:chExt cx="2648" cy="2608"/>
          </a:xfrm>
        </p:grpSpPr>
        <p:sp>
          <p:nvSpPr>
            <p:cNvPr id="13322" name="Oval 6"/>
            <p:cNvSpPr>
              <a:spLocks noChangeArrowheads="1"/>
            </p:cNvSpPr>
            <p:nvPr/>
          </p:nvSpPr>
          <p:spPr bwMode="auto">
            <a:xfrm>
              <a:off x="283" y="966"/>
              <a:ext cx="757" cy="7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3323" name="Oval 7"/>
            <p:cNvSpPr>
              <a:spLocks noChangeArrowheads="1"/>
            </p:cNvSpPr>
            <p:nvPr/>
          </p:nvSpPr>
          <p:spPr bwMode="auto">
            <a:xfrm>
              <a:off x="987" y="2150"/>
              <a:ext cx="757" cy="77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3324" name="Oval 8"/>
            <p:cNvSpPr>
              <a:spLocks noChangeArrowheads="1"/>
            </p:cNvSpPr>
            <p:nvPr/>
          </p:nvSpPr>
          <p:spPr bwMode="auto">
            <a:xfrm>
              <a:off x="1611" y="774"/>
              <a:ext cx="757" cy="77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3325" name="Text Box 9"/>
            <p:cNvSpPr txBox="1">
              <a:spLocks noChangeArrowheads="1"/>
            </p:cNvSpPr>
            <p:nvPr/>
          </p:nvSpPr>
          <p:spPr bwMode="auto">
            <a:xfrm>
              <a:off x="376" y="1132"/>
              <a:ext cx="498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2000" b="1">
                  <a:latin typeface="Comic Sans MS" pitchFamily="66" charset="0"/>
                </a:rPr>
                <a:t>u</a:t>
              </a:r>
            </a:p>
          </p:txBody>
        </p:sp>
        <p:sp>
          <p:nvSpPr>
            <p:cNvPr id="13326" name="Text Box 10"/>
            <p:cNvSpPr txBox="1">
              <a:spLocks noChangeArrowheads="1"/>
            </p:cNvSpPr>
            <p:nvPr/>
          </p:nvSpPr>
          <p:spPr bwMode="auto">
            <a:xfrm>
              <a:off x="1135" y="2343"/>
              <a:ext cx="512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800" b="1">
                  <a:latin typeface="Comic Sans MS" pitchFamily="66" charset="0"/>
                </a:rPr>
                <a:t>u</a:t>
              </a:r>
            </a:p>
          </p:txBody>
        </p:sp>
        <p:sp>
          <p:nvSpPr>
            <p:cNvPr id="13327" name="Text Box 11"/>
            <p:cNvSpPr txBox="1">
              <a:spLocks noChangeArrowheads="1"/>
            </p:cNvSpPr>
            <p:nvPr/>
          </p:nvSpPr>
          <p:spPr bwMode="auto">
            <a:xfrm>
              <a:off x="1743" y="919"/>
              <a:ext cx="49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800" b="1">
                  <a:latin typeface="Comic Sans MS" pitchFamily="66" charset="0"/>
                </a:rPr>
                <a:t>d</a:t>
              </a:r>
            </a:p>
          </p:txBody>
        </p:sp>
        <p:sp>
          <p:nvSpPr>
            <p:cNvPr id="13328" name="Oval 12"/>
            <p:cNvSpPr>
              <a:spLocks noChangeArrowheads="1"/>
            </p:cNvSpPr>
            <p:nvPr/>
          </p:nvSpPr>
          <p:spPr bwMode="auto">
            <a:xfrm>
              <a:off x="40" y="416"/>
              <a:ext cx="2648" cy="2608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grpSp>
          <p:nvGrpSpPr>
            <p:cNvPr id="13329" name="Group 13"/>
            <p:cNvGrpSpPr>
              <a:grpSpLocks/>
            </p:cNvGrpSpPr>
            <p:nvPr/>
          </p:nvGrpSpPr>
          <p:grpSpPr bwMode="auto">
            <a:xfrm>
              <a:off x="631" y="932"/>
              <a:ext cx="1313" cy="1420"/>
              <a:chOff x="631" y="932"/>
              <a:chExt cx="1313" cy="1420"/>
            </a:xfrm>
          </p:grpSpPr>
          <p:grpSp>
            <p:nvGrpSpPr>
              <p:cNvPr id="13330" name="Group 14"/>
              <p:cNvGrpSpPr>
                <a:grpSpLocks/>
              </p:cNvGrpSpPr>
              <p:nvPr/>
            </p:nvGrpSpPr>
            <p:grpSpPr bwMode="auto">
              <a:xfrm>
                <a:off x="979" y="932"/>
                <a:ext cx="645" cy="244"/>
                <a:chOff x="1139" y="1140"/>
                <a:chExt cx="645" cy="244"/>
              </a:xfrm>
            </p:grpSpPr>
            <p:sp>
              <p:nvSpPr>
                <p:cNvPr id="13337" name="Freeform 15"/>
                <p:cNvSpPr>
                  <a:spLocks/>
                </p:cNvSpPr>
                <p:nvPr/>
              </p:nvSpPr>
              <p:spPr bwMode="auto">
                <a:xfrm>
                  <a:off x="1139" y="1140"/>
                  <a:ext cx="637" cy="212"/>
                </a:xfrm>
                <a:custGeom>
                  <a:avLst/>
                  <a:gdLst>
                    <a:gd name="T0" fmla="*/ 0 w 768"/>
                    <a:gd name="T1" fmla="*/ 22 h 256"/>
                    <a:gd name="T2" fmla="*/ 8 w 768"/>
                    <a:gd name="T3" fmla="*/ 9 h 256"/>
                    <a:gd name="T4" fmla="*/ 26 w 768"/>
                    <a:gd name="T5" fmla="*/ 22 h 256"/>
                    <a:gd name="T6" fmla="*/ 34 w 768"/>
                    <a:gd name="T7" fmla="*/ 5 h 256"/>
                    <a:gd name="T8" fmla="*/ 51 w 768"/>
                    <a:gd name="T9" fmla="*/ 18 h 256"/>
                    <a:gd name="T10" fmla="*/ 59 w 768"/>
                    <a:gd name="T11" fmla="*/ 2 h 256"/>
                    <a:gd name="T12" fmla="*/ 68 w 768"/>
                    <a:gd name="T13" fmla="*/ 13 h 2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68" h="256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mpd="sng">
                  <a:solidFill>
                    <a:srgbClr val="E7191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8" name="Freeform 16"/>
                <p:cNvSpPr>
                  <a:spLocks/>
                </p:cNvSpPr>
                <p:nvPr/>
              </p:nvSpPr>
              <p:spPr bwMode="auto">
                <a:xfrm>
                  <a:off x="1147" y="1172"/>
                  <a:ext cx="637" cy="212"/>
                </a:xfrm>
                <a:custGeom>
                  <a:avLst/>
                  <a:gdLst>
                    <a:gd name="T0" fmla="*/ 0 w 768"/>
                    <a:gd name="T1" fmla="*/ 22 h 256"/>
                    <a:gd name="T2" fmla="*/ 8 w 768"/>
                    <a:gd name="T3" fmla="*/ 9 h 256"/>
                    <a:gd name="T4" fmla="*/ 26 w 768"/>
                    <a:gd name="T5" fmla="*/ 22 h 256"/>
                    <a:gd name="T6" fmla="*/ 34 w 768"/>
                    <a:gd name="T7" fmla="*/ 5 h 256"/>
                    <a:gd name="T8" fmla="*/ 51 w 768"/>
                    <a:gd name="T9" fmla="*/ 18 h 256"/>
                    <a:gd name="T10" fmla="*/ 59 w 768"/>
                    <a:gd name="T11" fmla="*/ 2 h 256"/>
                    <a:gd name="T12" fmla="*/ 68 w 768"/>
                    <a:gd name="T13" fmla="*/ 13 h 2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68" h="256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331" name="Group 17"/>
              <p:cNvGrpSpPr>
                <a:grpSpLocks/>
              </p:cNvGrpSpPr>
              <p:nvPr/>
            </p:nvGrpSpPr>
            <p:grpSpPr bwMode="auto">
              <a:xfrm>
                <a:off x="1548" y="1544"/>
                <a:ext cx="396" cy="712"/>
                <a:chOff x="1708" y="1752"/>
                <a:chExt cx="396" cy="712"/>
              </a:xfrm>
            </p:grpSpPr>
            <p:sp>
              <p:nvSpPr>
                <p:cNvPr id="13335" name="Freeform 18"/>
                <p:cNvSpPr>
                  <a:spLocks/>
                </p:cNvSpPr>
                <p:nvPr/>
              </p:nvSpPr>
              <p:spPr bwMode="auto">
                <a:xfrm flipH="1">
                  <a:off x="1708" y="1752"/>
                  <a:ext cx="372" cy="696"/>
                </a:xfrm>
                <a:custGeom>
                  <a:avLst/>
                  <a:gdLst>
                    <a:gd name="T0" fmla="*/ 0 w 560"/>
                    <a:gd name="T1" fmla="*/ 0 h 672"/>
                    <a:gd name="T2" fmla="*/ 1 w 560"/>
                    <a:gd name="T3" fmla="*/ 76 h 672"/>
                    <a:gd name="T4" fmla="*/ 1 w 560"/>
                    <a:gd name="T5" fmla="*/ 380 h 672"/>
                    <a:gd name="T6" fmla="*/ 2 w 560"/>
                    <a:gd name="T7" fmla="*/ 455 h 672"/>
                    <a:gd name="T8" fmla="*/ 1 w 560"/>
                    <a:gd name="T9" fmla="*/ 757 h 672"/>
                    <a:gd name="T10" fmla="*/ 3 w 560"/>
                    <a:gd name="T11" fmla="*/ 835 h 672"/>
                    <a:gd name="T12" fmla="*/ 2 w 560"/>
                    <a:gd name="T13" fmla="*/ 1063 h 6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6" name="Freeform 19"/>
                <p:cNvSpPr>
                  <a:spLocks/>
                </p:cNvSpPr>
                <p:nvPr/>
              </p:nvSpPr>
              <p:spPr bwMode="auto">
                <a:xfrm flipH="1">
                  <a:off x="1732" y="1768"/>
                  <a:ext cx="372" cy="696"/>
                </a:xfrm>
                <a:custGeom>
                  <a:avLst/>
                  <a:gdLst>
                    <a:gd name="T0" fmla="*/ 0 w 560"/>
                    <a:gd name="T1" fmla="*/ 0 h 672"/>
                    <a:gd name="T2" fmla="*/ 1 w 560"/>
                    <a:gd name="T3" fmla="*/ 76 h 672"/>
                    <a:gd name="T4" fmla="*/ 1 w 560"/>
                    <a:gd name="T5" fmla="*/ 380 h 672"/>
                    <a:gd name="T6" fmla="*/ 2 w 560"/>
                    <a:gd name="T7" fmla="*/ 455 h 672"/>
                    <a:gd name="T8" fmla="*/ 1 w 560"/>
                    <a:gd name="T9" fmla="*/ 757 h 672"/>
                    <a:gd name="T10" fmla="*/ 3 w 560"/>
                    <a:gd name="T11" fmla="*/ 835 h 672"/>
                    <a:gd name="T12" fmla="*/ 2 w 560"/>
                    <a:gd name="T13" fmla="*/ 1063 h 6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332" name="Group 20"/>
              <p:cNvGrpSpPr>
                <a:grpSpLocks/>
              </p:cNvGrpSpPr>
              <p:nvPr/>
            </p:nvGrpSpPr>
            <p:grpSpPr bwMode="auto">
              <a:xfrm>
                <a:off x="631" y="1763"/>
                <a:ext cx="489" cy="589"/>
                <a:chOff x="791" y="1971"/>
                <a:chExt cx="489" cy="589"/>
              </a:xfrm>
            </p:grpSpPr>
            <p:sp>
              <p:nvSpPr>
                <p:cNvPr id="13333" name="Freeform 21"/>
                <p:cNvSpPr>
                  <a:spLocks/>
                </p:cNvSpPr>
                <p:nvPr/>
              </p:nvSpPr>
              <p:spPr bwMode="auto">
                <a:xfrm>
                  <a:off x="815" y="1971"/>
                  <a:ext cx="465" cy="573"/>
                </a:xfrm>
                <a:custGeom>
                  <a:avLst/>
                  <a:gdLst>
                    <a:gd name="T0" fmla="*/ 0 w 560"/>
                    <a:gd name="T1" fmla="*/ 0 h 672"/>
                    <a:gd name="T2" fmla="*/ 17 w 560"/>
                    <a:gd name="T3" fmla="*/ 7 h 672"/>
                    <a:gd name="T4" fmla="*/ 12 w 560"/>
                    <a:gd name="T5" fmla="*/ 31 h 672"/>
                    <a:gd name="T6" fmla="*/ 30 w 560"/>
                    <a:gd name="T7" fmla="*/ 37 h 672"/>
                    <a:gd name="T8" fmla="*/ 26 w 560"/>
                    <a:gd name="T9" fmla="*/ 61 h 672"/>
                    <a:gd name="T10" fmla="*/ 47 w 560"/>
                    <a:gd name="T11" fmla="*/ 67 h 672"/>
                    <a:gd name="T12" fmla="*/ 42 w 560"/>
                    <a:gd name="T13" fmla="*/ 84 h 6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4" name="Freeform 22"/>
                <p:cNvSpPr>
                  <a:spLocks/>
                </p:cNvSpPr>
                <p:nvPr/>
              </p:nvSpPr>
              <p:spPr bwMode="auto">
                <a:xfrm>
                  <a:off x="791" y="1987"/>
                  <a:ext cx="465" cy="573"/>
                </a:xfrm>
                <a:custGeom>
                  <a:avLst/>
                  <a:gdLst>
                    <a:gd name="T0" fmla="*/ 0 w 560"/>
                    <a:gd name="T1" fmla="*/ 0 h 672"/>
                    <a:gd name="T2" fmla="*/ 17 w 560"/>
                    <a:gd name="T3" fmla="*/ 7 h 672"/>
                    <a:gd name="T4" fmla="*/ 12 w 560"/>
                    <a:gd name="T5" fmla="*/ 31 h 672"/>
                    <a:gd name="T6" fmla="*/ 30 w 560"/>
                    <a:gd name="T7" fmla="*/ 37 h 672"/>
                    <a:gd name="T8" fmla="*/ 26 w 560"/>
                    <a:gd name="T9" fmla="*/ 61 h 672"/>
                    <a:gd name="T10" fmla="*/ 47 w 560"/>
                    <a:gd name="T11" fmla="*/ 67 h 672"/>
                    <a:gd name="T12" fmla="*/ 42 w 560"/>
                    <a:gd name="T13" fmla="*/ 84 h 6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0" h="672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w="3810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3319" name="Rectangle 26"/>
          <p:cNvSpPr>
            <a:spLocks noChangeArrowheads="1"/>
          </p:cNvSpPr>
          <p:nvPr/>
        </p:nvSpPr>
        <p:spPr bwMode="auto">
          <a:xfrm>
            <a:off x="474663" y="4467542"/>
            <a:ext cx="8343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+mj-lt"/>
              </a:rPr>
              <a:t>Les quarks n’existent pas à l’état libre : </a:t>
            </a:r>
            <a:r>
              <a:rPr lang="fr-FR" sz="2400" dirty="0">
                <a:latin typeface="+mj-lt"/>
              </a:rPr>
              <a:t>ils ne peuvent pas être isolés, et ils sont confinés à l’intérieur de </a:t>
            </a:r>
            <a:r>
              <a:rPr lang="fr-FR" sz="2400" b="1" dirty="0">
                <a:latin typeface="+mj-lt"/>
              </a:rPr>
              <a:t>hadrons</a:t>
            </a:r>
            <a:r>
              <a:rPr lang="fr-FR" sz="2400" dirty="0">
                <a:latin typeface="+mj-lt"/>
              </a:rPr>
              <a:t> (assemblages de quarks) </a:t>
            </a:r>
            <a:r>
              <a:rPr lang="fr-FR" altLang="fr-FR" sz="2400" dirty="0">
                <a:latin typeface="+mj-lt"/>
              </a:rPr>
              <a:t>collés par les </a:t>
            </a:r>
            <a:r>
              <a:rPr lang="fr-FR" altLang="fr-FR" sz="2400" b="1" dirty="0">
                <a:latin typeface="+mj-lt"/>
              </a:rPr>
              <a:t>gluons </a:t>
            </a:r>
          </a:p>
        </p:txBody>
      </p:sp>
      <p:sp>
        <p:nvSpPr>
          <p:cNvPr id="13320" name="Text Box 28"/>
          <p:cNvSpPr txBox="1">
            <a:spLocks noChangeArrowheads="1"/>
          </p:cNvSpPr>
          <p:nvPr/>
        </p:nvSpPr>
        <p:spPr bwMode="auto">
          <a:xfrm>
            <a:off x="7566025" y="3841750"/>
            <a:ext cx="101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/>
              <a:t>Proton</a:t>
            </a:r>
          </a:p>
        </p:txBody>
      </p:sp>
      <p:sp>
        <p:nvSpPr>
          <p:cNvPr id="13321" name="Text Box 29"/>
          <p:cNvSpPr txBox="1">
            <a:spLocks noChangeArrowheads="1"/>
          </p:cNvSpPr>
          <p:nvPr/>
        </p:nvSpPr>
        <p:spPr bwMode="auto">
          <a:xfrm>
            <a:off x="1509713" y="3295650"/>
            <a:ext cx="7428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m=0</a:t>
            </a:r>
          </a:p>
        </p:txBody>
      </p:sp>
    </p:spTree>
    <p:extLst>
      <p:ext uri="{BB962C8B-B14F-4D97-AF65-F5344CB8AC3E}">
        <p14:creationId xmlns:p14="http://schemas.microsoft.com/office/powerpoint/2010/main" val="110335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D6AF71-9A56-4E0B-9131-501C31385885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98912" y="0"/>
            <a:ext cx="5979522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L’interaction nucléaire faible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381" y="767398"/>
            <a:ext cx="5443220" cy="5694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400" dirty="0"/>
              <a:t>Responsable de: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dirty="0"/>
              <a:t>Radioactivité β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dirty="0"/>
              <a:t>Participe aux réactions nucléaires au cœur du Soleil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000" dirty="0"/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/>
              <a:t>10 000 fois </a:t>
            </a:r>
            <a:r>
              <a:rPr lang="fr-FR" altLang="fr-FR" sz="2200" dirty="0">
                <a:solidFill>
                  <a:srgbClr val="990099"/>
                </a:solidFill>
              </a:rPr>
              <a:t>plus faible que l'interaction électromagnétique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altLang="fr-FR" sz="2200" dirty="0">
              <a:solidFill>
                <a:srgbClr val="9900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200" dirty="0"/>
              <a:t>1 000 000 fois </a:t>
            </a:r>
            <a:r>
              <a:rPr lang="fr-FR" altLang="fr-FR" sz="2200" dirty="0">
                <a:solidFill>
                  <a:srgbClr val="990099"/>
                </a:solidFill>
              </a:rPr>
              <a:t>plus faible que l’interaction forte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altLang="fr-FR" sz="2200" dirty="0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143000" y="2590800"/>
            <a:ext cx="3683000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/>
              <a:t>Médiateurs : </a:t>
            </a:r>
            <a:r>
              <a:rPr lang="fr-FR" altLang="fr-FR" sz="2000" b="1">
                <a:solidFill>
                  <a:srgbClr val="FF0000"/>
                </a:solidFill>
              </a:rPr>
              <a:t>W</a:t>
            </a:r>
            <a:r>
              <a:rPr lang="fr-FR" altLang="fr-FR" sz="2000" b="1" baseline="30000">
                <a:solidFill>
                  <a:srgbClr val="FF0000"/>
                </a:solidFill>
              </a:rPr>
              <a:t>+</a:t>
            </a:r>
            <a:r>
              <a:rPr lang="fr-FR" altLang="fr-FR" sz="2000" b="1">
                <a:solidFill>
                  <a:srgbClr val="FF0000"/>
                </a:solidFill>
              </a:rPr>
              <a:t>,W</a:t>
            </a:r>
            <a:r>
              <a:rPr lang="fr-FR" altLang="fr-FR" sz="2000" b="1" baseline="30000">
                <a:solidFill>
                  <a:srgbClr val="FF0000"/>
                </a:solidFill>
              </a:rPr>
              <a:t>-</a:t>
            </a:r>
            <a:r>
              <a:rPr lang="fr-FR" altLang="fr-FR" sz="2000" b="1">
                <a:solidFill>
                  <a:srgbClr val="FF0000"/>
                </a:solidFill>
              </a:rPr>
              <a:t> et Z</a:t>
            </a:r>
            <a:r>
              <a:rPr lang="fr-FR" altLang="fr-FR" sz="2000" b="1" baseline="3000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12" y="3718560"/>
            <a:ext cx="3042581" cy="22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6" name="Picture 2" descr="http://upload.wikimedia.org/wikipedia/commons/thumb/c/ca/Beta_decay_artistic.svg/220px-Beta_decay_artistic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634" y="1031650"/>
            <a:ext cx="3450359" cy="232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8">
            <a:extLst>
              <a:ext uri="{FF2B5EF4-FFF2-40B4-BE49-F238E27FC236}">
                <a16:creationId xmlns:a16="http://schemas.microsoft.com/office/drawing/2014/main" id="{4B29AEC8-CC22-7958-AB8C-670F7AC4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471" y="3057487"/>
            <a:ext cx="243590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Particules massives</a:t>
            </a:r>
          </a:p>
        </p:txBody>
      </p:sp>
    </p:spTree>
    <p:extLst>
      <p:ext uri="{BB962C8B-B14F-4D97-AF65-F5344CB8AC3E}">
        <p14:creationId xmlns:p14="http://schemas.microsoft.com/office/powerpoint/2010/main" val="34437449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CBDA8E-227B-465A-8778-FD971559732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13025" y="0"/>
            <a:ext cx="3951288" cy="519113"/>
          </a:xfrm>
        </p:spPr>
        <p:txBody>
          <a:bodyPr wrap="square" anchor="ctr"/>
          <a:lstStyle/>
          <a:p>
            <a:pPr eaLnBrk="1" hangingPunct="1"/>
            <a:r>
              <a:rPr lang="en-US" altLang="fr-FR" sz="2400"/>
              <a:t>La gravitation</a:t>
            </a:r>
          </a:p>
        </p:txBody>
      </p:sp>
      <p:sp>
        <p:nvSpPr>
          <p:cNvPr id="9114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0975" y="670242"/>
            <a:ext cx="5218928" cy="6051233"/>
          </a:xfrm>
        </p:spPr>
        <p:txBody>
          <a:bodyPr/>
          <a:lstStyle/>
          <a:p>
            <a:pPr eaLnBrk="1" hangingPunct="1">
              <a:defRPr/>
            </a:pPr>
            <a:r>
              <a:rPr lang="fr-FR" sz="2200" dirty="0">
                <a:latin typeface="+mj-lt"/>
              </a:rPr>
              <a:t>Responsable de la pesanteur, des marées, des mouvements des planètes, … </a:t>
            </a:r>
          </a:p>
          <a:p>
            <a:pPr eaLnBrk="1" hangingPunct="1">
              <a:defRPr/>
            </a:pPr>
            <a:endParaRPr lang="fr-FR" sz="800" dirty="0">
              <a:latin typeface="+mj-lt"/>
            </a:endParaRPr>
          </a:p>
          <a:p>
            <a:pPr eaLnBrk="1" hangingPunct="1">
              <a:defRPr/>
            </a:pPr>
            <a:r>
              <a:rPr lang="fr-FR" altLang="fr-FR" sz="2200" b="1" u="sng" dirty="0"/>
              <a:t>Force complètement négligeable à l’échelle du noyau</a:t>
            </a:r>
          </a:p>
          <a:p>
            <a:pPr lvl="1" eaLnBrk="1" hangingPunct="1">
              <a:defRPr/>
            </a:pPr>
            <a:r>
              <a:rPr lang="fr-FR" altLang="fr-FR" sz="2000" dirty="0">
                <a:latin typeface="+mj-lt"/>
              </a:rPr>
              <a:t>10</a:t>
            </a:r>
            <a:r>
              <a:rPr lang="fr-FR" altLang="fr-FR" sz="2000" baseline="30000" dirty="0">
                <a:latin typeface="+mj-lt"/>
              </a:rPr>
              <a:t>-32  </a:t>
            </a:r>
            <a:r>
              <a:rPr lang="fr-FR" altLang="fr-FR" sz="2000" dirty="0">
                <a:latin typeface="+mj-lt"/>
              </a:rPr>
              <a:t>fois plus faible que l’interaction faible</a:t>
            </a:r>
          </a:p>
          <a:p>
            <a:pPr lvl="1" eaLnBrk="1" hangingPunct="1">
              <a:defRPr/>
            </a:pPr>
            <a:r>
              <a:rPr lang="fr-FR" altLang="fr-FR" sz="2000" dirty="0">
                <a:latin typeface="+mj-lt"/>
              </a:rPr>
              <a:t>Interaction uniquement  attractive</a:t>
            </a:r>
          </a:p>
          <a:p>
            <a:pPr marL="344487" lvl="1" indent="0" eaLnBrk="1" hangingPunct="1">
              <a:buNone/>
              <a:defRPr/>
            </a:pPr>
            <a:r>
              <a:rPr lang="fr-FR" altLang="fr-FR" sz="2000" dirty="0">
                <a:latin typeface="+mj-lt"/>
                <a:sym typeface="Symbol"/>
              </a:rPr>
              <a:t>     </a:t>
            </a:r>
            <a:r>
              <a:rPr lang="fr-FR" altLang="fr-FR" sz="2000" dirty="0">
                <a:latin typeface="+mj-lt"/>
              </a:rPr>
              <a:t>dominante à grande échelle</a:t>
            </a:r>
          </a:p>
          <a:p>
            <a:pPr marL="344487" lvl="1" indent="0" eaLnBrk="1" hangingPunct="1">
              <a:buFont typeface="Wingdings" pitchFamily="2" charset="2"/>
              <a:buNone/>
              <a:defRPr/>
            </a:pPr>
            <a:endParaRPr lang="fr-FR" altLang="fr-FR" sz="800" dirty="0"/>
          </a:p>
          <a:p>
            <a:pPr eaLnBrk="1" hangingPunct="1">
              <a:defRPr/>
            </a:pPr>
            <a:r>
              <a:rPr lang="fr-FR" altLang="fr-FR" sz="2200" dirty="0"/>
              <a:t>Décrite par la relativité générale</a:t>
            </a:r>
          </a:p>
          <a:p>
            <a:pPr lvl="1" eaLnBrk="1" hangingPunct="1">
              <a:defRPr/>
            </a:pPr>
            <a:r>
              <a:rPr lang="fr-FR" altLang="fr-FR" sz="2000" dirty="0"/>
              <a:t>La gravitation est issue d’une déformation de l’espace temps</a:t>
            </a:r>
            <a:endParaRPr lang="fr-FR" altLang="fr-FR" sz="2200" dirty="0"/>
          </a:p>
          <a:p>
            <a:pPr lvl="1" eaLnBrk="1" hangingPunct="1">
              <a:defRPr/>
            </a:pPr>
            <a:endParaRPr lang="fr-FR" altLang="fr-FR" sz="2000" dirty="0"/>
          </a:p>
          <a:p>
            <a:pPr lvl="1" eaLnBrk="1" hangingPunct="1">
              <a:defRPr/>
            </a:pPr>
            <a:endParaRPr lang="fr-FR" altLang="fr-FR" sz="2000" dirty="0"/>
          </a:p>
          <a:p>
            <a:pPr lvl="1" eaLnBrk="1" hangingPunct="1">
              <a:defRPr/>
            </a:pPr>
            <a:endParaRPr lang="fr-FR" altLang="fr-FR" sz="2000" dirty="0"/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656590" y="6083300"/>
            <a:ext cx="3898900" cy="4254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>
                <a:latin typeface="Calibri" pitchFamily="34" charset="0"/>
              </a:rPr>
              <a:t>Médiateur hypothétique : </a:t>
            </a:r>
            <a:r>
              <a:rPr lang="fr-FR" altLang="fr-FR" sz="2000" b="1">
                <a:solidFill>
                  <a:srgbClr val="FF0000"/>
                </a:solidFill>
                <a:latin typeface="Calibri" pitchFamily="34" charset="0"/>
              </a:rPr>
              <a:t>graviton</a:t>
            </a:r>
            <a:endParaRPr lang="fr-FR" altLang="fr-FR" sz="2000" b="1" baseline="3000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5367" name="Image 8" descr="Eclipsing_binary_star_animation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11" descr="espacetem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3292475"/>
            <a:ext cx="35655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s3.amazonaws.com/readers/2010/05/13/newtonmanzan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192" y="764704"/>
            <a:ext cx="2944808" cy="2208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7100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CBDA8E-227B-465A-8778-FD971559732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6120" y="28724"/>
            <a:ext cx="8377880" cy="461665"/>
          </a:xfrm>
        </p:spPr>
        <p:txBody>
          <a:bodyPr wrap="square" anchor="ctr"/>
          <a:lstStyle/>
          <a:p>
            <a:pPr eaLnBrk="1" hangingPunct="1"/>
            <a:r>
              <a:rPr lang="fr-FR" altLang="fr-FR" sz="2400" dirty="0"/>
              <a:t>Chimie : tableau périodique des éléments ?</a:t>
            </a:r>
          </a:p>
        </p:txBody>
      </p:sp>
    </p:spTree>
    <p:extLst>
      <p:ext uri="{BB962C8B-B14F-4D97-AF65-F5344CB8AC3E}">
        <p14:creationId xmlns:p14="http://schemas.microsoft.com/office/powerpoint/2010/main" val="290375576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CBDA8E-227B-465A-8778-FD971559732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pic>
        <p:nvPicPr>
          <p:cNvPr id="106498" name="Picture 2" descr="undefined">
            <a:extLst>
              <a:ext uri="{FF2B5EF4-FFF2-40B4-BE49-F238E27FC236}">
                <a16:creationId xmlns:a16="http://schemas.microsoft.com/office/drawing/2014/main" id="{34230653-749B-FBFC-40F8-42936D90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" y="746914"/>
            <a:ext cx="8377880" cy="53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8">
            <a:extLst>
              <a:ext uri="{FF2B5EF4-FFF2-40B4-BE49-F238E27FC236}">
                <a16:creationId xmlns:a16="http://schemas.microsoft.com/office/drawing/2014/main" id="{84A4A690-1720-798D-66B5-155B51135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35" y="6162669"/>
            <a:ext cx="900628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dirty="0">
                <a:latin typeface="Arial" panose="020B0604020202020204" pitchFamily="34" charset="0"/>
              </a:rPr>
              <a:t>R</a:t>
            </a:r>
            <a:r>
              <a:rPr lang="fr-FR" sz="1600" b="0" i="0" strike="noStrike" dirty="0">
                <a:effectLst/>
                <a:latin typeface="Arial" panose="020B0604020202020204" pitchFamily="34" charset="0"/>
              </a:rPr>
              <a:t>eprésente tous les éléments chimiques, ordonnés par numéro atomique croissant,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 i="0" strike="noStrike" dirty="0">
                <a:effectLst/>
                <a:latin typeface="Arial" panose="020B0604020202020204" pitchFamily="34" charset="0"/>
              </a:rPr>
              <a:t> et organisés en fonction de leur configuration électronique, qui définie leurs propriétés chimiques</a:t>
            </a:r>
            <a:endParaRPr lang="fr-FR" altLang="fr-FR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E2A8C-8A92-A573-00C6-61689E0F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0" y="28724"/>
            <a:ext cx="8377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/>
              <a:t>Chimie : tableau périodique des éléments ?</a:t>
            </a:r>
            <a:endParaRPr lang="fr-FR" altLang="fr-FR" sz="2400" kern="0" dirty="0"/>
          </a:p>
        </p:txBody>
      </p:sp>
    </p:spTree>
    <p:extLst>
      <p:ext uri="{BB962C8B-B14F-4D97-AF65-F5344CB8AC3E}">
        <p14:creationId xmlns:p14="http://schemas.microsoft.com/office/powerpoint/2010/main" val="41145596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fr-FR" altLang="fr-FR" dirty="0"/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3450" y="292099"/>
            <a:ext cx="6437630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98550" y="4562158"/>
            <a:ext cx="1217930" cy="17621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5499416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5C4EB2-F868-8580-83E0-B359108BB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</p:spTree>
    <p:extLst>
      <p:ext uri="{BB962C8B-B14F-4D97-AF65-F5344CB8AC3E}">
        <p14:creationId xmlns:p14="http://schemas.microsoft.com/office/powerpoint/2010/main" val="59182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3450" y="292099"/>
            <a:ext cx="6437630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98550" y="4562158"/>
            <a:ext cx="1217930" cy="17621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5499416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5C4EB2-F868-8580-83E0-B359108BB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</p:spTree>
    <p:extLst>
      <p:ext uri="{BB962C8B-B14F-4D97-AF65-F5344CB8AC3E}">
        <p14:creationId xmlns:p14="http://schemas.microsoft.com/office/powerpoint/2010/main" val="378373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3450" y="292099"/>
            <a:ext cx="6437630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5499416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977154-C6F3-2D2B-A46F-842C41CB2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</p:spTree>
    <p:extLst>
      <p:ext uri="{BB962C8B-B14F-4D97-AF65-F5344CB8AC3E}">
        <p14:creationId xmlns:p14="http://schemas.microsoft.com/office/powerpoint/2010/main" val="380963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 dirty="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58736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81609" y="292099"/>
            <a:ext cx="4659470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5499416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Accolade fermante 9"/>
          <p:cNvSpPr/>
          <p:nvPr/>
        </p:nvSpPr>
        <p:spPr bwMode="auto">
          <a:xfrm rot="5400000">
            <a:off x="2946975" y="4858525"/>
            <a:ext cx="327304" cy="1681002"/>
          </a:xfrm>
          <a:prstGeom prst="rightBrac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Accolade fermante 24"/>
          <p:cNvSpPr/>
          <p:nvPr/>
        </p:nvSpPr>
        <p:spPr bwMode="auto">
          <a:xfrm rot="5400000">
            <a:off x="1574342" y="5248810"/>
            <a:ext cx="341274" cy="916941"/>
          </a:xfrm>
          <a:prstGeom prst="rightBrac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92860" y="5847438"/>
            <a:ext cx="249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stable      instable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4E6CF3-B5BE-2FCB-2702-E8FBE03A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377C-9A65-35FB-9F8E-7A42F628CEA2}"/>
              </a:ext>
            </a:extLst>
          </p:cNvPr>
          <p:cNvSpPr/>
          <p:nvPr/>
        </p:nvSpPr>
        <p:spPr bwMode="auto">
          <a:xfrm>
            <a:off x="86499" y="683056"/>
            <a:ext cx="5362831" cy="6273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 monde microscopique est constitué de particules de matière, qui interagissent entre elles via des interactions (forces)…">
            <a:extLst>
              <a:ext uri="{FF2B5EF4-FFF2-40B4-BE49-F238E27FC236}">
                <a16:creationId xmlns:a16="http://schemas.microsoft.com/office/drawing/2014/main" id="{1D14D709-D59A-1D89-78F4-00A235BBF1E3}"/>
              </a:ext>
            </a:extLst>
          </p:cNvPr>
          <p:cNvSpPr txBox="1"/>
          <p:nvPr/>
        </p:nvSpPr>
        <p:spPr>
          <a:xfrm>
            <a:off x="86499" y="6361531"/>
            <a:ext cx="91440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17500" algn="l">
              <a:buSzPct val="171000"/>
              <a:defRPr sz="2600"/>
            </a:pPr>
            <a:r>
              <a:rPr lang="fr-FR" sz="2200" b="1" dirty="0">
                <a:solidFill>
                  <a:srgbClr val="FF0000"/>
                </a:solidFill>
              </a:rPr>
              <a:t>Fermions</a:t>
            </a:r>
          </a:p>
        </p:txBody>
      </p:sp>
    </p:spTree>
    <p:extLst>
      <p:ext uri="{BB962C8B-B14F-4D97-AF65-F5344CB8AC3E}">
        <p14:creationId xmlns:p14="http://schemas.microsoft.com/office/powerpoint/2010/main" val="1068052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81609" y="292099"/>
            <a:ext cx="1916271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2749708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97220" y="3910650"/>
            <a:ext cx="2749708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39744" y="452914"/>
            <a:ext cx="1617424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683AB1-F7E4-3F2E-9C45-653BC1FE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743DA-1800-EB07-7280-C35CFAE578B5}"/>
              </a:ext>
            </a:extLst>
          </p:cNvPr>
          <p:cNvSpPr/>
          <p:nvPr/>
        </p:nvSpPr>
        <p:spPr bwMode="auto">
          <a:xfrm>
            <a:off x="5372417" y="1357122"/>
            <a:ext cx="3040066" cy="4693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e monde microscopique est constitué de particules de matière, qui interagissent entre elles via des interactions (forces)…">
            <a:extLst>
              <a:ext uri="{FF2B5EF4-FFF2-40B4-BE49-F238E27FC236}">
                <a16:creationId xmlns:a16="http://schemas.microsoft.com/office/drawing/2014/main" id="{E9A2AB37-7977-FE7E-B03F-8194F1F42AE2}"/>
              </a:ext>
            </a:extLst>
          </p:cNvPr>
          <p:cNvSpPr txBox="1"/>
          <p:nvPr/>
        </p:nvSpPr>
        <p:spPr>
          <a:xfrm>
            <a:off x="5168834" y="5391517"/>
            <a:ext cx="163109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17500" algn="l">
              <a:buSzPct val="171000"/>
              <a:defRPr sz="2600"/>
            </a:pPr>
            <a:r>
              <a:rPr lang="fr-FR" sz="2200" b="1" dirty="0">
                <a:solidFill>
                  <a:srgbClr val="FF0000"/>
                </a:solidFill>
              </a:rPr>
              <a:t>Bosons</a:t>
            </a:r>
          </a:p>
        </p:txBody>
      </p:sp>
    </p:spTree>
    <p:extLst>
      <p:ext uri="{BB962C8B-B14F-4D97-AF65-F5344CB8AC3E}">
        <p14:creationId xmlns:p14="http://schemas.microsoft.com/office/powerpoint/2010/main" val="369352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5A34-5D4F-47A1-B808-6F4844237C23}" type="slidenum">
              <a:rPr lang="fr-FR" altLang="en-US"/>
              <a:pPr/>
              <a:t>2</a:t>
            </a:fld>
            <a:endParaRPr lang="fr-FR" altLang="en-US"/>
          </a:p>
        </p:txBody>
      </p:sp>
      <p:pic>
        <p:nvPicPr>
          <p:cNvPr id="845835" name="Picture 11" descr="http://images.toocharger.com/img/graphiques/fonds_d_ecran/espace/l_univers/l_univers.2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838200"/>
            <a:ext cx="9156700" cy="6861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5865" name="Rectangle 41"/>
          <p:cNvSpPr>
            <a:spLocks noChangeArrowheads="1"/>
          </p:cNvSpPr>
          <p:nvPr/>
        </p:nvSpPr>
        <p:spPr bwMode="auto">
          <a:xfrm>
            <a:off x="5638800" y="5029200"/>
            <a:ext cx="1828800" cy="1828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45841" name="Picture 17" descr="noir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5057775"/>
            <a:ext cx="28797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5853" name="Picture 29" descr="400_F_31590813_Zb9V83qy5I19AEg7zg4Aa69oKb15WF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57775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5836" name="Rectangle 12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Les particules élémentaires :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des blocs fondamentaux (sans structure interne)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qui constituent l'ensemble de la matière ordinaire </a:t>
            </a:r>
          </a:p>
        </p:txBody>
      </p:sp>
      <p:pic>
        <p:nvPicPr>
          <p:cNvPr id="845843" name="Picture 19" descr="8723909-planete-terre-isolee-sur-fond-no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057775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5845" name="Picture 21" descr="10857065-homme-de-vitruve-sous-les-rayons-x-isole-sur-fond-no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5334000"/>
            <a:ext cx="1500187" cy="1500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5847" name="Picture 23" descr="5900015-plumes-de-cygne-blanc-sur-fond-noi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2489200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5854" name="Line 30"/>
          <p:cNvSpPr>
            <a:spLocks noChangeShapeType="1"/>
          </p:cNvSpPr>
          <p:nvPr/>
        </p:nvSpPr>
        <p:spPr bwMode="auto">
          <a:xfrm>
            <a:off x="0" y="50546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2523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81609" y="292099"/>
            <a:ext cx="1916271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2749708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97220" y="3910650"/>
            <a:ext cx="2749708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39744" y="452914"/>
            <a:ext cx="1617424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683AB1-F7E4-3F2E-9C45-653BC1FE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  <p:sp>
        <p:nvSpPr>
          <p:cNvPr id="5" name="Le monde microscopique est constitué de particules de matière, qui interagissent entre elles via des interactions (forces)…">
            <a:extLst>
              <a:ext uri="{FF2B5EF4-FFF2-40B4-BE49-F238E27FC236}">
                <a16:creationId xmlns:a16="http://schemas.microsoft.com/office/drawing/2014/main" id="{779313B7-B4BF-23E5-47AB-63B15A538871}"/>
              </a:ext>
            </a:extLst>
          </p:cNvPr>
          <p:cNvSpPr txBox="1"/>
          <p:nvPr/>
        </p:nvSpPr>
        <p:spPr>
          <a:xfrm>
            <a:off x="-317575" y="6006090"/>
            <a:ext cx="9144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71285" indent="-353785" algn="l">
              <a:buSzPct val="171000"/>
              <a:buChar char="•"/>
              <a:defRPr sz="2600"/>
            </a:pPr>
            <a:r>
              <a:rPr lang="fr-FR" sz="1800" dirty="0">
                <a:solidFill>
                  <a:schemeClr val="bg1"/>
                </a:solidFill>
              </a:rPr>
              <a:t>Pour chaque </a:t>
            </a:r>
            <a:r>
              <a:rPr lang="fr-FR" sz="1800" b="1" dirty="0">
                <a:solidFill>
                  <a:schemeClr val="bg1"/>
                </a:solidFill>
              </a:rPr>
              <a:t>particule</a:t>
            </a:r>
            <a:r>
              <a:rPr lang="fr-FR" sz="1800" dirty="0">
                <a:solidFill>
                  <a:schemeClr val="bg1"/>
                </a:solidFill>
              </a:rPr>
              <a:t>, il y a une </a:t>
            </a:r>
            <a:r>
              <a:rPr lang="fr-FR" sz="1800" b="1" dirty="0">
                <a:solidFill>
                  <a:schemeClr val="bg1"/>
                </a:solidFill>
              </a:rPr>
              <a:t>antiparticule</a:t>
            </a:r>
            <a:r>
              <a:rPr lang="fr-FR" sz="1800" dirty="0">
                <a:solidFill>
                  <a:schemeClr val="bg1"/>
                </a:solidFill>
              </a:rPr>
              <a:t>, qui a la </a:t>
            </a:r>
            <a:r>
              <a:rPr lang="fr-FR" sz="1800" b="1" dirty="0">
                <a:solidFill>
                  <a:schemeClr val="bg1"/>
                </a:solidFill>
              </a:rPr>
              <a:t>même masse </a:t>
            </a:r>
            <a:r>
              <a:rPr lang="fr-FR" sz="1800" dirty="0">
                <a:solidFill>
                  <a:schemeClr val="bg1"/>
                </a:solidFill>
              </a:rPr>
              <a:t>et qui participe aux </a:t>
            </a:r>
            <a:r>
              <a:rPr lang="fr-FR" sz="1800" b="1" dirty="0">
                <a:solidFill>
                  <a:schemeClr val="bg1"/>
                </a:solidFill>
              </a:rPr>
              <a:t>mêmes interactions</a:t>
            </a:r>
            <a:r>
              <a:rPr lang="fr-FR" sz="1800" dirty="0">
                <a:solidFill>
                  <a:schemeClr val="bg1"/>
                </a:solidFill>
              </a:rPr>
              <a:t>, avec une </a:t>
            </a:r>
            <a:r>
              <a:rPr lang="fr-FR" sz="1800" b="1" dirty="0">
                <a:solidFill>
                  <a:schemeClr val="bg1"/>
                </a:solidFill>
              </a:rPr>
              <a:t>charge opposée</a:t>
            </a:r>
            <a:endParaRPr lang="fr-FR" sz="2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81609" y="292099"/>
            <a:ext cx="1916271" cy="535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31900" y="2447610"/>
            <a:ext cx="2749708" cy="1194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97220" y="3910650"/>
            <a:ext cx="2749708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39744" y="452914"/>
            <a:ext cx="1617424" cy="163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683AB1-F7E4-3F2E-9C45-653BC1FE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99" y="-6944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altLang="fr-FR" sz="2400" kern="0" dirty="0">
                <a:solidFill>
                  <a:schemeClr val="bg1"/>
                </a:solidFill>
              </a:rPr>
              <a:t>Physique des particules : tableau périodique beaucoup plus simple</a:t>
            </a:r>
          </a:p>
        </p:txBody>
      </p:sp>
      <p:sp>
        <p:nvSpPr>
          <p:cNvPr id="5" name="Le monde microscopique est constitué de particules de matière, qui interagissent entre elles via des interactions (forces)…">
            <a:extLst>
              <a:ext uri="{FF2B5EF4-FFF2-40B4-BE49-F238E27FC236}">
                <a16:creationId xmlns:a16="http://schemas.microsoft.com/office/drawing/2014/main" id="{779313B7-B4BF-23E5-47AB-63B15A538871}"/>
              </a:ext>
            </a:extLst>
          </p:cNvPr>
          <p:cNvSpPr txBox="1"/>
          <p:nvPr/>
        </p:nvSpPr>
        <p:spPr>
          <a:xfrm>
            <a:off x="-317575" y="5529036"/>
            <a:ext cx="9144000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71285" indent="-353785" algn="l">
              <a:buSzPct val="171000"/>
              <a:buChar char="•"/>
              <a:defRPr sz="2600"/>
            </a:pPr>
            <a:r>
              <a:rPr lang="fr-FR" sz="1800" dirty="0">
                <a:solidFill>
                  <a:schemeClr val="bg1"/>
                </a:solidFill>
              </a:rPr>
              <a:t>Le </a:t>
            </a:r>
            <a:r>
              <a:rPr lang="fr-FR" sz="1800" b="1" dirty="0">
                <a:solidFill>
                  <a:schemeClr val="bg1"/>
                </a:solidFill>
              </a:rPr>
              <a:t>monde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b="1" dirty="0">
                <a:solidFill>
                  <a:schemeClr val="bg1"/>
                </a:solidFill>
              </a:rPr>
              <a:t>microscopique</a:t>
            </a:r>
            <a:r>
              <a:rPr lang="fr-FR" sz="1800" dirty="0">
                <a:solidFill>
                  <a:schemeClr val="bg1"/>
                </a:solidFill>
              </a:rPr>
              <a:t> est constitué de </a:t>
            </a:r>
            <a:r>
              <a:rPr lang="fr-FR" sz="1800" b="1" dirty="0">
                <a:solidFill>
                  <a:schemeClr val="bg1"/>
                </a:solidFill>
              </a:rPr>
              <a:t>particules</a:t>
            </a:r>
            <a:r>
              <a:rPr lang="fr-FR" sz="1800" dirty="0">
                <a:solidFill>
                  <a:schemeClr val="bg1"/>
                </a:solidFill>
              </a:rPr>
              <a:t> de matière, qui interagissent entre elles via des </a:t>
            </a:r>
            <a:r>
              <a:rPr lang="fr-FR" sz="1800" b="1" dirty="0">
                <a:solidFill>
                  <a:schemeClr val="bg1"/>
                </a:solidFill>
              </a:rPr>
              <a:t>interactions</a:t>
            </a:r>
            <a:r>
              <a:rPr lang="fr-FR" sz="1800" dirty="0">
                <a:solidFill>
                  <a:schemeClr val="bg1"/>
                </a:solidFill>
              </a:rPr>
              <a:t> (</a:t>
            </a:r>
            <a:r>
              <a:rPr lang="fr-FR" sz="1800" b="1" dirty="0">
                <a:solidFill>
                  <a:schemeClr val="bg1"/>
                </a:solidFill>
              </a:rPr>
              <a:t>forces</a:t>
            </a:r>
            <a:r>
              <a:rPr lang="fr-FR" sz="1800" dirty="0">
                <a:solidFill>
                  <a:schemeClr val="bg1"/>
                </a:solidFill>
              </a:rPr>
              <a:t>)</a:t>
            </a:r>
          </a:p>
          <a:p>
            <a:pPr marL="671285" indent="-353785" algn="l">
              <a:buSzPct val="171000"/>
              <a:buChar char="•"/>
              <a:defRPr sz="2600"/>
            </a:pPr>
            <a:endParaRPr lang="fr-FR" sz="1800" dirty="0">
              <a:solidFill>
                <a:schemeClr val="bg1"/>
              </a:solidFill>
            </a:endParaRPr>
          </a:p>
          <a:p>
            <a:pPr marL="671285" indent="-353785" algn="l">
              <a:buSzPct val="171000"/>
              <a:buChar char="•"/>
              <a:defRPr sz="2600"/>
            </a:pPr>
            <a:r>
              <a:rPr lang="fr-FR" sz="1800" dirty="0">
                <a:solidFill>
                  <a:schemeClr val="bg1"/>
                </a:solidFill>
              </a:rPr>
              <a:t>La </a:t>
            </a:r>
            <a:r>
              <a:rPr lang="fr-FR" sz="1800" b="1" dirty="0">
                <a:solidFill>
                  <a:schemeClr val="bg1"/>
                </a:solidFill>
              </a:rPr>
              <a:t>théorie</a:t>
            </a:r>
            <a:r>
              <a:rPr lang="fr-FR" sz="1800" dirty="0">
                <a:solidFill>
                  <a:schemeClr val="bg1"/>
                </a:solidFill>
              </a:rPr>
              <a:t> décrivant la </a:t>
            </a:r>
            <a:r>
              <a:rPr lang="fr-FR" sz="1800" b="1" dirty="0">
                <a:solidFill>
                  <a:schemeClr val="bg1"/>
                </a:solidFill>
              </a:rPr>
              <a:t>matière</a:t>
            </a:r>
            <a:r>
              <a:rPr lang="fr-FR" sz="1800" dirty="0">
                <a:solidFill>
                  <a:schemeClr val="bg1"/>
                </a:solidFill>
              </a:rPr>
              <a:t> et ses </a:t>
            </a:r>
            <a:r>
              <a:rPr lang="fr-FR" sz="1800" b="1" dirty="0">
                <a:solidFill>
                  <a:schemeClr val="bg1"/>
                </a:solidFill>
              </a:rPr>
              <a:t>interactions</a:t>
            </a:r>
            <a:r>
              <a:rPr lang="fr-FR" sz="1800" dirty="0">
                <a:solidFill>
                  <a:schemeClr val="bg1"/>
                </a:solidFill>
              </a:rPr>
              <a:t> est le </a:t>
            </a:r>
            <a:r>
              <a:rPr lang="fr-FR" sz="2200" b="1" u="sng" dirty="0">
                <a:solidFill>
                  <a:srgbClr val="FF0000"/>
                </a:solidFill>
              </a:rPr>
              <a:t>Modèle Standard</a:t>
            </a:r>
          </a:p>
        </p:txBody>
      </p:sp>
    </p:spTree>
    <p:extLst>
      <p:ext uri="{BB962C8B-B14F-4D97-AF65-F5344CB8AC3E}">
        <p14:creationId xmlns:p14="http://schemas.microsoft.com/office/powerpoint/2010/main" val="181866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AF721F0-68EB-4F26-9CEF-BD33AA731DC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528888" y="0"/>
            <a:ext cx="4137025" cy="519113"/>
          </a:xfrm>
        </p:spPr>
        <p:txBody>
          <a:bodyPr/>
          <a:lstStyle/>
          <a:p>
            <a:pPr eaLnBrk="1" hangingPunct="1"/>
            <a:r>
              <a:rPr lang="fr-FR" altLang="fr-FR"/>
              <a:t>Le Modèle Standard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719138"/>
            <a:ext cx="5768975" cy="5791200"/>
          </a:xfrm>
        </p:spPr>
        <p:txBody>
          <a:bodyPr/>
          <a:lstStyle/>
          <a:p>
            <a:pPr eaLnBrk="1" hangingPunct="1"/>
            <a:r>
              <a:rPr lang="fr-FR" altLang="fr-FR" sz="1700" b="1" dirty="0"/>
              <a:t>Elaboré dans les années 1960-70 </a:t>
            </a:r>
          </a:p>
          <a:p>
            <a:pPr eaLnBrk="1" hangingPunct="1"/>
            <a:endParaRPr lang="fr-FR" altLang="fr-FR" sz="800" b="1" dirty="0"/>
          </a:p>
          <a:p>
            <a:pPr eaLnBrk="1" hangingPunct="1"/>
            <a:r>
              <a:rPr lang="fr-FR" altLang="fr-FR" sz="1700" b="1" dirty="0"/>
              <a:t>Décrit dans un même cadre les </a:t>
            </a:r>
            <a:r>
              <a:rPr lang="fr-FR" altLang="fr-FR" sz="1700" b="1" dirty="0">
                <a:solidFill>
                  <a:srgbClr val="FF0000"/>
                </a:solidFill>
              </a:rPr>
              <a:t>particules élémentaires</a:t>
            </a:r>
            <a:r>
              <a:rPr lang="fr-FR" altLang="fr-FR" sz="1700" b="1" dirty="0"/>
              <a:t> et les </a:t>
            </a:r>
            <a:r>
              <a:rPr lang="fr-FR" altLang="fr-FR" sz="1700" b="1" dirty="0">
                <a:solidFill>
                  <a:srgbClr val="FF0000"/>
                </a:solidFill>
              </a:rPr>
              <a:t>interactions forte, faible et électromagnétique</a:t>
            </a:r>
          </a:p>
          <a:p>
            <a:pPr lvl="1" eaLnBrk="1" hangingPunct="1"/>
            <a:r>
              <a:rPr lang="fr-FR" altLang="fr-FR" sz="1500" b="1" dirty="0"/>
              <a:t>Mais pas la gravitation!</a:t>
            </a:r>
          </a:p>
          <a:p>
            <a:pPr eaLnBrk="1" hangingPunct="1"/>
            <a:endParaRPr lang="fr-FR" altLang="fr-FR" sz="800" b="1" dirty="0">
              <a:solidFill>
                <a:srgbClr val="FF0000"/>
              </a:solidFill>
            </a:endParaRPr>
          </a:p>
          <a:p>
            <a:pPr lvl="1" eaLnBrk="1" hangingPunct="1"/>
            <a:endParaRPr lang="fr-FR" altLang="fr-FR" sz="800" b="1" dirty="0"/>
          </a:p>
          <a:p>
            <a:pPr eaLnBrk="1" hangingPunct="1"/>
            <a:r>
              <a:rPr lang="fr-FR" altLang="fr-FR" sz="1700" b="1" dirty="0"/>
              <a:t>Testé expérimentalement avec </a:t>
            </a:r>
            <a:r>
              <a:rPr lang="fr-FR" altLang="fr-FR" sz="1700" b="1" dirty="0">
                <a:solidFill>
                  <a:srgbClr val="E71919"/>
                </a:solidFill>
              </a:rPr>
              <a:t>grande précision</a:t>
            </a:r>
            <a:r>
              <a:rPr lang="fr-FR" altLang="fr-FR" sz="1700" dirty="0">
                <a:solidFill>
                  <a:srgbClr val="E71919"/>
                </a:solidFill>
              </a:rPr>
              <a:t> </a:t>
            </a:r>
            <a:endParaRPr lang="fr-FR" altLang="fr-FR" sz="2200" b="1" dirty="0">
              <a:solidFill>
                <a:srgbClr val="E71919"/>
              </a:solidFill>
            </a:endParaRPr>
          </a:p>
          <a:p>
            <a:pPr lvl="1" eaLnBrk="1" hangingPunct="1"/>
            <a:endParaRPr lang="fr-FR" altLang="fr-FR" sz="2000" b="1" dirty="0">
              <a:solidFill>
                <a:srgbClr val="E71919"/>
              </a:solidFill>
            </a:endParaRPr>
          </a:p>
        </p:txBody>
      </p:sp>
      <p:grpSp>
        <p:nvGrpSpPr>
          <p:cNvPr id="18438" name="Group 14"/>
          <p:cNvGrpSpPr>
            <a:grpSpLocks/>
          </p:cNvGrpSpPr>
          <p:nvPr/>
        </p:nvGrpSpPr>
        <p:grpSpPr bwMode="auto">
          <a:xfrm>
            <a:off x="876300" y="3162300"/>
            <a:ext cx="3824288" cy="3505200"/>
            <a:chOff x="1680" y="2112"/>
            <a:chExt cx="2113" cy="1968"/>
          </a:xfrm>
        </p:grpSpPr>
        <p:pic>
          <p:nvPicPr>
            <p:cNvPr id="18442" name="Picture 7" descr="3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615"/>
              <a:ext cx="2113" cy="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AutoShape 8"/>
            <p:cNvSpPr>
              <a:spLocks noChangeArrowheads="1"/>
            </p:cNvSpPr>
            <p:nvPr/>
          </p:nvSpPr>
          <p:spPr bwMode="auto">
            <a:xfrm>
              <a:off x="1740" y="2112"/>
              <a:ext cx="1966" cy="556"/>
            </a:xfrm>
            <a:prstGeom prst="triangle">
              <a:avLst>
                <a:gd name="adj" fmla="val 50000"/>
              </a:avLst>
            </a:prstGeom>
            <a:noFill/>
            <a:ln w="762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8444" name="Text Box 9"/>
            <p:cNvSpPr txBox="1">
              <a:spLocks noChangeArrowheads="1"/>
            </p:cNvSpPr>
            <p:nvPr/>
          </p:nvSpPr>
          <p:spPr bwMode="auto">
            <a:xfrm>
              <a:off x="2343" y="2256"/>
              <a:ext cx="725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800"/>
                <a:t>Modèle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800"/>
                <a:t> Standard</a:t>
              </a: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 rot="-5400000">
              <a:off x="3063" y="3293"/>
              <a:ext cx="678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600" b="1"/>
                <a:t>Symétrie</a:t>
              </a:r>
            </a:p>
          </p:txBody>
        </p:sp>
        <p:sp>
          <p:nvSpPr>
            <p:cNvPr id="18446" name="Text Box 11"/>
            <p:cNvSpPr txBox="1">
              <a:spLocks noChangeArrowheads="1"/>
            </p:cNvSpPr>
            <p:nvPr/>
          </p:nvSpPr>
          <p:spPr bwMode="auto">
            <a:xfrm rot="16200000">
              <a:off x="1719" y="3286"/>
              <a:ext cx="722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/>
                <a:t>Relativité</a:t>
              </a:r>
            </a:p>
          </p:txBody>
        </p:sp>
        <p:sp>
          <p:nvSpPr>
            <p:cNvPr id="18447" name="Text Box 12"/>
            <p:cNvSpPr txBox="1">
              <a:spLocks noChangeArrowheads="1"/>
            </p:cNvSpPr>
            <p:nvPr/>
          </p:nvSpPr>
          <p:spPr bwMode="auto">
            <a:xfrm rot="-5400000">
              <a:off x="2342" y="3330"/>
              <a:ext cx="767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600" b="1"/>
                <a:t>Quantique</a:t>
              </a:r>
            </a:p>
          </p:txBody>
        </p:sp>
      </p:grpSp>
      <p:sp>
        <p:nvSpPr>
          <p:cNvPr id="18439" name="Rectangle 21"/>
          <p:cNvSpPr>
            <a:spLocks noChangeArrowheads="1"/>
          </p:cNvSpPr>
          <p:nvPr/>
        </p:nvSpPr>
        <p:spPr bwMode="auto">
          <a:xfrm>
            <a:off x="6921500" y="61642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 b="1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 bwMode="auto">
          <a:xfrm>
            <a:off x="4912995" y="3955098"/>
            <a:ext cx="4017010" cy="260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>
              <a:buClr>
                <a:srgbClr val="FF0066"/>
              </a:buClr>
              <a:buSzPct val="140000"/>
              <a:defRPr/>
            </a:pPr>
            <a:r>
              <a:rPr lang="fr-FR" sz="1700" b="1" dirty="0"/>
              <a:t>Un système est symétrique quand, sa forme reste inchangée issue d’une transformation. </a:t>
            </a:r>
          </a:p>
          <a:p>
            <a:pPr marL="0" lvl="1" indent="0">
              <a:buClr>
                <a:srgbClr val="FF0066"/>
              </a:buClr>
              <a:buSzPct val="140000"/>
              <a:buNone/>
              <a:defRPr/>
            </a:pPr>
            <a:endParaRPr lang="fr-FR" altLang="fr-FR" sz="1700" b="1" kern="0" dirty="0"/>
          </a:p>
          <a:p>
            <a:pPr marL="342900" lvl="1" indent="-342900">
              <a:buClr>
                <a:srgbClr val="FF0066"/>
              </a:buClr>
              <a:buSzPct val="140000"/>
              <a:defRPr/>
            </a:pPr>
            <a:r>
              <a:rPr lang="fr-FR" altLang="fr-FR" sz="1700" b="1" kern="0" dirty="0"/>
              <a:t>Groupe de symétrie (Invariance de jauge) est fondamental dans la théorie du Modèle Standard</a:t>
            </a:r>
            <a:endParaRPr lang="fr-FR" sz="2400" kern="0" dirty="0"/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7209060" y="561480"/>
            <a:ext cx="184731" cy="25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1600" baseline="-250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21" name="Picture 46" descr="pot2D_sy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59" y="636987"/>
            <a:ext cx="2384464" cy="31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9521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AF721F0-68EB-4F26-9CEF-BD33AA731DC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467" y="0"/>
            <a:ext cx="4677884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Définition de la masse</a:t>
            </a:r>
          </a:p>
        </p:txBody>
      </p:sp>
      <p:sp>
        <p:nvSpPr>
          <p:cNvPr id="18439" name="Rectangle 21"/>
          <p:cNvSpPr>
            <a:spLocks noChangeArrowheads="1"/>
          </p:cNvSpPr>
          <p:nvPr/>
        </p:nvSpPr>
        <p:spPr bwMode="auto">
          <a:xfrm>
            <a:off x="6921500" y="61642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 b="1"/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7209060" y="561480"/>
            <a:ext cx="184731" cy="25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1600" baseline="-25000" dirty="0">
              <a:solidFill>
                <a:srgbClr val="7030A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365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AF721F0-68EB-4F26-9CEF-BD33AA731DC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467" y="0"/>
            <a:ext cx="4677884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Définition de la masse</a:t>
            </a:r>
          </a:p>
        </p:txBody>
      </p:sp>
      <p:sp>
        <p:nvSpPr>
          <p:cNvPr id="18439" name="Rectangle 21"/>
          <p:cNvSpPr>
            <a:spLocks noChangeArrowheads="1"/>
          </p:cNvSpPr>
          <p:nvPr/>
        </p:nvSpPr>
        <p:spPr bwMode="auto">
          <a:xfrm>
            <a:off x="6921500" y="61642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 b="1"/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7209060" y="561480"/>
            <a:ext cx="184731" cy="25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1600" baseline="-250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27E16A2-2300-B189-E547-D597ABBF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4" y="689720"/>
            <a:ext cx="4191045" cy="3062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2EBA2DA-6E4A-D775-EACB-4DA845DE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92" y="1416547"/>
            <a:ext cx="3974226" cy="15243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a masse est la propriété d'un objet qui &quot;s'oppose&quot; à l’accélération selon la loi de Newton, a = F/m…">
            <a:extLst>
              <a:ext uri="{FF2B5EF4-FFF2-40B4-BE49-F238E27FC236}">
                <a16:creationId xmlns:a16="http://schemas.microsoft.com/office/drawing/2014/main" id="{33A3DF57-CFE5-FE3F-2AF4-1D9C0D6E2C25}"/>
              </a:ext>
            </a:extLst>
          </p:cNvPr>
          <p:cNvSpPr txBox="1"/>
          <p:nvPr/>
        </p:nvSpPr>
        <p:spPr>
          <a:xfrm>
            <a:off x="-264163" y="4305779"/>
            <a:ext cx="928549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La </a:t>
            </a:r>
            <a:r>
              <a:rPr lang="fr-FR" sz="1800" b="1" dirty="0"/>
              <a:t>masse</a:t>
            </a:r>
            <a:r>
              <a:rPr lang="fr-FR" sz="1800" dirty="0"/>
              <a:t> est la </a:t>
            </a:r>
            <a:r>
              <a:rPr lang="fr-FR" sz="1800" b="1" dirty="0"/>
              <a:t>propriété</a:t>
            </a:r>
            <a:r>
              <a:rPr lang="fr-FR" sz="1800" dirty="0"/>
              <a:t> d'un objet qui "</a:t>
            </a:r>
            <a:r>
              <a:rPr lang="fr-FR" sz="1800" b="1" dirty="0"/>
              <a:t>s'oppose</a:t>
            </a:r>
            <a:r>
              <a:rPr lang="fr-FR" sz="1800" dirty="0"/>
              <a:t>" à l’</a:t>
            </a:r>
            <a:r>
              <a:rPr lang="fr-FR" sz="1800" b="1" dirty="0"/>
              <a:t>accélération</a:t>
            </a:r>
            <a:r>
              <a:rPr lang="fr-FR" sz="1800" dirty="0"/>
              <a:t> selon la loi de Newton, </a:t>
            </a:r>
            <a:r>
              <a:rPr lang="fr-FR" sz="1800" b="1" dirty="0"/>
              <a:t>a</a:t>
            </a:r>
            <a:r>
              <a:rPr lang="fr-FR" sz="1800" dirty="0"/>
              <a:t> = F/</a:t>
            </a:r>
            <a:r>
              <a:rPr lang="fr-FR" sz="1800" b="1" dirty="0"/>
              <a:t>m</a:t>
            </a:r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C'est ce qu'on appelle la </a:t>
            </a:r>
            <a:r>
              <a:rPr lang="fr-FR" sz="1800" b="1" dirty="0"/>
              <a:t>masse inertielle</a:t>
            </a:r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endParaRPr lang="fr-FR" sz="1800" b="1" dirty="0"/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En même temps c'est la propriété d'un objet, ce qui lui permet d'</a:t>
            </a:r>
            <a:r>
              <a:rPr lang="fr-FR" sz="1800" b="1" dirty="0"/>
              <a:t>attirer</a:t>
            </a:r>
            <a:r>
              <a:rPr lang="fr-FR" sz="1800" dirty="0"/>
              <a:t> d’autres </a:t>
            </a:r>
            <a:r>
              <a:rPr lang="fr-FR" sz="1800" b="1" dirty="0"/>
              <a:t>corps</a:t>
            </a:r>
            <a:r>
              <a:rPr lang="fr-FR" sz="1800" dirty="0"/>
              <a:t> par </a:t>
            </a:r>
            <a:r>
              <a:rPr lang="fr-FR" sz="1800" b="1" dirty="0"/>
              <a:t>gravité</a:t>
            </a:r>
            <a:r>
              <a:rPr lang="fr-FR" sz="1800" dirty="0"/>
              <a:t> : c'est la </a:t>
            </a:r>
            <a:r>
              <a:rPr lang="fr-FR" sz="1800" b="1" dirty="0"/>
              <a:t>masse gravitationnelle</a:t>
            </a:r>
          </a:p>
        </p:txBody>
      </p:sp>
    </p:spTree>
    <p:extLst>
      <p:ext uri="{BB962C8B-B14F-4D97-AF65-F5344CB8AC3E}">
        <p14:creationId xmlns:p14="http://schemas.microsoft.com/office/powerpoint/2010/main" val="71449800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AF721F0-68EB-4F26-9CEF-BD33AA731DC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467" y="0"/>
            <a:ext cx="4677884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Définition de la masse</a:t>
            </a:r>
          </a:p>
        </p:txBody>
      </p:sp>
      <p:sp>
        <p:nvSpPr>
          <p:cNvPr id="18439" name="Rectangle 21"/>
          <p:cNvSpPr>
            <a:spLocks noChangeArrowheads="1"/>
          </p:cNvSpPr>
          <p:nvPr/>
        </p:nvSpPr>
        <p:spPr bwMode="auto">
          <a:xfrm>
            <a:off x="6921500" y="61642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 b="1"/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7209060" y="561480"/>
            <a:ext cx="184731" cy="25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1600" baseline="-250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38EA45B-9FFC-F1A9-C3CF-1B5BC795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20" y="512052"/>
            <a:ext cx="7209060" cy="3662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90" name="Picture 2" descr="E=mc2 – EWT">
            <a:extLst>
              <a:ext uri="{FF2B5EF4-FFF2-40B4-BE49-F238E27FC236}">
                <a16:creationId xmlns:a16="http://schemas.microsoft.com/office/drawing/2014/main" id="{A98558B5-1EBF-B9BB-DDB4-0F985BD7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248317"/>
            <a:ext cx="1659030" cy="727209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ns le monde subatomique, c'est seulement la masse inertielle qui est considérée…">
            <a:extLst>
              <a:ext uri="{FF2B5EF4-FFF2-40B4-BE49-F238E27FC236}">
                <a16:creationId xmlns:a16="http://schemas.microsoft.com/office/drawing/2014/main" id="{D6975B0C-40AB-D6BD-EFF7-17B30917D394}"/>
              </a:ext>
            </a:extLst>
          </p:cNvPr>
          <p:cNvSpPr txBox="1"/>
          <p:nvPr/>
        </p:nvSpPr>
        <p:spPr>
          <a:xfrm>
            <a:off x="-259491" y="4157271"/>
            <a:ext cx="9260358" cy="2995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Dans le monde subatomique, c'est seulement la </a:t>
            </a:r>
            <a:r>
              <a:rPr lang="fr-FR" sz="1800" b="1" dirty="0"/>
              <a:t>masse inertielle</a:t>
            </a:r>
            <a:r>
              <a:rPr lang="fr-FR" sz="1800" dirty="0"/>
              <a:t> qui est </a:t>
            </a:r>
            <a:r>
              <a:rPr lang="fr-FR" sz="1800" b="1" dirty="0"/>
              <a:t>considérée</a:t>
            </a:r>
          </a:p>
          <a:p>
            <a:pPr marL="317500" algn="l">
              <a:buSzPct val="171000"/>
              <a:defRPr sz="2800"/>
            </a:pPr>
            <a:endParaRPr lang="fr-FR" sz="1800" b="1" dirty="0"/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Interaction </a:t>
            </a:r>
            <a:r>
              <a:rPr lang="fr-FR" sz="1800" b="1" dirty="0"/>
              <a:t>gravitationnelle</a:t>
            </a:r>
            <a:r>
              <a:rPr lang="fr-FR" sz="1800" dirty="0"/>
              <a:t> est </a:t>
            </a:r>
            <a:r>
              <a:rPr lang="fr-FR" sz="1800" b="1" dirty="0"/>
              <a:t>trop faible</a:t>
            </a:r>
            <a:r>
              <a:rPr lang="fr-FR" sz="1800" dirty="0"/>
              <a:t> à cette échelle </a:t>
            </a:r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endParaRPr lang="fr-FR" sz="1800" dirty="0"/>
          </a:p>
          <a:p>
            <a:pPr marL="712107" indent="-394607" algn="l">
              <a:buSzPct val="171000"/>
              <a:buFont typeface="Arial" panose="020B0604020202020204" pitchFamily="34" charset="0"/>
              <a:buChar char="•"/>
              <a:defRPr sz="2800"/>
            </a:pPr>
            <a:r>
              <a:rPr lang="fr-FR" sz="1800" dirty="0"/>
              <a:t>On mesure la masse d'une particule </a:t>
            </a:r>
          </a:p>
          <a:p>
            <a:pPr marL="1169307" lvl="1" indent="-394607">
              <a:buSzPct val="70000"/>
              <a:buFont typeface="Wingdings" pitchFamily="2" charset="2"/>
              <a:buChar char="Ø"/>
              <a:defRPr sz="2800"/>
            </a:pPr>
            <a:r>
              <a:rPr lang="fr-FR" sz="1600" dirty="0"/>
              <a:t>En mesurant l'</a:t>
            </a:r>
            <a:r>
              <a:rPr lang="fr-FR" sz="1600" b="1" dirty="0"/>
              <a:t>énergie</a:t>
            </a:r>
            <a:r>
              <a:rPr lang="fr-FR" sz="1600" dirty="0"/>
              <a:t> qu'il faut pour la </a:t>
            </a:r>
            <a:r>
              <a:rPr lang="fr-FR" sz="1600" b="1" dirty="0"/>
              <a:t>créer</a:t>
            </a:r>
            <a:r>
              <a:rPr lang="fr-FR" sz="1600" dirty="0"/>
              <a:t> au </a:t>
            </a:r>
            <a:r>
              <a:rPr lang="fr-FR" sz="1600" b="1" dirty="0"/>
              <a:t>repos</a:t>
            </a:r>
          </a:p>
          <a:p>
            <a:pPr marL="1169307" lvl="1" indent="-394607">
              <a:buSzPct val="70000"/>
              <a:buFont typeface="Wingdings" pitchFamily="2" charset="2"/>
              <a:buChar char="Ø"/>
              <a:defRPr sz="2800"/>
            </a:pPr>
            <a:r>
              <a:rPr lang="fr-FR" sz="1600" dirty="0"/>
              <a:t>En mesurant la </a:t>
            </a:r>
            <a:r>
              <a:rPr lang="fr-FR" sz="1600" b="1" dirty="0"/>
              <a:t>masse invariante</a:t>
            </a:r>
            <a:r>
              <a:rPr lang="fr-FR" sz="1600" dirty="0"/>
              <a:t> de ses </a:t>
            </a:r>
            <a:r>
              <a:rPr lang="fr-FR" sz="1600" b="1" dirty="0"/>
              <a:t>produits</a:t>
            </a:r>
            <a:r>
              <a:rPr lang="fr-FR" sz="1600" dirty="0"/>
              <a:t> de</a:t>
            </a:r>
            <a:r>
              <a:rPr lang="fr-FR" sz="1600" b="1" dirty="0"/>
              <a:t> désintégration</a:t>
            </a:r>
          </a:p>
          <a:p>
            <a:pPr marL="1169307" lvl="1" indent="-394607">
              <a:buSzPct val="70000"/>
              <a:buFont typeface="Wingdings" pitchFamily="2" charset="2"/>
              <a:buChar char="Ø"/>
              <a:defRPr sz="2800"/>
            </a:pPr>
            <a:r>
              <a:rPr lang="fr-FR" sz="1600" dirty="0"/>
              <a:t>La </a:t>
            </a:r>
            <a:r>
              <a:rPr lang="fr-FR" sz="1600" b="1" dirty="0"/>
              <a:t>masse</a:t>
            </a:r>
            <a:r>
              <a:rPr lang="fr-FR" sz="1600" dirty="0"/>
              <a:t> est la propriété qui </a:t>
            </a:r>
            <a:r>
              <a:rPr lang="fr-FR" sz="1600" b="1" dirty="0"/>
              <a:t>empêche</a:t>
            </a:r>
            <a:r>
              <a:rPr lang="fr-FR" sz="1600" dirty="0"/>
              <a:t> les </a:t>
            </a:r>
            <a:r>
              <a:rPr lang="fr-FR" sz="1600" b="1" dirty="0"/>
              <a:t>particules</a:t>
            </a:r>
            <a:r>
              <a:rPr lang="fr-FR" sz="1600" dirty="0"/>
              <a:t> de </a:t>
            </a:r>
            <a:r>
              <a:rPr lang="fr-FR" sz="1600" b="1" dirty="0"/>
              <a:t>se déplacer</a:t>
            </a:r>
            <a:r>
              <a:rPr lang="fr-FR" sz="1600" dirty="0"/>
              <a:t> à la </a:t>
            </a:r>
            <a:r>
              <a:rPr lang="fr-FR" sz="1600" b="1" dirty="0"/>
              <a:t>vitesse</a:t>
            </a:r>
            <a:r>
              <a:rPr lang="fr-FR" sz="1600" dirty="0"/>
              <a:t> de la </a:t>
            </a:r>
            <a:r>
              <a:rPr lang="fr-FR" sz="1600" b="1" dirty="0"/>
              <a:t>lumière</a:t>
            </a:r>
          </a:p>
          <a:p>
            <a:pPr marL="774700" lvl="1">
              <a:buSzPct val="70000"/>
              <a:defRPr sz="2800"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8841083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 descr="pot_asy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14" y="4601817"/>
            <a:ext cx="2485526" cy="193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CDF0B6F-9B96-42B1-BBEC-9E0E3620BA8C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00" y="0"/>
            <a:ext cx="7859845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Le mécanisme de Brout-</a:t>
            </a:r>
            <a:r>
              <a:rPr lang="fr-FR" altLang="fr-FR" dirty="0" err="1"/>
              <a:t>Englert</a:t>
            </a:r>
            <a:r>
              <a:rPr lang="fr-FR" altLang="fr-FR" dirty="0"/>
              <a:t>-Higgs</a:t>
            </a:r>
            <a:endParaRPr lang="en-US" altLang="fr-FR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" y="518160"/>
            <a:ext cx="7038975" cy="5791200"/>
          </a:xfrm>
        </p:spPr>
        <p:txBody>
          <a:bodyPr/>
          <a:lstStyle/>
          <a:p>
            <a:pPr eaLnBrk="1" hangingPunct="1"/>
            <a:r>
              <a:rPr lang="fr-FR" altLang="fr-FR" sz="2400" b="1" dirty="0">
                <a:sym typeface="Symbol" pitchFamily="18" charset="2"/>
              </a:rPr>
              <a:t>La masse quantifie l'inertie du corps</a:t>
            </a:r>
            <a:endParaRPr lang="fr-FR" altLang="fr-FR" sz="2400" dirty="0">
              <a:sym typeface="Symbol" pitchFamily="18" charset="2"/>
            </a:endParaRPr>
          </a:p>
          <a:p>
            <a:pPr lvl="1" eaLnBrk="1" hangingPunct="1"/>
            <a:r>
              <a:rPr lang="fr-FR" altLang="fr-FR" sz="2100" b="1" dirty="0">
                <a:sym typeface="Symbol" pitchFamily="18" charset="2"/>
              </a:rPr>
              <a:t>Plus un objet est massif plus il est difficile à mettre en mouvement</a:t>
            </a:r>
          </a:p>
          <a:p>
            <a:pPr eaLnBrk="1" hangingPunct="1"/>
            <a:endParaRPr lang="fr-FR" altLang="fr-FR" sz="2400" b="1" dirty="0"/>
          </a:p>
          <a:p>
            <a:pPr eaLnBrk="1" hangingPunct="1"/>
            <a:r>
              <a:rPr lang="fr-FR" altLang="fr-FR" sz="2400" b="1" dirty="0"/>
              <a:t>Invariance de jauge</a:t>
            </a:r>
            <a:r>
              <a:rPr lang="fr-FR" altLang="fr-FR" sz="2400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sz="2100" dirty="0">
                <a:sym typeface="Symbol" pitchFamily="18" charset="2"/>
              </a:rPr>
              <a:t>	  </a:t>
            </a:r>
            <a:r>
              <a:rPr lang="fr-FR" altLang="fr-FR" sz="2100" b="1" dirty="0"/>
              <a:t>masse=0  </a:t>
            </a:r>
            <a:r>
              <a:rPr lang="fr-FR" altLang="fr-FR" sz="2100" b="1" dirty="0">
                <a:sym typeface="Symbol" pitchFamily="18" charset="2"/>
              </a:rPr>
              <a:t> v=c</a:t>
            </a:r>
            <a:endParaRPr lang="fr-FR" altLang="fr-FR" sz="2100" dirty="0"/>
          </a:p>
          <a:p>
            <a:pPr eaLnBrk="1" hangingPunct="1">
              <a:buFont typeface="Wingdings" pitchFamily="2" charset="2"/>
              <a:buNone/>
            </a:pPr>
            <a:r>
              <a:rPr lang="fr-FR" altLang="fr-FR" sz="2100" dirty="0">
                <a:sym typeface="Symbol" pitchFamily="18" charset="2"/>
              </a:rPr>
              <a:t>      </a:t>
            </a:r>
            <a:r>
              <a:rPr lang="fr-FR" altLang="fr-FR" sz="2100" b="1" dirty="0">
                <a:sym typeface="Symbol" pitchFamily="18" charset="2"/>
              </a:rPr>
              <a:t>contradiction avec l’expérience</a:t>
            </a:r>
            <a:endParaRPr lang="fr-FR" altLang="fr-FR" sz="2100" b="1" dirty="0"/>
          </a:p>
          <a:p>
            <a:pPr marL="0" indent="0" eaLnBrk="1" hangingPunct="1">
              <a:buNone/>
            </a:pPr>
            <a:endParaRPr lang="fr-FR" altLang="fr-FR" sz="2400" b="1" dirty="0">
              <a:solidFill>
                <a:srgbClr val="E71919"/>
              </a:solidFill>
            </a:endParaRPr>
          </a:p>
          <a:p>
            <a:pPr eaLnBrk="1" hangingPunct="1"/>
            <a:r>
              <a:rPr lang="fr-FR" altLang="fr-FR" sz="2400" b="1" dirty="0">
                <a:solidFill>
                  <a:srgbClr val="E71919"/>
                </a:solidFill>
              </a:rPr>
              <a:t>Mécanisme de Higgs</a:t>
            </a:r>
            <a:endParaRPr lang="fr-FR" altLang="fr-FR" sz="1900" b="1" dirty="0"/>
          </a:p>
          <a:p>
            <a:pPr lvl="1"/>
            <a:r>
              <a:rPr lang="fr-FR" altLang="fr-FR" sz="2100" u="sng" dirty="0"/>
              <a:t>La masse n’est pas une propriété intrinsèque des particules</a:t>
            </a:r>
            <a:r>
              <a:rPr lang="fr-FR" altLang="fr-FR" sz="2100" dirty="0"/>
              <a:t>, mais le résultat de l’interaction de la particule avec le champ de Higgs</a:t>
            </a:r>
            <a:endParaRPr lang="en-US" sz="2100" dirty="0"/>
          </a:p>
          <a:p>
            <a:pPr lvl="1" eaLnBrk="1" hangingPunct="1"/>
            <a:r>
              <a:rPr lang="fr-FR" altLang="fr-FR" sz="2100" dirty="0"/>
              <a:t>Découvert en 1964 par:</a:t>
            </a:r>
          </a:p>
          <a:p>
            <a:pPr lvl="2" eaLnBrk="1" hangingPunct="1"/>
            <a:r>
              <a:rPr lang="en-US" altLang="fr-FR" sz="1400" dirty="0"/>
              <a:t>R. </a:t>
            </a:r>
            <a:r>
              <a:rPr lang="en-US" altLang="fr-FR" sz="1400" dirty="0" err="1"/>
              <a:t>Brout</a:t>
            </a:r>
            <a:r>
              <a:rPr lang="en-US" altLang="fr-FR" sz="1400" dirty="0"/>
              <a:t> and F. </a:t>
            </a:r>
            <a:r>
              <a:rPr lang="en-US" altLang="fr-FR" sz="1400" dirty="0" err="1"/>
              <a:t>Englert</a:t>
            </a:r>
            <a:endParaRPr lang="fr-FR" altLang="fr-FR" sz="1400" dirty="0"/>
          </a:p>
          <a:p>
            <a:pPr lvl="2" eaLnBrk="1" hangingPunct="1"/>
            <a:r>
              <a:rPr lang="fr-FR" altLang="fr-FR" sz="1400" dirty="0" err="1"/>
              <a:t>P.Higgs</a:t>
            </a:r>
            <a:endParaRPr lang="fr-FR" altLang="fr-FR" sz="1400" dirty="0"/>
          </a:p>
          <a:p>
            <a:pPr lvl="2" eaLnBrk="1" hangingPunct="1"/>
            <a:r>
              <a:rPr lang="en-US" altLang="fr-FR" sz="1400" dirty="0"/>
              <a:t>G. </a:t>
            </a:r>
            <a:r>
              <a:rPr lang="en-US" altLang="fr-FR" sz="1400" dirty="0" err="1"/>
              <a:t>Guralnik</a:t>
            </a:r>
            <a:r>
              <a:rPr lang="en-US" altLang="fr-FR" sz="1400" dirty="0"/>
              <a:t>, C. R. Hagen, and T. Kibble</a:t>
            </a:r>
          </a:p>
          <a:p>
            <a:pPr lvl="2" eaLnBrk="1" hangingPunct="1"/>
            <a:endParaRPr lang="en-US" altLang="fr-FR" sz="1400" dirty="0"/>
          </a:p>
          <a:p>
            <a:pPr lvl="2" eaLnBrk="1" hangingPunct="1">
              <a:buFont typeface="Wingdings" pitchFamily="2" charset="2"/>
              <a:buNone/>
            </a:pPr>
            <a:endParaRPr lang="fr-FR" altLang="fr-FR" sz="1600" dirty="0"/>
          </a:p>
          <a:p>
            <a:pPr lvl="2" eaLnBrk="1" hangingPunct="1">
              <a:buFont typeface="Wingdings" pitchFamily="2" charset="2"/>
              <a:buNone/>
            </a:pPr>
            <a:endParaRPr lang="en-US" altLang="fr-FR" sz="4200" dirty="0"/>
          </a:p>
        </p:txBody>
      </p:sp>
      <p:pic>
        <p:nvPicPr>
          <p:cNvPr id="19463" name="Picture 6" descr="C:\My Documents\ATLAS\StdMod2\mass_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17" y="1236604"/>
            <a:ext cx="2443766" cy="22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6847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73034" y="0"/>
            <a:ext cx="7859845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Le mécanisme de Brout-</a:t>
            </a:r>
            <a:r>
              <a:rPr lang="fr-FR" altLang="fr-FR" dirty="0" err="1"/>
              <a:t>Englert</a:t>
            </a:r>
            <a:r>
              <a:rPr lang="fr-FR" altLang="fr-FR" dirty="0"/>
              <a:t>-Higgs</a:t>
            </a:r>
            <a:endParaRPr lang="en-US" altLang="fr-FR" dirty="0"/>
          </a:p>
        </p:txBody>
      </p:sp>
      <p:pic>
        <p:nvPicPr>
          <p:cNvPr id="117762" name="Picture 2" descr="http://www.chambe-aix.com/photographies/concours_photos_savoie/photos/champ-neige-val-thorens-claire-lagar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440" y="0"/>
            <a:ext cx="102491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0680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3D3D5F3-E930-421A-93F3-63BEC72A5A09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73034" y="0"/>
            <a:ext cx="7859845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Le mécanisme de Brout-</a:t>
            </a:r>
            <a:r>
              <a:rPr lang="fr-FR" altLang="fr-FR" dirty="0" err="1"/>
              <a:t>Englert</a:t>
            </a:r>
            <a:r>
              <a:rPr lang="fr-FR" altLang="fr-FR" dirty="0"/>
              <a:t>-Higgs</a:t>
            </a:r>
            <a:endParaRPr lang="en-US" altLang="fr-FR" dirty="0"/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1143000" y="731838"/>
            <a:ext cx="7785100" cy="1643062"/>
            <a:chOff x="1143000" y="731838"/>
            <a:chExt cx="7785100" cy="1643062"/>
          </a:xfrm>
        </p:grpSpPr>
        <p:pic>
          <p:nvPicPr>
            <p:cNvPr id="20511" name="Picture 3" descr="ski_fond_nord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0" y="731838"/>
              <a:ext cx="2197100" cy="1643062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12" name="Group 61"/>
            <p:cNvGrpSpPr>
              <a:grpSpLocks/>
            </p:cNvGrpSpPr>
            <p:nvPr/>
          </p:nvGrpSpPr>
          <p:grpSpPr bwMode="auto">
            <a:xfrm>
              <a:off x="1143000" y="914400"/>
              <a:ext cx="4114800" cy="685800"/>
              <a:chOff x="720" y="576"/>
              <a:chExt cx="2592" cy="43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720" y="1008"/>
                <a:ext cx="259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14" name="Text Box 49"/>
              <p:cNvSpPr txBox="1">
                <a:spLocks noChangeArrowheads="1"/>
              </p:cNvSpPr>
              <p:nvPr/>
            </p:nvSpPr>
            <p:spPr bwMode="auto">
              <a:xfrm>
                <a:off x="1026" y="576"/>
                <a:ext cx="199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fr-FR" sz="2000"/>
                  <a:t>Le photon: masse nulle</a:t>
                </a:r>
              </a:p>
            </p:txBody>
          </p:sp>
        </p:grpSp>
      </p:grpSp>
      <p:sp>
        <p:nvSpPr>
          <p:cNvPr id="20485" name="Text Box 54"/>
          <p:cNvSpPr txBox="1">
            <a:spLocks noChangeArrowheads="1"/>
          </p:cNvSpPr>
          <p:nvPr/>
        </p:nvSpPr>
        <p:spPr bwMode="auto">
          <a:xfrm>
            <a:off x="0" y="6521450"/>
            <a:ext cx="91440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 b="1"/>
              <a:t>L’action du champ de Higgs est équivalent à une sorte de viscosité du vide</a:t>
            </a: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152525" y="2578100"/>
            <a:ext cx="7770813" cy="1644650"/>
            <a:chOff x="1152525" y="2578100"/>
            <a:chExt cx="7770813" cy="1644650"/>
          </a:xfrm>
        </p:grpSpPr>
        <p:grpSp>
          <p:nvGrpSpPr>
            <p:cNvPr id="20504" name="Group 62"/>
            <p:cNvGrpSpPr>
              <a:grpSpLocks/>
            </p:cNvGrpSpPr>
            <p:nvPr/>
          </p:nvGrpSpPr>
          <p:grpSpPr bwMode="auto">
            <a:xfrm>
              <a:off x="1152525" y="2819400"/>
              <a:ext cx="4084638" cy="725488"/>
              <a:chOff x="726" y="1776"/>
              <a:chExt cx="2573" cy="457"/>
            </a:xfrm>
          </p:grpSpPr>
          <p:grpSp>
            <p:nvGrpSpPr>
              <p:cNvPr id="20506" name="Group 48"/>
              <p:cNvGrpSpPr>
                <a:grpSpLocks/>
              </p:cNvGrpSpPr>
              <p:nvPr/>
            </p:nvGrpSpPr>
            <p:grpSpPr bwMode="auto">
              <a:xfrm>
                <a:off x="726" y="2137"/>
                <a:ext cx="2573" cy="96"/>
                <a:chOff x="950" y="2137"/>
                <a:chExt cx="1853" cy="96"/>
              </a:xfrm>
            </p:grpSpPr>
            <p:cxnSp>
              <p:nvCxnSpPr>
                <p:cNvPr id="140" name="Straight Connector 139"/>
                <p:cNvCxnSpPr/>
                <p:nvPr/>
              </p:nvCxnSpPr>
              <p:spPr>
                <a:xfrm flipV="1">
                  <a:off x="950" y="2137"/>
                  <a:ext cx="736" cy="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1686" y="2137"/>
                  <a:ext cx="567" cy="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2253" y="2137"/>
                  <a:ext cx="550" cy="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07" name="Text Box 50"/>
              <p:cNvSpPr txBox="1">
                <a:spLocks noChangeArrowheads="1"/>
              </p:cNvSpPr>
              <p:nvPr/>
            </p:nvSpPr>
            <p:spPr bwMode="auto">
              <a:xfrm>
                <a:off x="1008" y="1776"/>
                <a:ext cx="205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2000"/>
                  <a:t>L’électron: petite masse</a:t>
                </a:r>
              </a:p>
            </p:txBody>
          </p:sp>
        </p:grpSp>
        <p:pic>
          <p:nvPicPr>
            <p:cNvPr id="20505" name="Picture 55" descr="balade-raquettes-hiver-reallon-7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0" y="2578100"/>
              <a:ext cx="2192338" cy="164465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1143000" y="4452938"/>
            <a:ext cx="7766050" cy="1943100"/>
            <a:chOff x="1143000" y="4452938"/>
            <a:chExt cx="7766050" cy="1943100"/>
          </a:xfrm>
        </p:grpSpPr>
        <p:pic>
          <p:nvPicPr>
            <p:cNvPr id="20488" name="Picture 5" descr="walking-in-deep-sno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713" y="4452938"/>
              <a:ext cx="2192337" cy="1643062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89" name="Group 63"/>
            <p:cNvGrpSpPr>
              <a:grpSpLocks/>
            </p:cNvGrpSpPr>
            <p:nvPr/>
          </p:nvGrpSpPr>
          <p:grpSpPr bwMode="auto">
            <a:xfrm>
              <a:off x="1143000" y="4730750"/>
              <a:ext cx="4108450" cy="1068388"/>
              <a:chOff x="720" y="2980"/>
              <a:chExt cx="2588" cy="673"/>
            </a:xfrm>
          </p:grpSpPr>
          <p:grpSp>
            <p:nvGrpSpPr>
              <p:cNvPr id="20491" name="Group 38"/>
              <p:cNvGrpSpPr>
                <a:grpSpLocks/>
              </p:cNvGrpSpPr>
              <p:nvPr/>
            </p:nvGrpSpPr>
            <p:grpSpPr bwMode="auto">
              <a:xfrm>
                <a:off x="720" y="3390"/>
                <a:ext cx="2588" cy="263"/>
                <a:chOff x="671" y="3462"/>
                <a:chExt cx="2588" cy="263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671" y="3532"/>
                  <a:ext cx="593" cy="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rot="5400000" flipH="1" flipV="1">
                  <a:off x="1056" y="3490"/>
                  <a:ext cx="166" cy="2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1014" y="3628"/>
                  <a:ext cx="593" cy="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rot="5400000">
                  <a:off x="1525" y="3544"/>
                  <a:ext cx="167" cy="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rot="16200000" flipH="1">
                  <a:off x="1629" y="3446"/>
                  <a:ext cx="263" cy="2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rot="5400000">
                  <a:off x="1849" y="3618"/>
                  <a:ext cx="167" cy="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rot="5400000" flipH="1" flipV="1">
                  <a:off x="2056" y="3362"/>
                  <a:ext cx="96" cy="2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16200000" flipV="1">
                  <a:off x="2180" y="3548"/>
                  <a:ext cx="192" cy="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299" y="3558"/>
                  <a:ext cx="342" cy="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rot="16200000" flipV="1">
                  <a:off x="2687" y="3517"/>
                  <a:ext cx="166" cy="2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rot="5400000" flipH="1" flipV="1">
                  <a:off x="2994" y="3460"/>
                  <a:ext cx="166" cy="3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92" name="Text Box 51"/>
              <p:cNvSpPr txBox="1">
                <a:spLocks noChangeArrowheads="1"/>
              </p:cNvSpPr>
              <p:nvPr/>
            </p:nvSpPr>
            <p:spPr bwMode="auto">
              <a:xfrm>
                <a:off x="864" y="2980"/>
                <a:ext cx="225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fr-FR" sz="2000"/>
                  <a:t>Le boson Z: grande masse</a:t>
                </a:r>
              </a:p>
            </p:txBody>
          </p:sp>
        </p:grpSp>
        <p:sp>
          <p:nvSpPr>
            <p:cNvPr id="20490" name="Rectangle 64"/>
            <p:cNvSpPr>
              <a:spLocks noChangeArrowheads="1"/>
            </p:cNvSpPr>
            <p:nvPr/>
          </p:nvSpPr>
          <p:spPr bwMode="auto">
            <a:xfrm>
              <a:off x="6796088" y="6151563"/>
              <a:ext cx="20304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000">
                  <a:solidFill>
                    <a:srgbClr val="262626"/>
                  </a:solidFill>
                  <a:sym typeface="Wingdings" pitchFamily="2" charset="2"/>
                </a:rPr>
                <a:t>Plus difficile à mettre en mvt</a:t>
              </a:r>
              <a:endParaRPr lang="fr-FR" altLang="fr-FR" sz="1000">
                <a:solidFill>
                  <a:srgbClr val="262626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316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5248C6-6AB6-49D0-A104-9C519A118898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75" y="0"/>
            <a:ext cx="3833813" cy="519113"/>
          </a:xfrm>
        </p:spPr>
        <p:txBody>
          <a:bodyPr/>
          <a:lstStyle/>
          <a:p>
            <a:pPr eaLnBrk="1" hangingPunct="1"/>
            <a:r>
              <a:rPr lang="en-US" altLang="fr-FR"/>
              <a:t>Le boson de Higgs</a:t>
            </a:r>
          </a:p>
        </p:txBody>
      </p:sp>
      <p:sp>
        <p:nvSpPr>
          <p:cNvPr id="839687" name="Rectangle 7"/>
          <p:cNvSpPr>
            <a:spLocks noChangeArrowheads="1"/>
          </p:cNvSpPr>
          <p:nvPr/>
        </p:nvSpPr>
        <p:spPr bwMode="auto">
          <a:xfrm>
            <a:off x="59553" y="630853"/>
            <a:ext cx="89114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Boson de Higgs = le “composant” du champ de Higgs</a:t>
            </a:r>
          </a:p>
          <a:p>
            <a:pPr>
              <a:defRPr/>
            </a:pP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Découvert au LHC (CERN) en 2012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0" y="6146800"/>
            <a:ext cx="91440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/>
              <a:t>Le boson de Higgs joue un rôle central dans le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/>
              <a:t>mécanisme qui explique la masse des particules élémentaires</a:t>
            </a:r>
          </a:p>
        </p:txBody>
      </p:sp>
      <p:pic>
        <p:nvPicPr>
          <p:cNvPr id="117762" name="Picture 2" descr="http://www.mondial-infos.fr/wp-content/uploads/2010/12/flocon-nei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584960"/>
            <a:ext cx="3997959" cy="3997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75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04109" y="6545461"/>
            <a:ext cx="241102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rcRect r="4149"/>
          <a:stretch>
            <a:fillRect/>
          </a:stretch>
        </p:blipFill>
        <p:spPr>
          <a:xfrm>
            <a:off x="-8335" y="119517"/>
            <a:ext cx="6611807" cy="635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Une plongée dans l’infiniment petit…"/>
          <p:cNvSpPr txBox="1"/>
          <p:nvPr/>
        </p:nvSpPr>
        <p:spPr>
          <a:xfrm>
            <a:off x="94540" y="47374"/>
            <a:ext cx="3799266" cy="80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400">
                <a:solidFill>
                  <a:srgbClr val="DCDEE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fr-FR" sz="2391" dirty="0"/>
              <a:t>Une plongée dans l’infiniment petit… </a:t>
            </a:r>
          </a:p>
        </p:txBody>
      </p:sp>
      <p:sp>
        <p:nvSpPr>
          <p:cNvPr id="177" name="Différence de taille"/>
          <p:cNvSpPr txBox="1"/>
          <p:nvPr/>
        </p:nvSpPr>
        <p:spPr>
          <a:xfrm>
            <a:off x="6624741" y="184448"/>
            <a:ext cx="249106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/>
            </a:lvl1pPr>
          </a:lstStyle>
          <a:p>
            <a:r>
              <a:rPr lang="fr-FR" sz="2000" dirty="0"/>
              <a:t>Différence de taille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77" y="826101"/>
            <a:ext cx="931640" cy="117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43" y="1145039"/>
            <a:ext cx="1002273" cy="56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58" y="2435746"/>
            <a:ext cx="931641" cy="117991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ine"/>
          <p:cNvSpPr/>
          <p:nvPr/>
        </p:nvSpPr>
        <p:spPr>
          <a:xfrm>
            <a:off x="7636449" y="1427369"/>
            <a:ext cx="5809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83" name="Line"/>
          <p:cNvSpPr/>
          <p:nvPr/>
        </p:nvSpPr>
        <p:spPr>
          <a:xfrm>
            <a:off x="7567551" y="3054343"/>
            <a:ext cx="5809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84" name="="/>
          <p:cNvSpPr txBox="1"/>
          <p:nvPr/>
        </p:nvSpPr>
        <p:spPr>
          <a:xfrm>
            <a:off x="7707672" y="1945207"/>
            <a:ext cx="38472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 b="1"/>
            </a:lvl1pPr>
          </a:lstStyle>
          <a:p>
            <a:r>
              <a:rPr sz="2812"/>
              <a:t>=</a:t>
            </a:r>
          </a:p>
        </p:txBody>
      </p:sp>
      <p:sp>
        <p:nvSpPr>
          <p:cNvPr id="185" name="galaxies"/>
          <p:cNvSpPr txBox="1"/>
          <p:nvPr/>
        </p:nvSpPr>
        <p:spPr>
          <a:xfrm>
            <a:off x="6748556" y="1674864"/>
            <a:ext cx="697307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700"/>
            </a:lvl1pPr>
          </a:lstStyle>
          <a:p>
            <a:r>
              <a:rPr sz="1195"/>
              <a:t>galaxies</a:t>
            </a:r>
          </a:p>
        </p:txBody>
      </p:sp>
      <p:pic>
        <p:nvPicPr>
          <p:cNvPr id="105474" name="Picture 2" descr="undefined">
            <a:extLst>
              <a:ext uri="{FF2B5EF4-FFF2-40B4-BE49-F238E27FC236}">
                <a16:creationId xmlns:a16="http://schemas.microsoft.com/office/drawing/2014/main" id="{0125AFAF-D3F8-CFF4-AEA4-8C0B132B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30" y="2402337"/>
            <a:ext cx="1044164" cy="11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tome d'hélium">
            <a:extLst>
              <a:ext uri="{FF2B5EF4-FFF2-40B4-BE49-F238E27FC236}">
                <a16:creationId xmlns:a16="http://schemas.microsoft.com/office/drawing/2014/main" id="{478611CA-9840-3E32-F4BA-9E40694F08C4}"/>
              </a:ext>
            </a:extLst>
          </p:cNvPr>
          <p:cNvSpPr txBox="1"/>
          <p:nvPr/>
        </p:nvSpPr>
        <p:spPr>
          <a:xfrm>
            <a:off x="8078756" y="3656400"/>
            <a:ext cx="85055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rPr lang="fr-FR" sz="1800" dirty="0"/>
              <a:t>Atome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E726AF-1B70-56C7-0FCF-887C4B735B09}"/>
              </a:ext>
            </a:extLst>
          </p:cNvPr>
          <p:cNvCxnSpPr>
            <a:cxnSpLocks/>
          </p:cNvCxnSpPr>
          <p:nvPr/>
        </p:nvCxnSpPr>
        <p:spPr bwMode="auto">
          <a:xfrm flipV="1">
            <a:off x="6174816" y="3582245"/>
            <a:ext cx="1917578" cy="453746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6" descr="iceberg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8325"/>
            <a:ext cx="9137650" cy="1088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3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5648325"/>
            <a:ext cx="9144000" cy="1590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</p:spTree>
    <p:extLst>
      <p:ext uri="{BB962C8B-B14F-4D97-AF65-F5344CB8AC3E}">
        <p14:creationId xmlns:p14="http://schemas.microsoft.com/office/powerpoint/2010/main" val="1025854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40082B-0178-4DC5-8C98-FBA7DD3BEB8A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6" descr="iceberg-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8325"/>
            <a:ext cx="9137650" cy="1088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2740025" y="6127750"/>
            <a:ext cx="4016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155700" y="0"/>
            <a:ext cx="2095500" cy="58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231900" y="5549900"/>
            <a:ext cx="13589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 rot="-5400000">
            <a:off x="-723742" y="2720182"/>
            <a:ext cx="2119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</a:rPr>
              <a:t>Matière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-5400000">
            <a:off x="-1734818" y="2638098"/>
            <a:ext cx="4965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Leptons                 Quarks</a:t>
            </a:r>
          </a:p>
        </p:txBody>
      </p:sp>
      <p:pic>
        <p:nvPicPr>
          <p:cNvPr id="1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t="1270" r="26407" b="84508"/>
          <a:stretch>
            <a:fillRect/>
          </a:stretch>
        </p:blipFill>
        <p:spPr bwMode="auto">
          <a:xfrm>
            <a:off x="2243331" y="5608367"/>
            <a:ext cx="4871147" cy="184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67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24579" name="ZoneTexte 4"/>
          <p:cNvSpPr txBox="1">
            <a:spLocks noChangeArrowheads="1"/>
          </p:cNvSpPr>
          <p:nvPr/>
        </p:nvSpPr>
        <p:spPr bwMode="auto">
          <a:xfrm>
            <a:off x="8805863" y="6396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D2E62F9-178E-4659-A278-633DC6F9D705}" type="slidenum">
              <a:rPr lang="fr-FR" altLang="fr-FR" sz="2400" b="1"/>
              <a:pPr algn="ct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400" b="1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11D5396-9FF1-4535-B863-B4DDCE544F25}" type="slidenum">
              <a:rPr lang="fr-FR" altLang="en-US" sz="1200" smtClean="0">
                <a:solidFill>
                  <a:schemeClr val="tx2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32</a:t>
            </a:fld>
            <a:endParaRPr lang="fr-FR" altLang="en-US" sz="120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3695700" y="13208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24582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9525"/>
            <a:ext cx="15351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0"/>
          <a:stretch>
            <a:fillRect/>
          </a:stretch>
        </p:blipFill>
        <p:spPr bwMode="auto">
          <a:xfrm>
            <a:off x="1979613" y="976313"/>
            <a:ext cx="51816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85383" y="256664"/>
            <a:ext cx="278606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altLang="fr-FR" sz="3200" kern="0" dirty="0">
                <a:solidFill>
                  <a:schemeClr val="bg1"/>
                </a:solidFill>
              </a:rPr>
              <a:t>Le contenu</a:t>
            </a:r>
          </a:p>
          <a:p>
            <a:pPr eaLnBrk="1" hangingPunct="1">
              <a:defRPr/>
            </a:pPr>
            <a:r>
              <a:rPr lang="fr-FR" altLang="fr-FR" sz="3200" kern="0" dirty="0">
                <a:solidFill>
                  <a:schemeClr val="bg1"/>
                </a:solidFill>
              </a:rPr>
              <a:t>énergétique</a:t>
            </a:r>
          </a:p>
          <a:p>
            <a:pPr eaLnBrk="1" hangingPunct="1">
              <a:defRPr/>
            </a:pPr>
            <a:r>
              <a:rPr lang="fr-FR" altLang="fr-FR" sz="3200" kern="0" dirty="0">
                <a:solidFill>
                  <a:schemeClr val="bg1"/>
                </a:solidFill>
              </a:rPr>
              <a:t>de l’Univers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9F0C1-A693-989C-0339-59F428087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259" y="4573033"/>
            <a:ext cx="2212275" cy="1980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D43D3F-68AC-0738-CB5B-B657922DE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96" y="3012859"/>
            <a:ext cx="3638734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Energie noire</a:t>
            </a:r>
          </a:p>
        </p:txBody>
      </p:sp>
    </p:spTree>
    <p:extLst>
      <p:ext uri="{BB962C8B-B14F-4D97-AF65-F5344CB8AC3E}">
        <p14:creationId xmlns:p14="http://schemas.microsoft.com/office/powerpoint/2010/main" val="422294462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63" y="673100"/>
            <a:ext cx="1436687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06BFA54-E795-433E-9EBF-B8418E74DB1A}" type="slidenum">
              <a:rPr lang="fr-FR" altLang="en-US" sz="1200" smtClean="0">
                <a:solidFill>
                  <a:schemeClr val="tx2"/>
                </a:solidFill>
              </a:rPr>
              <a:pPr eaLnBrk="1" hangingPunct="1"/>
              <a:t>33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695606" y="0"/>
            <a:ext cx="1792478" cy="523220"/>
          </a:xfrm>
        </p:spPr>
        <p:txBody>
          <a:bodyPr/>
          <a:lstStyle/>
          <a:p>
            <a:pPr eaLnBrk="1" hangingPunct="1"/>
            <a:r>
              <a:rPr lang="fr-FR" dirty="0"/>
              <a:t>Résumé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719138"/>
            <a:ext cx="8843963" cy="6138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b="1" dirty="0"/>
              <a:t>Particules de matières : </a:t>
            </a:r>
            <a:r>
              <a:rPr lang="fr-FR" sz="2400" b="1" dirty="0">
                <a:solidFill>
                  <a:srgbClr val="FF0000"/>
                </a:solidFill>
              </a:rPr>
              <a:t>fermions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/>
              <a:t>Particules stables et « utiles » pour bâtir l’univers: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dirty="0"/>
              <a:t>électron, quark up et quark down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400" dirty="0"/>
              <a:t>proton = 2 quarks u et un quark d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/>
              <a:t>Particules instables: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600" dirty="0"/>
              <a:t>muon, tau, quark étrange,…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200" dirty="0"/>
              <a:t>A chaque particule est associée une antiparticule</a:t>
            </a:r>
          </a:p>
          <a:p>
            <a:pPr lvl="1" eaLnBrk="1" hangingPunct="1">
              <a:lnSpc>
                <a:spcPct val="80000"/>
              </a:lnSpc>
            </a:pPr>
            <a:endParaRPr lang="fr-FR" sz="1800" dirty="0"/>
          </a:p>
          <a:p>
            <a:pPr eaLnBrk="1" hangingPunct="1">
              <a:lnSpc>
                <a:spcPct val="80000"/>
              </a:lnSpc>
            </a:pPr>
            <a:r>
              <a:rPr lang="fr-FR" sz="2400" b="1" dirty="0"/>
              <a:t>Particules d’interactions :</a:t>
            </a:r>
            <a:r>
              <a:rPr lang="fr-FR" sz="2400" dirty="0"/>
              <a:t> </a:t>
            </a:r>
            <a:r>
              <a:rPr lang="fr-FR" sz="2400" b="1" dirty="0">
                <a:solidFill>
                  <a:srgbClr val="FF0000"/>
                </a:solidFill>
              </a:rPr>
              <a:t>bosons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/>
              <a:t>Photon: interaction électromagnétique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/>
              <a:t>Boson Z/W: interaction faible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/>
              <a:t>Gluon: interaction forte</a:t>
            </a:r>
          </a:p>
          <a:p>
            <a:pPr lvl="1" eaLnBrk="1" hangingPunct="1">
              <a:lnSpc>
                <a:spcPct val="80000"/>
              </a:lnSpc>
            </a:pPr>
            <a:endParaRPr lang="fr-FR" sz="1800" dirty="0"/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Le </a:t>
            </a:r>
            <a:r>
              <a:rPr lang="fr-FR" sz="2400" b="1" dirty="0">
                <a:solidFill>
                  <a:srgbClr val="FF0000"/>
                </a:solidFill>
              </a:rPr>
              <a:t>Modèle Standard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est le cadre théorique </a:t>
            </a:r>
            <a:r>
              <a:rPr lang="fr-FR" sz="2400"/>
              <a:t>qui décrit </a:t>
            </a:r>
            <a:r>
              <a:rPr lang="fr-FR" sz="2400" dirty="0"/>
              <a:t>les (anti-)particules et leurs interactions</a:t>
            </a:r>
          </a:p>
          <a:p>
            <a:pPr eaLnBrk="1" hangingPunct="1">
              <a:lnSpc>
                <a:spcPct val="80000"/>
              </a:lnSpc>
            </a:pPr>
            <a:endParaRPr lang="fr-FR" sz="2400" dirty="0"/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La </a:t>
            </a:r>
            <a:r>
              <a:rPr lang="fr-FR" sz="2400" b="1" dirty="0">
                <a:solidFill>
                  <a:srgbClr val="FF0000"/>
                </a:solidFill>
              </a:rPr>
              <a:t>masse des particules élémentaires </a:t>
            </a:r>
            <a:r>
              <a:rPr lang="fr-FR" sz="2400" dirty="0"/>
              <a:t>provient de l’interaction avec le </a:t>
            </a:r>
            <a:r>
              <a:rPr lang="fr-FR" sz="2400" b="1" dirty="0">
                <a:solidFill>
                  <a:srgbClr val="FF0000"/>
                </a:solidFill>
              </a:rPr>
              <a:t>champ de Higgs </a:t>
            </a:r>
            <a:r>
              <a:rPr lang="fr-FR" sz="2400" dirty="0">
                <a:solidFill>
                  <a:schemeClr val="accent6"/>
                </a:solidFill>
              </a:rPr>
              <a:t>qui se manifeste également par l’existence du </a:t>
            </a:r>
            <a:r>
              <a:rPr lang="fr-FR" sz="2400" b="1" dirty="0">
                <a:solidFill>
                  <a:srgbClr val="FF0000"/>
                </a:solidFill>
              </a:rPr>
              <a:t>boson de Higgs</a:t>
            </a:r>
          </a:p>
          <a:p>
            <a:pPr marL="344487" lvl="1" indent="0" eaLnBrk="1" hangingPunct="1">
              <a:lnSpc>
                <a:spcPct val="80000"/>
              </a:lnSpc>
              <a:buNone/>
            </a:pPr>
            <a:endParaRPr lang="fr-FR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FR" sz="2400" dirty="0"/>
          </a:p>
          <a:p>
            <a:pPr eaLnBrk="1" hangingPunct="1">
              <a:lnSpc>
                <a:spcPct val="80000"/>
              </a:lnSpc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135747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25" y="274638"/>
            <a:ext cx="1935163" cy="1143000"/>
          </a:xfrm>
        </p:spPr>
        <p:txBody>
          <a:bodyPr/>
          <a:lstStyle/>
          <a:p>
            <a:pPr eaLnBrk="1" hangingPunct="1"/>
            <a:r>
              <a:rPr lang="en-US" altLang="fr-FR"/>
              <a:t>Back Up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11153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06BFA54-E795-433E-9EBF-B8418E74DB1A}" type="slidenum">
              <a:rPr lang="fr-FR" altLang="en-US" sz="1200" smtClean="0">
                <a:solidFill>
                  <a:schemeClr val="tx2"/>
                </a:solidFill>
              </a:rPr>
              <a:pPr eaLnBrk="1" hangingPunct="1"/>
              <a:t>35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7" y="0"/>
            <a:ext cx="9148659" cy="446276"/>
          </a:xfrm>
        </p:spPr>
        <p:txBody>
          <a:bodyPr/>
          <a:lstStyle/>
          <a:p>
            <a:pPr eaLnBrk="1" hangingPunct="1"/>
            <a:r>
              <a:rPr lang="fr-FR" sz="2300"/>
              <a:t>Nouvelle affiche des composants élémentaires (2014)</a:t>
            </a:r>
            <a:endParaRPr lang="fr-FR" sz="23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652901"/>
            <a:ext cx="8225860" cy="58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48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29D5418-91EF-482A-A1B1-69C67A8D719F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886917" y="0"/>
            <a:ext cx="3405099" cy="523220"/>
          </a:xfrm>
        </p:spPr>
        <p:txBody>
          <a:bodyPr/>
          <a:lstStyle/>
          <a:p>
            <a:pPr eaLnBrk="1" hangingPunct="1"/>
            <a:r>
              <a:rPr lang="fr-FR" altLang="fr-FR" dirty="0"/>
              <a:t>Les interactions</a:t>
            </a:r>
          </a:p>
        </p:txBody>
      </p:sp>
      <p:sp>
        <p:nvSpPr>
          <p:cNvPr id="12301" name="Rectangle 39"/>
          <p:cNvSpPr>
            <a:spLocks noChangeArrowheads="1"/>
          </p:cNvSpPr>
          <p:nvPr/>
        </p:nvSpPr>
        <p:spPr bwMode="auto">
          <a:xfrm>
            <a:off x="5422900" y="6108700"/>
            <a:ext cx="2794000" cy="114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2" name="Quatre interactions décrivent le monde connu, et procèdent (pour 3 d’entre elles) par l'échange de particules médiatrices: les bosons de jauge (de spin 1)">
            <a:extLst>
              <a:ext uri="{FF2B5EF4-FFF2-40B4-BE49-F238E27FC236}">
                <a16:creationId xmlns:a16="http://schemas.microsoft.com/office/drawing/2014/main" id="{1CCB4C34-C16C-1966-39C1-7557BED8FC65}"/>
              </a:ext>
            </a:extLst>
          </p:cNvPr>
          <p:cNvSpPr txBox="1"/>
          <p:nvPr/>
        </p:nvSpPr>
        <p:spPr>
          <a:xfrm>
            <a:off x="-211980" y="1161679"/>
            <a:ext cx="514232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57678" indent="-340178" algn="l">
              <a:buSzPct val="171000"/>
              <a:buChar char="•"/>
              <a:defRPr sz="2500"/>
            </a:pPr>
            <a:r>
              <a:rPr lang="fr-FR" sz="1800" b="1" dirty="0"/>
              <a:t>Quatre interactions</a:t>
            </a:r>
            <a:r>
              <a:rPr lang="fr-FR" sz="1800" dirty="0"/>
              <a:t> décrivent le monde connu, et se manifestent par l'échange de </a:t>
            </a:r>
            <a:r>
              <a:rPr lang="fr-FR" sz="1800" b="1" dirty="0"/>
              <a:t>particules médiatrices</a:t>
            </a:r>
            <a:r>
              <a:rPr lang="fr-FR" sz="1800" dirty="0"/>
              <a:t>: les </a:t>
            </a:r>
            <a:r>
              <a:rPr lang="fr-FR" sz="1800" b="1" dirty="0"/>
              <a:t>bosons de jauge</a:t>
            </a:r>
            <a:r>
              <a:rPr lang="fr-FR" sz="1800" dirty="0"/>
              <a:t> </a:t>
            </a: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437C6AAE-019C-405B-A137-F946F5142D9C}"/>
              </a:ext>
            </a:extLst>
          </p:cNvPr>
          <p:cNvGraphicFramePr/>
          <p:nvPr/>
        </p:nvGraphicFramePr>
        <p:xfrm>
          <a:off x="1964194" y="3000316"/>
          <a:ext cx="3979406" cy="2860734"/>
        </p:xfrm>
        <a:graphic>
          <a:graphicData uri="http://schemas.openxmlformats.org/drawingml/2006/table">
            <a:tbl>
              <a:tblPr/>
              <a:tblGrid>
                <a:gridCol w="2521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95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b="1" noProof="0" dirty="0">
                          <a:latin typeface="+mn-lt"/>
                          <a:ea typeface="+mn-ea"/>
                          <a:cs typeface="+mn-cs"/>
                        </a:rPr>
                        <a:t>Interaction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b="1" noProof="0" dirty="0">
                          <a:latin typeface="+mn-lt"/>
                          <a:ea typeface="+mn-ea"/>
                          <a:cs typeface="+mn-cs"/>
                        </a:rPr>
                        <a:t>Intensité relative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4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noProof="0" dirty="0"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noProof="0"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noProof="0" dirty="0">
                          <a:latin typeface="+mn-lt"/>
                          <a:ea typeface="+mn-ea"/>
                          <a:cs typeface="+mn-cs"/>
                        </a:rPr>
                        <a:t>Electromagnétique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6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fr-FR" sz="2000" noProof="0"/>
                        <a:t>10</a:t>
                      </a:r>
                      <a:r>
                        <a:rPr lang="fr-FR" sz="2000" baseline="31999" noProof="0"/>
                        <a:t>-2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627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noProof="0" dirty="0">
                          <a:latin typeface="+mn-lt"/>
                          <a:ea typeface="+mn-ea"/>
                          <a:cs typeface="+mn-cs"/>
                        </a:rPr>
                        <a:t>Faible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6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fr-FR" sz="2000" noProof="0" dirty="0"/>
                        <a:t>10</a:t>
                      </a:r>
                      <a:r>
                        <a:rPr lang="fr-FR" sz="2000" baseline="31999" noProof="0" dirty="0"/>
                        <a:t>-6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42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fr-FR" sz="2000" noProof="0" dirty="0">
                          <a:latin typeface="+mn-lt"/>
                          <a:ea typeface="+mn-ea"/>
                          <a:cs typeface="+mn-cs"/>
                        </a:rPr>
                        <a:t>Gravité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6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fr-FR" sz="2000" noProof="0" dirty="0"/>
                        <a:t>10</a:t>
                      </a:r>
                      <a:r>
                        <a:rPr lang="fr-FR" sz="2000" baseline="31999" noProof="0" dirty="0"/>
                        <a:t>-38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Capture d’écran 2014-06-05 à 16.29.56.png" descr="Capture d’écran 2014-06-05 à 16.29.56.png">
            <a:extLst>
              <a:ext uri="{FF2B5EF4-FFF2-40B4-BE49-F238E27FC236}">
                <a16:creationId xmlns:a16="http://schemas.microsoft.com/office/drawing/2014/main" id="{914A8FC9-654E-0B2E-DED7-453B8266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0" y="1218238"/>
            <a:ext cx="3826922" cy="1096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6283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D8392-9D27-4E58-9301-C9CC542ECB12}" type="slidenum">
              <a:rPr lang="fr-FR" altLang="en-US"/>
              <a:pPr/>
              <a:t>37</a:t>
            </a:fld>
            <a:endParaRPr lang="fr-FR" altLang="en-US"/>
          </a:p>
        </p:txBody>
      </p:sp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713" y="0"/>
            <a:ext cx="2895600" cy="946150"/>
          </a:xfrm>
        </p:spPr>
        <p:txBody>
          <a:bodyPr/>
          <a:lstStyle/>
          <a:p>
            <a:r>
              <a:rPr lang="fr-FR"/>
              <a:t>Le canal H</a:t>
            </a:r>
            <a:r>
              <a:rPr lang="fr-FR">
                <a:sym typeface="Symbol" pitchFamily="18" charset="2"/>
              </a:rPr>
              <a:t></a:t>
            </a:r>
            <a:br>
              <a:rPr lang="fr-FR"/>
            </a:br>
            <a:endParaRPr lang="fr-FR"/>
          </a:p>
        </p:txBody>
      </p:sp>
      <p:pic>
        <p:nvPicPr>
          <p:cNvPr id="1144835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457700" cy="302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843" name="Picture 11" descr="sig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/>
          <a:stretch>
            <a:fillRect/>
          </a:stretch>
        </p:blipFill>
        <p:spPr bwMode="auto">
          <a:xfrm>
            <a:off x="868363" y="2209800"/>
            <a:ext cx="35893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844" name="Line 12"/>
          <p:cNvSpPr>
            <a:spLocks noChangeShapeType="1"/>
          </p:cNvSpPr>
          <p:nvPr/>
        </p:nvSpPr>
        <p:spPr bwMode="auto">
          <a:xfrm>
            <a:off x="2190750" y="2514600"/>
            <a:ext cx="0" cy="2209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4840" name="Text Box 8"/>
          <p:cNvSpPr txBox="1">
            <a:spLocks noChangeArrowheads="1"/>
          </p:cNvSpPr>
          <p:nvPr/>
        </p:nvSpPr>
        <p:spPr bwMode="auto">
          <a:xfrm>
            <a:off x="1001856" y="1905000"/>
            <a:ext cx="29193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Higgs (m</a:t>
            </a:r>
            <a:r>
              <a:rPr lang="fr-FR" sz="2000" baseline="-25000"/>
              <a:t>H</a:t>
            </a:r>
            <a:r>
              <a:rPr lang="fr-FR" sz="2000"/>
              <a:t>=125 GeV)</a:t>
            </a:r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12" name="Picture 22" descr="HiggsProducti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391"/>
                <a:ext cx="715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3" descr="higgsdecay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13"/>
                <a:ext cx="687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1486" y="3604"/>
              <a:ext cx="21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CC0000"/>
                  </a:solidFill>
                </a:rPr>
                <a:t>H</a:t>
              </a:r>
            </a:p>
          </p:txBody>
        </p:sp>
      </p:grpSp>
      <p:pic>
        <p:nvPicPr>
          <p:cNvPr id="99337" name="Picture 9" descr="http://atlas-vp1.web.cern.ch/atlas-vp1/screenshots/Hgg/evt_86694500/vp1_Hgg_run191426_evt86694500_hi-r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24" y="2676732"/>
            <a:ext cx="4572000" cy="3243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63862241"/>
              </p:ext>
            </p:extLst>
          </p:nvPr>
        </p:nvGraphicFramePr>
        <p:xfrm>
          <a:off x="2443163" y="642938"/>
          <a:ext cx="430371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2006600" imgH="508000" progId="Equation.3">
                  <p:embed/>
                </p:oleObj>
              </mc:Choice>
              <mc:Fallback>
                <p:oleObj name="Équation" r:id="rId7" imgW="2006600" imgH="508000" progId="Equation.3">
                  <p:embed/>
                  <p:pic>
                    <p:nvPicPr>
                      <p:cNvPr id="0" name="Obje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642938"/>
                        <a:ext cx="4303712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554155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4E016-1DCD-41FD-BCC7-11B496DBA058}" type="slidenum">
              <a:rPr lang="fr-FR" altLang="en-US"/>
              <a:pPr/>
              <a:t>38</a:t>
            </a:fld>
            <a:endParaRPr lang="fr-FR" altLang="en-US"/>
          </a:p>
        </p:txBody>
      </p:sp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713" y="0"/>
            <a:ext cx="2895600" cy="946150"/>
          </a:xfrm>
        </p:spPr>
        <p:txBody>
          <a:bodyPr/>
          <a:lstStyle/>
          <a:p>
            <a:r>
              <a:rPr lang="fr-FR"/>
              <a:t>Le canal H</a:t>
            </a:r>
            <a:r>
              <a:rPr lang="fr-FR">
                <a:sym typeface="Symbol" pitchFamily="18" charset="2"/>
              </a:rPr>
              <a:t></a:t>
            </a:r>
            <a:br>
              <a:rPr lang="fr-FR"/>
            </a:br>
            <a:endParaRPr lang="fr-FR"/>
          </a:p>
        </p:txBody>
      </p:sp>
      <p:pic>
        <p:nvPicPr>
          <p:cNvPr id="1143811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457700" cy="302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3821" name="Text Box 13"/>
          <p:cNvSpPr txBox="1">
            <a:spLocks noChangeArrowheads="1"/>
          </p:cNvSpPr>
          <p:nvPr/>
        </p:nvSpPr>
        <p:spPr bwMode="auto">
          <a:xfrm>
            <a:off x="990600" y="1905000"/>
            <a:ext cx="29193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Higgs (m</a:t>
            </a:r>
            <a:r>
              <a:rPr lang="fr-FR" sz="2000" baseline="-25000"/>
              <a:t>H</a:t>
            </a:r>
            <a:r>
              <a:rPr lang="fr-FR" sz="2000"/>
              <a:t>=125 GeV)</a:t>
            </a:r>
          </a:p>
        </p:txBody>
      </p: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15" name="Picture 22" descr="HiggsProduc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391"/>
                <a:ext cx="715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" descr="higgsdecay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13"/>
                <a:ext cx="687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1486" y="3604"/>
              <a:ext cx="21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CC0000"/>
                  </a:solidFill>
                </a:rPr>
                <a:t>H</a:t>
              </a:r>
            </a:p>
          </p:txBody>
        </p:sp>
      </p:grpSp>
      <p:sp>
        <p:nvSpPr>
          <p:cNvPr id="3" name="Accolade fermante 2"/>
          <p:cNvSpPr/>
          <p:nvPr/>
        </p:nvSpPr>
        <p:spPr bwMode="auto">
          <a:xfrm>
            <a:off x="4811151" y="1905000"/>
            <a:ext cx="801858" cy="3089031"/>
          </a:xfrm>
          <a:prstGeom prst="rightBrac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755183" y="2757017"/>
            <a:ext cx="20633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800"/>
              <a:t>Résolution</a:t>
            </a:r>
          </a:p>
          <a:p>
            <a:pPr algn="ctr"/>
            <a:r>
              <a:rPr lang="fr-FR" sz="2800"/>
              <a:t>du</a:t>
            </a:r>
          </a:p>
          <a:p>
            <a:pPr algn="ctr"/>
            <a:r>
              <a:rPr lang="fr-FR" sz="2800"/>
              <a:t>détecteur</a:t>
            </a:r>
          </a:p>
        </p:txBody>
      </p:sp>
      <p:graphicFrame>
        <p:nvGraphicFramePr>
          <p:cNvPr id="4" name="Obje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63862241"/>
              </p:ext>
            </p:extLst>
          </p:nvPr>
        </p:nvGraphicFramePr>
        <p:xfrm>
          <a:off x="2443163" y="642938"/>
          <a:ext cx="430371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2006600" imgH="508000" progId="Equation.3">
                  <p:embed/>
                </p:oleObj>
              </mc:Choice>
              <mc:Fallback>
                <p:oleObj name="Équation" r:id="rId5" imgW="2006600" imgH="508000" progId="Equation.3">
                  <p:embed/>
                  <p:pic>
                    <p:nvPicPr>
                      <p:cNvPr id="0" name="Obje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642938"/>
                        <a:ext cx="4303712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81807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4E016-1DCD-41FD-BCC7-11B496DBA058}" type="slidenum">
              <a:rPr lang="fr-FR" altLang="en-US"/>
              <a:pPr/>
              <a:t>39</a:t>
            </a:fld>
            <a:endParaRPr lang="fr-FR" altLang="en-US"/>
          </a:p>
        </p:txBody>
      </p:sp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60713" y="0"/>
            <a:ext cx="2895600" cy="946150"/>
          </a:xfrm>
        </p:spPr>
        <p:txBody>
          <a:bodyPr/>
          <a:lstStyle/>
          <a:p>
            <a:r>
              <a:rPr lang="fr-FR"/>
              <a:t>Le canal H</a:t>
            </a:r>
            <a:r>
              <a:rPr lang="fr-FR">
                <a:sym typeface="Symbol" pitchFamily="18" charset="2"/>
              </a:rPr>
              <a:t></a:t>
            </a:r>
            <a:br>
              <a:rPr lang="fr-FR"/>
            </a:br>
            <a:endParaRPr lang="fr-FR"/>
          </a:p>
        </p:txBody>
      </p:sp>
      <p:pic>
        <p:nvPicPr>
          <p:cNvPr id="1143811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457700" cy="302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3821" name="Text Box 13"/>
          <p:cNvSpPr txBox="1">
            <a:spLocks noChangeArrowheads="1"/>
          </p:cNvSpPr>
          <p:nvPr/>
        </p:nvSpPr>
        <p:spPr bwMode="auto">
          <a:xfrm>
            <a:off x="990600" y="1905000"/>
            <a:ext cx="29193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Higgs (m</a:t>
            </a:r>
            <a:r>
              <a:rPr lang="fr-FR" sz="2000" baseline="-25000"/>
              <a:t>H</a:t>
            </a:r>
            <a:r>
              <a:rPr lang="fr-FR" sz="2000"/>
              <a:t>=125 GeV)</a:t>
            </a:r>
          </a:p>
        </p:txBody>
      </p:sp>
      <p:grpSp>
        <p:nvGrpSpPr>
          <p:cNvPr id="1143823" name="Group 15"/>
          <p:cNvGrpSpPr>
            <a:grpSpLocks/>
          </p:cNvGrpSpPr>
          <p:nvPr/>
        </p:nvGrpSpPr>
        <p:grpSpPr bwMode="auto">
          <a:xfrm>
            <a:off x="4427538" y="1917700"/>
            <a:ext cx="4457700" cy="4738688"/>
            <a:chOff x="2789" y="1208"/>
            <a:chExt cx="2808" cy="2985"/>
          </a:xfrm>
        </p:grpSpPr>
        <p:pic>
          <p:nvPicPr>
            <p:cNvPr id="1143824" name="Picture 16" descr="bk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396"/>
              <a:ext cx="2808" cy="19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3825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552"/>
              <a:ext cx="1166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3826" name="Text Box 18"/>
            <p:cNvSpPr txBox="1">
              <a:spLocks noChangeArrowheads="1"/>
            </p:cNvSpPr>
            <p:nvPr/>
          </p:nvSpPr>
          <p:spPr bwMode="auto">
            <a:xfrm>
              <a:off x="3942" y="1208"/>
              <a:ext cx="10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/>
                <a:t>Bruit de fond</a:t>
              </a:r>
            </a:p>
          </p:txBody>
        </p:sp>
        <p:sp>
          <p:nvSpPr>
            <p:cNvPr id="1143827" name="Text Box 19"/>
            <p:cNvSpPr txBox="1">
              <a:spLocks noChangeArrowheads="1"/>
            </p:cNvSpPr>
            <p:nvPr/>
          </p:nvSpPr>
          <p:spPr bwMode="auto">
            <a:xfrm>
              <a:off x="3168" y="3504"/>
              <a:ext cx="7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/>
                <a:t>Exemple:</a:t>
              </a:r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id="15" name="Picture 22" descr="HiggsProducti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391"/>
                <a:ext cx="715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" descr="higgsdecay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13"/>
                <a:ext cx="687" cy="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1486" y="3604"/>
              <a:ext cx="21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CC0000"/>
                  </a:solidFill>
                </a:rPr>
                <a:t>H</a:t>
              </a:r>
            </a:p>
          </p:txBody>
        </p:sp>
      </p:grpSp>
      <p:graphicFrame>
        <p:nvGraphicFramePr>
          <p:cNvPr id="3" name="Obje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63862241"/>
              </p:ext>
            </p:extLst>
          </p:nvPr>
        </p:nvGraphicFramePr>
        <p:xfrm>
          <a:off x="2443163" y="642938"/>
          <a:ext cx="430371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2006600" imgH="508000" progId="Equation.3">
                  <p:embed/>
                </p:oleObj>
              </mc:Choice>
              <mc:Fallback>
                <p:oleObj name="Équation" r:id="rId7" imgW="2006600" imgH="508000" progId="Equation.3">
                  <p:embed/>
                  <p:pic>
                    <p:nvPicPr>
                      <p:cNvPr id="0" name="Obje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642938"/>
                        <a:ext cx="4303712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51374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C0CE140-3F36-4CB6-B4EF-D0A8CC62A65B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29" y="0"/>
            <a:ext cx="7566495" cy="523220"/>
          </a:xfrm>
        </p:spPr>
        <p:txBody>
          <a:bodyPr/>
          <a:lstStyle/>
          <a:p>
            <a:pPr eaLnBrk="1" hangingPunct="1"/>
            <a:r>
              <a:rPr lang="fr-BE" altLang="fr-FR" dirty="0"/>
              <a:t>Structure de l’atome </a:t>
            </a:r>
            <a:r>
              <a:rPr lang="fr-BE" altLang="fr-FR" sz="2000" dirty="0"/>
              <a:t>(du grec : indivisible)</a:t>
            </a:r>
            <a:endParaRPr lang="en-GB" altLang="fr-FR" sz="2000" dirty="0"/>
          </a:p>
        </p:txBody>
      </p:sp>
    </p:spTree>
    <p:extLst>
      <p:ext uri="{BB962C8B-B14F-4D97-AF65-F5344CB8AC3E}">
        <p14:creationId xmlns:p14="http://schemas.microsoft.com/office/powerpoint/2010/main" val="999497829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7507F-10B3-4AAF-B049-0C3B7B97C7F9}" type="slidenum">
              <a:rPr lang="fr-FR" altLang="en-US"/>
              <a:pPr/>
              <a:t>40</a:t>
            </a:fld>
            <a:endParaRPr lang="fr-FR" altLang="en-US"/>
          </a:p>
        </p:txBody>
      </p:sp>
      <p:sp>
        <p:nvSpPr>
          <p:cNvPr id="104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95475" y="0"/>
            <a:ext cx="5389563" cy="519113"/>
          </a:xfrm>
        </p:spPr>
        <p:txBody>
          <a:bodyPr/>
          <a:lstStyle/>
          <a:p>
            <a:r>
              <a:rPr lang="fr-FR"/>
              <a:t>Le canal H</a:t>
            </a:r>
            <a:r>
              <a:rPr lang="fr-FR">
                <a:sym typeface="Symbol" pitchFamily="18" charset="2"/>
              </a:rPr>
              <a:t> : simulation</a:t>
            </a:r>
          </a:p>
        </p:txBody>
      </p:sp>
      <p:pic>
        <p:nvPicPr>
          <p:cNvPr id="1042436" name="Picture 4" descr="signalbk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176338"/>
            <a:ext cx="6916737" cy="4691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443" name="Text Box 11"/>
          <p:cNvSpPr txBox="1">
            <a:spLocks noChangeArrowheads="1"/>
          </p:cNvSpPr>
          <p:nvPr/>
        </p:nvSpPr>
        <p:spPr bwMode="auto">
          <a:xfrm>
            <a:off x="5330825" y="2292350"/>
            <a:ext cx="893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Higgs</a:t>
            </a:r>
          </a:p>
        </p:txBody>
      </p:sp>
      <p:sp>
        <p:nvSpPr>
          <p:cNvPr id="1042444" name="Line 12"/>
          <p:cNvSpPr>
            <a:spLocks noChangeShapeType="1"/>
          </p:cNvSpPr>
          <p:nvPr/>
        </p:nvSpPr>
        <p:spPr bwMode="auto">
          <a:xfrm flipH="1">
            <a:off x="4597400" y="2730500"/>
            <a:ext cx="6731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2450" name="Text Box 18"/>
          <p:cNvSpPr txBox="1">
            <a:spLocks noChangeArrowheads="1"/>
          </p:cNvSpPr>
          <p:nvPr/>
        </p:nvSpPr>
        <p:spPr bwMode="auto">
          <a:xfrm>
            <a:off x="1578190" y="5943600"/>
            <a:ext cx="5989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/>
              <a:t>Bosse = signature du boson de Higgs</a:t>
            </a:r>
          </a:p>
        </p:txBody>
      </p:sp>
    </p:spTree>
    <p:extLst>
      <p:ext uri="{BB962C8B-B14F-4D97-AF65-F5344CB8AC3E}">
        <p14:creationId xmlns:p14="http://schemas.microsoft.com/office/powerpoint/2010/main" val="1763418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C8E82-106D-482C-BF01-23DEFAA648D8}" type="slidenum">
              <a:rPr lang="fr-FR" altLang="en-US" smtClean="0"/>
              <a:pPr>
                <a:defRPr/>
              </a:pPr>
              <a:t>41</a:t>
            </a:fld>
            <a:endParaRPr lang="fr-FR" alt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r="12393"/>
          <a:stretch/>
        </p:blipFill>
        <p:spPr bwMode="auto">
          <a:xfrm>
            <a:off x="-1" y="2893"/>
            <a:ext cx="9144001" cy="682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3"/>
          <p:cNvSpPr txBox="1">
            <a:spLocks/>
          </p:cNvSpPr>
          <p:nvPr/>
        </p:nvSpPr>
        <p:spPr bwMode="auto">
          <a:xfrm>
            <a:off x="8275316" y="6550852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0FA4E016-1DCD-41FD-BCC7-11B496DBA058}" type="slidenum">
              <a:rPr lang="fr-FR" altLang="en-US" smtClean="0"/>
              <a:pPr/>
              <a:t>41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686078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2658"/>
          <a:stretch/>
        </p:blipFill>
        <p:spPr bwMode="auto">
          <a:xfrm>
            <a:off x="1407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0FA4E016-1DCD-41FD-BCC7-11B496DBA058}" type="slidenum">
              <a:rPr lang="fr-FR" altLang="en-US"/>
              <a:pPr/>
              <a:t>42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7825532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1418" y="0"/>
            <a:ext cx="9321783" cy="523220"/>
          </a:xfrm>
        </p:spPr>
        <p:txBody>
          <a:bodyPr/>
          <a:lstStyle/>
          <a:p>
            <a:r>
              <a:rPr lang="en-US" dirty="0" err="1"/>
              <a:t>Découverte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nouvelle </a:t>
            </a:r>
            <a:r>
              <a:rPr lang="en-US" dirty="0" err="1"/>
              <a:t>particule</a:t>
            </a:r>
            <a:r>
              <a:rPr lang="en-US" dirty="0"/>
              <a:t> au CERN</a:t>
            </a:r>
          </a:p>
        </p:txBody>
      </p:sp>
      <p:pic>
        <p:nvPicPr>
          <p:cNvPr id="100354" name="Picture 2" descr="https://twiki.cern.ch/twiki/pub/AtlasPublic/HiggsPublicResults//Hgg-FixedScale-Short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97" y="544312"/>
            <a:ext cx="6505012" cy="631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0FA4E016-1DCD-41FD-BCC7-11B496DBA058}" type="slidenum">
              <a:rPr lang="fr-FR" altLang="en-US"/>
              <a:pPr/>
              <a:t>43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6020943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pic>
        <p:nvPicPr>
          <p:cNvPr id="25603" name="Picture 6" descr="http://p.twimg.com/Aw-9YxqCQAArFr_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-288925"/>
            <a:ext cx="3889375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Users\François\Desktop\LHC_collisions\Higgs\Conférence_Higgs\Higgs_SciencesetAven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5505">
            <a:off x="52388" y="61913"/>
            <a:ext cx="30210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335463"/>
            <a:ext cx="4108450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10" descr="http://sciences.blogs.liberation.fr/.a/6a00e5500b4a648833017d3ef4335c970c-30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824288"/>
            <a:ext cx="2219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 descr="http://www.larecherche.fr/sites/larecherche.fr/files/imagecache/parution_image_portrait_block/couv/Mensuel/4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237">
            <a:off x="2459038" y="4510088"/>
            <a:ext cx="2532062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 descr="C:\Users\François\Desktop\LHC_collisions\Higgs\Conférence_Higgs\Higgs_Scien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1408">
            <a:off x="2833688" y="876300"/>
            <a:ext cx="26733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ZoneTexte 2"/>
          <p:cNvSpPr txBox="1">
            <a:spLocks noChangeArrowheads="1"/>
          </p:cNvSpPr>
          <p:nvPr/>
        </p:nvSpPr>
        <p:spPr bwMode="auto">
          <a:xfrm>
            <a:off x="2963863" y="0"/>
            <a:ext cx="3714750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chemeClr val="bg1"/>
                </a:solidFill>
              </a:rPr>
              <a:t>4 Juillet 2012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D9F85B-E66B-4890-B131-3F9264D42B7F}" type="slidenum">
              <a:rPr lang="fr-FR" altLang="en-US" smtClean="0"/>
              <a:pPr>
                <a:defRPr/>
              </a:pPr>
              <a:t>44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2254229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93E6F-A11E-401A-BEAD-B301C1C8373E}" type="slidenum">
              <a:rPr lang="fr-FR" altLang="en-US" smtClean="0"/>
              <a:pPr>
                <a:defRPr/>
              </a:pPr>
              <a:t>45</a:t>
            </a:fld>
            <a:endParaRPr lang="fr-F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7883" cy="695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136781" y="468352"/>
            <a:ext cx="1212191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Découverte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7144215" y="185854"/>
            <a:ext cx="1665248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Théorisé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4176" y="122663"/>
            <a:ext cx="4315522" cy="69137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8420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0E9C7-D759-4F6E-ACE5-00F09E9A49DC}" type="slidenum">
              <a:rPr lang="fr-FR" altLang="en-US"/>
              <a:pPr/>
              <a:t>46</a:t>
            </a:fld>
            <a:endParaRPr lang="fr-FR" altLang="en-US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4175" y="0"/>
            <a:ext cx="5872163" cy="519113"/>
          </a:xfrm>
        </p:spPr>
        <p:txBody>
          <a:bodyPr/>
          <a:lstStyle/>
          <a:p>
            <a:endParaRPr lang="fr-FR"/>
          </a:p>
        </p:txBody>
      </p:sp>
      <p:pic>
        <p:nvPicPr>
          <p:cNvPr id="560131" name="Picture 3" descr="lagrang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010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La masse dans le microcosm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740">
                <a:solidFill>
                  <a:srgbClr val="FFFFFF"/>
                </a:solidFill>
                <a:effectLst>
                  <a:outerShdw blurRad="114300" dist="68579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La masse dans le </a:t>
            </a:r>
            <a:r>
              <a:rPr sz="5500" dirty="0" err="1"/>
              <a:t>microcosme</a:t>
            </a:r>
            <a:endParaRPr sz="5500" dirty="0"/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611" name="Pour la matière ordinaire, la masse est à une bonne approximation égale à la somme des masses de leurs atomes…"/>
          <p:cNvSpPr txBox="1"/>
          <p:nvPr/>
        </p:nvSpPr>
        <p:spPr>
          <a:xfrm>
            <a:off x="22118" y="3117572"/>
            <a:ext cx="9099765" cy="340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Pour la matière ordinaire, la </a:t>
            </a:r>
            <a:r>
              <a:rPr sz="1969" b="1"/>
              <a:t>masse</a:t>
            </a:r>
            <a:r>
              <a:rPr sz="1969"/>
              <a:t> est à une bonne approximation égale à la </a:t>
            </a:r>
            <a:r>
              <a:rPr sz="1969" b="1"/>
              <a:t>somme</a:t>
            </a:r>
            <a:r>
              <a:rPr sz="1969"/>
              <a:t> des </a:t>
            </a:r>
            <a:r>
              <a:rPr sz="1969" b="1"/>
              <a:t>masses</a:t>
            </a:r>
            <a:r>
              <a:rPr sz="1969"/>
              <a:t> de </a:t>
            </a:r>
            <a:r>
              <a:rPr sz="1969" b="1"/>
              <a:t>leurs atomes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L'</a:t>
            </a:r>
            <a:r>
              <a:rPr sz="1969" b="1"/>
              <a:t>énergie cohésive</a:t>
            </a:r>
            <a:r>
              <a:rPr sz="1969"/>
              <a:t> dans un </a:t>
            </a:r>
            <a:r>
              <a:rPr sz="1969" b="1"/>
              <a:t>cristal</a:t>
            </a:r>
            <a:r>
              <a:rPr sz="1969"/>
              <a:t>, pour exemple, est entre 1 et 10 eV par atome, </a:t>
            </a:r>
            <a:r>
              <a:rPr sz="1969" b="1"/>
              <a:t>petit par rapport à la masse</a:t>
            </a:r>
            <a:r>
              <a:rPr sz="1969"/>
              <a:t> des atomes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La </a:t>
            </a:r>
            <a:r>
              <a:rPr sz="1969" b="1"/>
              <a:t>masse</a:t>
            </a:r>
            <a:r>
              <a:rPr sz="1969"/>
              <a:t> d'un </a:t>
            </a:r>
            <a:r>
              <a:rPr sz="1969" b="1"/>
              <a:t>atome</a:t>
            </a:r>
            <a:r>
              <a:rPr sz="1969"/>
              <a:t> est également à peu près </a:t>
            </a:r>
            <a:r>
              <a:rPr sz="1969" b="1"/>
              <a:t>égale</a:t>
            </a:r>
            <a:r>
              <a:rPr sz="1969"/>
              <a:t> à la </a:t>
            </a:r>
            <a:r>
              <a:rPr sz="1969" b="1"/>
              <a:t>somme</a:t>
            </a:r>
            <a:r>
              <a:rPr sz="1969"/>
              <a:t> des </a:t>
            </a:r>
            <a:r>
              <a:rPr sz="1969" b="1"/>
              <a:t>masses</a:t>
            </a:r>
            <a:r>
              <a:rPr sz="1969"/>
              <a:t> de son les </a:t>
            </a:r>
            <a:r>
              <a:rPr sz="1969" b="1"/>
              <a:t>électrons</a:t>
            </a:r>
            <a:r>
              <a:rPr sz="1969"/>
              <a:t> et son </a:t>
            </a:r>
            <a:r>
              <a:rPr sz="1969" b="1"/>
              <a:t>noyau</a:t>
            </a:r>
            <a:r>
              <a:rPr sz="1969"/>
              <a:t>; l’</a:t>
            </a:r>
            <a:r>
              <a:rPr sz="1969" b="1"/>
              <a:t>énergie de liaison</a:t>
            </a:r>
            <a:r>
              <a:rPr sz="1969"/>
              <a:t> atomique reste </a:t>
            </a:r>
            <a:r>
              <a:rPr sz="1969" b="1"/>
              <a:t>très petite</a:t>
            </a:r>
            <a:r>
              <a:rPr sz="1969"/>
              <a:t> par rapport </a:t>
            </a:r>
            <a:r>
              <a:rPr sz="1969" b="1"/>
              <a:t>à</a:t>
            </a:r>
            <a:r>
              <a:rPr sz="1969"/>
              <a:t> la </a:t>
            </a:r>
            <a:r>
              <a:rPr sz="1969" b="1"/>
              <a:t>masse</a:t>
            </a:r>
            <a:r>
              <a:rPr sz="1969"/>
              <a:t> de </a:t>
            </a:r>
            <a:r>
              <a:rPr sz="1969" b="1"/>
              <a:t>l’atome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Ce raisonnement continue au niveau nucléaire : la </a:t>
            </a:r>
            <a:r>
              <a:rPr sz="1969" b="1"/>
              <a:t>masse</a:t>
            </a:r>
            <a:r>
              <a:rPr sz="1969"/>
              <a:t> d’un </a:t>
            </a:r>
            <a:r>
              <a:rPr sz="1969" b="1"/>
              <a:t>noyau</a:t>
            </a:r>
            <a:r>
              <a:rPr sz="1969"/>
              <a:t> est à peu près </a:t>
            </a:r>
            <a:r>
              <a:rPr sz="1969" b="1"/>
              <a:t>égale</a:t>
            </a:r>
            <a:r>
              <a:rPr sz="1969"/>
              <a:t> à la </a:t>
            </a:r>
            <a:r>
              <a:rPr sz="1969" b="1"/>
              <a:t>somme</a:t>
            </a:r>
            <a:r>
              <a:rPr sz="1969"/>
              <a:t> des </a:t>
            </a:r>
            <a:r>
              <a:rPr sz="1969" b="1"/>
              <a:t>masses </a:t>
            </a:r>
            <a:r>
              <a:rPr sz="1969"/>
              <a:t>des</a:t>
            </a:r>
            <a:r>
              <a:rPr sz="1969" b="1"/>
              <a:t> protons </a:t>
            </a:r>
            <a:r>
              <a:rPr sz="1969"/>
              <a:t>et des</a:t>
            </a:r>
            <a:r>
              <a:rPr sz="1969" b="1"/>
              <a:t> neutrons </a:t>
            </a:r>
          </a:p>
        </p:txBody>
      </p:sp>
      <p:pic>
        <p:nvPicPr>
          <p:cNvPr id="612" name="Image" descr="Image"/>
          <p:cNvPicPr>
            <a:picLocks noChangeAspect="1"/>
          </p:cNvPicPr>
          <p:nvPr/>
        </p:nvPicPr>
        <p:blipFill>
          <a:blip r:embed="rId3"/>
          <a:srcRect t="17158" r="26499" b="44030"/>
          <a:stretch>
            <a:fillRect/>
          </a:stretch>
        </p:blipFill>
        <p:spPr>
          <a:xfrm>
            <a:off x="1827625" y="1363408"/>
            <a:ext cx="5465055" cy="1126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" descr="Image"/>
          <p:cNvPicPr>
            <a:picLocks noChangeAspect="1"/>
          </p:cNvPicPr>
          <p:nvPr/>
        </p:nvPicPr>
        <p:blipFill>
          <a:blip r:embed="rId3"/>
          <a:srcRect t="66018" r="23692" b="8592"/>
          <a:stretch>
            <a:fillRect/>
          </a:stretch>
        </p:blipFill>
        <p:spPr>
          <a:xfrm>
            <a:off x="1827625" y="2447205"/>
            <a:ext cx="5673730" cy="73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50533" y="2411122"/>
            <a:ext cx="5242935" cy="4246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La masse dans le microcosm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740">
                <a:solidFill>
                  <a:srgbClr val="FFFFFF"/>
                </a:solidFill>
                <a:effectLst>
                  <a:outerShdw blurRad="114300" dist="68579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La masse dans le </a:t>
            </a:r>
            <a:r>
              <a:rPr sz="5500" dirty="0" err="1"/>
              <a:t>microcosme</a:t>
            </a:r>
            <a:endParaRPr sz="5500" dirty="0"/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620" name="Pour la matière ordinaire, la masse est à une bonne approximation égale à la somme des masses de leurs atomes…"/>
          <p:cNvSpPr txBox="1"/>
          <p:nvPr/>
        </p:nvSpPr>
        <p:spPr>
          <a:xfrm>
            <a:off x="22118" y="3268798"/>
            <a:ext cx="9099765" cy="279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Pour la matière ordinaire, la </a:t>
            </a:r>
            <a:r>
              <a:rPr sz="1969" b="1"/>
              <a:t>masse</a:t>
            </a:r>
            <a:r>
              <a:rPr sz="1969"/>
              <a:t> est à une bonne approximation égale à la </a:t>
            </a:r>
            <a:r>
              <a:rPr sz="1969" b="1"/>
              <a:t>somme</a:t>
            </a:r>
            <a:r>
              <a:rPr sz="1969"/>
              <a:t> des </a:t>
            </a:r>
            <a:r>
              <a:rPr sz="1969" b="1"/>
              <a:t>masses</a:t>
            </a:r>
            <a:r>
              <a:rPr sz="1969"/>
              <a:t> de </a:t>
            </a:r>
            <a:r>
              <a:rPr sz="1969" b="1"/>
              <a:t>leurs atomes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L'</a:t>
            </a:r>
            <a:r>
              <a:rPr sz="1969" b="1"/>
              <a:t>énergie cohésive</a:t>
            </a:r>
            <a:r>
              <a:rPr sz="1969"/>
              <a:t> dans un </a:t>
            </a:r>
            <a:r>
              <a:rPr sz="1969" b="1"/>
              <a:t>cristal</a:t>
            </a:r>
            <a:r>
              <a:rPr sz="1969"/>
              <a:t>, pour exemple, est entre 1 et 10 eV par atome, </a:t>
            </a:r>
            <a:r>
              <a:rPr sz="1969" b="1"/>
              <a:t>petit par rapport à la masse</a:t>
            </a:r>
            <a:r>
              <a:rPr sz="1969"/>
              <a:t> des atomes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La </a:t>
            </a:r>
            <a:r>
              <a:rPr sz="1969" b="1"/>
              <a:t>masse</a:t>
            </a:r>
            <a:r>
              <a:rPr sz="1969"/>
              <a:t> d'un </a:t>
            </a:r>
            <a:r>
              <a:rPr sz="1969" b="1"/>
              <a:t>atome</a:t>
            </a:r>
            <a:r>
              <a:rPr sz="1969"/>
              <a:t> est également à peu près </a:t>
            </a:r>
            <a:r>
              <a:rPr sz="1969" b="1"/>
              <a:t>égale</a:t>
            </a:r>
            <a:r>
              <a:rPr sz="1969"/>
              <a:t> à la </a:t>
            </a:r>
            <a:r>
              <a:rPr sz="1969" b="1"/>
              <a:t>somme</a:t>
            </a:r>
            <a:r>
              <a:rPr sz="1969"/>
              <a:t> des </a:t>
            </a:r>
            <a:r>
              <a:rPr sz="1969" b="1"/>
              <a:t>masses</a:t>
            </a:r>
            <a:r>
              <a:rPr sz="1969"/>
              <a:t> de son les </a:t>
            </a:r>
            <a:r>
              <a:rPr sz="1969" b="1"/>
              <a:t>électrons</a:t>
            </a:r>
            <a:r>
              <a:rPr sz="1969"/>
              <a:t> et son </a:t>
            </a:r>
            <a:r>
              <a:rPr sz="1969" b="1"/>
              <a:t>noyau</a:t>
            </a:r>
            <a:r>
              <a:rPr sz="1969"/>
              <a:t>; l’</a:t>
            </a:r>
            <a:r>
              <a:rPr sz="1969" b="1"/>
              <a:t>énergie de liaison</a:t>
            </a:r>
            <a:r>
              <a:rPr sz="1969"/>
              <a:t> atomique reste </a:t>
            </a:r>
            <a:r>
              <a:rPr sz="1969" b="1"/>
              <a:t>très petite</a:t>
            </a:r>
            <a:r>
              <a:rPr sz="1969"/>
              <a:t> par rapport </a:t>
            </a:r>
            <a:r>
              <a:rPr sz="1969" b="1"/>
              <a:t>à</a:t>
            </a:r>
            <a:r>
              <a:rPr sz="1969"/>
              <a:t> la </a:t>
            </a:r>
            <a:r>
              <a:rPr sz="1969" b="1"/>
              <a:t>masse</a:t>
            </a:r>
            <a:r>
              <a:rPr sz="1969"/>
              <a:t> de </a:t>
            </a:r>
            <a:r>
              <a:rPr sz="1969" b="1"/>
              <a:t>l’atome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Ce raisonnement continue au niveau nucléaire…</a:t>
            </a:r>
          </a:p>
        </p:txBody>
      </p:sp>
      <p:pic>
        <p:nvPicPr>
          <p:cNvPr id="621" name="Image" descr="Image"/>
          <p:cNvPicPr>
            <a:picLocks noChangeAspect="1"/>
          </p:cNvPicPr>
          <p:nvPr/>
        </p:nvPicPr>
        <p:blipFill>
          <a:blip r:embed="rId3"/>
          <a:srcRect t="17158" r="26499" b="44030"/>
          <a:stretch>
            <a:fillRect/>
          </a:stretch>
        </p:blipFill>
        <p:spPr>
          <a:xfrm>
            <a:off x="1827625" y="1363408"/>
            <a:ext cx="5465055" cy="1126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age" descr="Image"/>
          <p:cNvPicPr>
            <a:picLocks noChangeAspect="1"/>
          </p:cNvPicPr>
          <p:nvPr/>
        </p:nvPicPr>
        <p:blipFill>
          <a:blip r:embed="rId3"/>
          <a:srcRect t="66018" r="23692" b="8592"/>
          <a:stretch>
            <a:fillRect/>
          </a:stretch>
        </p:blipFill>
        <p:spPr>
          <a:xfrm>
            <a:off x="1827625" y="2447205"/>
            <a:ext cx="5673730" cy="73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2" y="4447655"/>
            <a:ext cx="8755696" cy="213859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24" name="Mais à l'échelle du nucléon, ce raisonnement ne fonctionne plus…"/>
          <p:cNvSpPr txBox="1"/>
          <p:nvPr/>
        </p:nvSpPr>
        <p:spPr>
          <a:xfrm>
            <a:off x="282269" y="4441818"/>
            <a:ext cx="8499095" cy="189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Mais à l'</a:t>
            </a:r>
            <a:r>
              <a:rPr sz="1969" b="1"/>
              <a:t>échelle</a:t>
            </a:r>
            <a:r>
              <a:rPr sz="1969"/>
              <a:t> du </a:t>
            </a:r>
            <a:r>
              <a:rPr sz="1969" b="1"/>
              <a:t>nucléon</a:t>
            </a:r>
            <a:r>
              <a:rPr sz="1969"/>
              <a:t>, ce raisonnement ne fonctionne plus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Le </a:t>
            </a:r>
            <a:r>
              <a:rPr sz="1969" b="1"/>
              <a:t>proton</a:t>
            </a:r>
            <a:r>
              <a:rPr sz="1969"/>
              <a:t> et le </a:t>
            </a:r>
            <a:r>
              <a:rPr sz="1969" b="1"/>
              <a:t>neutron</a:t>
            </a:r>
            <a:r>
              <a:rPr sz="1969"/>
              <a:t> contiennent des </a:t>
            </a:r>
            <a:r>
              <a:rPr sz="1969" b="1"/>
              <a:t>quarks</a:t>
            </a:r>
            <a:r>
              <a:rPr sz="1969"/>
              <a:t> de masse faible et des </a:t>
            </a:r>
            <a:r>
              <a:rPr sz="1969" b="1"/>
              <a:t>gluons</a:t>
            </a:r>
            <a:r>
              <a:rPr sz="1969"/>
              <a:t> sans masse</a:t>
            </a:r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La </a:t>
            </a:r>
            <a:r>
              <a:rPr sz="1969" b="1"/>
              <a:t>masse</a:t>
            </a:r>
            <a:r>
              <a:rPr sz="1969"/>
              <a:t> du </a:t>
            </a:r>
            <a:r>
              <a:rPr sz="1969" b="1"/>
              <a:t>nucléon</a:t>
            </a:r>
            <a:r>
              <a:rPr sz="1969"/>
              <a:t> est </a:t>
            </a:r>
            <a:r>
              <a:rPr sz="1969" b="1"/>
              <a:t>dominée</a:t>
            </a:r>
            <a:r>
              <a:rPr sz="1969"/>
              <a:t> par leur </a:t>
            </a:r>
            <a:r>
              <a:rPr sz="1969" b="1"/>
              <a:t>énergie de liaison</a:t>
            </a:r>
            <a:r>
              <a:rPr sz="1969"/>
              <a:t>, elle a une </a:t>
            </a:r>
            <a:r>
              <a:rPr sz="1969" b="1"/>
              <a:t>origine dynamique</a:t>
            </a:r>
            <a:r>
              <a:rPr sz="1969"/>
              <a:t>!</a:t>
            </a:r>
          </a:p>
        </p:txBody>
      </p:sp>
      <p:pic>
        <p:nvPicPr>
          <p:cNvPr id="625" name="Image" descr="Image"/>
          <p:cNvPicPr>
            <a:picLocks noChangeAspect="1"/>
          </p:cNvPicPr>
          <p:nvPr/>
        </p:nvPicPr>
        <p:blipFill>
          <a:blip r:embed="rId3"/>
          <a:srcRect l="79500" t="20037" r="5618" b="44030"/>
          <a:stretch>
            <a:fillRect/>
          </a:stretch>
        </p:blipFill>
        <p:spPr>
          <a:xfrm>
            <a:off x="7645755" y="1312663"/>
            <a:ext cx="1106433" cy="1043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" descr="Image"/>
          <p:cNvPicPr>
            <a:picLocks noChangeAspect="1"/>
          </p:cNvPicPr>
          <p:nvPr/>
        </p:nvPicPr>
        <p:blipFill>
          <a:blip r:embed="rId3"/>
          <a:srcRect l="80261" t="66018" b="8592"/>
          <a:stretch>
            <a:fillRect/>
          </a:stretch>
        </p:blipFill>
        <p:spPr>
          <a:xfrm>
            <a:off x="7465208" y="2393627"/>
            <a:ext cx="1467627" cy="73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50533" y="2411122"/>
            <a:ext cx="6735021" cy="4246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Le problème de mass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Le </a:t>
            </a:r>
            <a:r>
              <a:rPr sz="5500" dirty="0" err="1"/>
              <a:t>problème</a:t>
            </a:r>
            <a:r>
              <a:rPr sz="5500" dirty="0"/>
              <a:t> de masse</a:t>
            </a:r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847" y="1310121"/>
            <a:ext cx="1412632" cy="2152055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Théorème de Noether : les symétries sont liées à la conservation des propriétés physiques…"/>
          <p:cNvSpPr txBox="1"/>
          <p:nvPr/>
        </p:nvSpPr>
        <p:spPr>
          <a:xfrm>
            <a:off x="38750" y="1344349"/>
            <a:ext cx="6339929" cy="492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Théorème de </a:t>
            </a:r>
            <a:r>
              <a:rPr sz="1969" b="1"/>
              <a:t>Noether</a:t>
            </a:r>
            <a:r>
              <a:rPr sz="1969"/>
              <a:t> : les </a:t>
            </a:r>
            <a:r>
              <a:rPr sz="1969" b="1"/>
              <a:t>symétries</a:t>
            </a:r>
            <a:r>
              <a:rPr sz="1969"/>
              <a:t> sont </a:t>
            </a:r>
            <a:r>
              <a:rPr sz="1969" b="1"/>
              <a:t>liées</a:t>
            </a:r>
            <a:r>
              <a:rPr sz="1969"/>
              <a:t> à la </a:t>
            </a:r>
            <a:r>
              <a:rPr sz="1969" b="1"/>
              <a:t>conservation</a:t>
            </a:r>
            <a:r>
              <a:rPr sz="1969"/>
              <a:t> des </a:t>
            </a:r>
            <a:r>
              <a:rPr sz="1969" b="1"/>
              <a:t>propriétés physiques</a:t>
            </a:r>
          </a:p>
          <a:p>
            <a:pPr algn="l">
              <a:defRPr sz="2800"/>
            </a:pPr>
            <a:endParaRPr sz="1969" b="1"/>
          </a:p>
          <a:p>
            <a:pPr algn="l">
              <a:defRPr sz="2800"/>
            </a:pPr>
            <a:endParaRPr sz="1969" b="1"/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La </a:t>
            </a:r>
            <a:r>
              <a:rPr sz="1969" b="1"/>
              <a:t>symétrie de jauge</a:t>
            </a:r>
            <a:r>
              <a:rPr sz="1969"/>
              <a:t> : l’</a:t>
            </a:r>
            <a:r>
              <a:rPr sz="1969" b="1"/>
              <a:t>invariance</a:t>
            </a:r>
            <a:r>
              <a:rPr sz="1969"/>
              <a:t> des observables par rapport à un </a:t>
            </a:r>
            <a:r>
              <a:rPr sz="1969" b="1"/>
              <a:t>changement </a:t>
            </a:r>
            <a:r>
              <a:rPr sz="1969"/>
              <a:t>de</a:t>
            </a:r>
            <a:r>
              <a:rPr sz="1969" b="1"/>
              <a:t> phase</a:t>
            </a:r>
            <a:r>
              <a:rPr sz="1969"/>
              <a:t> local du </a:t>
            </a:r>
            <a:r>
              <a:rPr sz="1969" b="1"/>
              <a:t>champ</a:t>
            </a:r>
            <a:r>
              <a:rPr sz="1969"/>
              <a:t>, est la base du Modèle Standard (QED, QCD)</a:t>
            </a:r>
          </a:p>
          <a:p>
            <a:pPr algn="l">
              <a:defRPr sz="2800"/>
            </a:pPr>
            <a:endParaRPr sz="1969"/>
          </a:p>
          <a:p>
            <a:pPr algn="l">
              <a:defRPr sz="2800"/>
            </a:pPr>
            <a:endParaRPr sz="1969"/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La </a:t>
            </a:r>
            <a:r>
              <a:rPr sz="1969" b="1"/>
              <a:t>symétrie</a:t>
            </a:r>
            <a:r>
              <a:rPr sz="1969"/>
              <a:t> de </a:t>
            </a:r>
            <a:r>
              <a:rPr sz="1969" b="1"/>
              <a:t>jauge</a:t>
            </a:r>
            <a:r>
              <a:rPr sz="1969"/>
              <a:t> est en effet </a:t>
            </a:r>
            <a:r>
              <a:rPr sz="1969" b="1"/>
              <a:t>nécessaire</a:t>
            </a:r>
            <a:r>
              <a:rPr sz="1969"/>
              <a:t> pour assurer la </a:t>
            </a:r>
            <a:r>
              <a:rPr sz="1969" b="1"/>
              <a:t>régularisation</a:t>
            </a:r>
            <a:r>
              <a:rPr sz="1969"/>
              <a:t> des</a:t>
            </a:r>
            <a:r>
              <a:rPr sz="1969" b="1"/>
              <a:t> infinis</a:t>
            </a:r>
            <a:r>
              <a:rPr sz="1969"/>
              <a:t> dans la théorie des champs, </a:t>
            </a:r>
            <a:r>
              <a:rPr sz="1969" b="1"/>
              <a:t>sans quoi</a:t>
            </a:r>
            <a:r>
              <a:rPr sz="1969"/>
              <a:t> le Modèle Standard </a:t>
            </a:r>
            <a:r>
              <a:rPr sz="1969" b="1"/>
              <a:t>ne ferait aucune prédiction</a:t>
            </a:r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401" y="3443585"/>
            <a:ext cx="2339154" cy="288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C0CE140-3F36-4CB6-B4EF-D0A8CC62A65B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29" y="0"/>
            <a:ext cx="7566495" cy="523220"/>
          </a:xfrm>
        </p:spPr>
        <p:txBody>
          <a:bodyPr/>
          <a:lstStyle/>
          <a:p>
            <a:pPr eaLnBrk="1" hangingPunct="1"/>
            <a:r>
              <a:rPr lang="fr-BE" altLang="fr-FR" dirty="0"/>
              <a:t>Structure de l’atome </a:t>
            </a:r>
            <a:r>
              <a:rPr lang="fr-BE" altLang="fr-FR" sz="2000" dirty="0"/>
              <a:t>(du grec : indivisible)</a:t>
            </a:r>
            <a:endParaRPr lang="en-GB" altLang="fr-FR" sz="2000" dirty="0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464010" y="821037"/>
            <a:ext cx="5680075" cy="3681411"/>
            <a:chOff x="2400" y="704"/>
            <a:chExt cx="3578" cy="2319"/>
          </a:xfrm>
        </p:grpSpPr>
        <p:grpSp>
          <p:nvGrpSpPr>
            <p:cNvPr id="8217" name="Group 4"/>
            <p:cNvGrpSpPr>
              <a:grpSpLocks/>
            </p:cNvGrpSpPr>
            <p:nvPr/>
          </p:nvGrpSpPr>
          <p:grpSpPr bwMode="auto">
            <a:xfrm>
              <a:off x="2640" y="704"/>
              <a:ext cx="3338" cy="557"/>
              <a:chOff x="2640" y="704"/>
              <a:chExt cx="3338" cy="557"/>
            </a:xfrm>
          </p:grpSpPr>
          <p:sp>
            <p:nvSpPr>
              <p:cNvPr id="8221" name="Line 5"/>
              <p:cNvSpPr>
                <a:spLocks noChangeShapeType="1"/>
              </p:cNvSpPr>
              <p:nvPr/>
            </p:nvSpPr>
            <p:spPr bwMode="auto">
              <a:xfrm flipV="1">
                <a:off x="2640" y="1021"/>
                <a:ext cx="1440" cy="24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Text Box 6"/>
              <p:cNvSpPr txBox="1">
                <a:spLocks noChangeArrowheads="1"/>
              </p:cNvSpPr>
              <p:nvPr/>
            </p:nvSpPr>
            <p:spPr bwMode="auto">
              <a:xfrm>
                <a:off x="3763" y="704"/>
                <a:ext cx="221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2800" dirty="0"/>
                  <a:t>Électron </a:t>
                </a:r>
                <a:r>
                  <a:rPr lang="fr-BE" altLang="fr-FR" sz="1800" dirty="0"/>
                  <a:t>(élémentaire)</a:t>
                </a:r>
                <a:endParaRPr lang="en-GB" altLang="fr-FR" sz="1800" dirty="0"/>
              </a:p>
            </p:txBody>
          </p:sp>
        </p:grpSp>
        <p:grpSp>
          <p:nvGrpSpPr>
            <p:cNvPr id="8218" name="Group 7"/>
            <p:cNvGrpSpPr>
              <a:grpSpLocks/>
            </p:cNvGrpSpPr>
            <p:nvPr/>
          </p:nvGrpSpPr>
          <p:grpSpPr bwMode="auto">
            <a:xfrm>
              <a:off x="2400" y="2173"/>
              <a:ext cx="3334" cy="850"/>
              <a:chOff x="2400" y="2544"/>
              <a:chExt cx="3334" cy="850"/>
            </a:xfrm>
          </p:grpSpPr>
          <p:sp>
            <p:nvSpPr>
              <p:cNvPr id="8219" name="Line 8"/>
              <p:cNvSpPr>
                <a:spLocks noChangeShapeType="1"/>
              </p:cNvSpPr>
              <p:nvPr/>
            </p:nvSpPr>
            <p:spPr bwMode="auto">
              <a:xfrm>
                <a:off x="2400" y="2544"/>
                <a:ext cx="1440" cy="624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" name="Text Box 9"/>
              <p:cNvSpPr txBox="1">
                <a:spLocks noChangeArrowheads="1"/>
              </p:cNvSpPr>
              <p:nvPr/>
            </p:nvSpPr>
            <p:spPr bwMode="auto">
              <a:xfrm>
                <a:off x="3487" y="3064"/>
                <a:ext cx="224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2800" dirty="0"/>
                  <a:t>Noyau </a:t>
                </a:r>
                <a:r>
                  <a:rPr lang="fr-BE" altLang="fr-FR" sz="1800" dirty="0"/>
                  <a:t>(non-élémentaire)</a:t>
                </a:r>
                <a:endParaRPr lang="en-GB" altLang="fr-FR" sz="1800" dirty="0"/>
              </a:p>
            </p:txBody>
          </p:sp>
        </p:grpSp>
      </p:grpSp>
      <p:grpSp>
        <p:nvGrpSpPr>
          <p:cNvPr id="8197" name="Group 10"/>
          <p:cNvGrpSpPr>
            <a:grpSpLocks/>
          </p:cNvGrpSpPr>
          <p:nvPr/>
        </p:nvGrpSpPr>
        <p:grpSpPr bwMode="auto">
          <a:xfrm>
            <a:off x="2695660" y="1324275"/>
            <a:ext cx="1046163" cy="3581400"/>
            <a:chOff x="1916" y="1392"/>
            <a:chExt cx="659" cy="2256"/>
          </a:xfrm>
        </p:grpSpPr>
        <p:sp>
          <p:nvSpPr>
            <p:cNvPr id="8215" name="Oval 11"/>
            <p:cNvSpPr>
              <a:spLocks noChangeArrowheads="1"/>
            </p:cNvSpPr>
            <p:nvPr/>
          </p:nvSpPr>
          <p:spPr bwMode="auto">
            <a:xfrm rot="-4782129">
              <a:off x="1076" y="2232"/>
              <a:ext cx="2256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8216" name="Oval 12"/>
            <p:cNvSpPr>
              <a:spLocks noChangeArrowheads="1"/>
            </p:cNvSpPr>
            <p:nvPr/>
          </p:nvSpPr>
          <p:spPr bwMode="auto">
            <a:xfrm rot="-6172674">
              <a:off x="1118" y="2190"/>
              <a:ext cx="2256" cy="65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</p:grpSp>
      <p:sp>
        <p:nvSpPr>
          <p:cNvPr id="8198" name="Oval 13"/>
          <p:cNvSpPr>
            <a:spLocks noChangeArrowheads="1"/>
          </p:cNvSpPr>
          <p:nvPr/>
        </p:nvSpPr>
        <p:spPr bwMode="auto">
          <a:xfrm rot="-1329760">
            <a:off x="1254210" y="2683175"/>
            <a:ext cx="3797300" cy="863600"/>
          </a:xfrm>
          <a:prstGeom prst="ellips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>
              <a:latin typeface="Times New Roman" pitchFamily="18" charset="0"/>
            </a:endParaRPr>
          </a:p>
        </p:txBody>
      </p:sp>
      <p:sp>
        <p:nvSpPr>
          <p:cNvPr id="8199" name="Oval 14"/>
          <p:cNvSpPr>
            <a:spLocks noChangeArrowheads="1"/>
          </p:cNvSpPr>
          <p:nvPr/>
        </p:nvSpPr>
        <p:spPr bwMode="auto">
          <a:xfrm>
            <a:off x="3087773" y="2929237"/>
            <a:ext cx="260350" cy="2476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8200" name="Oval 15"/>
          <p:cNvSpPr>
            <a:spLocks noChangeArrowheads="1"/>
          </p:cNvSpPr>
          <p:nvPr/>
        </p:nvSpPr>
        <p:spPr bwMode="auto">
          <a:xfrm rot="306568">
            <a:off x="1384385" y="2065637"/>
            <a:ext cx="3667125" cy="2098675"/>
          </a:xfrm>
          <a:prstGeom prst="ellips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8201" name="Oval 16"/>
          <p:cNvSpPr>
            <a:spLocks noChangeArrowheads="1"/>
          </p:cNvSpPr>
          <p:nvPr/>
        </p:nvSpPr>
        <p:spPr bwMode="auto">
          <a:xfrm>
            <a:off x="3610060" y="1694162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4135523" y="3053062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8203" name="Oval 18"/>
          <p:cNvSpPr>
            <a:spLocks noChangeArrowheads="1"/>
          </p:cNvSpPr>
          <p:nvPr/>
        </p:nvSpPr>
        <p:spPr bwMode="auto">
          <a:xfrm>
            <a:off x="1778085" y="2311700"/>
            <a:ext cx="130175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sp>
        <p:nvSpPr>
          <p:cNvPr id="8204" name="Oval 19"/>
          <p:cNvSpPr>
            <a:spLocks noChangeArrowheads="1"/>
          </p:cNvSpPr>
          <p:nvPr/>
        </p:nvSpPr>
        <p:spPr bwMode="auto">
          <a:xfrm>
            <a:off x="3692610" y="4677075"/>
            <a:ext cx="131763" cy="1238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  <p:grpSp>
        <p:nvGrpSpPr>
          <p:cNvPr id="8205" name="Group 20"/>
          <p:cNvGrpSpPr>
            <a:grpSpLocks/>
          </p:cNvGrpSpPr>
          <p:nvPr/>
        </p:nvGrpSpPr>
        <p:grpSpPr bwMode="auto">
          <a:xfrm>
            <a:off x="3235411" y="1857677"/>
            <a:ext cx="5757867" cy="1492251"/>
            <a:chOff x="2256" y="1357"/>
            <a:chExt cx="3627" cy="940"/>
          </a:xfrm>
        </p:grpSpPr>
        <p:grpSp>
          <p:nvGrpSpPr>
            <p:cNvPr id="8211" name="Group 21"/>
            <p:cNvGrpSpPr>
              <a:grpSpLocks/>
            </p:cNvGrpSpPr>
            <p:nvPr/>
          </p:nvGrpSpPr>
          <p:grpSpPr bwMode="auto">
            <a:xfrm>
              <a:off x="2412" y="1693"/>
              <a:ext cx="3471" cy="604"/>
              <a:chOff x="2496" y="2064"/>
              <a:chExt cx="3471" cy="604"/>
            </a:xfrm>
          </p:grpSpPr>
          <p:sp>
            <p:nvSpPr>
              <p:cNvPr id="8213" name="Line 22"/>
              <p:cNvSpPr>
                <a:spLocks noChangeShapeType="1"/>
              </p:cNvSpPr>
              <p:nvPr/>
            </p:nvSpPr>
            <p:spPr bwMode="auto">
              <a:xfrm>
                <a:off x="2496" y="2064"/>
                <a:ext cx="1296" cy="9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Text Box 23"/>
              <p:cNvSpPr txBox="1">
                <a:spLocks noChangeArrowheads="1"/>
              </p:cNvSpPr>
              <p:nvPr/>
            </p:nvSpPr>
            <p:spPr bwMode="auto">
              <a:xfrm>
                <a:off x="3752" y="2086"/>
                <a:ext cx="2215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800" dirty="0">
                    <a:solidFill>
                      <a:srgbClr val="009900"/>
                    </a:solidFill>
                  </a:rPr>
                  <a:t>Electrons et noyau, liés ensemble par l’</a:t>
                </a:r>
                <a:r>
                  <a:rPr lang="fr-BE" altLang="fr-FR" sz="1800" b="1" dirty="0">
                    <a:solidFill>
                      <a:srgbClr val="009900"/>
                    </a:solidFill>
                  </a:rPr>
                  <a:t>interaction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800" b="1" dirty="0">
                    <a:solidFill>
                      <a:srgbClr val="009900"/>
                    </a:solidFill>
                  </a:rPr>
                  <a:t>électromagnétique</a:t>
                </a:r>
                <a:endParaRPr lang="en-GB" altLang="fr-FR" sz="1800" b="1" dirty="0">
                  <a:solidFill>
                    <a:srgbClr val="009900"/>
                  </a:solidFill>
                </a:endParaRPr>
              </a:p>
            </p:txBody>
          </p:sp>
        </p:grpSp>
        <p:sp>
          <p:nvSpPr>
            <p:cNvPr id="8212" name="Line 24"/>
            <p:cNvSpPr>
              <a:spLocks noChangeShapeType="1"/>
            </p:cNvSpPr>
            <p:nvPr/>
          </p:nvSpPr>
          <p:spPr bwMode="auto">
            <a:xfrm flipV="1">
              <a:off x="2256" y="1357"/>
              <a:ext cx="240" cy="624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6" name="Text Box 25"/>
          <p:cNvSpPr txBox="1">
            <a:spLocks noChangeArrowheads="1"/>
          </p:cNvSpPr>
          <p:nvPr/>
        </p:nvSpPr>
        <p:spPr bwMode="auto">
          <a:xfrm>
            <a:off x="1402019" y="5162375"/>
            <a:ext cx="3079689" cy="52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200" dirty="0">
                <a:latin typeface="Times New Roman" pitchFamily="18" charset="0"/>
              </a:rPr>
              <a:t>10</a:t>
            </a:r>
            <a:r>
              <a:rPr lang="en-GB" altLang="fr-FR" sz="2200" baseline="72000" dirty="0">
                <a:latin typeface="Times New Roman" pitchFamily="18" charset="0"/>
              </a:rPr>
              <a:t>-10</a:t>
            </a:r>
            <a:r>
              <a:rPr lang="en-GB" altLang="fr-FR" sz="2200" dirty="0">
                <a:latin typeface="Times New Roman" pitchFamily="18" charset="0"/>
              </a:rPr>
              <a:t> m=0.0000000001 m</a:t>
            </a:r>
          </a:p>
        </p:txBody>
      </p:sp>
      <p:sp>
        <p:nvSpPr>
          <p:cNvPr id="8207" name="Line 26"/>
          <p:cNvSpPr>
            <a:spLocks noChangeShapeType="1"/>
          </p:cNvSpPr>
          <p:nvPr/>
        </p:nvSpPr>
        <p:spPr bwMode="auto">
          <a:xfrm flipH="1">
            <a:off x="1178010" y="5189837"/>
            <a:ext cx="4114800" cy="47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8208" name="Text Box 27"/>
          <p:cNvSpPr txBox="1">
            <a:spLocks noChangeArrowheads="1"/>
          </p:cNvSpPr>
          <p:nvPr/>
        </p:nvSpPr>
        <p:spPr bwMode="auto">
          <a:xfrm>
            <a:off x="6385010" y="1532237"/>
            <a:ext cx="1533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600"/>
              <a:t>taille&lt;</a:t>
            </a:r>
            <a:r>
              <a:rPr lang="en-GB" altLang="fr-FR" sz="1600"/>
              <a:t>10</a:t>
            </a:r>
            <a:r>
              <a:rPr lang="en-GB" altLang="fr-FR" sz="1600" baseline="30000"/>
              <a:t>-18</a:t>
            </a:r>
            <a:r>
              <a:rPr lang="en-GB" altLang="fr-FR" sz="1600"/>
              <a:t>m</a:t>
            </a:r>
            <a:endParaRPr lang="en-US" altLang="fr-FR" sz="1600"/>
          </a:p>
        </p:txBody>
      </p:sp>
      <p:sp>
        <p:nvSpPr>
          <p:cNvPr id="8209" name="Text Box 28"/>
          <p:cNvSpPr txBox="1">
            <a:spLocks noChangeArrowheads="1"/>
          </p:cNvSpPr>
          <p:nvPr/>
        </p:nvSpPr>
        <p:spPr bwMode="auto">
          <a:xfrm>
            <a:off x="5545223" y="4408787"/>
            <a:ext cx="226726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/>
              <a:t>Chargé positivement</a:t>
            </a:r>
          </a:p>
        </p:txBody>
      </p:sp>
      <p:sp>
        <p:nvSpPr>
          <p:cNvPr id="8210" name="Text Box 29"/>
          <p:cNvSpPr txBox="1">
            <a:spLocks noChangeArrowheads="1"/>
          </p:cNvSpPr>
          <p:nvPr/>
        </p:nvSpPr>
        <p:spPr bwMode="auto">
          <a:xfrm>
            <a:off x="6142123" y="1817987"/>
            <a:ext cx="234420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/>
              <a:t>Chargé négativement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89977" y="4709815"/>
            <a:ext cx="3063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+mj-lt"/>
                <a:cs typeface="Times New Roman" panose="02020603050405020304" pitchFamily="18" charset="0"/>
              </a:rPr>
              <a:t>10.000 fois plus petit que l’atome mais &gt;99.9% de la masse de l’atome ! </a:t>
            </a:r>
          </a:p>
          <a:p>
            <a:pPr eaLnBrk="1" hangingPunct="1"/>
            <a:endParaRPr lang="fr-FR" altLang="fr-FR" sz="1600" dirty="0">
              <a:latin typeface="+mj-lt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E3E845B-8666-FB28-BC03-4FE9EFFF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76" y="5824961"/>
            <a:ext cx="68456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600" dirty="0"/>
              <a:t>10 millions de fois plus petit qu’une fourmi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fr-FR" altLang="fr-FR" sz="16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600" dirty="0"/>
              <a:t>50 mille fois plus petit qu’une bactérie</a:t>
            </a:r>
          </a:p>
        </p:txBody>
      </p:sp>
      <p:pic>
        <p:nvPicPr>
          <p:cNvPr id="3" name="Picture 2" descr="http://www.sopeople.fr/wp-content/uploads/2012/11/bacterie.jpg">
            <a:extLst>
              <a:ext uri="{FF2B5EF4-FFF2-40B4-BE49-F238E27FC236}">
                <a16:creationId xmlns:a16="http://schemas.microsoft.com/office/drawing/2014/main" id="{B42C3C8F-6264-3648-DAC4-DBCDCABA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29" y="6346523"/>
            <a:ext cx="890361" cy="480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236A273-16D2-203D-2758-72A3B015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211" y="5753683"/>
            <a:ext cx="792480" cy="46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6687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6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587" y="3341950"/>
            <a:ext cx="2278686" cy="1738998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Une masse intrinsèque de particules, aussi bien pour la matière que pour les forces, viole la symétrie de jauge"/>
          <p:cNvSpPr txBox="1"/>
          <p:nvPr/>
        </p:nvSpPr>
        <p:spPr>
          <a:xfrm>
            <a:off x="-116271" y="1574642"/>
            <a:ext cx="8695254" cy="1587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Une </a:t>
            </a:r>
            <a:r>
              <a:rPr sz="1969" b="1"/>
              <a:t>masse intrinsèque</a:t>
            </a:r>
            <a:r>
              <a:rPr sz="1969"/>
              <a:t> de particules, aussi bien pour la matière que pour les forces, </a:t>
            </a:r>
            <a:r>
              <a:rPr sz="1969" b="1"/>
              <a:t>viole la symétrie de jauge</a:t>
            </a:r>
          </a:p>
          <a:p>
            <a:pPr algn="l">
              <a:defRPr sz="2800"/>
            </a:pPr>
            <a:endParaRPr sz="1969" b="1"/>
          </a:p>
          <a:p>
            <a:pPr algn="l">
              <a:defRPr sz="2800"/>
            </a:pPr>
            <a:endParaRPr sz="1969" b="1"/>
          </a:p>
          <a:p>
            <a:pPr algn="l">
              <a:defRPr sz="2800"/>
            </a:pPr>
            <a:endParaRPr sz="1969" b="1"/>
          </a:p>
        </p:txBody>
      </p:sp>
      <p:sp>
        <p:nvSpPr>
          <p:cNvPr id="641" name="Le problème de mass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Le </a:t>
            </a:r>
            <a:r>
              <a:rPr sz="5500" dirty="0" err="1"/>
              <a:t>problème</a:t>
            </a:r>
            <a:r>
              <a:rPr sz="5500" dirty="0"/>
              <a:t> de masse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587" y="3341950"/>
            <a:ext cx="2278686" cy="1738998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Une masse intrinsèque de particules, aussi bien pour la matière que pour les forces, viole la symétrie de jauge…"/>
          <p:cNvSpPr txBox="1"/>
          <p:nvPr/>
        </p:nvSpPr>
        <p:spPr>
          <a:xfrm>
            <a:off x="-116271" y="1440986"/>
            <a:ext cx="8695254" cy="189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Une </a:t>
            </a:r>
            <a:r>
              <a:rPr sz="1969" b="1"/>
              <a:t>masse intrinsèque</a:t>
            </a:r>
            <a:r>
              <a:rPr sz="1969"/>
              <a:t> de particules, aussi bien pour la matière que pour les forces, </a:t>
            </a:r>
            <a:r>
              <a:rPr sz="1969" b="1"/>
              <a:t>viole la symétrie de jauge</a:t>
            </a:r>
          </a:p>
          <a:p>
            <a:pPr algn="l">
              <a:defRPr sz="2800"/>
            </a:pPr>
            <a:endParaRPr sz="1969" b="1"/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Le fait que toutes les </a:t>
            </a:r>
            <a:r>
              <a:rPr sz="1969" b="1"/>
              <a:t>particules</a:t>
            </a:r>
            <a:r>
              <a:rPr sz="1969"/>
              <a:t> de la </a:t>
            </a:r>
            <a:r>
              <a:rPr sz="1969" b="1"/>
              <a:t>matière</a:t>
            </a:r>
            <a:r>
              <a:rPr sz="1969"/>
              <a:t> </a:t>
            </a:r>
            <a:r>
              <a:rPr sz="1969" b="1"/>
              <a:t>ont une masse différente</a:t>
            </a:r>
            <a:r>
              <a:rPr sz="1969"/>
              <a:t> et non nulle, et le fait que </a:t>
            </a:r>
            <a:r>
              <a:rPr sz="1969" b="1"/>
              <a:t>m</a:t>
            </a:r>
            <a:r>
              <a:rPr sz="1969" b="1" baseline="-5999"/>
              <a:t>Z</a:t>
            </a:r>
            <a:r>
              <a:rPr sz="1969" b="1"/>
              <a:t>, m</a:t>
            </a:r>
            <a:r>
              <a:rPr sz="1969" b="1" baseline="-5999"/>
              <a:t>W</a:t>
            </a:r>
            <a:r>
              <a:rPr sz="1969" b="1"/>
              <a:t> ≠ m</a:t>
            </a:r>
            <a:r>
              <a:rPr sz="1969" b="1" baseline="-5999"/>
              <a:t>γ</a:t>
            </a:r>
            <a:r>
              <a:rPr sz="1969" b="1"/>
              <a:t>(=0) violent</a:t>
            </a:r>
            <a:r>
              <a:rPr sz="1969"/>
              <a:t> la </a:t>
            </a:r>
            <a:r>
              <a:rPr sz="1969" b="1"/>
              <a:t>symétrie de jauge</a:t>
            </a:r>
          </a:p>
        </p:txBody>
      </p:sp>
      <p:sp>
        <p:nvSpPr>
          <p:cNvPr id="647" name="Le problème de mass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Le </a:t>
            </a:r>
            <a:r>
              <a:rPr sz="5500" dirty="0" err="1"/>
              <a:t>problème</a:t>
            </a:r>
            <a:r>
              <a:rPr sz="5500" dirty="0"/>
              <a:t> de masse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6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587" y="3341950"/>
            <a:ext cx="2278686" cy="1738998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Une masse intrinsèque de particules, aussi bien pour la matière que pour les forces, viole la symétrie de jauge…"/>
          <p:cNvSpPr txBox="1"/>
          <p:nvPr/>
        </p:nvSpPr>
        <p:spPr>
          <a:xfrm>
            <a:off x="-116271" y="1440986"/>
            <a:ext cx="8695254" cy="189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SzPct val="171000"/>
              <a:buChar char="•"/>
              <a:defRPr sz="2800"/>
            </a:pPr>
            <a:r>
              <a:rPr sz="1969"/>
              <a:t>Une </a:t>
            </a:r>
            <a:r>
              <a:rPr sz="1969" b="1"/>
              <a:t>masse intrinsèque</a:t>
            </a:r>
            <a:r>
              <a:rPr sz="1969"/>
              <a:t> de particules, aussi bien pour la matière que pour les forces, </a:t>
            </a:r>
            <a:r>
              <a:rPr sz="1969" b="1"/>
              <a:t>viole la symétrie de jauge</a:t>
            </a:r>
          </a:p>
          <a:p>
            <a:pPr algn="l">
              <a:defRPr sz="2800"/>
            </a:pPr>
            <a:endParaRPr sz="1969" b="1"/>
          </a:p>
          <a:p>
            <a:pPr marL="500682" indent="-277448">
              <a:buSzPct val="171000"/>
              <a:buChar char="•"/>
              <a:defRPr sz="2800"/>
            </a:pPr>
            <a:r>
              <a:rPr sz="1969"/>
              <a:t>Le fait que toutes les </a:t>
            </a:r>
            <a:r>
              <a:rPr sz="1969" b="1"/>
              <a:t>particules</a:t>
            </a:r>
            <a:r>
              <a:rPr sz="1969"/>
              <a:t> de la </a:t>
            </a:r>
            <a:r>
              <a:rPr sz="1969" b="1"/>
              <a:t>matière</a:t>
            </a:r>
            <a:r>
              <a:rPr sz="1969"/>
              <a:t> </a:t>
            </a:r>
            <a:r>
              <a:rPr sz="1969" b="1"/>
              <a:t>ont une masse différente</a:t>
            </a:r>
            <a:r>
              <a:rPr sz="1969"/>
              <a:t> et non nulle, et le fait que </a:t>
            </a:r>
            <a:r>
              <a:rPr sz="1969" b="1"/>
              <a:t>m</a:t>
            </a:r>
            <a:r>
              <a:rPr sz="1969" b="1" baseline="-5999"/>
              <a:t>Z</a:t>
            </a:r>
            <a:r>
              <a:rPr sz="1969" b="1"/>
              <a:t>, m</a:t>
            </a:r>
            <a:r>
              <a:rPr sz="1969" b="1" baseline="-5999"/>
              <a:t>W</a:t>
            </a:r>
            <a:r>
              <a:rPr sz="1969" b="1"/>
              <a:t> ≠ m</a:t>
            </a:r>
            <a:r>
              <a:rPr sz="1969" b="1" baseline="-5999"/>
              <a:t>γ</a:t>
            </a:r>
            <a:r>
              <a:rPr sz="1969" b="1"/>
              <a:t>(=0) violent</a:t>
            </a:r>
            <a:r>
              <a:rPr sz="1969"/>
              <a:t> la </a:t>
            </a:r>
            <a:r>
              <a:rPr sz="1969" b="1"/>
              <a:t>symétrie de jauge</a:t>
            </a:r>
          </a:p>
        </p:txBody>
      </p:sp>
      <p:pic>
        <p:nvPicPr>
          <p:cNvPr id="6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76" y="3282344"/>
            <a:ext cx="2278687" cy="1738998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Circle"/>
          <p:cNvSpPr/>
          <p:nvPr/>
        </p:nvSpPr>
        <p:spPr>
          <a:xfrm>
            <a:off x="7130999" y="5479323"/>
            <a:ext cx="830462" cy="83046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6C0F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55" name="M≠0"/>
          <p:cNvSpPr txBox="1"/>
          <p:nvPr/>
        </p:nvSpPr>
        <p:spPr>
          <a:xfrm>
            <a:off x="7233573" y="5717837"/>
            <a:ext cx="665247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 b="1"/>
            </a:lvl1pPr>
          </a:lstStyle>
          <a:p>
            <a:r>
              <a:rPr sz="1828"/>
              <a:t>M≠0</a:t>
            </a:r>
          </a:p>
        </p:txBody>
      </p:sp>
      <p:sp>
        <p:nvSpPr>
          <p:cNvPr id="656" name="Line"/>
          <p:cNvSpPr/>
          <p:nvPr/>
        </p:nvSpPr>
        <p:spPr>
          <a:xfrm>
            <a:off x="7529343" y="5003735"/>
            <a:ext cx="1" cy="461940"/>
          </a:xfrm>
          <a:prstGeom prst="line">
            <a:avLst/>
          </a:prstGeom>
          <a:ln w="25400">
            <a:solidFill>
              <a:srgbClr val="93B3F5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57" name="La masse provient d'un processus dynamique au lieu d'être une propriété, avec laquelle les particules naissent"/>
          <p:cNvSpPr txBox="1"/>
          <p:nvPr/>
        </p:nvSpPr>
        <p:spPr>
          <a:xfrm>
            <a:off x="-82322" y="5377149"/>
            <a:ext cx="7144230" cy="981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0682" indent="-277448">
              <a:buClr>
                <a:srgbClr val="FF2600"/>
              </a:buClr>
              <a:buSzPct val="121000"/>
              <a:buChar char="➡"/>
              <a:defRPr sz="2800"/>
            </a:pPr>
            <a:r>
              <a:rPr sz="1969"/>
              <a:t>La </a:t>
            </a:r>
            <a:r>
              <a:rPr sz="1969" b="1"/>
              <a:t>masse</a:t>
            </a:r>
            <a:r>
              <a:rPr sz="1969"/>
              <a:t> provient d'un </a:t>
            </a:r>
            <a:r>
              <a:rPr sz="1969" b="1"/>
              <a:t>processus dynamique</a:t>
            </a:r>
            <a:r>
              <a:rPr sz="1969"/>
              <a:t> au lieu d'être une propriété, avec laquelle</a:t>
            </a:r>
            <a:r>
              <a:rPr sz="1969" b="1"/>
              <a:t> les particules naissent</a:t>
            </a:r>
          </a:p>
        </p:txBody>
      </p:sp>
      <p:sp>
        <p:nvSpPr>
          <p:cNvPr id="658" name="Arrow"/>
          <p:cNvSpPr/>
          <p:nvPr/>
        </p:nvSpPr>
        <p:spPr>
          <a:xfrm>
            <a:off x="4332212" y="3705359"/>
            <a:ext cx="1716645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59" name="Le problème de mass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000" dirty="0"/>
              <a:t>Le </a:t>
            </a:r>
            <a:r>
              <a:rPr sz="5000" dirty="0" err="1"/>
              <a:t>problème</a:t>
            </a:r>
            <a:r>
              <a:rPr sz="5000" dirty="0"/>
              <a:t> de masse</a:t>
            </a:r>
          </a:p>
        </p:txBody>
      </p:sp>
      <p:sp>
        <p:nvSpPr>
          <p:cNvPr id="660" name="?"/>
          <p:cNvSpPr txBox="1"/>
          <p:nvPr/>
        </p:nvSpPr>
        <p:spPr>
          <a:xfrm>
            <a:off x="7261206" y="5003904"/>
            <a:ext cx="21640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531"/>
              <a:t>?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53</a:t>
            </a:fld>
            <a:endParaRPr/>
          </a:p>
        </p:txBody>
      </p:sp>
      <p:sp>
        <p:nvSpPr>
          <p:cNvPr id="664" name="La brisure de symétri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000" dirty="0"/>
              <a:t>La brisure de </a:t>
            </a:r>
            <a:r>
              <a:rPr sz="6000" dirty="0" err="1"/>
              <a:t>symétrie</a:t>
            </a:r>
            <a:endParaRPr sz="6000" dirty="0"/>
          </a:p>
        </p:txBody>
      </p:sp>
      <p:pic>
        <p:nvPicPr>
          <p:cNvPr id="665" name="Image" descr="Image"/>
          <p:cNvPicPr>
            <a:picLocks noChangeAspect="1"/>
          </p:cNvPicPr>
          <p:nvPr/>
        </p:nvPicPr>
        <p:blipFill>
          <a:blip r:embed="rId3"/>
          <a:srcRect t="15012"/>
          <a:stretch>
            <a:fillRect/>
          </a:stretch>
        </p:blipFill>
        <p:spPr>
          <a:xfrm>
            <a:off x="1532697" y="1295047"/>
            <a:ext cx="5612247" cy="2183990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Oval"/>
          <p:cNvSpPr/>
          <p:nvPr/>
        </p:nvSpPr>
        <p:spPr>
          <a:xfrm>
            <a:off x="7244831" y="3290742"/>
            <a:ext cx="310691" cy="87345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67" name="Une analogie mécanique"/>
          <p:cNvSpPr txBox="1"/>
          <p:nvPr/>
        </p:nvSpPr>
        <p:spPr>
          <a:xfrm>
            <a:off x="-395382" y="4350365"/>
            <a:ext cx="3505768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indent="317500" algn="l">
              <a:defRPr sz="2800" i="1">
                <a:solidFill>
                  <a:srgbClr val="0433FF"/>
                </a:solidFill>
              </a:defRPr>
            </a:lvl1pPr>
          </a:lstStyle>
          <a:p>
            <a:r>
              <a:rPr sz="1969" dirty="0"/>
              <a:t>Une </a:t>
            </a:r>
            <a:r>
              <a:rPr sz="1969" dirty="0" err="1"/>
              <a:t>analogie</a:t>
            </a:r>
            <a:r>
              <a:rPr sz="1969" dirty="0"/>
              <a:t> </a:t>
            </a:r>
            <a:r>
              <a:rPr sz="1969" dirty="0" err="1"/>
              <a:t>mécanique</a:t>
            </a:r>
            <a:endParaRPr sz="1969" dirty="0"/>
          </a:p>
        </p:txBody>
      </p:sp>
      <p:sp>
        <p:nvSpPr>
          <p:cNvPr id="668" name="Rectangle"/>
          <p:cNvSpPr/>
          <p:nvPr/>
        </p:nvSpPr>
        <p:spPr>
          <a:xfrm>
            <a:off x="7124919" y="1308106"/>
            <a:ext cx="389780" cy="2539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69" name="Les champs massifs sont incompatibles avec la symétrie de jauge…"/>
          <p:cNvSpPr txBox="1"/>
          <p:nvPr/>
        </p:nvSpPr>
        <p:spPr>
          <a:xfrm>
            <a:off x="-191685" y="3586138"/>
            <a:ext cx="9224065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Les champs </a:t>
            </a:r>
            <a:r>
              <a:rPr sz="1800" b="1" dirty="0"/>
              <a:t>massifs</a:t>
            </a:r>
            <a:r>
              <a:rPr sz="1800" dirty="0"/>
              <a:t> </a:t>
            </a:r>
            <a:r>
              <a:rPr sz="1800" dirty="0" err="1"/>
              <a:t>sont</a:t>
            </a:r>
            <a:r>
              <a:rPr sz="1800" dirty="0"/>
              <a:t> </a:t>
            </a:r>
            <a:r>
              <a:rPr sz="1800" b="1" dirty="0"/>
              <a:t>incompatibles</a:t>
            </a:r>
            <a:r>
              <a:rPr sz="1800" dirty="0"/>
              <a:t> avec la </a:t>
            </a:r>
            <a:r>
              <a:rPr sz="1800" b="1" dirty="0" err="1"/>
              <a:t>symétrie</a:t>
            </a:r>
            <a:r>
              <a:rPr sz="1800" dirty="0"/>
              <a:t> de </a:t>
            </a:r>
            <a:r>
              <a:rPr sz="1800" b="1" dirty="0" err="1"/>
              <a:t>jauge</a:t>
            </a:r>
            <a:endParaRPr sz="1800" b="1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La </a:t>
            </a:r>
            <a:r>
              <a:rPr sz="1800" b="1" dirty="0"/>
              <a:t>brisure</a:t>
            </a:r>
            <a:r>
              <a:rPr sz="1800" dirty="0"/>
              <a:t> de </a:t>
            </a:r>
            <a:r>
              <a:rPr sz="1800" b="1" dirty="0" err="1"/>
              <a:t>symétrie</a:t>
            </a:r>
            <a:r>
              <a:rPr sz="1800" dirty="0"/>
              <a:t> </a:t>
            </a:r>
            <a:r>
              <a:rPr sz="1800" dirty="0" err="1"/>
              <a:t>devrait</a:t>
            </a:r>
            <a:r>
              <a:rPr sz="1800" dirty="0"/>
              <a:t> </a:t>
            </a:r>
            <a:r>
              <a:rPr sz="1800" dirty="0" err="1"/>
              <a:t>donc</a:t>
            </a:r>
            <a:r>
              <a:rPr sz="1800" dirty="0"/>
              <a:t> </a:t>
            </a:r>
            <a:r>
              <a:rPr sz="1800" b="1" dirty="0" err="1"/>
              <a:t>rendre</a:t>
            </a:r>
            <a:r>
              <a:rPr sz="1800" b="1" dirty="0"/>
              <a:t> massif</a:t>
            </a:r>
            <a:r>
              <a:rPr sz="1800" dirty="0"/>
              <a:t> un champ </a:t>
            </a:r>
            <a:r>
              <a:rPr sz="1800" b="1" dirty="0"/>
              <a:t>sans masse</a:t>
            </a:r>
          </a:p>
        </p:txBody>
      </p:sp>
      <p:sp>
        <p:nvSpPr>
          <p:cNvPr id="670" name="Imaginons une aiguille infiniment fine. Pas de moment d'inertie autour de son axe"/>
          <p:cNvSpPr txBox="1"/>
          <p:nvPr/>
        </p:nvSpPr>
        <p:spPr>
          <a:xfrm>
            <a:off x="-226572" y="4789522"/>
            <a:ext cx="9344914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 err="1"/>
              <a:t>Imaginons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aiguille </a:t>
            </a:r>
            <a:r>
              <a:rPr sz="1800" dirty="0" err="1"/>
              <a:t>infiniment</a:t>
            </a:r>
            <a:r>
              <a:rPr sz="1800" dirty="0"/>
              <a:t> fine. </a:t>
            </a:r>
            <a:r>
              <a:rPr sz="1800" b="1" dirty="0"/>
              <a:t>Pas</a:t>
            </a:r>
            <a:r>
              <a:rPr sz="1800" dirty="0"/>
              <a:t> de </a:t>
            </a:r>
            <a:r>
              <a:rPr sz="1800" b="1" dirty="0"/>
              <a:t>moment </a:t>
            </a:r>
            <a:r>
              <a:rPr sz="1800" b="1" dirty="0" err="1"/>
              <a:t>d'inertie</a:t>
            </a:r>
            <a:r>
              <a:rPr sz="1800" dirty="0"/>
              <a:t> </a:t>
            </a:r>
            <a:r>
              <a:rPr sz="1800" dirty="0" err="1"/>
              <a:t>autour</a:t>
            </a:r>
            <a:r>
              <a:rPr sz="1800" dirty="0"/>
              <a:t> de son axe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Moment d’inertie “angular mass”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 defTabSz="461518">
              <a:defRPr sz="6794">
                <a:solidFill>
                  <a:srgbClr val="FFFFFF"/>
                </a:solidFill>
                <a:effectLst>
                  <a:outerShdw blurRad="100330" dist="60198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500" dirty="0"/>
              <a:t>Moment </a:t>
            </a:r>
            <a:r>
              <a:rPr sz="4500" dirty="0" err="1"/>
              <a:t>d’inertie</a:t>
            </a:r>
            <a:r>
              <a:rPr sz="4500" dirty="0"/>
              <a:t> “angular mass”</a:t>
            </a:r>
          </a:p>
        </p:txBody>
      </p:sp>
      <p:sp>
        <p:nvSpPr>
          <p:cNvPr id="6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675" name="Rectangle"/>
          <p:cNvSpPr/>
          <p:nvPr/>
        </p:nvSpPr>
        <p:spPr>
          <a:xfrm>
            <a:off x="74818" y="1361208"/>
            <a:ext cx="839086" cy="618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76" name="Le moment d'inertie est une grandeur physique qui caractérise la géométrie des masses d'un solide…"/>
          <p:cNvSpPr txBox="1"/>
          <p:nvPr/>
        </p:nvSpPr>
        <p:spPr>
          <a:xfrm>
            <a:off x="53577" y="1345586"/>
            <a:ext cx="9018986" cy="2011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Le </a:t>
            </a:r>
            <a:r>
              <a:rPr sz="1800" b="1" dirty="0"/>
              <a:t>moment </a:t>
            </a:r>
            <a:r>
              <a:rPr sz="1800" b="1" dirty="0" err="1"/>
              <a:t>d'inertie</a:t>
            </a:r>
            <a:r>
              <a:rPr sz="1800" dirty="0"/>
              <a:t> </a:t>
            </a:r>
            <a:r>
              <a:rPr sz="1800" dirty="0" err="1"/>
              <a:t>est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grandeur physique qui </a:t>
            </a:r>
            <a:r>
              <a:rPr sz="1800" dirty="0" err="1"/>
              <a:t>caractérise</a:t>
            </a:r>
            <a:r>
              <a:rPr sz="1800" dirty="0"/>
              <a:t> la </a:t>
            </a:r>
            <a:r>
              <a:rPr sz="1800" dirty="0" err="1"/>
              <a:t>géométrie</a:t>
            </a:r>
            <a:r>
              <a:rPr sz="1800" dirty="0"/>
              <a:t> des masses d'un </a:t>
            </a:r>
            <a:r>
              <a:rPr sz="1800" dirty="0" err="1"/>
              <a:t>solide</a:t>
            </a:r>
            <a:endParaRPr sz="1800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La </a:t>
            </a:r>
            <a:r>
              <a:rPr sz="1800" b="1" dirty="0" err="1"/>
              <a:t>répartition</a:t>
            </a:r>
            <a:r>
              <a:rPr sz="1800" dirty="0"/>
              <a:t> de la </a:t>
            </a:r>
            <a:r>
              <a:rPr sz="1800" b="1" dirty="0"/>
              <a:t>matière</a:t>
            </a:r>
            <a:r>
              <a:rPr sz="1800" dirty="0"/>
              <a:t> </a:t>
            </a:r>
            <a:r>
              <a:rPr sz="1800" dirty="0" err="1"/>
              <a:t>en</a:t>
            </a:r>
            <a:r>
              <a:rPr sz="1800" dirty="0"/>
              <a:t> son </a:t>
            </a:r>
            <a:r>
              <a:rPr sz="1800" b="1" dirty="0"/>
              <a:t>sein</a:t>
            </a:r>
            <a:r>
              <a:rPr sz="1800" dirty="0"/>
              <a:t> </a:t>
            </a:r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Il </a:t>
            </a:r>
            <a:r>
              <a:rPr sz="1800" b="1" dirty="0" err="1"/>
              <a:t>quantifie</a:t>
            </a:r>
            <a:r>
              <a:rPr sz="1800" dirty="0"/>
              <a:t> </a:t>
            </a:r>
            <a:r>
              <a:rPr sz="1800" dirty="0" err="1"/>
              <a:t>également</a:t>
            </a:r>
            <a:r>
              <a:rPr sz="1800" dirty="0"/>
              <a:t> la </a:t>
            </a:r>
            <a:r>
              <a:rPr sz="1800" b="1" i="1" dirty="0" err="1"/>
              <a:t>résistance</a:t>
            </a:r>
            <a:r>
              <a:rPr sz="1800" dirty="0"/>
              <a:t> </a:t>
            </a:r>
            <a:r>
              <a:rPr sz="1800" dirty="0" err="1"/>
              <a:t>à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b="1" dirty="0"/>
              <a:t>mise </a:t>
            </a:r>
            <a:r>
              <a:rPr sz="1800" b="1" dirty="0" err="1"/>
              <a:t>en</a:t>
            </a:r>
            <a:r>
              <a:rPr sz="1800" b="1" dirty="0"/>
              <a:t> rotation</a:t>
            </a:r>
            <a:r>
              <a:rPr sz="1800" dirty="0"/>
              <a:t> de </a:t>
            </a:r>
            <a:r>
              <a:rPr sz="1800" dirty="0" err="1"/>
              <a:t>ce</a:t>
            </a:r>
            <a:r>
              <a:rPr sz="1800" dirty="0"/>
              <a:t> </a:t>
            </a:r>
            <a:r>
              <a:rPr sz="1800" dirty="0" err="1"/>
              <a:t>solide</a:t>
            </a:r>
            <a:r>
              <a:rPr sz="1800" dirty="0"/>
              <a:t>, </a:t>
            </a:r>
            <a:r>
              <a:rPr sz="1800" dirty="0" err="1"/>
              <a:t>ou</a:t>
            </a:r>
            <a:r>
              <a:rPr sz="1800" dirty="0"/>
              <a:t> plus </a:t>
            </a:r>
            <a:r>
              <a:rPr sz="1800" dirty="0" err="1"/>
              <a:t>généralement</a:t>
            </a:r>
            <a:r>
              <a:rPr sz="1800" dirty="0"/>
              <a:t> </a:t>
            </a:r>
            <a:r>
              <a:rPr sz="1800" dirty="0" err="1"/>
              <a:t>à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b="1" dirty="0"/>
              <a:t>acceleration </a:t>
            </a:r>
            <a:r>
              <a:rPr sz="1800" b="1" dirty="0" err="1"/>
              <a:t>angulaire</a:t>
            </a:r>
            <a:r>
              <a:rPr sz="1800" dirty="0"/>
              <a:t> </a:t>
            </a:r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 err="1"/>
              <a:t>C'est</a:t>
            </a:r>
            <a:r>
              <a:rPr sz="1800" dirty="0"/>
              <a:t> </a:t>
            </a:r>
            <a:r>
              <a:rPr sz="1800" dirty="0" err="1"/>
              <a:t>l'</a:t>
            </a:r>
            <a:r>
              <a:rPr sz="1800" b="1" dirty="0" err="1"/>
              <a:t>analogue</a:t>
            </a:r>
            <a:r>
              <a:rPr sz="1800" dirty="0"/>
              <a:t> pour un </a:t>
            </a:r>
            <a:r>
              <a:rPr sz="1800" b="1" dirty="0" err="1"/>
              <a:t>solide</a:t>
            </a:r>
            <a:r>
              <a:rPr sz="1800" dirty="0"/>
              <a:t> de la </a:t>
            </a:r>
            <a:r>
              <a:rPr sz="1800" b="1" dirty="0"/>
              <a:t>masse </a:t>
            </a:r>
            <a:r>
              <a:rPr sz="1800" b="1" dirty="0" err="1"/>
              <a:t>inertielle</a:t>
            </a:r>
            <a:r>
              <a:rPr sz="1800" dirty="0"/>
              <a:t> qui, </a:t>
            </a:r>
            <a:r>
              <a:rPr sz="1800" dirty="0" err="1"/>
              <a:t>elle</a:t>
            </a:r>
            <a:r>
              <a:rPr sz="1800" dirty="0"/>
              <a:t>, </a:t>
            </a:r>
            <a:r>
              <a:rPr sz="1800" b="1" dirty="0" err="1"/>
              <a:t>mesure</a:t>
            </a:r>
            <a:r>
              <a:rPr sz="1800" dirty="0"/>
              <a:t> la </a:t>
            </a:r>
            <a:r>
              <a:rPr sz="1800" b="1" i="1" dirty="0" err="1"/>
              <a:t>résistance</a:t>
            </a:r>
            <a:r>
              <a:rPr sz="1800" dirty="0"/>
              <a:t> d'un corps </a:t>
            </a:r>
            <a:r>
              <a:rPr sz="1800" b="1" dirty="0" err="1"/>
              <a:t>soumis</a:t>
            </a:r>
            <a:r>
              <a:rPr sz="1800" b="1" dirty="0"/>
              <a:t> </a:t>
            </a:r>
            <a:r>
              <a:rPr sz="1800" b="1" dirty="0" err="1"/>
              <a:t>à</a:t>
            </a:r>
            <a:r>
              <a:rPr sz="1800" b="1" dirty="0"/>
              <a:t> </a:t>
            </a:r>
            <a:r>
              <a:rPr sz="1800" b="1" dirty="0" err="1"/>
              <a:t>une</a:t>
            </a:r>
            <a:r>
              <a:rPr sz="1800" b="1" dirty="0"/>
              <a:t> acceleration</a:t>
            </a:r>
          </a:p>
        </p:txBody>
      </p:sp>
      <p:pic>
        <p:nvPicPr>
          <p:cNvPr id="6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1" y="3725045"/>
            <a:ext cx="7235187" cy="3129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681" name="La brisure de symétri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000" dirty="0"/>
              <a:t>La brisure de </a:t>
            </a:r>
            <a:r>
              <a:rPr sz="6000" dirty="0" err="1"/>
              <a:t>symétrie</a:t>
            </a:r>
            <a:endParaRPr sz="6000" dirty="0"/>
          </a:p>
        </p:txBody>
      </p:sp>
      <p:pic>
        <p:nvPicPr>
          <p:cNvPr id="682" name="Image" descr="Image"/>
          <p:cNvPicPr>
            <a:picLocks noChangeAspect="1"/>
          </p:cNvPicPr>
          <p:nvPr/>
        </p:nvPicPr>
        <p:blipFill>
          <a:blip r:embed="rId3"/>
          <a:srcRect t="15012"/>
          <a:stretch>
            <a:fillRect/>
          </a:stretch>
        </p:blipFill>
        <p:spPr>
          <a:xfrm>
            <a:off x="1532697" y="1295047"/>
            <a:ext cx="5612247" cy="2183990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Oval"/>
          <p:cNvSpPr/>
          <p:nvPr/>
        </p:nvSpPr>
        <p:spPr>
          <a:xfrm>
            <a:off x="7244831" y="3290742"/>
            <a:ext cx="310691" cy="87345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84" name="Une analogie mécanique"/>
          <p:cNvSpPr txBox="1"/>
          <p:nvPr/>
        </p:nvSpPr>
        <p:spPr>
          <a:xfrm>
            <a:off x="-444809" y="3923461"/>
            <a:ext cx="3505768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indent="317500" algn="l">
              <a:defRPr sz="2800" i="1">
                <a:solidFill>
                  <a:srgbClr val="0433FF"/>
                </a:solidFill>
              </a:defRPr>
            </a:lvl1pPr>
          </a:lstStyle>
          <a:p>
            <a:r>
              <a:rPr sz="1969" dirty="0"/>
              <a:t>Une </a:t>
            </a:r>
            <a:r>
              <a:rPr sz="1969" dirty="0" err="1"/>
              <a:t>analogie</a:t>
            </a:r>
            <a:r>
              <a:rPr sz="1969" dirty="0"/>
              <a:t> </a:t>
            </a:r>
            <a:r>
              <a:rPr sz="1969" dirty="0" err="1"/>
              <a:t>mécanique</a:t>
            </a:r>
            <a:endParaRPr sz="1969" dirty="0"/>
          </a:p>
        </p:txBody>
      </p:sp>
      <p:sp>
        <p:nvSpPr>
          <p:cNvPr id="685" name="Rectangle"/>
          <p:cNvSpPr/>
          <p:nvPr/>
        </p:nvSpPr>
        <p:spPr>
          <a:xfrm>
            <a:off x="7124919" y="1308106"/>
            <a:ext cx="389780" cy="2539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686" name="Les champs massifs sont incompatibles avec la symétrie de jauge…"/>
          <p:cNvSpPr txBox="1"/>
          <p:nvPr/>
        </p:nvSpPr>
        <p:spPr>
          <a:xfrm>
            <a:off x="-219603" y="3137201"/>
            <a:ext cx="9224065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Les champs </a:t>
            </a:r>
            <a:r>
              <a:rPr sz="1800" b="1" dirty="0"/>
              <a:t>massifs</a:t>
            </a:r>
            <a:r>
              <a:rPr sz="1800" dirty="0"/>
              <a:t> </a:t>
            </a:r>
            <a:r>
              <a:rPr sz="1800" dirty="0" err="1"/>
              <a:t>sont</a:t>
            </a:r>
            <a:r>
              <a:rPr sz="1800" dirty="0"/>
              <a:t> </a:t>
            </a:r>
            <a:r>
              <a:rPr sz="1800" b="1" dirty="0"/>
              <a:t>incompatibles</a:t>
            </a:r>
            <a:r>
              <a:rPr sz="1800" dirty="0"/>
              <a:t> avec la </a:t>
            </a:r>
            <a:r>
              <a:rPr sz="1800" b="1" dirty="0" err="1"/>
              <a:t>symétrie</a:t>
            </a:r>
            <a:r>
              <a:rPr sz="1800" dirty="0"/>
              <a:t> de </a:t>
            </a:r>
            <a:r>
              <a:rPr sz="1800" b="1" dirty="0" err="1"/>
              <a:t>jauge</a:t>
            </a:r>
            <a:endParaRPr sz="1800" b="1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La </a:t>
            </a:r>
            <a:r>
              <a:rPr sz="1800" b="1" dirty="0"/>
              <a:t>brisure</a:t>
            </a:r>
            <a:r>
              <a:rPr sz="1800" dirty="0"/>
              <a:t> de </a:t>
            </a:r>
            <a:r>
              <a:rPr sz="1800" b="1" dirty="0" err="1"/>
              <a:t>symétrie</a:t>
            </a:r>
            <a:r>
              <a:rPr sz="1800" dirty="0"/>
              <a:t> </a:t>
            </a:r>
            <a:r>
              <a:rPr sz="1800" dirty="0" err="1"/>
              <a:t>devrait</a:t>
            </a:r>
            <a:r>
              <a:rPr sz="1800" dirty="0"/>
              <a:t> </a:t>
            </a:r>
            <a:r>
              <a:rPr sz="1800" dirty="0" err="1"/>
              <a:t>donc</a:t>
            </a:r>
            <a:r>
              <a:rPr sz="1800" dirty="0"/>
              <a:t> </a:t>
            </a:r>
            <a:r>
              <a:rPr sz="1800" b="1" dirty="0" err="1"/>
              <a:t>rendre</a:t>
            </a:r>
            <a:r>
              <a:rPr sz="1800" b="1" dirty="0"/>
              <a:t> massif</a:t>
            </a:r>
            <a:r>
              <a:rPr sz="1800" dirty="0"/>
              <a:t> un champ </a:t>
            </a:r>
            <a:r>
              <a:rPr sz="1800" b="1" dirty="0"/>
              <a:t>sans masse</a:t>
            </a:r>
          </a:p>
        </p:txBody>
      </p:sp>
      <p:sp>
        <p:nvSpPr>
          <p:cNvPr id="687" name="Imaginons une aiguille infiniment fine. Pas de moment d'inertie autour de son axe…"/>
          <p:cNvSpPr txBox="1"/>
          <p:nvPr/>
        </p:nvSpPr>
        <p:spPr>
          <a:xfrm>
            <a:off x="-224180" y="4250877"/>
            <a:ext cx="9344914" cy="256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 err="1"/>
              <a:t>Imaginons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aiguille </a:t>
            </a:r>
            <a:r>
              <a:rPr sz="1800" dirty="0" err="1"/>
              <a:t>infiniment</a:t>
            </a:r>
            <a:r>
              <a:rPr sz="1800" dirty="0"/>
              <a:t> fine. </a:t>
            </a:r>
            <a:r>
              <a:rPr sz="1800" b="1" dirty="0"/>
              <a:t>Pas</a:t>
            </a:r>
            <a:r>
              <a:rPr sz="1800" dirty="0"/>
              <a:t> de </a:t>
            </a:r>
            <a:r>
              <a:rPr sz="1800" b="1" dirty="0"/>
              <a:t>moment </a:t>
            </a:r>
            <a:r>
              <a:rPr sz="1800" b="1" dirty="0" err="1"/>
              <a:t>d'inertie</a:t>
            </a:r>
            <a:r>
              <a:rPr sz="1800" dirty="0"/>
              <a:t> </a:t>
            </a:r>
            <a:r>
              <a:rPr sz="1800" dirty="0" err="1"/>
              <a:t>autour</a:t>
            </a:r>
            <a:r>
              <a:rPr sz="1800" dirty="0"/>
              <a:t> de son axe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800"/>
            </a:pPr>
            <a:endParaRPr sz="1800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 err="1"/>
              <a:t>Appliquons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force </a:t>
            </a:r>
            <a:r>
              <a:rPr sz="1800" dirty="0" err="1"/>
              <a:t>coaxiale</a:t>
            </a:r>
            <a:r>
              <a:rPr sz="1800" dirty="0"/>
              <a:t> au-</a:t>
            </a:r>
            <a:r>
              <a:rPr sz="1800" dirty="0" err="1"/>
              <a:t>delà</a:t>
            </a:r>
            <a:r>
              <a:rPr sz="1800" dirty="0"/>
              <a:t> de la </a:t>
            </a:r>
            <a:r>
              <a:rPr sz="1800" dirty="0" err="1"/>
              <a:t>limite</a:t>
            </a:r>
            <a:r>
              <a:rPr sz="1800" dirty="0"/>
              <a:t> </a:t>
            </a:r>
            <a:r>
              <a:rPr sz="1800" dirty="0" err="1"/>
              <a:t>élastique</a:t>
            </a:r>
            <a:r>
              <a:rPr sz="1800" dirty="0"/>
              <a:t> de </a:t>
            </a:r>
            <a:r>
              <a:rPr sz="1800" dirty="0" err="1"/>
              <a:t>l’aiguille</a:t>
            </a:r>
            <a:endParaRPr sz="1800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Le tour de </a:t>
            </a:r>
            <a:r>
              <a:rPr sz="1800" dirty="0" err="1"/>
              <a:t>cristal</a:t>
            </a:r>
            <a:r>
              <a:rPr sz="1800" dirty="0"/>
              <a:t> de </a:t>
            </a:r>
            <a:r>
              <a:rPr sz="1800" dirty="0" err="1"/>
              <a:t>l'aiguille</a:t>
            </a:r>
            <a:r>
              <a:rPr sz="1800" dirty="0"/>
              <a:t> </a:t>
            </a:r>
            <a:r>
              <a:rPr sz="1800" dirty="0" err="1"/>
              <a:t>s'affaiblit</a:t>
            </a:r>
            <a:r>
              <a:rPr sz="1800" dirty="0"/>
              <a:t> dans un </a:t>
            </a:r>
            <a:r>
              <a:rPr sz="1800" dirty="0" err="1"/>
              <a:t>endroit</a:t>
            </a:r>
            <a:r>
              <a:rPr sz="1800" dirty="0"/>
              <a:t> </a:t>
            </a:r>
            <a:r>
              <a:rPr sz="1800" dirty="0" err="1"/>
              <a:t>aléatoire</a:t>
            </a:r>
            <a:r>
              <a:rPr sz="1800" dirty="0"/>
              <a:t>, et </a:t>
            </a:r>
            <a:r>
              <a:rPr sz="1800" dirty="0" err="1"/>
              <a:t>l'aiguille</a:t>
            </a:r>
            <a:r>
              <a:rPr sz="1800" dirty="0"/>
              <a:t> </a:t>
            </a:r>
            <a:r>
              <a:rPr sz="1800" b="1" dirty="0"/>
              <a:t>se plie</a:t>
            </a:r>
            <a:r>
              <a:rPr sz="1800" dirty="0"/>
              <a:t> dans </a:t>
            </a:r>
            <a:r>
              <a:rPr sz="1800" dirty="0" err="1"/>
              <a:t>une</a:t>
            </a:r>
            <a:r>
              <a:rPr sz="1800" dirty="0"/>
              <a:t> direction </a:t>
            </a:r>
            <a:r>
              <a:rPr sz="1800" b="1" dirty="0" err="1"/>
              <a:t>aléatoire</a:t>
            </a:r>
            <a:endParaRPr sz="1800" b="1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La </a:t>
            </a:r>
            <a:r>
              <a:rPr sz="1800" b="1" dirty="0" err="1"/>
              <a:t>symétrie</a:t>
            </a:r>
            <a:r>
              <a:rPr sz="1800" dirty="0"/>
              <a:t> </a:t>
            </a:r>
            <a:r>
              <a:rPr sz="1800" dirty="0" err="1"/>
              <a:t>cylindrique</a:t>
            </a:r>
            <a:r>
              <a:rPr sz="1800" dirty="0"/>
              <a:t> du </a:t>
            </a:r>
            <a:r>
              <a:rPr sz="1800" dirty="0" err="1"/>
              <a:t>système</a:t>
            </a:r>
            <a:r>
              <a:rPr sz="1800" dirty="0"/>
              <a:t> a </a:t>
            </a:r>
            <a:r>
              <a:rPr sz="1800" b="1" dirty="0" err="1"/>
              <a:t>spontanément</a:t>
            </a:r>
            <a:r>
              <a:rPr sz="1800" b="1" dirty="0"/>
              <a:t> </a:t>
            </a:r>
            <a:r>
              <a:rPr sz="1800" b="1" dirty="0" err="1"/>
              <a:t>disparu</a:t>
            </a:r>
            <a:endParaRPr sz="1800" b="1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Un </a:t>
            </a:r>
            <a:r>
              <a:rPr sz="1800" b="1" dirty="0"/>
              <a:t>moment </a:t>
            </a:r>
            <a:r>
              <a:rPr sz="1800" b="1" dirty="0" err="1"/>
              <a:t>d'inertie</a:t>
            </a:r>
            <a:r>
              <a:rPr sz="1800" dirty="0"/>
              <a:t> sur </a:t>
            </a:r>
            <a:r>
              <a:rPr sz="1800" dirty="0" err="1"/>
              <a:t>l'original</a:t>
            </a:r>
            <a:r>
              <a:rPr sz="1800" dirty="0"/>
              <a:t> original de </a:t>
            </a:r>
            <a:r>
              <a:rPr sz="1800" dirty="0" err="1"/>
              <a:t>l'axe</a:t>
            </a:r>
            <a:r>
              <a:rPr sz="1800" dirty="0"/>
              <a:t> </a:t>
            </a:r>
            <a:r>
              <a:rPr sz="1800" dirty="0" err="1"/>
              <a:t>est</a:t>
            </a:r>
            <a:r>
              <a:rPr sz="1800" dirty="0"/>
              <a:t> </a:t>
            </a:r>
            <a:r>
              <a:rPr sz="1800" b="1" dirty="0" err="1"/>
              <a:t>apparu</a:t>
            </a:r>
            <a:endParaRPr sz="1800" b="1" dirty="0"/>
          </a:p>
          <a:p>
            <a:pPr marL="566134" indent="-342900">
              <a:buSzPct val="171000"/>
              <a:buFont typeface="Arial" panose="020B0604020202020204" pitchFamily="34" charset="0"/>
              <a:buChar char="•"/>
              <a:defRPr sz="2800"/>
            </a:pPr>
            <a:r>
              <a:rPr sz="1800" dirty="0"/>
              <a:t>Le </a:t>
            </a:r>
            <a:r>
              <a:rPr sz="1800" b="1" dirty="0" err="1"/>
              <a:t>système</a:t>
            </a:r>
            <a:r>
              <a:rPr sz="1800" dirty="0"/>
              <a:t> a </a:t>
            </a:r>
            <a:r>
              <a:rPr sz="1800" b="1" dirty="0"/>
              <a:t>acquis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b="1" dirty="0"/>
              <a:t>nouvelle </a:t>
            </a:r>
            <a:r>
              <a:rPr sz="1800" b="1" dirty="0" err="1"/>
              <a:t>propriété</a:t>
            </a:r>
            <a:r>
              <a:rPr sz="1800" dirty="0"/>
              <a:t>,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b="1" i="1" dirty="0" err="1">
                <a:solidFill>
                  <a:srgbClr val="FF2600"/>
                </a:solidFill>
              </a:rPr>
              <a:t>sorte</a:t>
            </a:r>
            <a:r>
              <a:rPr sz="1800" b="1" i="1" dirty="0">
                <a:solidFill>
                  <a:srgbClr val="FF2600"/>
                </a:solidFill>
              </a:rPr>
              <a:t> de masse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Le Modèle Standard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6000" dirty="0"/>
              <a:t>Neutrinos</a:t>
            </a:r>
            <a:endParaRPr sz="6000" dirty="0"/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422" name="Rectangle"/>
          <p:cNvSpPr/>
          <p:nvPr/>
        </p:nvSpPr>
        <p:spPr>
          <a:xfrm>
            <a:off x="4355156" y="2666127"/>
            <a:ext cx="1511281" cy="37540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423" name="600x400-Tableau-particules-elementaires-4-(c)-sciences-en-ligne.png" descr="600x400-Tableau-particules-elementaires-4-(c)-sciences-en-lig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688" y="2219478"/>
            <a:ext cx="6362403" cy="4241602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Line"/>
          <p:cNvSpPr/>
          <p:nvPr/>
        </p:nvSpPr>
        <p:spPr>
          <a:xfrm flipV="1">
            <a:off x="2722661" y="2452223"/>
            <a:ext cx="1" cy="4378280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25" name="1ere…"/>
          <p:cNvSpPr txBox="1"/>
          <p:nvPr/>
        </p:nvSpPr>
        <p:spPr>
          <a:xfrm>
            <a:off x="1710819" y="6412824"/>
            <a:ext cx="913713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1ere </a:t>
            </a:r>
          </a:p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génération</a:t>
            </a:r>
          </a:p>
        </p:txBody>
      </p:sp>
      <p:sp>
        <p:nvSpPr>
          <p:cNvPr id="426" name="2eme…"/>
          <p:cNvSpPr txBox="1"/>
          <p:nvPr/>
        </p:nvSpPr>
        <p:spPr>
          <a:xfrm>
            <a:off x="2727033" y="6412824"/>
            <a:ext cx="913713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2eme </a:t>
            </a:r>
          </a:p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génération</a:t>
            </a:r>
          </a:p>
        </p:txBody>
      </p:sp>
      <p:sp>
        <p:nvSpPr>
          <p:cNvPr id="427" name="Line"/>
          <p:cNvSpPr/>
          <p:nvPr/>
        </p:nvSpPr>
        <p:spPr>
          <a:xfrm flipV="1">
            <a:off x="3765570" y="2443294"/>
            <a:ext cx="1" cy="4405069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28" name="Line"/>
          <p:cNvSpPr/>
          <p:nvPr/>
        </p:nvSpPr>
        <p:spPr>
          <a:xfrm flipV="1">
            <a:off x="4801414" y="2434364"/>
            <a:ext cx="1" cy="4405069"/>
          </a:xfrm>
          <a:prstGeom prst="line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29" name="3eme…"/>
          <p:cNvSpPr txBox="1"/>
          <p:nvPr/>
        </p:nvSpPr>
        <p:spPr>
          <a:xfrm>
            <a:off x="3789665" y="6421753"/>
            <a:ext cx="913713" cy="4617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3eme </a:t>
            </a:r>
          </a:p>
          <a:p>
            <a: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1266"/>
              <a:t>génération</a:t>
            </a:r>
          </a:p>
        </p:txBody>
      </p:sp>
      <p:sp>
        <p:nvSpPr>
          <p:cNvPr id="430" name="bosons"/>
          <p:cNvSpPr txBox="1"/>
          <p:nvPr/>
        </p:nvSpPr>
        <p:spPr>
          <a:xfrm>
            <a:off x="4914742" y="6517621"/>
            <a:ext cx="604333" cy="266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1266"/>
              <a:t>bosons</a:t>
            </a:r>
          </a:p>
        </p:txBody>
      </p:sp>
      <p:sp>
        <p:nvSpPr>
          <p:cNvPr id="431" name="Rectangle"/>
          <p:cNvSpPr/>
          <p:nvPr/>
        </p:nvSpPr>
        <p:spPr>
          <a:xfrm>
            <a:off x="1727475" y="4538956"/>
            <a:ext cx="3042353" cy="945065"/>
          </a:xfrm>
          <a:prstGeom prst="rect">
            <a:avLst/>
          </a:prstGeom>
          <a:ln w="889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32" name="MeV"/>
          <p:cNvSpPr txBox="1"/>
          <p:nvPr/>
        </p:nvSpPr>
        <p:spPr>
          <a:xfrm>
            <a:off x="3051713" y="3549688"/>
            <a:ext cx="339838" cy="223587"/>
          </a:xfrm>
          <a:prstGeom prst="rect">
            <a:avLst/>
          </a:prstGeom>
          <a:solidFill>
            <a:srgbClr val="F0E3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/>
            </a:lvl1pPr>
          </a:lstStyle>
          <a:p>
            <a:r>
              <a:rPr sz="984"/>
              <a:t>MeV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631" y="3579163"/>
            <a:ext cx="4761844" cy="324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9" y="1380562"/>
            <a:ext cx="5815098" cy="272369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Neutrinos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6000" dirty="0"/>
              <a:t>Neutrinos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2012_07_049c0a1eaf-931b-4d63-bb96-baf569e494a7Galerias___Selected.jpg" descr="2012_07_049c0a1eaf-931b-4d63-bb96-baf569e494a7Galerias___Selecte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2" y="49113"/>
            <a:ext cx="8929688" cy="121443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ection efficace"/>
          <p:cNvSpPr txBox="1">
            <a:spLocks noGrp="1"/>
          </p:cNvSpPr>
          <p:nvPr>
            <p:ph type="title"/>
          </p:nvPr>
        </p:nvSpPr>
        <p:spPr>
          <a:xfrm>
            <a:off x="357188" y="62508"/>
            <a:ext cx="8367117" cy="124122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8600">
                <a:solidFill>
                  <a:srgbClr val="FFFFFF"/>
                </a:solidFill>
                <a:effectLst>
                  <a:outerShdw blurRad="127000" dist="76200" dir="5700000" rotWithShape="0">
                    <a:srgbClr val="000000">
                      <a:alpha val="7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Section efficace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885" y="6509742"/>
            <a:ext cx="243300" cy="2678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58</a:t>
            </a:fld>
            <a:endParaRPr/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62" y="1404308"/>
            <a:ext cx="4967163" cy="209620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Pour l’example ici : la probabilité que ces 2 interactions se produisent…"/>
          <p:cNvSpPr txBox="1"/>
          <p:nvPr/>
        </p:nvSpPr>
        <p:spPr>
          <a:xfrm>
            <a:off x="168239" y="4031883"/>
            <a:ext cx="8807523" cy="2344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471980" indent="-248746">
              <a:buSzPct val="171000"/>
              <a:buChar char="•"/>
              <a:defRPr sz="3000"/>
            </a:pPr>
            <a:r>
              <a:rPr sz="2109"/>
              <a:t>Pour l’example ici : la probabilité que ces 2 interactions se produisent</a:t>
            </a:r>
          </a:p>
          <a:p>
            <a:pPr algn="l">
              <a:defRPr sz="3000"/>
            </a:pPr>
            <a:endParaRPr sz="2109"/>
          </a:p>
          <a:p>
            <a:pPr marL="471980" indent="-248746">
              <a:buSzPct val="171000"/>
              <a:buChar char="•"/>
              <a:defRPr sz="3000"/>
            </a:pPr>
            <a:r>
              <a:rPr sz="2109"/>
              <a:t>Elle est calculable par la théorie</a:t>
            </a:r>
          </a:p>
          <a:p>
            <a:pPr algn="l">
              <a:defRPr sz="3000"/>
            </a:pPr>
            <a:endParaRPr sz="2109"/>
          </a:p>
          <a:p>
            <a:pPr marL="471980" indent="-248746">
              <a:buClr>
                <a:srgbClr val="FF2600"/>
              </a:buClr>
              <a:buSzPct val="100000"/>
              <a:buChar char="➡"/>
              <a:defRPr sz="3000" b="1"/>
            </a:pPr>
            <a:r>
              <a:rPr sz="2109"/>
              <a:t>On peut comparer expérience et théorie</a:t>
            </a:r>
          </a:p>
          <a:p>
            <a:pPr marL="784508" lvl="1" indent="-248746">
              <a:buClr>
                <a:srgbClr val="FF2600"/>
              </a:buClr>
              <a:buSzPct val="100000"/>
              <a:buChar char="➡"/>
              <a:defRPr sz="3000"/>
            </a:pPr>
            <a:r>
              <a:rPr sz="2109"/>
              <a:t>Pratique courante aux analyses du LHC</a:t>
            </a:r>
          </a:p>
        </p:txBody>
      </p:sp>
      <p:sp>
        <p:nvSpPr>
          <p:cNvPr id="282" name="Arrow"/>
          <p:cNvSpPr/>
          <p:nvPr/>
        </p:nvSpPr>
        <p:spPr>
          <a:xfrm rot="16200000">
            <a:off x="4317504" y="3704320"/>
            <a:ext cx="508992" cy="404837"/>
          </a:xfrm>
          <a:prstGeom prst="rightArrow">
            <a:avLst>
              <a:gd name="adj1" fmla="val 24434"/>
              <a:gd name="adj2" fmla="val 65307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" y="0"/>
            <a:ext cx="913436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4CA781D-DCCE-4783-8985-2D5A412C3CB3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1295400" y="1511300"/>
            <a:ext cx="4311650" cy="3311525"/>
            <a:chOff x="816" y="952"/>
            <a:chExt cx="2716" cy="2086"/>
          </a:xfrm>
        </p:grpSpPr>
        <p:grpSp>
          <p:nvGrpSpPr>
            <p:cNvPr id="9248" name="Group 3"/>
            <p:cNvGrpSpPr>
              <a:grpSpLocks/>
            </p:cNvGrpSpPr>
            <p:nvPr/>
          </p:nvGrpSpPr>
          <p:grpSpPr bwMode="auto">
            <a:xfrm>
              <a:off x="1392" y="952"/>
              <a:ext cx="2140" cy="2086"/>
              <a:chOff x="2315" y="1539"/>
              <a:chExt cx="2071" cy="2086"/>
            </a:xfrm>
          </p:grpSpPr>
          <p:sp>
            <p:nvSpPr>
              <p:cNvPr id="9252" name="Oval 4"/>
              <p:cNvSpPr>
                <a:spLocks noChangeArrowheads="1"/>
              </p:cNvSpPr>
              <p:nvPr/>
            </p:nvSpPr>
            <p:spPr bwMode="auto">
              <a:xfrm>
                <a:off x="2315" y="1539"/>
                <a:ext cx="2071" cy="2086"/>
              </a:xfrm>
              <a:prstGeom prst="ellips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9253" name="Oval 5"/>
              <p:cNvSpPr>
                <a:spLocks noChangeArrowheads="1"/>
              </p:cNvSpPr>
              <p:nvPr/>
            </p:nvSpPr>
            <p:spPr bwMode="auto">
              <a:xfrm>
                <a:off x="2509" y="184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4" name="Oval 6"/>
              <p:cNvSpPr>
                <a:spLocks noChangeArrowheads="1"/>
              </p:cNvSpPr>
              <p:nvPr/>
            </p:nvSpPr>
            <p:spPr bwMode="auto">
              <a:xfrm>
                <a:off x="2315" y="2185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5" name="Oval 7"/>
              <p:cNvSpPr>
                <a:spLocks noChangeArrowheads="1"/>
              </p:cNvSpPr>
              <p:nvPr/>
            </p:nvSpPr>
            <p:spPr bwMode="auto">
              <a:xfrm>
                <a:off x="2315" y="2524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6" name="Oval 8"/>
              <p:cNvSpPr>
                <a:spLocks noChangeArrowheads="1"/>
              </p:cNvSpPr>
              <p:nvPr/>
            </p:nvSpPr>
            <p:spPr bwMode="auto">
              <a:xfrm>
                <a:off x="3501" y="2465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7" name="Oval 9"/>
              <p:cNvSpPr>
                <a:spLocks noChangeArrowheads="1"/>
              </p:cNvSpPr>
              <p:nvPr/>
            </p:nvSpPr>
            <p:spPr bwMode="auto">
              <a:xfrm>
                <a:off x="3395" y="158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8" name="Oval 10"/>
              <p:cNvSpPr>
                <a:spLocks noChangeArrowheads="1"/>
              </p:cNvSpPr>
              <p:nvPr/>
            </p:nvSpPr>
            <p:spPr bwMode="auto">
              <a:xfrm>
                <a:off x="2666" y="1660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59" name="Oval 11"/>
              <p:cNvSpPr>
                <a:spLocks noChangeArrowheads="1"/>
              </p:cNvSpPr>
              <p:nvPr/>
            </p:nvSpPr>
            <p:spPr bwMode="auto">
              <a:xfrm>
                <a:off x="2660" y="221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0" name="Oval 12"/>
              <p:cNvSpPr>
                <a:spLocks noChangeArrowheads="1"/>
              </p:cNvSpPr>
              <p:nvPr/>
            </p:nvSpPr>
            <p:spPr bwMode="auto">
              <a:xfrm>
                <a:off x="3306" y="287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1" name="Oval 13"/>
              <p:cNvSpPr>
                <a:spLocks noChangeArrowheads="1"/>
              </p:cNvSpPr>
              <p:nvPr/>
            </p:nvSpPr>
            <p:spPr bwMode="auto">
              <a:xfrm>
                <a:off x="3540" y="1904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2" name="Oval 14"/>
              <p:cNvSpPr>
                <a:spLocks noChangeArrowheads="1"/>
              </p:cNvSpPr>
              <p:nvPr/>
            </p:nvSpPr>
            <p:spPr bwMode="auto">
              <a:xfrm>
                <a:off x="2909" y="192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3" name="Oval 15"/>
              <p:cNvSpPr>
                <a:spLocks noChangeArrowheads="1"/>
              </p:cNvSpPr>
              <p:nvPr/>
            </p:nvSpPr>
            <p:spPr bwMode="auto">
              <a:xfrm>
                <a:off x="3890" y="221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4" name="Oval 16"/>
              <p:cNvSpPr>
                <a:spLocks noChangeArrowheads="1"/>
              </p:cNvSpPr>
              <p:nvPr/>
            </p:nvSpPr>
            <p:spPr bwMode="auto">
              <a:xfrm>
                <a:off x="3651" y="1767"/>
                <a:ext cx="496" cy="469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5" name="Oval 17"/>
              <p:cNvSpPr>
                <a:spLocks noChangeArrowheads="1"/>
              </p:cNvSpPr>
              <p:nvPr/>
            </p:nvSpPr>
            <p:spPr bwMode="auto">
              <a:xfrm>
                <a:off x="3005" y="153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6" name="Oval 18"/>
              <p:cNvSpPr>
                <a:spLocks noChangeArrowheads="1"/>
              </p:cNvSpPr>
              <p:nvPr/>
            </p:nvSpPr>
            <p:spPr bwMode="auto">
              <a:xfrm>
                <a:off x="3801" y="1958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7" name="Oval 19"/>
              <p:cNvSpPr>
                <a:spLocks noChangeArrowheads="1"/>
              </p:cNvSpPr>
              <p:nvPr/>
            </p:nvSpPr>
            <p:spPr bwMode="auto">
              <a:xfrm>
                <a:off x="2509" y="287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8" name="Oval 20"/>
              <p:cNvSpPr>
                <a:spLocks noChangeArrowheads="1"/>
              </p:cNvSpPr>
              <p:nvPr/>
            </p:nvSpPr>
            <p:spPr bwMode="auto">
              <a:xfrm>
                <a:off x="3540" y="209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69" name="Oval 21"/>
              <p:cNvSpPr>
                <a:spLocks noChangeArrowheads="1"/>
              </p:cNvSpPr>
              <p:nvPr/>
            </p:nvSpPr>
            <p:spPr bwMode="auto">
              <a:xfrm>
                <a:off x="2704" y="2546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0" name="Oval 22"/>
              <p:cNvSpPr>
                <a:spLocks noChangeArrowheads="1"/>
              </p:cNvSpPr>
              <p:nvPr/>
            </p:nvSpPr>
            <p:spPr bwMode="auto">
              <a:xfrm>
                <a:off x="3528" y="30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1" name="Oval 23"/>
              <p:cNvSpPr>
                <a:spLocks noChangeArrowheads="1"/>
              </p:cNvSpPr>
              <p:nvPr/>
            </p:nvSpPr>
            <p:spPr bwMode="auto">
              <a:xfrm>
                <a:off x="2811" y="3122"/>
                <a:ext cx="495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2" name="Oval 24"/>
              <p:cNvSpPr>
                <a:spLocks noChangeArrowheads="1"/>
              </p:cNvSpPr>
              <p:nvPr/>
            </p:nvSpPr>
            <p:spPr bwMode="auto">
              <a:xfrm>
                <a:off x="3155" y="2560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3" name="Oval 25"/>
              <p:cNvSpPr>
                <a:spLocks noChangeArrowheads="1"/>
              </p:cNvSpPr>
              <p:nvPr/>
            </p:nvSpPr>
            <p:spPr bwMode="auto">
              <a:xfrm>
                <a:off x="3155" y="3157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4" name="Oval 26"/>
              <p:cNvSpPr>
                <a:spLocks noChangeArrowheads="1"/>
              </p:cNvSpPr>
              <p:nvPr/>
            </p:nvSpPr>
            <p:spPr bwMode="auto">
              <a:xfrm>
                <a:off x="2899" y="2314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5" name="Oval 27"/>
              <p:cNvSpPr>
                <a:spLocks noChangeArrowheads="1"/>
              </p:cNvSpPr>
              <p:nvPr/>
            </p:nvSpPr>
            <p:spPr bwMode="auto">
              <a:xfrm>
                <a:off x="3890" y="24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6" name="Oval 28"/>
              <p:cNvSpPr>
                <a:spLocks noChangeArrowheads="1"/>
              </p:cNvSpPr>
              <p:nvPr/>
            </p:nvSpPr>
            <p:spPr bwMode="auto">
              <a:xfrm>
                <a:off x="3801" y="2726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7" name="Oval 29"/>
              <p:cNvSpPr>
                <a:spLocks noChangeArrowheads="1"/>
              </p:cNvSpPr>
              <p:nvPr/>
            </p:nvSpPr>
            <p:spPr bwMode="auto">
              <a:xfrm>
                <a:off x="3695" y="2840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8" name="Oval 30"/>
              <p:cNvSpPr>
                <a:spLocks noChangeArrowheads="1"/>
              </p:cNvSpPr>
              <p:nvPr/>
            </p:nvSpPr>
            <p:spPr bwMode="auto">
              <a:xfrm>
                <a:off x="3487" y="2611"/>
                <a:ext cx="495" cy="469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79" name="Oval 31"/>
              <p:cNvSpPr>
                <a:spLocks noChangeArrowheads="1"/>
              </p:cNvSpPr>
              <p:nvPr/>
            </p:nvSpPr>
            <p:spPr bwMode="auto">
              <a:xfrm>
                <a:off x="3305" y="1819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80" name="Oval 32"/>
              <p:cNvSpPr>
                <a:spLocks noChangeArrowheads="1"/>
              </p:cNvSpPr>
              <p:nvPr/>
            </p:nvSpPr>
            <p:spPr bwMode="auto">
              <a:xfrm>
                <a:off x="2911" y="2782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81" name="Oval 33"/>
              <p:cNvSpPr>
                <a:spLocks noChangeArrowheads="1"/>
              </p:cNvSpPr>
              <p:nvPr/>
            </p:nvSpPr>
            <p:spPr bwMode="auto">
              <a:xfrm>
                <a:off x="3196" y="2201"/>
                <a:ext cx="496" cy="46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</p:grpSp>
        <p:grpSp>
          <p:nvGrpSpPr>
            <p:cNvPr id="9249" name="Group 34"/>
            <p:cNvGrpSpPr>
              <a:grpSpLocks/>
            </p:cNvGrpSpPr>
            <p:nvPr/>
          </p:nvGrpSpPr>
          <p:grpSpPr bwMode="auto">
            <a:xfrm>
              <a:off x="816" y="952"/>
              <a:ext cx="1632" cy="1584"/>
              <a:chOff x="816" y="1344"/>
              <a:chExt cx="1632" cy="1584"/>
            </a:xfrm>
          </p:grpSpPr>
          <p:sp>
            <p:nvSpPr>
              <p:cNvPr id="9250" name="Line 35"/>
              <p:cNvSpPr>
                <a:spLocks noChangeShapeType="1"/>
              </p:cNvSpPr>
              <p:nvPr/>
            </p:nvSpPr>
            <p:spPr bwMode="auto">
              <a:xfrm>
                <a:off x="816" y="1536"/>
                <a:ext cx="720" cy="139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1" name="Line 36"/>
              <p:cNvSpPr>
                <a:spLocks noChangeShapeType="1"/>
              </p:cNvSpPr>
              <p:nvPr/>
            </p:nvSpPr>
            <p:spPr bwMode="auto">
              <a:xfrm flipV="1">
                <a:off x="864" y="1344"/>
                <a:ext cx="1584" cy="14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20" name="Rectangle 37"/>
          <p:cNvSpPr>
            <a:spLocks noGrp="1" noChangeArrowheads="1"/>
          </p:cNvSpPr>
          <p:nvPr>
            <p:ph type="title"/>
          </p:nvPr>
        </p:nvSpPr>
        <p:spPr>
          <a:xfrm>
            <a:off x="2570163" y="0"/>
            <a:ext cx="4037012" cy="519113"/>
          </a:xfrm>
        </p:spPr>
        <p:txBody>
          <a:bodyPr/>
          <a:lstStyle/>
          <a:p>
            <a:pPr eaLnBrk="1" hangingPunct="1"/>
            <a:r>
              <a:rPr lang="fr-BE" altLang="fr-FR"/>
              <a:t>Structure du noyau</a:t>
            </a:r>
            <a:endParaRPr lang="en-GB" altLang="fr-FR"/>
          </a:p>
        </p:txBody>
      </p:sp>
      <p:grpSp>
        <p:nvGrpSpPr>
          <p:cNvPr id="9221" name="Group 38"/>
          <p:cNvGrpSpPr>
            <a:grpSpLocks/>
          </p:cNvGrpSpPr>
          <p:nvPr/>
        </p:nvGrpSpPr>
        <p:grpSpPr bwMode="auto">
          <a:xfrm>
            <a:off x="838200" y="1360488"/>
            <a:ext cx="949325" cy="895350"/>
            <a:chOff x="432" y="1728"/>
            <a:chExt cx="2392" cy="2256"/>
          </a:xfrm>
        </p:grpSpPr>
        <p:grpSp>
          <p:nvGrpSpPr>
            <p:cNvPr id="9238" name="Group 39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9246" name="Oval 40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9247" name="Oval 41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</p:grpSp>
        <p:sp>
          <p:nvSpPr>
            <p:cNvPr id="9239" name="Oval 42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2400">
                <a:latin typeface="Times New Roman" pitchFamily="18" charset="0"/>
              </a:endParaRPr>
            </a:p>
          </p:txBody>
        </p:sp>
        <p:sp>
          <p:nvSpPr>
            <p:cNvPr id="9240" name="Oval 43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9241" name="Oval 44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9242" name="Oval 45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9243" name="Oval 46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9244" name="Oval 47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9245" name="Oval 48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</p:grpSp>
      <p:grpSp>
        <p:nvGrpSpPr>
          <p:cNvPr id="9222" name="Group 49"/>
          <p:cNvGrpSpPr>
            <a:grpSpLocks/>
          </p:cNvGrpSpPr>
          <p:nvPr/>
        </p:nvGrpSpPr>
        <p:grpSpPr bwMode="auto">
          <a:xfrm>
            <a:off x="4114801" y="987425"/>
            <a:ext cx="5099051" cy="3925889"/>
            <a:chOff x="2592" y="622"/>
            <a:chExt cx="3212" cy="2473"/>
          </a:xfrm>
        </p:grpSpPr>
        <p:grpSp>
          <p:nvGrpSpPr>
            <p:cNvPr id="9232" name="Group 50"/>
            <p:cNvGrpSpPr>
              <a:grpSpLocks/>
            </p:cNvGrpSpPr>
            <p:nvPr/>
          </p:nvGrpSpPr>
          <p:grpSpPr bwMode="auto">
            <a:xfrm>
              <a:off x="2592" y="1864"/>
              <a:ext cx="3183" cy="1231"/>
              <a:chOff x="2592" y="2256"/>
              <a:chExt cx="3183" cy="1231"/>
            </a:xfrm>
          </p:grpSpPr>
          <p:sp>
            <p:nvSpPr>
              <p:cNvPr id="9236" name="Line 51"/>
              <p:cNvSpPr>
                <a:spLocks noChangeShapeType="1"/>
              </p:cNvSpPr>
              <p:nvPr/>
            </p:nvSpPr>
            <p:spPr bwMode="auto">
              <a:xfrm>
                <a:off x="2592" y="2256"/>
                <a:ext cx="1104" cy="91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52"/>
              <p:cNvSpPr txBox="1">
                <a:spLocks noChangeArrowheads="1"/>
              </p:cNvSpPr>
              <p:nvPr/>
            </p:nvSpPr>
            <p:spPr bwMode="auto">
              <a:xfrm>
                <a:off x="3329" y="3157"/>
                <a:ext cx="244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2800" dirty="0"/>
                  <a:t>Neutron </a:t>
                </a:r>
                <a:r>
                  <a:rPr lang="fr-BE" altLang="fr-FR" sz="1800" dirty="0"/>
                  <a:t>(non-élémentaire)</a:t>
                </a:r>
                <a:endParaRPr lang="en-GB" altLang="fr-FR" sz="1800" dirty="0"/>
              </a:p>
            </p:txBody>
          </p:sp>
        </p:grpSp>
        <p:grpSp>
          <p:nvGrpSpPr>
            <p:cNvPr id="9233" name="Group 53"/>
            <p:cNvGrpSpPr>
              <a:grpSpLocks/>
            </p:cNvGrpSpPr>
            <p:nvPr/>
          </p:nvGrpSpPr>
          <p:grpSpPr bwMode="auto">
            <a:xfrm>
              <a:off x="2736" y="622"/>
              <a:ext cx="3068" cy="810"/>
              <a:chOff x="2736" y="1014"/>
              <a:chExt cx="3068" cy="810"/>
            </a:xfrm>
          </p:grpSpPr>
          <p:sp>
            <p:nvSpPr>
              <p:cNvPr id="9234" name="Line 54"/>
              <p:cNvSpPr>
                <a:spLocks noChangeShapeType="1"/>
              </p:cNvSpPr>
              <p:nvPr/>
            </p:nvSpPr>
            <p:spPr bwMode="auto">
              <a:xfrm flipV="1">
                <a:off x="2736" y="1392"/>
                <a:ext cx="1104" cy="43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Text Box 55"/>
              <p:cNvSpPr txBox="1">
                <a:spLocks noChangeArrowheads="1"/>
              </p:cNvSpPr>
              <p:nvPr/>
            </p:nvSpPr>
            <p:spPr bwMode="auto">
              <a:xfrm>
                <a:off x="3532" y="1014"/>
                <a:ext cx="227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2800" dirty="0"/>
                  <a:t>Proton </a:t>
                </a:r>
                <a:r>
                  <a:rPr lang="fr-BE" altLang="fr-FR" sz="1800" dirty="0"/>
                  <a:t>(non-élémentaire)</a:t>
                </a:r>
                <a:endParaRPr lang="en-GB" altLang="fr-FR" sz="1800" dirty="0"/>
              </a:p>
            </p:txBody>
          </p:sp>
        </p:grpSp>
      </p:grpSp>
      <p:grpSp>
        <p:nvGrpSpPr>
          <p:cNvPr id="9223" name="Group 56"/>
          <p:cNvGrpSpPr>
            <a:grpSpLocks/>
          </p:cNvGrpSpPr>
          <p:nvPr/>
        </p:nvGrpSpPr>
        <p:grpSpPr bwMode="auto">
          <a:xfrm>
            <a:off x="3581400" y="1892300"/>
            <a:ext cx="4995865" cy="2146301"/>
            <a:chOff x="2256" y="1192"/>
            <a:chExt cx="3147" cy="1352"/>
          </a:xfrm>
        </p:grpSpPr>
        <p:grpSp>
          <p:nvGrpSpPr>
            <p:cNvPr id="9226" name="Group 57"/>
            <p:cNvGrpSpPr>
              <a:grpSpLocks/>
            </p:cNvGrpSpPr>
            <p:nvPr/>
          </p:nvGrpSpPr>
          <p:grpSpPr bwMode="auto">
            <a:xfrm>
              <a:off x="2256" y="1192"/>
              <a:ext cx="432" cy="624"/>
              <a:chOff x="2256" y="1584"/>
              <a:chExt cx="432" cy="624"/>
            </a:xfrm>
          </p:grpSpPr>
          <p:sp>
            <p:nvSpPr>
              <p:cNvPr id="9229" name="Line 58"/>
              <p:cNvSpPr>
                <a:spLocks noChangeShapeType="1"/>
              </p:cNvSpPr>
              <p:nvPr/>
            </p:nvSpPr>
            <p:spPr bwMode="auto">
              <a:xfrm flipV="1">
                <a:off x="2592" y="1872"/>
                <a:ext cx="96" cy="33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Line 59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Line 60"/>
              <p:cNvSpPr>
                <a:spLocks noChangeShapeType="1"/>
              </p:cNvSpPr>
              <p:nvPr/>
            </p:nvSpPr>
            <p:spPr bwMode="auto">
              <a:xfrm>
                <a:off x="2352" y="1584"/>
                <a:ext cx="288" cy="24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7" name="Line 61"/>
            <p:cNvSpPr>
              <a:spLocks noChangeShapeType="1"/>
            </p:cNvSpPr>
            <p:nvPr/>
          </p:nvSpPr>
          <p:spPr bwMode="auto">
            <a:xfrm>
              <a:off x="2720" y="1660"/>
              <a:ext cx="1031" cy="5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Text Box 62"/>
            <p:cNvSpPr txBox="1">
              <a:spLocks noChangeArrowheads="1"/>
            </p:cNvSpPr>
            <p:nvPr/>
          </p:nvSpPr>
          <p:spPr bwMode="auto">
            <a:xfrm>
              <a:off x="3762" y="1962"/>
              <a:ext cx="164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800" dirty="0">
                  <a:solidFill>
                    <a:srgbClr val="009900"/>
                  </a:solidFill>
                </a:rPr>
                <a:t>Protons et neutrons, liés ensemble par l’</a:t>
              </a:r>
              <a:r>
                <a:rPr lang="fr-BE" altLang="fr-FR" sz="1800" b="1" dirty="0">
                  <a:solidFill>
                    <a:srgbClr val="009900"/>
                  </a:solidFill>
                </a:rPr>
                <a:t>interaction forte</a:t>
              </a:r>
              <a:endParaRPr lang="en-GB" altLang="fr-FR" sz="1800" b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9224" name="Line 63"/>
          <p:cNvSpPr>
            <a:spLocks noChangeShapeType="1"/>
          </p:cNvSpPr>
          <p:nvPr/>
        </p:nvSpPr>
        <p:spPr bwMode="auto">
          <a:xfrm flipH="1">
            <a:off x="2286000" y="5166360"/>
            <a:ext cx="3352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9225" name="Text Box 64"/>
          <p:cNvSpPr txBox="1">
            <a:spLocks noChangeArrowheads="1"/>
          </p:cNvSpPr>
          <p:nvPr/>
        </p:nvSpPr>
        <p:spPr bwMode="auto">
          <a:xfrm>
            <a:off x="1593576" y="5318760"/>
            <a:ext cx="4706738" cy="7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800">
                <a:latin typeface="Times New Roman" pitchFamily="18" charset="0"/>
              </a:rPr>
              <a:t>10</a:t>
            </a:r>
            <a:r>
              <a:rPr lang="en-GB" altLang="fr-FR" sz="2400" baseline="72000">
                <a:latin typeface="Symbol" panose="05050102010706020507" pitchFamily="18" charset="2"/>
              </a:rPr>
              <a:t>-14</a:t>
            </a:r>
            <a:r>
              <a:rPr lang="en-GB" altLang="fr-FR" sz="2400">
                <a:latin typeface="Times New Roman" pitchFamily="18" charset="0"/>
              </a:rPr>
              <a:t> </a:t>
            </a:r>
            <a:r>
              <a:rPr lang="en-GB" altLang="fr-FR" sz="2800">
                <a:latin typeface="Times New Roman" pitchFamily="18" charset="0"/>
              </a:rPr>
              <a:t>m = 0.00000000000001 m</a:t>
            </a:r>
            <a:endParaRPr lang="en-GB" altLang="fr-FR" sz="2400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3507" y="59645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5233" y="1432123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sz="1400" dirty="0"/>
              <a:t> ~ 2</a:t>
            </a:r>
            <a:r>
              <a:rPr lang="en-US" sz="1400" dirty="0">
                <a:sym typeface="Symbol"/>
              </a:rPr>
              <a:t></a:t>
            </a:r>
            <a:r>
              <a:rPr lang="en-US" sz="1400" dirty="0"/>
              <a:t>10</a:t>
            </a:r>
            <a:r>
              <a:rPr lang="en-US" sz="1400" baseline="30000" dirty="0">
                <a:latin typeface="Symbol" panose="05050102010706020507" pitchFamily="18" charset="2"/>
              </a:rPr>
              <a:t>-27</a:t>
            </a:r>
            <a:r>
              <a:rPr lang="en-US" sz="1400" baseline="30000" dirty="0"/>
              <a:t> </a:t>
            </a:r>
            <a:r>
              <a:rPr lang="en-US" sz="1400" dirty="0"/>
              <a:t>kg ~ 1GeV/c</a:t>
            </a:r>
            <a:r>
              <a:rPr lang="en-US" sz="1400" baseline="30000" dirty="0"/>
              <a:t>2</a:t>
            </a:r>
          </a:p>
          <a:p>
            <a:r>
              <a:rPr lang="en-US" b="1" dirty="0"/>
              <a:t>Charge positive</a:t>
            </a:r>
            <a:endParaRPr lang="en-US" sz="1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E22017-1C4B-1A52-07B9-D68A298AC152}"/>
              </a:ext>
            </a:extLst>
          </p:cNvPr>
          <p:cNvSpPr/>
          <p:nvPr/>
        </p:nvSpPr>
        <p:spPr>
          <a:xfrm>
            <a:off x="6096001" y="4879977"/>
            <a:ext cx="2664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Pas de charge électrique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9282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DC94202-C60B-49F7-99FD-B4C16B92CEEF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0"/>
            <a:ext cx="7804150" cy="519113"/>
          </a:xfrm>
        </p:spPr>
        <p:txBody>
          <a:bodyPr/>
          <a:lstStyle/>
          <a:p>
            <a:pPr eaLnBrk="1" hangingPunct="1"/>
            <a:r>
              <a:rPr lang="fr-BE" altLang="fr-FR"/>
              <a:t>Structure des protons et des neutrons</a:t>
            </a:r>
            <a:endParaRPr lang="en-GB" altLang="fr-FR"/>
          </a:p>
        </p:txBody>
      </p:sp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838200" y="2894013"/>
            <a:ext cx="990600" cy="935037"/>
            <a:chOff x="2315" y="1539"/>
            <a:chExt cx="2071" cy="2086"/>
          </a:xfrm>
        </p:grpSpPr>
        <p:sp>
          <p:nvSpPr>
            <p:cNvPr id="10289" name="Oval 4"/>
            <p:cNvSpPr>
              <a:spLocks noChangeArrowheads="1"/>
            </p:cNvSpPr>
            <p:nvPr/>
          </p:nvSpPr>
          <p:spPr bwMode="auto">
            <a:xfrm>
              <a:off x="2315" y="1539"/>
              <a:ext cx="2071" cy="2086"/>
            </a:xfrm>
            <a:prstGeom prst="ellips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2400">
                <a:latin typeface="Times New Roman" pitchFamily="18" charset="0"/>
              </a:endParaRPr>
            </a:p>
          </p:txBody>
        </p:sp>
        <p:sp>
          <p:nvSpPr>
            <p:cNvPr id="10290" name="Oval 5"/>
            <p:cNvSpPr>
              <a:spLocks noChangeArrowheads="1"/>
            </p:cNvSpPr>
            <p:nvPr/>
          </p:nvSpPr>
          <p:spPr bwMode="auto">
            <a:xfrm>
              <a:off x="2509" y="184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1" name="Oval 6"/>
            <p:cNvSpPr>
              <a:spLocks noChangeArrowheads="1"/>
            </p:cNvSpPr>
            <p:nvPr/>
          </p:nvSpPr>
          <p:spPr bwMode="auto">
            <a:xfrm>
              <a:off x="2315" y="2185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2" name="Oval 7"/>
            <p:cNvSpPr>
              <a:spLocks noChangeArrowheads="1"/>
            </p:cNvSpPr>
            <p:nvPr/>
          </p:nvSpPr>
          <p:spPr bwMode="auto">
            <a:xfrm>
              <a:off x="2315" y="2524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3" name="Oval 8"/>
            <p:cNvSpPr>
              <a:spLocks noChangeArrowheads="1"/>
            </p:cNvSpPr>
            <p:nvPr/>
          </p:nvSpPr>
          <p:spPr bwMode="auto">
            <a:xfrm>
              <a:off x="3501" y="2465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4" name="Oval 9"/>
            <p:cNvSpPr>
              <a:spLocks noChangeArrowheads="1"/>
            </p:cNvSpPr>
            <p:nvPr/>
          </p:nvSpPr>
          <p:spPr bwMode="auto">
            <a:xfrm>
              <a:off x="3395" y="158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5" name="Oval 10"/>
            <p:cNvSpPr>
              <a:spLocks noChangeArrowheads="1"/>
            </p:cNvSpPr>
            <p:nvPr/>
          </p:nvSpPr>
          <p:spPr bwMode="auto">
            <a:xfrm>
              <a:off x="2666" y="1660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6" name="Oval 11"/>
            <p:cNvSpPr>
              <a:spLocks noChangeArrowheads="1"/>
            </p:cNvSpPr>
            <p:nvPr/>
          </p:nvSpPr>
          <p:spPr bwMode="auto">
            <a:xfrm>
              <a:off x="2660" y="221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7" name="Oval 12"/>
            <p:cNvSpPr>
              <a:spLocks noChangeArrowheads="1"/>
            </p:cNvSpPr>
            <p:nvPr/>
          </p:nvSpPr>
          <p:spPr bwMode="auto">
            <a:xfrm>
              <a:off x="3306" y="287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8" name="Oval 13"/>
            <p:cNvSpPr>
              <a:spLocks noChangeArrowheads="1"/>
            </p:cNvSpPr>
            <p:nvPr/>
          </p:nvSpPr>
          <p:spPr bwMode="auto">
            <a:xfrm>
              <a:off x="3540" y="1904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99" name="Oval 14"/>
            <p:cNvSpPr>
              <a:spLocks noChangeArrowheads="1"/>
            </p:cNvSpPr>
            <p:nvPr/>
          </p:nvSpPr>
          <p:spPr bwMode="auto">
            <a:xfrm>
              <a:off x="2909" y="192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0" name="Oval 15"/>
            <p:cNvSpPr>
              <a:spLocks noChangeArrowheads="1"/>
            </p:cNvSpPr>
            <p:nvPr/>
          </p:nvSpPr>
          <p:spPr bwMode="auto">
            <a:xfrm>
              <a:off x="3890" y="221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1" name="Oval 16"/>
            <p:cNvSpPr>
              <a:spLocks noChangeArrowheads="1"/>
            </p:cNvSpPr>
            <p:nvPr/>
          </p:nvSpPr>
          <p:spPr bwMode="auto">
            <a:xfrm>
              <a:off x="3651" y="1767"/>
              <a:ext cx="496" cy="469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2" name="Oval 17"/>
            <p:cNvSpPr>
              <a:spLocks noChangeArrowheads="1"/>
            </p:cNvSpPr>
            <p:nvPr/>
          </p:nvSpPr>
          <p:spPr bwMode="auto">
            <a:xfrm>
              <a:off x="3005" y="153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3" name="Oval 18"/>
            <p:cNvSpPr>
              <a:spLocks noChangeArrowheads="1"/>
            </p:cNvSpPr>
            <p:nvPr/>
          </p:nvSpPr>
          <p:spPr bwMode="auto">
            <a:xfrm>
              <a:off x="3801" y="1958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4" name="Oval 19"/>
            <p:cNvSpPr>
              <a:spLocks noChangeArrowheads="1"/>
            </p:cNvSpPr>
            <p:nvPr/>
          </p:nvSpPr>
          <p:spPr bwMode="auto">
            <a:xfrm>
              <a:off x="2509" y="287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5" name="Oval 20"/>
            <p:cNvSpPr>
              <a:spLocks noChangeArrowheads="1"/>
            </p:cNvSpPr>
            <p:nvPr/>
          </p:nvSpPr>
          <p:spPr bwMode="auto">
            <a:xfrm>
              <a:off x="3540" y="209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6" name="Oval 21"/>
            <p:cNvSpPr>
              <a:spLocks noChangeArrowheads="1"/>
            </p:cNvSpPr>
            <p:nvPr/>
          </p:nvSpPr>
          <p:spPr bwMode="auto">
            <a:xfrm>
              <a:off x="2704" y="2546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7" name="Oval 22"/>
            <p:cNvSpPr>
              <a:spLocks noChangeArrowheads="1"/>
            </p:cNvSpPr>
            <p:nvPr/>
          </p:nvSpPr>
          <p:spPr bwMode="auto">
            <a:xfrm>
              <a:off x="3528" y="30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8" name="Oval 23"/>
            <p:cNvSpPr>
              <a:spLocks noChangeArrowheads="1"/>
            </p:cNvSpPr>
            <p:nvPr/>
          </p:nvSpPr>
          <p:spPr bwMode="auto">
            <a:xfrm>
              <a:off x="2811" y="3122"/>
              <a:ext cx="495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09" name="Oval 24"/>
            <p:cNvSpPr>
              <a:spLocks noChangeArrowheads="1"/>
            </p:cNvSpPr>
            <p:nvPr/>
          </p:nvSpPr>
          <p:spPr bwMode="auto">
            <a:xfrm>
              <a:off x="3155" y="2560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0" name="Oval 25"/>
            <p:cNvSpPr>
              <a:spLocks noChangeArrowheads="1"/>
            </p:cNvSpPr>
            <p:nvPr/>
          </p:nvSpPr>
          <p:spPr bwMode="auto">
            <a:xfrm>
              <a:off x="3155" y="3157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1" name="Oval 26"/>
            <p:cNvSpPr>
              <a:spLocks noChangeArrowheads="1"/>
            </p:cNvSpPr>
            <p:nvPr/>
          </p:nvSpPr>
          <p:spPr bwMode="auto">
            <a:xfrm>
              <a:off x="2899" y="2314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2" name="Oval 27"/>
            <p:cNvSpPr>
              <a:spLocks noChangeArrowheads="1"/>
            </p:cNvSpPr>
            <p:nvPr/>
          </p:nvSpPr>
          <p:spPr bwMode="auto">
            <a:xfrm>
              <a:off x="3890" y="24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3" name="Oval 28"/>
            <p:cNvSpPr>
              <a:spLocks noChangeArrowheads="1"/>
            </p:cNvSpPr>
            <p:nvPr/>
          </p:nvSpPr>
          <p:spPr bwMode="auto">
            <a:xfrm>
              <a:off x="3801" y="2726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4" name="Oval 29"/>
            <p:cNvSpPr>
              <a:spLocks noChangeArrowheads="1"/>
            </p:cNvSpPr>
            <p:nvPr/>
          </p:nvSpPr>
          <p:spPr bwMode="auto">
            <a:xfrm>
              <a:off x="3695" y="2840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5" name="Oval 30"/>
            <p:cNvSpPr>
              <a:spLocks noChangeArrowheads="1"/>
            </p:cNvSpPr>
            <p:nvPr/>
          </p:nvSpPr>
          <p:spPr bwMode="auto">
            <a:xfrm>
              <a:off x="3487" y="2611"/>
              <a:ext cx="495" cy="469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6" name="Oval 31"/>
            <p:cNvSpPr>
              <a:spLocks noChangeArrowheads="1"/>
            </p:cNvSpPr>
            <p:nvPr/>
          </p:nvSpPr>
          <p:spPr bwMode="auto">
            <a:xfrm>
              <a:off x="3305" y="1819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7" name="Oval 32"/>
            <p:cNvSpPr>
              <a:spLocks noChangeArrowheads="1"/>
            </p:cNvSpPr>
            <p:nvPr/>
          </p:nvSpPr>
          <p:spPr bwMode="auto">
            <a:xfrm>
              <a:off x="2911" y="2782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318" name="Oval 33"/>
            <p:cNvSpPr>
              <a:spLocks noChangeArrowheads="1"/>
            </p:cNvSpPr>
            <p:nvPr/>
          </p:nvSpPr>
          <p:spPr bwMode="auto">
            <a:xfrm>
              <a:off x="3196" y="2201"/>
              <a:ext cx="496" cy="4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</p:grpSp>
      <p:grpSp>
        <p:nvGrpSpPr>
          <p:cNvPr id="10245" name="Group 34"/>
          <p:cNvGrpSpPr>
            <a:grpSpLocks/>
          </p:cNvGrpSpPr>
          <p:nvPr/>
        </p:nvGrpSpPr>
        <p:grpSpPr bwMode="auto">
          <a:xfrm>
            <a:off x="838200" y="1370013"/>
            <a:ext cx="949325" cy="895350"/>
            <a:chOff x="432" y="1728"/>
            <a:chExt cx="2392" cy="2256"/>
          </a:xfrm>
        </p:grpSpPr>
        <p:grpSp>
          <p:nvGrpSpPr>
            <p:cNvPr id="10279" name="Group 35"/>
            <p:cNvGrpSpPr>
              <a:grpSpLocks/>
            </p:cNvGrpSpPr>
            <p:nvPr/>
          </p:nvGrpSpPr>
          <p:grpSpPr bwMode="auto">
            <a:xfrm>
              <a:off x="1340" y="1728"/>
              <a:ext cx="659" cy="2256"/>
              <a:chOff x="1916" y="1392"/>
              <a:chExt cx="659" cy="2256"/>
            </a:xfrm>
          </p:grpSpPr>
          <p:sp>
            <p:nvSpPr>
              <p:cNvPr id="10287" name="Oval 36"/>
              <p:cNvSpPr>
                <a:spLocks noChangeArrowheads="1"/>
              </p:cNvSpPr>
              <p:nvPr/>
            </p:nvSpPr>
            <p:spPr bwMode="auto"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10288" name="Oval 37"/>
              <p:cNvSpPr>
                <a:spLocks noChangeArrowheads="1"/>
              </p:cNvSpPr>
              <p:nvPr/>
            </p:nvSpPr>
            <p:spPr bwMode="auto"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000"/>
              </a:p>
            </p:txBody>
          </p:sp>
        </p:grpSp>
        <p:sp>
          <p:nvSpPr>
            <p:cNvPr id="10280" name="Oval 38"/>
            <p:cNvSpPr>
              <a:spLocks noChangeArrowheads="1"/>
            </p:cNvSpPr>
            <p:nvPr/>
          </p:nvSpPr>
          <p:spPr bwMode="auto">
            <a:xfrm rot="-1329760">
              <a:off x="432" y="2584"/>
              <a:ext cx="2392" cy="544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2400">
                <a:latin typeface="Times New Roman" pitchFamily="18" charset="0"/>
              </a:endParaRPr>
            </a:p>
          </p:txBody>
        </p:sp>
        <p:sp>
          <p:nvSpPr>
            <p:cNvPr id="10281" name="Oval 39"/>
            <p:cNvSpPr>
              <a:spLocks noChangeArrowheads="1"/>
            </p:cNvSpPr>
            <p:nvPr/>
          </p:nvSpPr>
          <p:spPr bwMode="auto">
            <a:xfrm>
              <a:off x="1587" y="2739"/>
              <a:ext cx="164" cy="1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82" name="Oval 40"/>
            <p:cNvSpPr>
              <a:spLocks noChangeArrowheads="1"/>
            </p:cNvSpPr>
            <p:nvPr/>
          </p:nvSpPr>
          <p:spPr bwMode="auto">
            <a:xfrm rot="306568">
              <a:off x="514" y="2195"/>
              <a:ext cx="2310" cy="1322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83" name="Oval 41"/>
            <p:cNvSpPr>
              <a:spLocks noChangeArrowheads="1"/>
            </p:cNvSpPr>
            <p:nvPr/>
          </p:nvSpPr>
          <p:spPr bwMode="auto"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84" name="Oval 42"/>
            <p:cNvSpPr>
              <a:spLocks noChangeArrowheads="1"/>
            </p:cNvSpPr>
            <p:nvPr/>
          </p:nvSpPr>
          <p:spPr bwMode="auto"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85" name="Oval 43"/>
            <p:cNvSpPr>
              <a:spLocks noChangeArrowheads="1"/>
            </p:cNvSpPr>
            <p:nvPr/>
          </p:nvSpPr>
          <p:spPr bwMode="auto"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86" name="Oval 44"/>
            <p:cNvSpPr>
              <a:spLocks noChangeArrowheads="1"/>
            </p:cNvSpPr>
            <p:nvPr/>
          </p:nvSpPr>
          <p:spPr bwMode="auto"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</p:grpSp>
      <p:grpSp>
        <p:nvGrpSpPr>
          <p:cNvPr id="10246" name="Group 45"/>
          <p:cNvGrpSpPr>
            <a:grpSpLocks/>
          </p:cNvGrpSpPr>
          <p:nvPr/>
        </p:nvGrpSpPr>
        <p:grpSpPr bwMode="auto">
          <a:xfrm>
            <a:off x="838200" y="1827213"/>
            <a:ext cx="990600" cy="1524000"/>
            <a:chOff x="528" y="1536"/>
            <a:chExt cx="624" cy="960"/>
          </a:xfrm>
        </p:grpSpPr>
        <p:sp>
          <p:nvSpPr>
            <p:cNvPr id="10277" name="Line 46"/>
            <p:cNvSpPr>
              <a:spLocks noChangeShapeType="1"/>
            </p:cNvSpPr>
            <p:nvPr/>
          </p:nvSpPr>
          <p:spPr bwMode="auto">
            <a:xfrm flipH="1">
              <a:off x="528" y="1536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Line 47"/>
            <p:cNvSpPr>
              <a:spLocks noChangeShapeType="1"/>
            </p:cNvSpPr>
            <p:nvPr/>
          </p:nvSpPr>
          <p:spPr bwMode="auto">
            <a:xfrm>
              <a:off x="864" y="1536"/>
              <a:ext cx="288" cy="96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48"/>
          <p:cNvSpPr txBox="1">
            <a:spLocks noChangeArrowheads="1"/>
          </p:cNvSpPr>
          <p:nvPr/>
        </p:nvSpPr>
        <p:spPr bwMode="auto">
          <a:xfrm>
            <a:off x="6138863" y="1489075"/>
            <a:ext cx="2424062" cy="140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fr-BE" altLang="fr-FR" sz="2800" dirty="0"/>
              <a:t>Proton :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fr-BE" altLang="fr-FR" sz="2400" dirty="0"/>
              <a:t>2 </a:t>
            </a:r>
            <a:r>
              <a:rPr lang="fr-BE" altLang="fr-FR" sz="2400" b="1" dirty="0"/>
              <a:t>quarks</a:t>
            </a:r>
            <a:r>
              <a:rPr lang="fr-BE" altLang="fr-FR" sz="2400" dirty="0"/>
              <a:t> up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fr-BE" altLang="fr-FR" sz="2400" dirty="0"/>
              <a:t>1 </a:t>
            </a:r>
            <a:r>
              <a:rPr lang="fr-BE" altLang="fr-FR" sz="2400" b="1" dirty="0"/>
              <a:t>quark</a:t>
            </a:r>
            <a:r>
              <a:rPr lang="fr-BE" altLang="fr-FR" sz="2400" dirty="0"/>
              <a:t> down</a:t>
            </a:r>
            <a:endParaRPr lang="en-GB" altLang="fr-FR" sz="2400" dirty="0"/>
          </a:p>
        </p:txBody>
      </p:sp>
      <p:grpSp>
        <p:nvGrpSpPr>
          <p:cNvPr id="10249" name="Group 50"/>
          <p:cNvGrpSpPr>
            <a:grpSpLocks/>
          </p:cNvGrpSpPr>
          <p:nvPr/>
        </p:nvGrpSpPr>
        <p:grpSpPr bwMode="auto">
          <a:xfrm>
            <a:off x="1295400" y="1447800"/>
            <a:ext cx="4373563" cy="3962400"/>
            <a:chOff x="797" y="911"/>
            <a:chExt cx="2755" cy="2496"/>
          </a:xfrm>
        </p:grpSpPr>
        <p:sp>
          <p:nvSpPr>
            <p:cNvPr id="10265" name="Line 51"/>
            <p:cNvSpPr>
              <a:spLocks noChangeShapeType="1"/>
            </p:cNvSpPr>
            <p:nvPr/>
          </p:nvSpPr>
          <p:spPr bwMode="auto">
            <a:xfrm>
              <a:off x="816" y="2111"/>
              <a:ext cx="1983" cy="1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52"/>
            <p:cNvSpPr>
              <a:spLocks noChangeShapeType="1"/>
            </p:cNvSpPr>
            <p:nvPr/>
          </p:nvSpPr>
          <p:spPr bwMode="auto">
            <a:xfrm>
              <a:off x="864" y="2015"/>
              <a:ext cx="22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53"/>
            <p:cNvSpPr>
              <a:spLocks noChangeShapeType="1"/>
            </p:cNvSpPr>
            <p:nvPr/>
          </p:nvSpPr>
          <p:spPr bwMode="auto">
            <a:xfrm flipV="1">
              <a:off x="797" y="1871"/>
              <a:ext cx="2230" cy="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54"/>
            <p:cNvSpPr>
              <a:spLocks noChangeShapeType="1"/>
            </p:cNvSpPr>
            <p:nvPr/>
          </p:nvSpPr>
          <p:spPr bwMode="auto">
            <a:xfrm flipV="1">
              <a:off x="797" y="941"/>
              <a:ext cx="2064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Oval 55"/>
            <p:cNvSpPr>
              <a:spLocks noChangeArrowheads="1"/>
            </p:cNvSpPr>
            <p:nvPr/>
          </p:nvSpPr>
          <p:spPr bwMode="auto">
            <a:xfrm>
              <a:off x="2544" y="911"/>
              <a:ext cx="1008" cy="960"/>
            </a:xfrm>
            <a:prstGeom prst="ellipse">
              <a:avLst/>
            </a:prstGeom>
            <a:solidFill>
              <a:schemeClr val="tx2">
                <a:alpha val="5098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0" name="Oval 56"/>
            <p:cNvSpPr>
              <a:spLocks noChangeArrowheads="1"/>
            </p:cNvSpPr>
            <p:nvPr/>
          </p:nvSpPr>
          <p:spPr bwMode="auto">
            <a:xfrm>
              <a:off x="3024" y="1583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1" name="Oval 57"/>
            <p:cNvSpPr>
              <a:spLocks noChangeArrowheads="1"/>
            </p:cNvSpPr>
            <p:nvPr/>
          </p:nvSpPr>
          <p:spPr bwMode="auto">
            <a:xfrm>
              <a:off x="3216" y="1151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2" name="Oval 58"/>
            <p:cNvSpPr>
              <a:spLocks noChangeArrowheads="1"/>
            </p:cNvSpPr>
            <p:nvPr/>
          </p:nvSpPr>
          <p:spPr bwMode="auto">
            <a:xfrm>
              <a:off x="2736" y="1247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3" name="Oval 59"/>
            <p:cNvSpPr>
              <a:spLocks noChangeArrowheads="1"/>
            </p:cNvSpPr>
            <p:nvPr/>
          </p:nvSpPr>
          <p:spPr bwMode="auto">
            <a:xfrm>
              <a:off x="2544" y="2447"/>
              <a:ext cx="1008" cy="960"/>
            </a:xfrm>
            <a:prstGeom prst="ellipse">
              <a:avLst/>
            </a:prstGeom>
            <a:solidFill>
              <a:srgbClr val="E71919">
                <a:alpha val="5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4" name="Oval 60"/>
            <p:cNvSpPr>
              <a:spLocks noChangeArrowheads="1"/>
            </p:cNvSpPr>
            <p:nvPr/>
          </p:nvSpPr>
          <p:spPr bwMode="auto">
            <a:xfrm>
              <a:off x="2736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5" name="Oval 61"/>
            <p:cNvSpPr>
              <a:spLocks noChangeArrowheads="1"/>
            </p:cNvSpPr>
            <p:nvPr/>
          </p:nvSpPr>
          <p:spPr bwMode="auto">
            <a:xfrm>
              <a:off x="3168" y="2975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  <p:sp>
          <p:nvSpPr>
            <p:cNvPr id="10276" name="Oval 62"/>
            <p:cNvSpPr>
              <a:spLocks noChangeArrowheads="1"/>
            </p:cNvSpPr>
            <p:nvPr/>
          </p:nvSpPr>
          <p:spPr bwMode="auto">
            <a:xfrm>
              <a:off x="2976" y="2639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0"/>
            </a:p>
          </p:txBody>
        </p:sp>
      </p:grpSp>
      <p:grpSp>
        <p:nvGrpSpPr>
          <p:cNvPr id="10250" name="Group 63"/>
          <p:cNvGrpSpPr>
            <a:grpSpLocks/>
          </p:cNvGrpSpPr>
          <p:nvPr/>
        </p:nvGrpSpPr>
        <p:grpSpPr bwMode="auto">
          <a:xfrm>
            <a:off x="4538663" y="1984375"/>
            <a:ext cx="4102101" cy="2862263"/>
            <a:chOff x="2859" y="1250"/>
            <a:chExt cx="2584" cy="1803"/>
          </a:xfrm>
        </p:grpSpPr>
        <p:grpSp>
          <p:nvGrpSpPr>
            <p:cNvPr id="10253" name="Group 64"/>
            <p:cNvGrpSpPr>
              <a:grpSpLocks/>
            </p:cNvGrpSpPr>
            <p:nvPr/>
          </p:nvGrpSpPr>
          <p:grpSpPr bwMode="auto">
            <a:xfrm>
              <a:off x="2865" y="1250"/>
              <a:ext cx="396" cy="342"/>
              <a:chOff x="2865" y="1250"/>
              <a:chExt cx="396" cy="342"/>
            </a:xfrm>
          </p:grpSpPr>
          <p:sp>
            <p:nvSpPr>
              <p:cNvPr id="10262" name="Line 65"/>
              <p:cNvSpPr>
                <a:spLocks noChangeShapeType="1"/>
              </p:cNvSpPr>
              <p:nvPr/>
            </p:nvSpPr>
            <p:spPr bwMode="auto">
              <a:xfrm>
                <a:off x="2865" y="1388"/>
                <a:ext cx="171" cy="204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Line 66"/>
              <p:cNvSpPr>
                <a:spLocks noChangeShapeType="1"/>
              </p:cNvSpPr>
              <p:nvPr/>
            </p:nvSpPr>
            <p:spPr bwMode="auto">
              <a:xfrm flipV="1">
                <a:off x="3141" y="1304"/>
                <a:ext cx="120" cy="27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Line 67"/>
              <p:cNvSpPr>
                <a:spLocks noChangeShapeType="1"/>
              </p:cNvSpPr>
              <p:nvPr/>
            </p:nvSpPr>
            <p:spPr bwMode="auto">
              <a:xfrm flipV="1">
                <a:off x="2892" y="1250"/>
                <a:ext cx="315" cy="48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4" name="Group 68"/>
            <p:cNvGrpSpPr>
              <a:grpSpLocks/>
            </p:cNvGrpSpPr>
            <p:nvPr/>
          </p:nvGrpSpPr>
          <p:grpSpPr bwMode="auto">
            <a:xfrm>
              <a:off x="2859" y="2786"/>
              <a:ext cx="336" cy="267"/>
              <a:chOff x="2859" y="2786"/>
              <a:chExt cx="336" cy="267"/>
            </a:xfrm>
          </p:grpSpPr>
          <p:sp>
            <p:nvSpPr>
              <p:cNvPr id="10259" name="Line 69"/>
              <p:cNvSpPr>
                <a:spLocks noChangeShapeType="1"/>
              </p:cNvSpPr>
              <p:nvPr/>
            </p:nvSpPr>
            <p:spPr bwMode="auto">
              <a:xfrm flipV="1">
                <a:off x="2859" y="2786"/>
                <a:ext cx="131" cy="189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Line 70"/>
              <p:cNvSpPr>
                <a:spLocks noChangeShapeType="1"/>
              </p:cNvSpPr>
              <p:nvPr/>
            </p:nvSpPr>
            <p:spPr bwMode="auto">
              <a:xfrm>
                <a:off x="3085" y="2786"/>
                <a:ext cx="110" cy="18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Line 71"/>
              <p:cNvSpPr>
                <a:spLocks noChangeShapeType="1"/>
              </p:cNvSpPr>
              <p:nvPr/>
            </p:nvSpPr>
            <p:spPr bwMode="auto">
              <a:xfrm>
                <a:off x="2913" y="3053"/>
                <a:ext cx="225" cy="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5" name="Group 72"/>
            <p:cNvGrpSpPr>
              <a:grpSpLocks/>
            </p:cNvGrpSpPr>
            <p:nvPr/>
          </p:nvGrpSpPr>
          <p:grpSpPr bwMode="auto">
            <a:xfrm>
              <a:off x="3180" y="1436"/>
              <a:ext cx="2263" cy="1440"/>
              <a:chOff x="3168" y="1824"/>
              <a:chExt cx="2263" cy="1440"/>
            </a:xfrm>
          </p:grpSpPr>
          <p:sp>
            <p:nvSpPr>
              <p:cNvPr id="10256" name="Line 73"/>
              <p:cNvSpPr>
                <a:spLocks noChangeShapeType="1"/>
              </p:cNvSpPr>
              <p:nvPr/>
            </p:nvSpPr>
            <p:spPr bwMode="auto">
              <a:xfrm>
                <a:off x="3216" y="1824"/>
                <a:ext cx="240" cy="52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7" name="Line 74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288" cy="57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Text Box 75"/>
              <p:cNvSpPr txBox="1">
                <a:spLocks noChangeArrowheads="1"/>
              </p:cNvSpPr>
              <p:nvPr/>
            </p:nvSpPr>
            <p:spPr bwMode="auto">
              <a:xfrm>
                <a:off x="3475" y="2314"/>
                <a:ext cx="195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buClrTx/>
                  <a:buSzTx/>
                  <a:buNone/>
                </a:pPr>
                <a:r>
                  <a:rPr lang="fr-BE" altLang="fr-FR" sz="1800" dirty="0">
                    <a:solidFill>
                      <a:srgbClr val="009900"/>
                    </a:solidFill>
                  </a:rPr>
                  <a:t>Quarks liés ensemble par l’</a:t>
                </a:r>
                <a:r>
                  <a:rPr lang="fr-BE" altLang="fr-FR" sz="1800" b="1" dirty="0">
                    <a:solidFill>
                      <a:srgbClr val="009900"/>
                    </a:solidFill>
                  </a:rPr>
                  <a:t>interaction forte</a:t>
                </a:r>
                <a:endParaRPr lang="en-GB" altLang="fr-FR" sz="1800" b="1" dirty="0">
                  <a:solidFill>
                    <a:srgbClr val="009900"/>
                  </a:solidFill>
                </a:endParaRPr>
              </a:p>
            </p:txBody>
          </p:sp>
        </p:grpSp>
      </p:grpSp>
      <p:sp>
        <p:nvSpPr>
          <p:cNvPr id="10251" name="Line 76"/>
          <p:cNvSpPr>
            <a:spLocks noChangeShapeType="1"/>
          </p:cNvSpPr>
          <p:nvPr/>
        </p:nvSpPr>
        <p:spPr bwMode="auto">
          <a:xfrm flipH="1">
            <a:off x="4191000" y="5715000"/>
            <a:ext cx="1447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10252" name="Text Box 77"/>
          <p:cNvSpPr txBox="1">
            <a:spLocks noChangeArrowheads="1"/>
          </p:cNvSpPr>
          <p:nvPr/>
        </p:nvSpPr>
        <p:spPr bwMode="auto">
          <a:xfrm>
            <a:off x="2425726" y="5689815"/>
            <a:ext cx="4886274" cy="7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fr-FR" sz="2800" dirty="0">
                <a:latin typeface="Times New Roman" pitchFamily="18" charset="0"/>
              </a:rPr>
              <a:t>10</a:t>
            </a:r>
            <a:r>
              <a:rPr lang="en-GB" altLang="fr-FR" sz="2400" baseline="72000" dirty="0">
                <a:latin typeface="Symbol" panose="05050102010706020507" pitchFamily="18" charset="2"/>
              </a:rPr>
              <a:t>-15</a:t>
            </a:r>
            <a:r>
              <a:rPr lang="en-GB" altLang="fr-FR" sz="2400" dirty="0">
                <a:latin typeface="Times New Roman" pitchFamily="18" charset="0"/>
              </a:rPr>
              <a:t> </a:t>
            </a:r>
            <a:r>
              <a:rPr lang="en-GB" altLang="fr-FR" sz="2800" dirty="0">
                <a:latin typeface="Times New Roman" pitchFamily="18" charset="0"/>
              </a:rPr>
              <a:t>m = 0.000000000000001 m</a:t>
            </a:r>
            <a:endParaRPr lang="en-GB" altLang="fr-FR" sz="2400" dirty="0">
              <a:latin typeface="Times New Roman" pitchFamily="18" charset="0"/>
            </a:endParaRPr>
          </a:p>
        </p:txBody>
      </p:sp>
      <p:sp>
        <p:nvSpPr>
          <p:cNvPr id="4" name="Text Box 49">
            <a:extLst>
              <a:ext uri="{FF2B5EF4-FFF2-40B4-BE49-F238E27FC236}">
                <a16:creationId xmlns:a16="http://schemas.microsoft.com/office/drawing/2014/main" id="{5EFFB43D-F27D-630A-415F-6D0C5B9CE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3824288"/>
            <a:ext cx="2606804" cy="140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fr-BE" altLang="fr-FR" sz="2800" dirty="0"/>
              <a:t>Neutron :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fr-BE" altLang="fr-FR" sz="2400" dirty="0"/>
              <a:t>1 </a:t>
            </a:r>
            <a:r>
              <a:rPr lang="fr-BE" altLang="fr-FR" sz="2400" b="1" dirty="0"/>
              <a:t>quark</a:t>
            </a:r>
            <a:r>
              <a:rPr lang="fr-BE" altLang="fr-FR" sz="2400" dirty="0"/>
              <a:t> up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fr-BE" altLang="fr-FR" sz="2400" dirty="0"/>
              <a:t>2 </a:t>
            </a:r>
            <a:r>
              <a:rPr lang="fr-BE" altLang="fr-FR" sz="2400" b="1" dirty="0"/>
              <a:t>quarks</a:t>
            </a:r>
            <a:r>
              <a:rPr lang="fr-BE" altLang="fr-FR" sz="2400" dirty="0"/>
              <a:t> down</a:t>
            </a:r>
            <a:endParaRPr lang="en-GB" altLang="fr-FR" sz="2400" dirty="0"/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59D896A5-C5FB-74B6-529E-4D2B14C79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233" y="6341804"/>
            <a:ext cx="73260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fr-BE" altLang="fr-FR" sz="2400" dirty="0"/>
              <a:t>Les quarks</a:t>
            </a:r>
            <a:r>
              <a:rPr lang="fr-BE" altLang="fr-FR" sz="2400" b="1" dirty="0"/>
              <a:t> sont </a:t>
            </a:r>
            <a:r>
              <a:rPr lang="fr-BE" altLang="fr-FR" sz="2400" dirty="0"/>
              <a:t>des particules</a:t>
            </a:r>
            <a:r>
              <a:rPr lang="fr-BE" altLang="fr-FR" sz="2400" b="1" dirty="0"/>
              <a:t> élémentaires</a:t>
            </a:r>
            <a:endParaRPr lang="en-GB" altLang="fr-FR" sz="2400" dirty="0"/>
          </a:p>
        </p:txBody>
      </p:sp>
    </p:spTree>
    <p:extLst>
      <p:ext uri="{BB962C8B-B14F-4D97-AF65-F5344CB8AC3E}">
        <p14:creationId xmlns:p14="http://schemas.microsoft.com/office/powerpoint/2010/main" val="25654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106BA8F-282F-4307-B205-7121BB6F8754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 rot="10800000">
            <a:off x="5653088" y="2924175"/>
            <a:ext cx="696912" cy="55403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rgbClr val="FF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35" name="Line 3"/>
          <p:cNvSpPr>
            <a:spLocks noChangeShapeType="1"/>
          </p:cNvSpPr>
          <p:nvPr/>
        </p:nvSpPr>
        <p:spPr bwMode="auto">
          <a:xfrm flipH="1">
            <a:off x="5726113" y="3211513"/>
            <a:ext cx="142875" cy="0"/>
          </a:xfrm>
          <a:prstGeom prst="line">
            <a:avLst/>
          </a:prstGeom>
          <a:noFill/>
          <a:ln w="88900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>
            <a:off x="5795963" y="3068638"/>
            <a:ext cx="71437" cy="7143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>
            <a:off x="5868988" y="3284538"/>
            <a:ext cx="14446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5653088" y="2924175"/>
            <a:ext cx="719137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6011863" y="3427413"/>
            <a:ext cx="0" cy="1225550"/>
          </a:xfrm>
          <a:prstGeom prst="line">
            <a:avLst/>
          </a:prstGeom>
          <a:noFill/>
          <a:ln w="190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H="1" flipV="1">
            <a:off x="5364163" y="3427413"/>
            <a:ext cx="576262" cy="2889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 flipV="1">
            <a:off x="5148263" y="3716338"/>
            <a:ext cx="792162" cy="1444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 rot="10800000">
            <a:off x="2844800" y="3068638"/>
            <a:ext cx="696913" cy="554037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rgbClr val="FFCC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43" name="Freeform 11"/>
          <p:cNvSpPr>
            <a:spLocks/>
          </p:cNvSpPr>
          <p:nvPr/>
        </p:nvSpPr>
        <p:spPr bwMode="auto">
          <a:xfrm>
            <a:off x="2628900" y="2852738"/>
            <a:ext cx="906463" cy="500062"/>
          </a:xfrm>
          <a:custGeom>
            <a:avLst/>
            <a:gdLst>
              <a:gd name="T0" fmla="*/ 2147483647 w 571"/>
              <a:gd name="T1" fmla="*/ 2147483647 h 315"/>
              <a:gd name="T2" fmla="*/ 2147483647 w 571"/>
              <a:gd name="T3" fmla="*/ 2147483647 h 315"/>
              <a:gd name="T4" fmla="*/ 2147483647 w 571"/>
              <a:gd name="T5" fmla="*/ 2147483647 h 315"/>
              <a:gd name="T6" fmla="*/ 2147483647 w 571"/>
              <a:gd name="T7" fmla="*/ 2147483647 h 315"/>
              <a:gd name="T8" fmla="*/ 2147483647 w 571"/>
              <a:gd name="T9" fmla="*/ 2147483647 h 315"/>
              <a:gd name="T10" fmla="*/ 2147483647 w 571"/>
              <a:gd name="T11" fmla="*/ 2147483647 h 315"/>
              <a:gd name="T12" fmla="*/ 2147483647 w 571"/>
              <a:gd name="T13" fmla="*/ 2147483647 h 315"/>
              <a:gd name="T14" fmla="*/ 2147483647 w 571"/>
              <a:gd name="T15" fmla="*/ 2147483647 h 315"/>
              <a:gd name="T16" fmla="*/ 2147483647 w 571"/>
              <a:gd name="T17" fmla="*/ 2147483647 h 315"/>
              <a:gd name="T18" fmla="*/ 2147483647 w 571"/>
              <a:gd name="T19" fmla="*/ 2147483647 h 315"/>
              <a:gd name="T20" fmla="*/ 2147483647 w 571"/>
              <a:gd name="T21" fmla="*/ 2147483647 h 315"/>
              <a:gd name="T22" fmla="*/ 2147483647 w 571"/>
              <a:gd name="T23" fmla="*/ 2147483647 h 315"/>
              <a:gd name="T24" fmla="*/ 2147483647 w 571"/>
              <a:gd name="T25" fmla="*/ 2147483647 h 315"/>
              <a:gd name="T26" fmla="*/ 2147483647 w 571"/>
              <a:gd name="T27" fmla="*/ 2147483647 h 315"/>
              <a:gd name="T28" fmla="*/ 2147483647 w 571"/>
              <a:gd name="T29" fmla="*/ 2147483647 h 315"/>
              <a:gd name="T30" fmla="*/ 2147483647 w 571"/>
              <a:gd name="T31" fmla="*/ 2147483647 h 315"/>
              <a:gd name="T32" fmla="*/ 2147483647 w 571"/>
              <a:gd name="T33" fmla="*/ 2147483647 h 315"/>
              <a:gd name="T34" fmla="*/ 2147483647 w 571"/>
              <a:gd name="T35" fmla="*/ 2147483647 h 315"/>
              <a:gd name="T36" fmla="*/ 2147483647 w 571"/>
              <a:gd name="T37" fmla="*/ 2147483647 h 315"/>
              <a:gd name="T38" fmla="*/ 2147483647 w 571"/>
              <a:gd name="T39" fmla="*/ 2147483647 h 315"/>
              <a:gd name="T40" fmla="*/ 2147483647 w 571"/>
              <a:gd name="T41" fmla="*/ 2147483647 h 315"/>
              <a:gd name="T42" fmla="*/ 2147483647 w 571"/>
              <a:gd name="T43" fmla="*/ 2147483647 h 315"/>
              <a:gd name="T44" fmla="*/ 2147483647 w 571"/>
              <a:gd name="T45" fmla="*/ 2147483647 h 315"/>
              <a:gd name="T46" fmla="*/ 2147483647 w 571"/>
              <a:gd name="T47" fmla="*/ 2147483647 h 315"/>
              <a:gd name="T48" fmla="*/ 2147483647 w 571"/>
              <a:gd name="T49" fmla="*/ 2147483647 h 315"/>
              <a:gd name="T50" fmla="*/ 2147483647 w 571"/>
              <a:gd name="T51" fmla="*/ 2147483647 h 315"/>
              <a:gd name="T52" fmla="*/ 2147483647 w 571"/>
              <a:gd name="T53" fmla="*/ 2147483647 h 315"/>
              <a:gd name="T54" fmla="*/ 2147483647 w 571"/>
              <a:gd name="T55" fmla="*/ 2147483647 h 315"/>
              <a:gd name="T56" fmla="*/ 2147483647 w 571"/>
              <a:gd name="T57" fmla="*/ 2147483647 h 315"/>
              <a:gd name="T58" fmla="*/ 2147483647 w 571"/>
              <a:gd name="T59" fmla="*/ 2147483647 h 315"/>
              <a:gd name="T60" fmla="*/ 2147483647 w 571"/>
              <a:gd name="T61" fmla="*/ 2147483647 h 315"/>
              <a:gd name="T62" fmla="*/ 2147483647 w 571"/>
              <a:gd name="T63" fmla="*/ 2147483647 h 315"/>
              <a:gd name="T64" fmla="*/ 2147483647 w 571"/>
              <a:gd name="T65" fmla="*/ 2147483647 h 315"/>
              <a:gd name="T66" fmla="*/ 2147483647 w 571"/>
              <a:gd name="T67" fmla="*/ 2147483647 h 315"/>
              <a:gd name="T68" fmla="*/ 2147483647 w 571"/>
              <a:gd name="T69" fmla="*/ 2147483647 h 315"/>
              <a:gd name="T70" fmla="*/ 2147483647 w 571"/>
              <a:gd name="T71" fmla="*/ 2147483647 h 315"/>
              <a:gd name="T72" fmla="*/ 2147483647 w 571"/>
              <a:gd name="T73" fmla="*/ 2147483647 h 315"/>
              <a:gd name="T74" fmla="*/ 2147483647 w 571"/>
              <a:gd name="T75" fmla="*/ 2147483647 h 315"/>
              <a:gd name="T76" fmla="*/ 2147483647 w 571"/>
              <a:gd name="T77" fmla="*/ 2147483647 h 315"/>
              <a:gd name="T78" fmla="*/ 2147483647 w 571"/>
              <a:gd name="T79" fmla="*/ 2147483647 h 315"/>
              <a:gd name="T80" fmla="*/ 2147483647 w 571"/>
              <a:gd name="T81" fmla="*/ 2147483647 h 315"/>
              <a:gd name="T82" fmla="*/ 2147483647 w 571"/>
              <a:gd name="T83" fmla="*/ 2147483647 h 315"/>
              <a:gd name="T84" fmla="*/ 2147483647 w 571"/>
              <a:gd name="T85" fmla="*/ 2147483647 h 315"/>
              <a:gd name="T86" fmla="*/ 2147483647 w 571"/>
              <a:gd name="T87" fmla="*/ 2147483647 h 315"/>
              <a:gd name="T88" fmla="*/ 2147483647 w 571"/>
              <a:gd name="T89" fmla="*/ 2147483647 h 315"/>
              <a:gd name="T90" fmla="*/ 2147483647 w 571"/>
              <a:gd name="T91" fmla="*/ 2147483647 h 315"/>
              <a:gd name="T92" fmla="*/ 2147483647 w 571"/>
              <a:gd name="T93" fmla="*/ 2147483647 h 315"/>
              <a:gd name="T94" fmla="*/ 2147483647 w 571"/>
              <a:gd name="T95" fmla="*/ 2147483647 h 315"/>
              <a:gd name="T96" fmla="*/ 2147483647 w 571"/>
              <a:gd name="T97" fmla="*/ 2147483647 h 315"/>
              <a:gd name="T98" fmla="*/ 2147483647 w 571"/>
              <a:gd name="T99" fmla="*/ 2147483647 h 315"/>
              <a:gd name="T100" fmla="*/ 2147483647 w 571"/>
              <a:gd name="T101" fmla="*/ 2147483647 h 315"/>
              <a:gd name="T102" fmla="*/ 2147483647 w 571"/>
              <a:gd name="T103" fmla="*/ 2147483647 h 315"/>
              <a:gd name="T104" fmla="*/ 2147483647 w 571"/>
              <a:gd name="T105" fmla="*/ 2147483647 h 315"/>
              <a:gd name="T106" fmla="*/ 2147483647 w 571"/>
              <a:gd name="T107" fmla="*/ 2147483647 h 31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71"/>
              <a:gd name="T163" fmla="*/ 0 h 315"/>
              <a:gd name="T164" fmla="*/ 571 w 571"/>
              <a:gd name="T165" fmla="*/ 315 h 31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71" h="315">
                <a:moveTo>
                  <a:pt x="133" y="93"/>
                </a:moveTo>
                <a:cubicBezTo>
                  <a:pt x="142" y="90"/>
                  <a:pt x="183" y="68"/>
                  <a:pt x="175" y="110"/>
                </a:cubicBezTo>
                <a:cubicBezTo>
                  <a:pt x="173" y="120"/>
                  <a:pt x="158" y="121"/>
                  <a:pt x="150" y="127"/>
                </a:cubicBezTo>
                <a:cubicBezTo>
                  <a:pt x="125" y="91"/>
                  <a:pt x="123" y="82"/>
                  <a:pt x="167" y="68"/>
                </a:cubicBezTo>
                <a:cubicBezTo>
                  <a:pt x="209" y="75"/>
                  <a:pt x="263" y="77"/>
                  <a:pt x="201" y="119"/>
                </a:cubicBezTo>
                <a:cubicBezTo>
                  <a:pt x="192" y="110"/>
                  <a:pt x="173" y="105"/>
                  <a:pt x="175" y="93"/>
                </a:cubicBezTo>
                <a:cubicBezTo>
                  <a:pt x="177" y="81"/>
                  <a:pt x="196" y="77"/>
                  <a:pt x="209" y="76"/>
                </a:cubicBezTo>
                <a:cubicBezTo>
                  <a:pt x="237" y="74"/>
                  <a:pt x="266" y="82"/>
                  <a:pt x="294" y="85"/>
                </a:cubicBezTo>
                <a:cubicBezTo>
                  <a:pt x="300" y="93"/>
                  <a:pt x="318" y="103"/>
                  <a:pt x="311" y="110"/>
                </a:cubicBezTo>
                <a:cubicBezTo>
                  <a:pt x="303" y="118"/>
                  <a:pt x="272" y="113"/>
                  <a:pt x="277" y="102"/>
                </a:cubicBezTo>
                <a:cubicBezTo>
                  <a:pt x="283" y="89"/>
                  <a:pt x="305" y="96"/>
                  <a:pt x="319" y="93"/>
                </a:cubicBezTo>
                <a:cubicBezTo>
                  <a:pt x="342" y="96"/>
                  <a:pt x="371" y="86"/>
                  <a:pt x="387" y="102"/>
                </a:cubicBezTo>
                <a:cubicBezTo>
                  <a:pt x="398" y="113"/>
                  <a:pt x="384" y="137"/>
                  <a:pt x="370" y="144"/>
                </a:cubicBezTo>
                <a:cubicBezTo>
                  <a:pt x="361" y="149"/>
                  <a:pt x="358" y="128"/>
                  <a:pt x="353" y="119"/>
                </a:cubicBezTo>
                <a:cubicBezTo>
                  <a:pt x="347" y="108"/>
                  <a:pt x="342" y="96"/>
                  <a:pt x="336" y="85"/>
                </a:cubicBezTo>
                <a:cubicBezTo>
                  <a:pt x="372" y="39"/>
                  <a:pt x="386" y="32"/>
                  <a:pt x="421" y="85"/>
                </a:cubicBezTo>
                <a:cubicBezTo>
                  <a:pt x="436" y="148"/>
                  <a:pt x="428" y="164"/>
                  <a:pt x="557" y="127"/>
                </a:cubicBezTo>
                <a:cubicBezTo>
                  <a:pt x="571" y="123"/>
                  <a:pt x="551" y="99"/>
                  <a:pt x="548" y="85"/>
                </a:cubicBezTo>
                <a:cubicBezTo>
                  <a:pt x="503" y="115"/>
                  <a:pt x="540" y="103"/>
                  <a:pt x="506" y="76"/>
                </a:cubicBezTo>
                <a:cubicBezTo>
                  <a:pt x="499" y="70"/>
                  <a:pt x="489" y="71"/>
                  <a:pt x="480" y="68"/>
                </a:cubicBezTo>
                <a:cubicBezTo>
                  <a:pt x="472" y="74"/>
                  <a:pt x="459" y="76"/>
                  <a:pt x="455" y="85"/>
                </a:cubicBezTo>
                <a:cubicBezTo>
                  <a:pt x="452" y="93"/>
                  <a:pt x="454" y="109"/>
                  <a:pt x="463" y="110"/>
                </a:cubicBezTo>
                <a:cubicBezTo>
                  <a:pt x="486" y="112"/>
                  <a:pt x="508" y="99"/>
                  <a:pt x="531" y="93"/>
                </a:cubicBezTo>
                <a:cubicBezTo>
                  <a:pt x="499" y="45"/>
                  <a:pt x="474" y="60"/>
                  <a:pt x="446" y="102"/>
                </a:cubicBezTo>
                <a:cubicBezTo>
                  <a:pt x="449" y="111"/>
                  <a:pt x="455" y="148"/>
                  <a:pt x="480" y="136"/>
                </a:cubicBezTo>
                <a:cubicBezTo>
                  <a:pt x="488" y="132"/>
                  <a:pt x="486" y="119"/>
                  <a:pt x="489" y="110"/>
                </a:cubicBezTo>
                <a:cubicBezTo>
                  <a:pt x="477" y="66"/>
                  <a:pt x="476" y="52"/>
                  <a:pt x="429" y="68"/>
                </a:cubicBezTo>
                <a:cubicBezTo>
                  <a:pt x="443" y="106"/>
                  <a:pt x="452" y="99"/>
                  <a:pt x="489" y="110"/>
                </a:cubicBezTo>
                <a:cubicBezTo>
                  <a:pt x="500" y="107"/>
                  <a:pt x="517" y="112"/>
                  <a:pt x="523" y="102"/>
                </a:cubicBezTo>
                <a:cubicBezTo>
                  <a:pt x="538" y="76"/>
                  <a:pt x="501" y="59"/>
                  <a:pt x="489" y="51"/>
                </a:cubicBezTo>
                <a:cubicBezTo>
                  <a:pt x="437" y="58"/>
                  <a:pt x="411" y="52"/>
                  <a:pt x="396" y="102"/>
                </a:cubicBezTo>
                <a:cubicBezTo>
                  <a:pt x="449" y="119"/>
                  <a:pt x="439" y="89"/>
                  <a:pt x="429" y="51"/>
                </a:cubicBezTo>
                <a:cubicBezTo>
                  <a:pt x="367" y="57"/>
                  <a:pt x="319" y="43"/>
                  <a:pt x="345" y="119"/>
                </a:cubicBezTo>
                <a:cubicBezTo>
                  <a:pt x="356" y="113"/>
                  <a:pt x="373" y="113"/>
                  <a:pt x="379" y="102"/>
                </a:cubicBezTo>
                <a:cubicBezTo>
                  <a:pt x="395" y="69"/>
                  <a:pt x="360" y="65"/>
                  <a:pt x="345" y="59"/>
                </a:cubicBezTo>
                <a:cubicBezTo>
                  <a:pt x="328" y="62"/>
                  <a:pt x="304" y="54"/>
                  <a:pt x="294" y="68"/>
                </a:cubicBezTo>
                <a:cubicBezTo>
                  <a:pt x="257" y="120"/>
                  <a:pt x="317" y="122"/>
                  <a:pt x="336" y="127"/>
                </a:cubicBezTo>
                <a:cubicBezTo>
                  <a:pt x="356" y="87"/>
                  <a:pt x="371" y="67"/>
                  <a:pt x="319" y="51"/>
                </a:cubicBezTo>
                <a:cubicBezTo>
                  <a:pt x="255" y="71"/>
                  <a:pt x="303" y="113"/>
                  <a:pt x="336" y="136"/>
                </a:cubicBezTo>
                <a:cubicBezTo>
                  <a:pt x="356" y="130"/>
                  <a:pt x="383" y="135"/>
                  <a:pt x="396" y="119"/>
                </a:cubicBezTo>
                <a:cubicBezTo>
                  <a:pt x="405" y="108"/>
                  <a:pt x="397" y="86"/>
                  <a:pt x="387" y="76"/>
                </a:cubicBezTo>
                <a:cubicBezTo>
                  <a:pt x="374" y="63"/>
                  <a:pt x="336" y="59"/>
                  <a:pt x="336" y="59"/>
                </a:cubicBezTo>
                <a:cubicBezTo>
                  <a:pt x="333" y="59"/>
                  <a:pt x="128" y="53"/>
                  <a:pt x="243" y="110"/>
                </a:cubicBezTo>
                <a:cubicBezTo>
                  <a:pt x="232" y="30"/>
                  <a:pt x="240" y="21"/>
                  <a:pt x="158" y="34"/>
                </a:cubicBezTo>
                <a:cubicBezTo>
                  <a:pt x="137" y="97"/>
                  <a:pt x="125" y="77"/>
                  <a:pt x="175" y="102"/>
                </a:cubicBezTo>
                <a:cubicBezTo>
                  <a:pt x="192" y="96"/>
                  <a:pt x="216" y="100"/>
                  <a:pt x="226" y="85"/>
                </a:cubicBezTo>
                <a:cubicBezTo>
                  <a:pt x="251" y="47"/>
                  <a:pt x="167" y="43"/>
                  <a:pt x="167" y="43"/>
                </a:cubicBezTo>
                <a:cubicBezTo>
                  <a:pt x="144" y="46"/>
                  <a:pt x="115" y="35"/>
                  <a:pt x="99" y="51"/>
                </a:cubicBezTo>
                <a:cubicBezTo>
                  <a:pt x="88" y="62"/>
                  <a:pt x="104" y="84"/>
                  <a:pt x="116" y="93"/>
                </a:cubicBezTo>
                <a:cubicBezTo>
                  <a:pt x="130" y="103"/>
                  <a:pt x="150" y="99"/>
                  <a:pt x="167" y="102"/>
                </a:cubicBezTo>
                <a:cubicBezTo>
                  <a:pt x="216" y="94"/>
                  <a:pt x="250" y="101"/>
                  <a:pt x="277" y="59"/>
                </a:cubicBezTo>
                <a:cubicBezTo>
                  <a:pt x="247" y="29"/>
                  <a:pt x="243" y="11"/>
                  <a:pt x="201" y="26"/>
                </a:cubicBezTo>
                <a:cubicBezTo>
                  <a:pt x="230" y="112"/>
                  <a:pt x="237" y="95"/>
                  <a:pt x="328" y="85"/>
                </a:cubicBezTo>
                <a:cubicBezTo>
                  <a:pt x="325" y="71"/>
                  <a:pt x="329" y="53"/>
                  <a:pt x="319" y="43"/>
                </a:cubicBezTo>
                <a:cubicBezTo>
                  <a:pt x="313" y="37"/>
                  <a:pt x="302" y="67"/>
                  <a:pt x="311" y="68"/>
                </a:cubicBezTo>
                <a:cubicBezTo>
                  <a:pt x="334" y="71"/>
                  <a:pt x="356" y="57"/>
                  <a:pt x="379" y="51"/>
                </a:cubicBezTo>
                <a:cubicBezTo>
                  <a:pt x="373" y="40"/>
                  <a:pt x="374" y="22"/>
                  <a:pt x="362" y="17"/>
                </a:cubicBezTo>
                <a:cubicBezTo>
                  <a:pt x="352" y="13"/>
                  <a:pt x="337" y="24"/>
                  <a:pt x="336" y="34"/>
                </a:cubicBezTo>
                <a:cubicBezTo>
                  <a:pt x="334" y="54"/>
                  <a:pt x="347" y="73"/>
                  <a:pt x="353" y="93"/>
                </a:cubicBezTo>
                <a:cubicBezTo>
                  <a:pt x="376" y="90"/>
                  <a:pt x="402" y="98"/>
                  <a:pt x="421" y="85"/>
                </a:cubicBezTo>
                <a:cubicBezTo>
                  <a:pt x="430" y="79"/>
                  <a:pt x="414" y="61"/>
                  <a:pt x="404" y="59"/>
                </a:cubicBezTo>
                <a:cubicBezTo>
                  <a:pt x="382" y="55"/>
                  <a:pt x="359" y="65"/>
                  <a:pt x="336" y="68"/>
                </a:cubicBezTo>
                <a:cubicBezTo>
                  <a:pt x="365" y="110"/>
                  <a:pt x="378" y="102"/>
                  <a:pt x="429" y="93"/>
                </a:cubicBezTo>
                <a:cubicBezTo>
                  <a:pt x="398" y="45"/>
                  <a:pt x="404" y="40"/>
                  <a:pt x="345" y="51"/>
                </a:cubicBezTo>
                <a:cubicBezTo>
                  <a:pt x="400" y="88"/>
                  <a:pt x="394" y="92"/>
                  <a:pt x="506" y="59"/>
                </a:cubicBezTo>
                <a:cubicBezTo>
                  <a:pt x="511" y="57"/>
                  <a:pt x="428" y="36"/>
                  <a:pt x="421" y="34"/>
                </a:cubicBezTo>
                <a:cubicBezTo>
                  <a:pt x="410" y="38"/>
                  <a:pt x="375" y="45"/>
                  <a:pt x="379" y="68"/>
                </a:cubicBezTo>
                <a:cubicBezTo>
                  <a:pt x="381" y="78"/>
                  <a:pt x="396" y="79"/>
                  <a:pt x="404" y="85"/>
                </a:cubicBezTo>
                <a:cubicBezTo>
                  <a:pt x="412" y="79"/>
                  <a:pt x="429" y="78"/>
                  <a:pt x="429" y="68"/>
                </a:cubicBezTo>
                <a:cubicBezTo>
                  <a:pt x="429" y="56"/>
                  <a:pt x="414" y="50"/>
                  <a:pt x="404" y="43"/>
                </a:cubicBezTo>
                <a:cubicBezTo>
                  <a:pt x="372" y="22"/>
                  <a:pt x="331" y="10"/>
                  <a:pt x="294" y="0"/>
                </a:cubicBezTo>
                <a:cubicBezTo>
                  <a:pt x="277" y="3"/>
                  <a:pt x="258" y="0"/>
                  <a:pt x="243" y="9"/>
                </a:cubicBezTo>
                <a:cubicBezTo>
                  <a:pt x="235" y="13"/>
                  <a:pt x="241" y="28"/>
                  <a:pt x="235" y="34"/>
                </a:cubicBezTo>
                <a:cubicBezTo>
                  <a:pt x="232" y="37"/>
                  <a:pt x="226" y="26"/>
                  <a:pt x="226" y="26"/>
                </a:cubicBezTo>
                <a:cubicBezTo>
                  <a:pt x="189" y="29"/>
                  <a:pt x="151" y="24"/>
                  <a:pt x="116" y="34"/>
                </a:cubicBezTo>
                <a:cubicBezTo>
                  <a:pt x="106" y="37"/>
                  <a:pt x="141" y="51"/>
                  <a:pt x="141" y="51"/>
                </a:cubicBezTo>
                <a:cubicBezTo>
                  <a:pt x="0" y="64"/>
                  <a:pt x="68" y="66"/>
                  <a:pt x="133" y="76"/>
                </a:cubicBezTo>
                <a:cubicBezTo>
                  <a:pt x="77" y="58"/>
                  <a:pt x="79" y="64"/>
                  <a:pt x="91" y="119"/>
                </a:cubicBezTo>
                <a:cubicBezTo>
                  <a:pt x="111" y="113"/>
                  <a:pt x="137" y="118"/>
                  <a:pt x="150" y="102"/>
                </a:cubicBezTo>
                <a:cubicBezTo>
                  <a:pt x="165" y="84"/>
                  <a:pt x="102" y="69"/>
                  <a:pt x="99" y="68"/>
                </a:cubicBezTo>
                <a:cubicBezTo>
                  <a:pt x="91" y="76"/>
                  <a:pt x="77" y="82"/>
                  <a:pt x="74" y="93"/>
                </a:cubicBezTo>
                <a:cubicBezTo>
                  <a:pt x="59" y="152"/>
                  <a:pt x="111" y="127"/>
                  <a:pt x="57" y="144"/>
                </a:cubicBezTo>
                <a:cubicBezTo>
                  <a:pt x="99" y="172"/>
                  <a:pt x="265" y="172"/>
                  <a:pt x="158" y="144"/>
                </a:cubicBezTo>
                <a:cubicBezTo>
                  <a:pt x="150" y="147"/>
                  <a:pt x="130" y="145"/>
                  <a:pt x="133" y="153"/>
                </a:cubicBezTo>
                <a:cubicBezTo>
                  <a:pt x="137" y="165"/>
                  <a:pt x="154" y="170"/>
                  <a:pt x="167" y="170"/>
                </a:cubicBezTo>
                <a:cubicBezTo>
                  <a:pt x="180" y="170"/>
                  <a:pt x="190" y="159"/>
                  <a:pt x="201" y="153"/>
                </a:cubicBezTo>
                <a:cubicBezTo>
                  <a:pt x="146" y="134"/>
                  <a:pt x="148" y="141"/>
                  <a:pt x="158" y="195"/>
                </a:cubicBezTo>
                <a:cubicBezTo>
                  <a:pt x="169" y="192"/>
                  <a:pt x="226" y="183"/>
                  <a:pt x="167" y="153"/>
                </a:cubicBezTo>
                <a:cubicBezTo>
                  <a:pt x="157" y="148"/>
                  <a:pt x="144" y="158"/>
                  <a:pt x="133" y="161"/>
                </a:cubicBezTo>
                <a:cubicBezTo>
                  <a:pt x="136" y="178"/>
                  <a:pt x="126" y="204"/>
                  <a:pt x="141" y="212"/>
                </a:cubicBezTo>
                <a:cubicBezTo>
                  <a:pt x="160" y="221"/>
                  <a:pt x="184" y="207"/>
                  <a:pt x="201" y="195"/>
                </a:cubicBezTo>
                <a:cubicBezTo>
                  <a:pt x="208" y="190"/>
                  <a:pt x="184" y="190"/>
                  <a:pt x="175" y="187"/>
                </a:cubicBezTo>
                <a:cubicBezTo>
                  <a:pt x="119" y="196"/>
                  <a:pt x="112" y="216"/>
                  <a:pt x="74" y="178"/>
                </a:cubicBezTo>
                <a:cubicBezTo>
                  <a:pt x="77" y="186"/>
                  <a:pt x="76" y="197"/>
                  <a:pt x="82" y="203"/>
                </a:cubicBezTo>
                <a:cubicBezTo>
                  <a:pt x="101" y="222"/>
                  <a:pt x="177" y="191"/>
                  <a:pt x="99" y="212"/>
                </a:cubicBezTo>
                <a:cubicBezTo>
                  <a:pt x="102" y="223"/>
                  <a:pt x="97" y="242"/>
                  <a:pt x="108" y="246"/>
                </a:cubicBezTo>
                <a:cubicBezTo>
                  <a:pt x="129" y="253"/>
                  <a:pt x="154" y="245"/>
                  <a:pt x="175" y="237"/>
                </a:cubicBezTo>
                <a:cubicBezTo>
                  <a:pt x="183" y="234"/>
                  <a:pt x="158" y="232"/>
                  <a:pt x="150" y="229"/>
                </a:cubicBezTo>
                <a:cubicBezTo>
                  <a:pt x="144" y="230"/>
                  <a:pt x="61" y="242"/>
                  <a:pt x="150" y="254"/>
                </a:cubicBezTo>
                <a:cubicBezTo>
                  <a:pt x="162" y="256"/>
                  <a:pt x="196" y="246"/>
                  <a:pt x="184" y="246"/>
                </a:cubicBezTo>
                <a:cubicBezTo>
                  <a:pt x="167" y="246"/>
                  <a:pt x="150" y="251"/>
                  <a:pt x="133" y="254"/>
                </a:cubicBezTo>
                <a:cubicBezTo>
                  <a:pt x="119" y="300"/>
                  <a:pt x="106" y="315"/>
                  <a:pt x="218" y="271"/>
                </a:cubicBezTo>
                <a:cubicBezTo>
                  <a:pt x="228" y="267"/>
                  <a:pt x="201" y="259"/>
                  <a:pt x="192" y="254"/>
                </a:cubicBezTo>
                <a:cubicBezTo>
                  <a:pt x="184" y="250"/>
                  <a:pt x="175" y="249"/>
                  <a:pt x="167" y="246"/>
                </a:cubicBezTo>
                <a:cubicBezTo>
                  <a:pt x="161" y="254"/>
                  <a:pt x="148" y="261"/>
                  <a:pt x="150" y="271"/>
                </a:cubicBezTo>
                <a:cubicBezTo>
                  <a:pt x="152" y="280"/>
                  <a:pt x="170" y="287"/>
                  <a:pt x="175" y="280"/>
                </a:cubicBezTo>
                <a:cubicBezTo>
                  <a:pt x="184" y="267"/>
                  <a:pt x="149" y="206"/>
                  <a:pt x="141" y="195"/>
                </a:cubicBezTo>
                <a:cubicBezTo>
                  <a:pt x="131" y="164"/>
                  <a:pt x="137" y="178"/>
                  <a:pt x="125" y="153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3203575" y="3140075"/>
            <a:ext cx="215900" cy="714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3348038" y="3284538"/>
            <a:ext cx="144462" cy="0"/>
          </a:xfrm>
          <a:prstGeom prst="line">
            <a:avLst/>
          </a:prstGeom>
          <a:noFill/>
          <a:ln w="50800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>
            <a:off x="3203575" y="3355975"/>
            <a:ext cx="1444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>
            <a:off x="3203575" y="3571875"/>
            <a:ext cx="0" cy="1081088"/>
          </a:xfrm>
          <a:prstGeom prst="line">
            <a:avLst/>
          </a:prstGeom>
          <a:noFill/>
          <a:ln w="1270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V="1">
            <a:off x="3203575" y="3500438"/>
            <a:ext cx="649288" cy="360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 flipV="1">
            <a:off x="3203575" y="3716338"/>
            <a:ext cx="863600" cy="2174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Oval 18"/>
          <p:cNvSpPr>
            <a:spLocks noChangeArrowheads="1"/>
          </p:cNvSpPr>
          <p:nvPr/>
        </p:nvSpPr>
        <p:spPr bwMode="auto">
          <a:xfrm>
            <a:off x="5003800" y="3355975"/>
            <a:ext cx="360363" cy="360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1619250" y="4652963"/>
            <a:ext cx="2520950" cy="431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5003800" y="4652963"/>
            <a:ext cx="2520950" cy="431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Rectangle 21"/>
          <p:cNvSpPr>
            <a:spLocks noChangeArrowheads="1"/>
          </p:cNvSpPr>
          <p:nvPr/>
        </p:nvSpPr>
        <p:spPr bwMode="auto">
          <a:xfrm>
            <a:off x="0" y="5084763"/>
            <a:ext cx="9144000" cy="1800225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11287" name="Oval 22"/>
          <p:cNvSpPr>
            <a:spLocks noChangeArrowheads="1"/>
          </p:cNvSpPr>
          <p:nvPr/>
        </p:nvSpPr>
        <p:spPr bwMode="auto">
          <a:xfrm>
            <a:off x="8027988" y="836613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11288" name="Line 23"/>
          <p:cNvSpPr>
            <a:spLocks noChangeShapeType="1"/>
          </p:cNvSpPr>
          <p:nvPr/>
        </p:nvSpPr>
        <p:spPr bwMode="auto">
          <a:xfrm>
            <a:off x="7812088" y="1339850"/>
            <a:ext cx="13319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24"/>
          <p:cNvSpPr>
            <a:spLocks noChangeShapeType="1"/>
          </p:cNvSpPr>
          <p:nvPr/>
        </p:nvSpPr>
        <p:spPr bwMode="auto">
          <a:xfrm>
            <a:off x="8459788" y="647700"/>
            <a:ext cx="0" cy="12684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Line 25"/>
          <p:cNvSpPr>
            <a:spLocks noChangeShapeType="1"/>
          </p:cNvSpPr>
          <p:nvPr/>
        </p:nvSpPr>
        <p:spPr bwMode="auto">
          <a:xfrm flipV="1">
            <a:off x="7956550" y="836613"/>
            <a:ext cx="1008063" cy="86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Line 26"/>
          <p:cNvSpPr>
            <a:spLocks noChangeShapeType="1"/>
          </p:cNvSpPr>
          <p:nvPr/>
        </p:nvSpPr>
        <p:spPr bwMode="auto">
          <a:xfrm>
            <a:off x="7956550" y="908050"/>
            <a:ext cx="1008063" cy="7921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27"/>
          <p:cNvSpPr>
            <a:spLocks noChangeShapeType="1"/>
          </p:cNvSpPr>
          <p:nvPr/>
        </p:nvSpPr>
        <p:spPr bwMode="auto">
          <a:xfrm flipV="1">
            <a:off x="7885113" y="1052513"/>
            <a:ext cx="1258887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28"/>
          <p:cNvSpPr>
            <a:spLocks noChangeShapeType="1"/>
          </p:cNvSpPr>
          <p:nvPr/>
        </p:nvSpPr>
        <p:spPr bwMode="auto">
          <a:xfrm>
            <a:off x="7885113" y="1123950"/>
            <a:ext cx="1258887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29"/>
          <p:cNvSpPr>
            <a:spLocks noChangeShapeType="1"/>
          </p:cNvSpPr>
          <p:nvPr/>
        </p:nvSpPr>
        <p:spPr bwMode="auto">
          <a:xfrm flipV="1">
            <a:off x="8243888" y="647700"/>
            <a:ext cx="504825" cy="11969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30"/>
          <p:cNvSpPr>
            <a:spLocks noChangeShapeType="1"/>
          </p:cNvSpPr>
          <p:nvPr/>
        </p:nvSpPr>
        <p:spPr bwMode="auto">
          <a:xfrm>
            <a:off x="8172450" y="763588"/>
            <a:ext cx="576263" cy="1079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96" name="Group 44"/>
          <p:cNvGrpSpPr>
            <a:grpSpLocks/>
          </p:cNvGrpSpPr>
          <p:nvPr/>
        </p:nvGrpSpPr>
        <p:grpSpPr bwMode="auto">
          <a:xfrm>
            <a:off x="215900" y="6340475"/>
            <a:ext cx="901700" cy="288925"/>
            <a:chOff x="0" y="4138"/>
            <a:chExt cx="712" cy="182"/>
          </a:xfrm>
        </p:grpSpPr>
        <p:sp>
          <p:nvSpPr>
            <p:cNvPr id="11302" name="Oval 31"/>
            <p:cNvSpPr>
              <a:spLocks noChangeArrowheads="1"/>
            </p:cNvSpPr>
            <p:nvPr/>
          </p:nvSpPr>
          <p:spPr bwMode="auto">
            <a:xfrm>
              <a:off x="136" y="4183"/>
              <a:ext cx="576" cy="1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latin typeface="Comic Sans MS" pitchFamily="66" charset="0"/>
              </a:endParaRPr>
            </a:p>
          </p:txBody>
        </p:sp>
        <p:sp>
          <p:nvSpPr>
            <p:cNvPr id="11303" name="AutoShape 32"/>
            <p:cNvSpPr>
              <a:spLocks noChangeArrowheads="1"/>
            </p:cNvSpPr>
            <p:nvPr/>
          </p:nvSpPr>
          <p:spPr bwMode="auto">
            <a:xfrm rot="-7976251">
              <a:off x="-18" y="4156"/>
              <a:ext cx="179" cy="144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latin typeface="Comic Sans MS" pitchFamily="66" charset="0"/>
              </a:endParaRPr>
            </a:p>
          </p:txBody>
        </p:sp>
        <p:sp>
          <p:nvSpPr>
            <p:cNvPr id="11304" name="Line 33"/>
            <p:cNvSpPr>
              <a:spLocks noChangeShapeType="1"/>
            </p:cNvSpPr>
            <p:nvPr/>
          </p:nvSpPr>
          <p:spPr bwMode="auto">
            <a:xfrm flipH="1">
              <a:off x="635" y="4274"/>
              <a:ext cx="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5" name="Oval 34"/>
            <p:cNvSpPr>
              <a:spLocks noChangeArrowheads="1"/>
            </p:cNvSpPr>
            <p:nvPr/>
          </p:nvSpPr>
          <p:spPr bwMode="auto">
            <a:xfrm>
              <a:off x="590" y="4229"/>
              <a:ext cx="45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latin typeface="Comic Sans MS" pitchFamily="66" charset="0"/>
              </a:endParaRPr>
            </a:p>
          </p:txBody>
        </p:sp>
      </p:grpSp>
      <p:sp>
        <p:nvSpPr>
          <p:cNvPr id="69" name="Line 37"/>
          <p:cNvSpPr>
            <a:spLocks noChangeShapeType="1"/>
          </p:cNvSpPr>
          <p:nvPr/>
        </p:nvSpPr>
        <p:spPr bwMode="auto">
          <a:xfrm>
            <a:off x="2843213" y="4652963"/>
            <a:ext cx="36004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Rectangle 40"/>
          <p:cNvSpPr>
            <a:spLocks noChangeArrowheads="1"/>
          </p:cNvSpPr>
          <p:nvPr/>
        </p:nvSpPr>
        <p:spPr bwMode="auto">
          <a:xfrm>
            <a:off x="2913063" y="0"/>
            <a:ext cx="3373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99FF">
                    <a:alpha val="4392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 cmpd="dbl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800" b="1">
                <a:solidFill>
                  <a:srgbClr val="FF0000"/>
                </a:solidFill>
              </a:rPr>
              <a:t>Les interactions</a:t>
            </a:r>
          </a:p>
        </p:txBody>
      </p:sp>
      <p:sp>
        <p:nvSpPr>
          <p:cNvPr id="11299" name="Text Box 41"/>
          <p:cNvSpPr txBox="1">
            <a:spLocks noChangeArrowheads="1"/>
          </p:cNvSpPr>
          <p:nvPr/>
        </p:nvSpPr>
        <p:spPr bwMode="auto">
          <a:xfrm>
            <a:off x="457200" y="781050"/>
            <a:ext cx="7288213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/>
              <a:t>Interagir = échanger une particule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fr-FR" sz="24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2400" b="1">
              <a:solidFill>
                <a:srgbClr val="FF0000"/>
              </a:solidFill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838200" y="5334000"/>
            <a:ext cx="81359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Symbol" pitchFamily="18" charset="2"/>
              <a:buChar char="·"/>
              <a:defRPr/>
            </a:pP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Les </a:t>
            </a:r>
            <a:r>
              <a:rPr lang="fr-FR" altLang="fr-FR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ballons</a:t>
            </a: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sont les </a:t>
            </a:r>
            <a:r>
              <a:rPr lang="fr-FR" altLang="fr-FR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médiateurs</a:t>
            </a: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de la force qui écarte les 2 bateaux.</a:t>
            </a:r>
          </a:p>
          <a:p>
            <a:pPr>
              <a:buFont typeface="Symbol" pitchFamily="18" charset="2"/>
              <a:buChar char="·"/>
              <a:defRPr/>
            </a:pP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La </a:t>
            </a:r>
            <a:r>
              <a:rPr lang="fr-FR" altLang="fr-FR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portée</a:t>
            </a: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dépend de la </a:t>
            </a:r>
            <a:r>
              <a:rPr lang="fr-FR" altLang="fr-FR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masse</a:t>
            </a:r>
            <a:r>
              <a:rPr lang="fr-FR" alt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du ballon</a:t>
            </a:r>
          </a:p>
          <a:p>
            <a:pPr>
              <a:buFont typeface="Symbol" pitchFamily="18" charset="2"/>
              <a:buNone/>
              <a:defRPr/>
            </a:pPr>
            <a:endParaRPr lang="fr-FR" altLang="fr-FR" sz="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>
              <a:buFont typeface="Symbol" pitchFamily="18" charset="2"/>
              <a:buNone/>
              <a:defRPr/>
            </a:pPr>
            <a:r>
              <a:rPr lang="fr-FR" altLang="fr-FR" sz="1800">
                <a:solidFill>
                  <a:srgbClr val="E7191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Bosons de jauge</a:t>
            </a:r>
            <a:r>
              <a:rPr lang="fr-FR" alt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fr-FR" altLang="fr-FR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: mediateurs des interactions fondamentales</a:t>
            </a:r>
            <a:r>
              <a:rPr lang="fr-FR" altLang="fr-FR" sz="1800">
                <a:latin typeface="Verdana" pitchFamily="34" charset="0"/>
              </a:rPr>
              <a:t> </a:t>
            </a:r>
            <a:endParaRPr lang="fr-FR" altLang="fr-FR" sz="1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fr-FR" altLang="fr-FR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1301" name="Text Box 43"/>
          <p:cNvSpPr txBox="1">
            <a:spLocks noChangeArrowheads="1"/>
          </p:cNvSpPr>
          <p:nvPr/>
        </p:nvSpPr>
        <p:spPr bwMode="auto">
          <a:xfrm rot="5400000">
            <a:off x="8645525" y="6359525"/>
            <a:ext cx="768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900"/>
              <a:t>F. Vazeille</a:t>
            </a:r>
          </a:p>
        </p:txBody>
      </p:sp>
    </p:spTree>
    <p:extLst>
      <p:ext uri="{BB962C8B-B14F-4D97-AF65-F5344CB8AC3E}">
        <p14:creationId xmlns:p14="http://schemas.microsoft.com/office/powerpoint/2010/main" val="5744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46 0 " pathEditMode="relative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12986 0.005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86 0.00533 L -0.27951 0.005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167 0 " pathEditMode="relative" ptsTypes="AA">
                                      <p:cBhvr>
                                        <p:cTn id="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2" grpId="0" animBg="1"/>
      <p:bldP spid="69" grpId="0" animBg="1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29D5418-91EF-482A-A1B1-69C67A8D719F}" type="slidenum">
              <a:rPr lang="fr-FR" altLang="en-US" sz="1200" smtClean="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en-US" sz="1200">
              <a:solidFill>
                <a:schemeClr val="tx2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0638" y="0"/>
            <a:ext cx="6597650" cy="519113"/>
          </a:xfrm>
        </p:spPr>
        <p:txBody>
          <a:bodyPr/>
          <a:lstStyle/>
          <a:p>
            <a:pPr eaLnBrk="1" hangingPunct="1"/>
            <a:r>
              <a:rPr lang="fr-FR" altLang="fr-FR"/>
              <a:t>L’interaction électromagnétique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1933575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66700" y="806450"/>
            <a:ext cx="4294188" cy="329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/>
              <a:t>Responsable des phénomènes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dirty="0"/>
              <a:t>électriques et magnétiques</a:t>
            </a:r>
            <a:r>
              <a:rPr lang="fr-FR" altLang="fr-FR" sz="2400" dirty="0"/>
              <a:t> 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/>
              <a:t>lumière, électricité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/>
              <a:t>cohésion des atomes,…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/>
          </a:p>
        </p:txBody>
      </p:sp>
      <p:pic>
        <p:nvPicPr>
          <p:cNvPr id="12294" name="Picture 5" descr="aiman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66800" y="4457700"/>
            <a:ext cx="2806700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/>
              <a:t>Médiateur : </a:t>
            </a:r>
            <a:r>
              <a:rPr lang="fr-FR" altLang="fr-FR" sz="2000" b="1">
                <a:solidFill>
                  <a:srgbClr val="FF0000"/>
                </a:solidFill>
              </a:rPr>
              <a:t>photon</a:t>
            </a:r>
            <a:r>
              <a:rPr lang="fr-FR" altLang="fr-FR" sz="1800" b="1"/>
              <a:t> </a:t>
            </a:r>
          </a:p>
        </p:txBody>
      </p:sp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5472113" y="3730625"/>
            <a:ext cx="2895600" cy="2730500"/>
            <a:chOff x="4071" y="2598"/>
            <a:chExt cx="1392" cy="1362"/>
          </a:xfrm>
        </p:grpSpPr>
        <p:pic>
          <p:nvPicPr>
            <p:cNvPr id="12302" name="Picture 9" descr="force_phot_bi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" y="2598"/>
              <a:ext cx="136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10"/>
            <p:cNvSpPr txBox="1">
              <a:spLocks noChangeArrowheads="1"/>
            </p:cNvSpPr>
            <p:nvPr/>
          </p:nvSpPr>
          <p:spPr bwMode="auto">
            <a:xfrm>
              <a:off x="4120" y="3775"/>
              <a:ext cx="2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fr-FR" altLang="fr-FR" sz="1400"/>
            </a:p>
          </p:txBody>
        </p:sp>
        <p:sp>
          <p:nvSpPr>
            <p:cNvPr id="12304" name="Text Box 11"/>
            <p:cNvSpPr txBox="1">
              <a:spLocks noChangeArrowheads="1"/>
            </p:cNvSpPr>
            <p:nvPr/>
          </p:nvSpPr>
          <p:spPr bwMode="auto">
            <a:xfrm>
              <a:off x="4095" y="3644"/>
              <a:ext cx="248" cy="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e</a:t>
              </a:r>
              <a:r>
                <a:rPr lang="fr-FR" altLang="fr-FR" sz="1600" baseline="30000"/>
                <a:t>-</a:t>
              </a:r>
            </a:p>
          </p:txBody>
        </p:sp>
        <p:sp>
          <p:nvSpPr>
            <p:cNvPr id="12305" name="Text Box 12"/>
            <p:cNvSpPr txBox="1">
              <a:spLocks noChangeArrowheads="1"/>
            </p:cNvSpPr>
            <p:nvPr/>
          </p:nvSpPr>
          <p:spPr bwMode="auto">
            <a:xfrm>
              <a:off x="4071" y="2676"/>
              <a:ext cx="248" cy="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66"/>
                </a:buClr>
                <a:buSzPct val="140000"/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CC0099"/>
                </a:buClr>
                <a:buSzPct val="11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15000"/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15000"/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/>
                <a:t>e</a:t>
              </a:r>
              <a:r>
                <a:rPr lang="fr-FR" altLang="fr-FR" sz="1600" baseline="30000"/>
                <a:t>-</a:t>
              </a:r>
            </a:p>
          </p:txBody>
        </p:sp>
        <p:grpSp>
          <p:nvGrpSpPr>
            <p:cNvPr id="12306" name="Group 13"/>
            <p:cNvGrpSpPr>
              <a:grpSpLocks/>
            </p:cNvGrpSpPr>
            <p:nvPr/>
          </p:nvGrpSpPr>
          <p:grpSpPr bwMode="auto">
            <a:xfrm>
              <a:off x="4095" y="2700"/>
              <a:ext cx="1368" cy="1120"/>
              <a:chOff x="4095" y="2700"/>
              <a:chExt cx="1368" cy="1120"/>
            </a:xfrm>
          </p:grpSpPr>
          <p:sp>
            <p:nvSpPr>
              <p:cNvPr id="12307" name="Text Box 14"/>
              <p:cNvSpPr txBox="1">
                <a:spLocks noChangeArrowheads="1"/>
              </p:cNvSpPr>
              <p:nvPr/>
            </p:nvSpPr>
            <p:spPr bwMode="auto">
              <a:xfrm>
                <a:off x="4103" y="3644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85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/>
                  <a:t>e</a:t>
                </a:r>
                <a:r>
                  <a:rPr lang="fr-FR" altLang="fr-FR" sz="1600" baseline="30000"/>
                  <a:t>-</a:t>
                </a:r>
              </a:p>
            </p:txBody>
          </p:sp>
          <p:sp>
            <p:nvSpPr>
              <p:cNvPr id="12308" name="Text Box 15"/>
              <p:cNvSpPr txBox="1">
                <a:spLocks noChangeArrowheads="1"/>
              </p:cNvSpPr>
              <p:nvPr/>
            </p:nvSpPr>
            <p:spPr bwMode="auto">
              <a:xfrm>
                <a:off x="4095" y="2700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85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/>
                  <a:t>e</a:t>
                </a:r>
                <a:r>
                  <a:rPr lang="fr-FR" altLang="fr-FR" sz="1600" baseline="30000"/>
                  <a:t>-</a:t>
                </a:r>
              </a:p>
            </p:txBody>
          </p:sp>
          <p:sp>
            <p:nvSpPr>
              <p:cNvPr id="12309" name="Text Box 16"/>
              <p:cNvSpPr txBox="1">
                <a:spLocks noChangeArrowheads="1"/>
              </p:cNvSpPr>
              <p:nvPr/>
            </p:nvSpPr>
            <p:spPr bwMode="auto">
              <a:xfrm>
                <a:off x="5215" y="3652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85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/>
                  <a:t>e</a:t>
                </a:r>
                <a:r>
                  <a:rPr lang="fr-FR" altLang="fr-FR" sz="1600" baseline="30000"/>
                  <a:t>-</a:t>
                </a:r>
              </a:p>
            </p:txBody>
          </p:sp>
          <p:sp>
            <p:nvSpPr>
              <p:cNvPr id="12310" name="Text Box 17"/>
              <p:cNvSpPr txBox="1">
                <a:spLocks noChangeArrowheads="1"/>
              </p:cNvSpPr>
              <p:nvPr/>
            </p:nvSpPr>
            <p:spPr bwMode="auto">
              <a:xfrm>
                <a:off x="5199" y="2708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857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FF0066"/>
                  </a:buClr>
                  <a:buSzPct val="140000"/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C0099"/>
                  </a:buClr>
                  <a:buSzPct val="115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SzPct val="11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15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15000"/>
                  <a:buFont typeface="Symbol" pitchFamily="18" charset="2"/>
                  <a:buChar char="-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/>
                  <a:t>e</a:t>
                </a:r>
                <a:r>
                  <a:rPr lang="fr-FR" altLang="fr-FR" sz="1600" baseline="30000"/>
                  <a:t>-</a:t>
                </a:r>
              </a:p>
            </p:txBody>
          </p:sp>
        </p:grpSp>
      </p:grpSp>
      <p:sp>
        <p:nvSpPr>
          <p:cNvPr id="12297" name="Text Box 18"/>
          <p:cNvSpPr txBox="1">
            <a:spLocks noChangeArrowheads="1"/>
          </p:cNvSpPr>
          <p:nvPr/>
        </p:nvSpPr>
        <p:spPr bwMode="auto">
          <a:xfrm>
            <a:off x="1972142" y="5175250"/>
            <a:ext cx="82456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m=0 </a:t>
            </a:r>
          </a:p>
        </p:txBody>
      </p:sp>
      <p:sp>
        <p:nvSpPr>
          <p:cNvPr id="12298" name="Line 30"/>
          <p:cNvSpPr>
            <a:spLocks noChangeShapeType="1"/>
          </p:cNvSpPr>
          <p:nvPr/>
        </p:nvSpPr>
        <p:spPr bwMode="auto">
          <a:xfrm>
            <a:off x="5245100" y="6438900"/>
            <a:ext cx="317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31"/>
          <p:cNvSpPr txBox="1">
            <a:spLocks noChangeArrowheads="1"/>
          </p:cNvSpPr>
          <p:nvPr/>
        </p:nvSpPr>
        <p:spPr bwMode="auto">
          <a:xfrm>
            <a:off x="7870825" y="6432550"/>
            <a:ext cx="657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/>
              <a:t>temps</a:t>
            </a:r>
          </a:p>
        </p:txBody>
      </p:sp>
      <p:sp>
        <p:nvSpPr>
          <p:cNvPr id="12301" name="Rectangle 39"/>
          <p:cNvSpPr>
            <a:spLocks noChangeArrowheads="1"/>
          </p:cNvSpPr>
          <p:nvPr/>
        </p:nvSpPr>
        <p:spPr bwMode="auto">
          <a:xfrm>
            <a:off x="5422900" y="6108700"/>
            <a:ext cx="2794000" cy="114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66"/>
              </a:buClr>
              <a:buSzPct val="140000"/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1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/>
          </a:p>
        </p:txBody>
      </p:sp>
    </p:spTree>
    <p:extLst>
      <p:ext uri="{BB962C8B-B14F-4D97-AF65-F5344CB8AC3E}">
        <p14:creationId xmlns:p14="http://schemas.microsoft.com/office/powerpoint/2010/main" val="3512457890"/>
      </p:ext>
    </p:extLst>
  </p:cSld>
  <p:clrMapOvr>
    <a:masterClrMapping/>
  </p:clrMapOvr>
</p:sld>
</file>

<file path=ppt/theme/theme1.xml><?xml version="1.0" encoding="utf-8"?>
<a:theme xmlns:a="http://schemas.openxmlformats.org/drawingml/2006/main" name="1_NikolaLAL">
  <a:themeElements>
    <a:clrScheme name="1_NikolaLAL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1_NikolaL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NikolaLAL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kolaLAL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kolaLAL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kolaLAL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Nikola</Template>
  <TotalTime>8182</TotalTime>
  <Words>2876</Words>
  <Application>Microsoft Macintosh PowerPoint</Application>
  <PresentationFormat>On-screen Show (4:3)</PresentationFormat>
  <Paragraphs>532</Paragraphs>
  <Slides>58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American Typewriter</vt:lpstr>
      <vt:lpstr>Arial</vt:lpstr>
      <vt:lpstr>Arial</vt:lpstr>
      <vt:lpstr>Calibri</vt:lpstr>
      <vt:lpstr>Comic Sans MS</vt:lpstr>
      <vt:lpstr>DIN Alternate Bold</vt:lpstr>
      <vt:lpstr>Symbol</vt:lpstr>
      <vt:lpstr>Times New Roman</vt:lpstr>
      <vt:lpstr>Trebuchet MS</vt:lpstr>
      <vt:lpstr>Verdana</vt:lpstr>
      <vt:lpstr>Verdana</vt:lpstr>
      <vt:lpstr>Wingdings</vt:lpstr>
      <vt:lpstr>1_NikolaLAL</vt:lpstr>
      <vt:lpstr>Equation</vt:lpstr>
      <vt:lpstr>Équation</vt:lpstr>
      <vt:lpstr>Particules  et Interactions</vt:lpstr>
      <vt:lpstr>PowerPoint Presentation</vt:lpstr>
      <vt:lpstr>PowerPoint Presentation</vt:lpstr>
      <vt:lpstr>Structure de l’atome (du grec : indivisible)</vt:lpstr>
      <vt:lpstr>Structure de l’atome (du grec : indivisible)</vt:lpstr>
      <vt:lpstr>Structure du noyau</vt:lpstr>
      <vt:lpstr>Structure des protons et des neutrons</vt:lpstr>
      <vt:lpstr>PowerPoint Presentation</vt:lpstr>
      <vt:lpstr>L’interaction électromagnétique</vt:lpstr>
      <vt:lpstr>L’interaction nucléaire forte</vt:lpstr>
      <vt:lpstr>L’interaction nucléaire faible</vt:lpstr>
      <vt:lpstr>La gravitation</vt:lpstr>
      <vt:lpstr>Chimie : tableau périodique des éléments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Modèle Standard</vt:lpstr>
      <vt:lpstr>Définition de la masse</vt:lpstr>
      <vt:lpstr>Définition de la masse</vt:lpstr>
      <vt:lpstr>Définition de la masse</vt:lpstr>
      <vt:lpstr>Le mécanisme de Brout-Englert-Higgs</vt:lpstr>
      <vt:lpstr>Le mécanisme de Brout-Englert-Higgs</vt:lpstr>
      <vt:lpstr>Le mécanisme de Brout-Englert-Higgs</vt:lpstr>
      <vt:lpstr>Le boson de Higgs</vt:lpstr>
      <vt:lpstr>PowerPoint Presentation</vt:lpstr>
      <vt:lpstr>PowerPoint Presentation</vt:lpstr>
      <vt:lpstr>PowerPoint Presentation</vt:lpstr>
      <vt:lpstr>Résumé</vt:lpstr>
      <vt:lpstr>Back Up</vt:lpstr>
      <vt:lpstr>Nouvelle affiche des composants élémentaires (2014)</vt:lpstr>
      <vt:lpstr>Les interactions</vt:lpstr>
      <vt:lpstr>Le canal H </vt:lpstr>
      <vt:lpstr>Le canal H </vt:lpstr>
      <vt:lpstr>Le canal H </vt:lpstr>
      <vt:lpstr>Le canal H : simulation</vt:lpstr>
      <vt:lpstr>PowerPoint Presentation</vt:lpstr>
      <vt:lpstr>PowerPoint Presentation</vt:lpstr>
      <vt:lpstr>Découverte d’une nouvelle particule au CERN</vt:lpstr>
      <vt:lpstr>PowerPoint Presentation</vt:lpstr>
      <vt:lpstr>PowerPoint Presentation</vt:lpstr>
      <vt:lpstr>PowerPoint Presentation</vt:lpstr>
      <vt:lpstr>La masse dans le microcosme</vt:lpstr>
      <vt:lpstr>La masse dans le microcosme</vt:lpstr>
      <vt:lpstr>Le problème de masse</vt:lpstr>
      <vt:lpstr>Le problème de masse</vt:lpstr>
      <vt:lpstr>Le problème de masse</vt:lpstr>
      <vt:lpstr>Le problème de masse</vt:lpstr>
      <vt:lpstr>La brisure de symétrie</vt:lpstr>
      <vt:lpstr>Moment d’inertie “angular mass”</vt:lpstr>
      <vt:lpstr>La brisure de symétrie</vt:lpstr>
      <vt:lpstr>Neutrinos</vt:lpstr>
      <vt:lpstr>Neutrinos</vt:lpstr>
      <vt:lpstr>Section efficace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Makovec</dc:creator>
  <cp:lastModifiedBy>Dimitris</cp:lastModifiedBy>
  <cp:revision>492</cp:revision>
  <cp:lastPrinted>2014-03-19T22:12:05Z</cp:lastPrinted>
  <dcterms:created xsi:type="dcterms:W3CDTF">1601-01-01T00:00:00Z</dcterms:created>
  <dcterms:modified xsi:type="dcterms:W3CDTF">2023-03-22T07:42:49Z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