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8" r:id="rId3"/>
    <p:sldId id="331" r:id="rId4"/>
    <p:sldId id="321" r:id="rId5"/>
    <p:sldId id="298" r:id="rId6"/>
    <p:sldId id="299" r:id="rId7"/>
    <p:sldId id="300" r:id="rId8"/>
    <p:sldId id="324" r:id="rId9"/>
    <p:sldId id="313" r:id="rId10"/>
    <p:sldId id="303" r:id="rId11"/>
    <p:sldId id="332" r:id="rId12"/>
    <p:sldId id="293" r:id="rId13"/>
    <p:sldId id="330" r:id="rId14"/>
    <p:sldId id="333" r:id="rId15"/>
    <p:sldId id="325" r:id="rId16"/>
    <p:sldId id="305" r:id="rId17"/>
    <p:sldId id="306" r:id="rId18"/>
    <p:sldId id="307" r:id="rId19"/>
    <p:sldId id="310" r:id="rId20"/>
    <p:sldId id="312" r:id="rId21"/>
    <p:sldId id="314" r:id="rId22"/>
    <p:sldId id="337" r:id="rId23"/>
    <p:sldId id="334" r:id="rId24"/>
    <p:sldId id="322" r:id="rId25"/>
    <p:sldId id="270" r:id="rId26"/>
    <p:sldId id="328" r:id="rId27"/>
    <p:sldId id="338" r:id="rId28"/>
    <p:sldId id="339" r:id="rId29"/>
    <p:sldId id="274" r:id="rId30"/>
    <p:sldId id="329" r:id="rId31"/>
    <p:sldId id="335" r:id="rId32"/>
    <p:sldId id="320" r:id="rId33"/>
    <p:sldId id="318" r:id="rId34"/>
    <p:sldId id="319" r:id="rId35"/>
  </p:sldIdLst>
  <p:sldSz cx="9144000" cy="6858000" type="screen4x3"/>
  <p:notesSz cx="6781800" cy="99187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L Orsa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9"/>
    <p:restoredTop sz="94728"/>
  </p:normalViewPr>
  <p:slideViewPr>
    <p:cSldViewPr>
      <p:cViewPr varScale="1">
        <p:scale>
          <a:sx n="99" d="100"/>
          <a:sy n="99" d="100"/>
        </p:scale>
        <p:origin x="1704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20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8443DC4C-C32D-3543-AB5C-39D01DC04276}" type="datetimeFigureOut">
              <a:rPr lang="fr-FR"/>
              <a:pPr>
                <a:defRPr/>
              </a:pPr>
              <a:t>07/03/2023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70E2818-69C3-1540-8C26-B5D9498DB9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834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4" name="AutoShape 1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8" name="Rectangle 1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44538"/>
            <a:ext cx="4940300" cy="37004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12" name="Rectangle 16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1700"/>
            <a:ext cx="5407025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3841750" y="9421813"/>
            <a:ext cx="29194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41FA8809-BD45-6343-974E-0A497FA820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415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7BDEF99-C01B-D948-BC6A-DD6BF1A287F3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E6124B-8DFF-CB4D-AE73-1BB7D086FD7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1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387DFAA5-7E86-C203-491C-2ED6072FD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F8236-2F42-0E47-8639-7692A62E89A1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29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401ADB4-A45A-8F4B-977F-2D80A2ABD8F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A85046A-0CD3-594B-8AFD-C9C4307F9AB6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l’UV aux IR en seconde, le spectre complet en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63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7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1952 ou 1954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78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1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Prix pour </a:t>
            </a:r>
            <a:r>
              <a:rPr lang="fr-FR" dirty="0" err="1"/>
              <a:t>Berners</a:t>
            </a:r>
            <a:r>
              <a:rPr lang="fr-FR" dirty="0"/>
              <a:t>-Lee ????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50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C39B-9BE6-224A-A89A-7DFEFF6822D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25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88B695DE-708A-E049-BC42-9D574D33D867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25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6293112E-ACBC-B846-818E-81CCF8FF685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25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58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EA8CC34-A685-C94B-9F1A-84FCE4A60FA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27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E8919A4B-E9B4-E84C-87F2-B964E5EA210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27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7658A9B-B0E3-0849-8878-A27747148164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27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99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9159" name="Espace réservé des commentaires 1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fr-FR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5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AE0645C-728B-FD46-8B3B-8A6BF423A84C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28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4D535A60-C6A7-1F44-8C26-62622B81D71B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BDE407-D054-5A4F-88B6-19AB9AE594E5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5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459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9709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0"/>
            <a:ext cx="2217738" cy="64611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0175" y="0"/>
            <a:ext cx="6502400" cy="64611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4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0105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494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7025" y="652463"/>
            <a:ext cx="4164013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652463"/>
            <a:ext cx="4165600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427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70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F4845C-2050-7542-B56B-C47BC5A1F9F5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98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298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0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2008"/>
            <a:ext cx="8872538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</a:t>
            </a:r>
            <a:r>
              <a:rPr lang="en-GB" dirty="0" err="1"/>
              <a:t>texte</a:t>
            </a:r>
            <a:r>
              <a:rPr lang="en-GB" dirty="0"/>
              <a:t>-titre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052736"/>
            <a:ext cx="8482013" cy="52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604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plan de </a:t>
            </a:r>
            <a:r>
              <a:rPr lang="en-GB" dirty="0" err="1"/>
              <a:t>texte</a:t>
            </a:r>
            <a:endParaRPr lang="en-GB" dirty="0"/>
          </a:p>
          <a:p>
            <a:pPr lvl="1"/>
            <a:r>
              <a:rPr lang="en-GB" dirty="0"/>
              <a:t>Second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Sixième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Septième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5088" y="6626225"/>
            <a:ext cx="2130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7375" y="6651625"/>
            <a:ext cx="289877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185025" y="662940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lnSpc>
                <a:spcPct val="94000"/>
              </a:lnSpc>
              <a:buSzPct val="100000"/>
              <a:defRPr/>
            </a:pPr>
            <a:endParaRPr lang="en-GB" altLang="fr-FR" sz="1200" dirty="0">
              <a:latin typeface="Ubuntu Condensed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01600" y="6596063"/>
            <a:ext cx="2598192" cy="261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940050" y="6591300"/>
            <a:ext cx="30861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031038" y="6586538"/>
            <a:ext cx="2057400" cy="269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4E37427-930A-5240-B532-8FA3D42A598F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/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 kern="1200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FF420E"/>
          </a:solidFill>
          <a:latin typeface="Arial"/>
          <a:ea typeface="ＭＳ Ｐゴシック" charset="0"/>
          <a:cs typeface="Arial"/>
        </a:defRPr>
      </a:lvl1pPr>
      <a:lvl2pPr marL="742950" indent="-28575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tif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-107950" y="6453188"/>
            <a:ext cx="5762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935038" y="657225"/>
            <a:ext cx="7397750" cy="5526088"/>
            <a:chOff x="589" y="414"/>
            <a:chExt cx="4660" cy="3481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14"/>
              <a:ext cx="4660" cy="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68" name="AutoShape 4"/>
            <p:cNvSpPr>
              <a:spLocks noChangeArrowheads="1"/>
            </p:cNvSpPr>
            <p:nvPr/>
          </p:nvSpPr>
          <p:spPr bwMode="auto">
            <a:xfrm>
              <a:off x="637" y="462"/>
              <a:ext cx="793" cy="1167"/>
            </a:xfrm>
            <a:prstGeom prst="downArrowCallout">
              <a:avLst>
                <a:gd name="adj1" fmla="val 10102"/>
                <a:gd name="adj2" fmla="val 12565"/>
                <a:gd name="adj3" fmla="val 35448"/>
                <a:gd name="adj4" fmla="val 17727"/>
              </a:avLst>
            </a:prstGeom>
            <a:solidFill>
              <a:srgbClr val="FFCCFF">
                <a:alpha val="38823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Lac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Léman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69" name="AutoShape 5"/>
            <p:cNvSpPr>
              <a:spLocks noChangeArrowheads="1"/>
            </p:cNvSpPr>
            <p:nvPr/>
          </p:nvSpPr>
          <p:spPr bwMode="auto">
            <a:xfrm>
              <a:off x="3237" y="556"/>
              <a:ext cx="793" cy="836"/>
            </a:xfrm>
            <a:prstGeom prst="downArrowCallout">
              <a:avLst>
                <a:gd name="adj1" fmla="val 8028"/>
                <a:gd name="adj2" fmla="val 12565"/>
                <a:gd name="adj3" fmla="val 22402"/>
                <a:gd name="adj4" fmla="val 27574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>
                  <a:solidFill>
                    <a:srgbClr val="FFFFFF"/>
                  </a:solidFill>
                  <a:cs typeface="Arial Unicode MS" charset="0"/>
                </a:rPr>
                <a:t>Genève</a:t>
              </a:r>
            </a:p>
          </p:txBody>
        </p:sp>
        <p:sp>
          <p:nvSpPr>
            <p:cNvPr id="15370" name="AutoShape 6"/>
            <p:cNvSpPr>
              <a:spLocks noChangeArrowheads="1"/>
            </p:cNvSpPr>
            <p:nvPr/>
          </p:nvSpPr>
          <p:spPr bwMode="auto">
            <a:xfrm>
              <a:off x="2197" y="462"/>
              <a:ext cx="793" cy="412"/>
            </a:xfrm>
            <a:prstGeom prst="downArrowCallout">
              <a:avLst>
                <a:gd name="adj1" fmla="val 15452"/>
                <a:gd name="adj2" fmla="val 20192"/>
                <a:gd name="adj3" fmla="val 21250"/>
                <a:gd name="adj4" fmla="val 57106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Les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Alpes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71" name="Rectangle 7"/>
            <p:cNvSpPr>
              <a:spLocks noChangeArrowheads="1"/>
            </p:cNvSpPr>
            <p:nvPr/>
          </p:nvSpPr>
          <p:spPr bwMode="auto">
            <a:xfrm>
              <a:off x="3189" y="3574"/>
              <a:ext cx="588" cy="209"/>
            </a:xfrm>
            <a:prstGeom prst="rect">
              <a:avLst/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 Jura</a:t>
              </a:r>
            </a:p>
          </p:txBody>
        </p:sp>
      </p:grp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084388" y="3584575"/>
            <a:ext cx="5167312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4000" b="1">
                <a:solidFill>
                  <a:srgbClr val="FFFFFF"/>
                </a:solidFill>
                <a:latin typeface="Arial" charset="0"/>
              </a:rPr>
              <a:t>LE CERN ET LE LHC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506538" y="5130800"/>
            <a:ext cx="6130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MasterClasses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2023 au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Laboratoire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l'Accélérateur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Linéaire</a:t>
            </a:r>
            <a:endParaRPr lang="en-GB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6" name="ZoneTexte 1"/>
          <p:cNvSpPr txBox="1">
            <a:spLocks noChangeArrowheads="1"/>
          </p:cNvSpPr>
          <p:nvPr/>
        </p:nvSpPr>
        <p:spPr bwMode="auto">
          <a:xfrm>
            <a:off x="1475656" y="6230938"/>
            <a:ext cx="6023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dirty="0">
                <a:solidFill>
                  <a:schemeClr val="tx1"/>
                </a:solidFill>
              </a:rPr>
              <a:t>N. Arnaud, F. </a:t>
            </a:r>
            <a:r>
              <a:rPr lang="fr-FR" dirty="0" err="1">
                <a:solidFill>
                  <a:schemeClr val="tx1"/>
                </a:solidFill>
              </a:rPr>
              <a:t>Machefert</a:t>
            </a:r>
            <a:r>
              <a:rPr lang="fr-FR" dirty="0">
                <a:solidFill>
                  <a:schemeClr val="tx1"/>
                </a:solidFill>
              </a:rPr>
              <a:t>, P. </a:t>
            </a:r>
            <a:r>
              <a:rPr lang="fr-FR" dirty="0" err="1">
                <a:solidFill>
                  <a:schemeClr val="tx1"/>
                </a:solidFill>
              </a:rPr>
              <a:t>Roudeau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u="sng" dirty="0">
                <a:solidFill>
                  <a:schemeClr val="tx1"/>
                </a:solidFill>
              </a:rPr>
              <a:t>P. Puzo</a:t>
            </a:r>
            <a:r>
              <a:rPr lang="fr-FR" dirty="0">
                <a:solidFill>
                  <a:schemeClr val="tx1"/>
                </a:solidFill>
              </a:rPr>
              <a:t> et B. Viaud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faire des collisions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01734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Cible fixe »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3259841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119" y="1772816"/>
            <a:ext cx="2806298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568812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Collisionneur »</a:t>
            </a:r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693308" y="3933056"/>
            <a:ext cx="324036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La plupart de l’énergie est perdue dans la cible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5580112" y="3933056"/>
            <a:ext cx="280831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Toute l’énergie est disponible pour la collision</a:t>
            </a:r>
          </a:p>
        </p:txBody>
      </p:sp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611560" y="5877272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C’est pourquoi on utilise maintenant des collisionneurs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6635C4B-2B0F-7D51-93E1-70E296215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38" y="5229200"/>
            <a:ext cx="2882900" cy="381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355613-2041-9F15-4EBF-4CE8426C6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668" y="5267300"/>
            <a:ext cx="2743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279620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323528" y="1196752"/>
            <a:ext cx="8568952" cy="56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CERN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: Existe depuis 1952 :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onseil (puis Organisation)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uropéen(ne) pour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echerche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ucléaire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Installé à Genève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Pas de recherche sur la bombe nucléaire ou les centrales nucléaires mais sur les processus physiques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résultats sont publics</a:t>
            </a:r>
          </a:p>
          <a:p>
            <a:pPr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Missions :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Recherche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questions concernant l’Univers en utilisant des accélérateurs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Technologie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faire reculer les limites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Collaborations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rassembler les nations autour de la science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Education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formation des scientifiques</a:t>
            </a:r>
          </a:p>
          <a:p>
            <a:pPr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330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7"/>
          <a:stretch>
            <a:fillRect/>
          </a:stretch>
        </p:blipFill>
        <p:spPr bwMode="auto">
          <a:xfrm>
            <a:off x="4788024" y="908720"/>
            <a:ext cx="4290535" cy="43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161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 travaille au CERN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340768"/>
            <a:ext cx="8568952" cy="59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</a:rPr>
              <a:t>Le Directeur Général (actuellement Mme Fabiola </a:t>
            </a:r>
            <a:r>
              <a:rPr lang="fr-FR" dirty="0" err="1">
                <a:solidFill>
                  <a:srgbClr val="000000"/>
                </a:solidFill>
              </a:rPr>
              <a:t>Gianotti</a:t>
            </a:r>
            <a:r>
              <a:rPr lang="fr-FR" dirty="0">
                <a:solidFill>
                  <a:srgbClr val="000000"/>
                </a:solidFill>
              </a:rPr>
              <a:t>) nommé pour 5 ans par le Conseil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2400 personnes, 1 milliard d’euros de budget annuel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23 états membres (votent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Allemagne, Autriche, Belgique, Bulgarie, Danemark, Espagne, Finlande, France,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Grèce, Hongrie, Israël, Italie, Norvège, Pays-Bas, Pologne, Portugal, République slovaque,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République tchèque, Royaume-Uni, Roumanie, Serbie, Suède, Suisse</a:t>
            </a: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observateurs (assistent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Commission européenne, Inde, Japon, Fédération de Russie,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Turquie, UNESCO, États‑Unis d’Amérique </a:t>
            </a:r>
          </a:p>
          <a:p>
            <a:pPr eaLnBrk="1" hangingPunct="1">
              <a:buSzPct val="100000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autres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59832" y="5589240"/>
            <a:ext cx="4787900" cy="899999"/>
          </a:xfrm>
          <a:prstGeom prst="irregularSeal2">
            <a:avLst/>
          </a:prstGeom>
          <a:solidFill>
            <a:srgbClr val="FFFF00">
              <a:alpha val="34901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10 000 visiteurs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608 instituts, 113 nationalités</a:t>
            </a:r>
          </a:p>
        </p:txBody>
      </p:sp>
    </p:spTree>
    <p:extLst>
      <p:ext uri="{BB962C8B-B14F-4D97-AF65-F5344CB8AC3E}">
        <p14:creationId xmlns:p14="http://schemas.microsoft.com/office/powerpoint/2010/main" val="367002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3166624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fil conducteur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340768"/>
            <a:ext cx="856895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Découvrir des particules toujours plus lourdes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Etudier des interactions toujours plus rares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Pour cela il faut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Construire </a:t>
            </a:r>
            <a:r>
              <a:rPr lang="fr-FR" dirty="0">
                <a:solidFill>
                  <a:schemeClr val="tx1"/>
                </a:solidFill>
              </a:rPr>
              <a:t>des accélérateurs toujours plus </a:t>
            </a:r>
            <a:r>
              <a:rPr lang="fr-FR" u="sng" dirty="0">
                <a:solidFill>
                  <a:srgbClr val="FF0000"/>
                </a:solidFill>
              </a:rPr>
              <a:t>puissants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l’énergie) et toujours plus </a:t>
            </a:r>
            <a:r>
              <a:rPr lang="fr-FR" u="sng" dirty="0">
                <a:solidFill>
                  <a:srgbClr val="FF0000"/>
                </a:solidFill>
              </a:rPr>
              <a:t>intenses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le nombre de collisions par seconde)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Construire des détecteurs de plus en plus sophistiqués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Acquérir et analyser toujours plus de données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46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38325" y="1146200"/>
            <a:ext cx="209333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Création du CERN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4213" y="2924175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1959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4213" y="196935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1957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43088" y="1988400"/>
            <a:ext cx="342623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</a:rPr>
              <a:t>er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accélérateur (SC) à 0,6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fonctionne jusqu’en 1990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8153" r="3860" b="6786"/>
          <a:stretch>
            <a:fillRect/>
          </a:stretch>
        </p:blipFill>
        <p:spPr bwMode="auto">
          <a:xfrm>
            <a:off x="5813299" y="981008"/>
            <a:ext cx="307918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5393" t="8153" r="3860" b="67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27213" y="2924944"/>
            <a:ext cx="332085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PS (protons à 28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10863"/>
          <a:stretch>
            <a:fillRect/>
          </a:stretch>
        </p:blipFill>
        <p:spPr bwMode="auto">
          <a:xfrm>
            <a:off x="684214" y="3789363"/>
            <a:ext cx="282286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6816" t="10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6249" b="20296"/>
          <a:stretch>
            <a:fillRect/>
          </a:stretch>
        </p:blipFill>
        <p:spPr bwMode="auto">
          <a:xfrm>
            <a:off x="4240532" y="4076700"/>
            <a:ext cx="465194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404" t="16249" b="202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517332" y="3573463"/>
            <a:ext cx="1943100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Synchrocyclotron (SC)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07504" y="3711376"/>
            <a:ext cx="18002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Vue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du CERN en 1964 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140200" y="6165304"/>
            <a:ext cx="24479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Proton Synchrotron (PS) </a:t>
            </a:r>
          </a:p>
        </p:txBody>
      </p:sp>
    </p:spTree>
    <p:extLst>
      <p:ext uri="{BB962C8B-B14F-4D97-AF65-F5344CB8AC3E}">
        <p14:creationId xmlns:p14="http://schemas.microsoft.com/office/powerpoint/2010/main" val="223754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/>
          <a:stretch>
            <a:fillRect/>
          </a:stretch>
        </p:blipFill>
        <p:spPr bwMode="auto">
          <a:xfrm>
            <a:off x="611188" y="2905150"/>
            <a:ext cx="3311525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20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1188" y="5943625"/>
            <a:ext cx="28797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La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bulles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i="1" dirty="0" err="1">
                <a:solidFill>
                  <a:srgbClr val="FFFFFF"/>
                </a:solidFill>
                <a:cs typeface="Arial Unicode MS" charset="0"/>
              </a:rPr>
              <a:t>Gargamelle</a:t>
            </a:r>
            <a:endParaRPr lang="en-US" sz="1200" b="1" i="1" dirty="0">
              <a:solidFill>
                <a:srgbClr val="FFFFFF"/>
              </a:solidFill>
              <a:cs typeface="Arial Unicode MS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140274" y="4142382"/>
            <a:ext cx="2357438" cy="274638"/>
            <a:chOff x="2472" y="2020"/>
            <a:chExt cx="1485" cy="173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72" y="2020"/>
              <a:ext cx="1485" cy="173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Photo de la </a:t>
              </a:r>
              <a:r>
                <a:rPr lang="en-US" sz="1200" b="1" dirty="0" err="1">
                  <a:solidFill>
                    <a:srgbClr val="FFFFFF"/>
                  </a:solidFill>
                  <a:cs typeface="Arial Unicode MS" charset="0"/>
                </a:rPr>
                <a:t>réaction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 </a:t>
              </a:r>
              <a:r>
                <a:rPr lang="en-US" sz="1200" b="1" dirty="0">
                  <a:solidFill>
                    <a:srgbClr val="FFFFFF"/>
                  </a:solidFill>
                  <a:ea typeface="DejaVu Sans" charset="0"/>
                  <a:cs typeface="Arial" charset="0"/>
                </a:rPr>
                <a:t>→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3470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3742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t="43591" r="30637" b="28949"/>
          <a:stretch>
            <a:fillRect/>
          </a:stretch>
        </p:blipFill>
        <p:spPr bwMode="auto">
          <a:xfrm>
            <a:off x="4140274" y="4436070"/>
            <a:ext cx="41767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9024" t="43591" r="30637" b="28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211712" y="5806082"/>
            <a:ext cx="41767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23850" eaLnBrk="1" hangingPunct="1">
              <a:lnSpc>
                <a:spcPct val="120000"/>
              </a:lnSpc>
              <a:spcBef>
                <a:spcPts val="5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Expérience Gargamelle (</a:t>
            </a:r>
            <a:r>
              <a:rPr lang="fr-FR" sz="2000" b="1">
                <a:solidFill>
                  <a:srgbClr val="FF3300"/>
                </a:solidFill>
                <a:latin typeface="GeosansLight" charset="0"/>
                <a:cs typeface="Arial Unicode MS" charset="0"/>
              </a:rPr>
              <a:t>1973</a:t>
            </a: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)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37909" r="15050" b="41252"/>
          <a:stretch>
            <a:fillRect/>
          </a:stretch>
        </p:blipFill>
        <p:spPr bwMode="auto">
          <a:xfrm>
            <a:off x="4211712" y="5083770"/>
            <a:ext cx="1512887" cy="792162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57452" t="37909" r="15050" b="4125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33413" y="1052736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1971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742687" y="1119411"/>
            <a:ext cx="549360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ISR : premier collisionneur proton-proton au monde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33413" y="1938561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1973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729987" y="1916832"/>
            <a:ext cx="49752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Découverte des “courants neutres” : unification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de l’électromagnétisme et de la force faible</a:t>
            </a: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38" y="1340768"/>
            <a:ext cx="14287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7019925" y="3541043"/>
            <a:ext cx="1943100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A. Lagarrigue (1924-1975)</a:t>
            </a:r>
          </a:p>
        </p:txBody>
      </p:sp>
    </p:spTree>
    <p:extLst>
      <p:ext uri="{BB962C8B-B14F-4D97-AF65-F5344CB8AC3E}">
        <p14:creationId xmlns:p14="http://schemas.microsoft.com/office/powerpoint/2010/main" val="123605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4"/>
          <a:stretch>
            <a:fillRect/>
          </a:stretch>
        </p:blipFill>
        <p:spPr bwMode="auto">
          <a:xfrm>
            <a:off x="771159" y="3753336"/>
            <a:ext cx="342606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154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18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1983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1916832"/>
            <a:ext cx="514991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UA1 et UA2 y découvrent les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particules médiatrices de la force faible: W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±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Z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6807" b="6784"/>
          <a:stretch>
            <a:fillRect/>
          </a:stretch>
        </p:blipFill>
        <p:spPr bwMode="auto">
          <a:xfrm>
            <a:off x="5308233" y="3723173"/>
            <a:ext cx="344023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693" r="6807" b="6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53803" y="3861048"/>
            <a:ext cx="93503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UA1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89291" y="386104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UA2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8"/>
          <a:stretch>
            <a:fillRect/>
          </a:stretch>
        </p:blipFill>
        <p:spPr bwMode="auto">
          <a:xfrm>
            <a:off x="6800850" y="1004763"/>
            <a:ext cx="23431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33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1976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836712"/>
            <a:ext cx="4896550" cy="10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SPS : collisionneur de protons (450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 reconverti à partir de 1979 en collisionneur proton-antiproton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852496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C. Rubbia et S. Van der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Meer</a:t>
            </a:r>
            <a:endParaRPr lang="fr-FR" sz="18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8172450" y="2018804"/>
            <a:ext cx="431800" cy="2873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440" cap="sq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172450" y="1658442"/>
            <a:ext cx="86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b="1" dirty="0">
                <a:solidFill>
                  <a:srgbClr val="FFFF00"/>
                </a:solidFill>
                <a:latin typeface="Arial" charset="0"/>
              </a:rPr>
              <a:t>7 km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876256" y="112474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</p:spTree>
    <p:extLst>
      <p:ext uri="{BB962C8B-B14F-4D97-AF65-F5344CB8AC3E}">
        <p14:creationId xmlns:p14="http://schemas.microsoft.com/office/powerpoint/2010/main" val="182166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36177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1970’s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7" y="1340768"/>
            <a:ext cx="3528391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Saut technologique : G. Charpak invente la chambre à fils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9"/>
          <a:stretch>
            <a:fillRect/>
          </a:stretch>
        </p:blipFill>
        <p:spPr bwMode="auto">
          <a:xfrm>
            <a:off x="7102923" y="985863"/>
            <a:ext cx="171754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163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542" r="33333" b="34833"/>
          <a:stretch>
            <a:fillRect/>
          </a:stretch>
        </p:blipFill>
        <p:spPr bwMode="auto">
          <a:xfrm>
            <a:off x="5174116" y="980728"/>
            <a:ext cx="1284662" cy="1800000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5864" t="19542" r="33333" b="3483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 rot="11460000">
            <a:off x="6450829" y="1691498"/>
            <a:ext cx="896523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10800000"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zoom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29762" b="23004"/>
          <a:stretch>
            <a:fillRect/>
          </a:stretch>
        </p:blipFill>
        <p:spPr bwMode="auto">
          <a:xfrm>
            <a:off x="1068576" y="4005064"/>
            <a:ext cx="25426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9011" t="29762" b="230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1520" y="5229201"/>
            <a:ext cx="4320480" cy="288032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Interactions de protons du PS avec de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l’hydrogène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(1960)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5536" y="3173809"/>
            <a:ext cx="366247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Avant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Analyse de photos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5" b="21648"/>
          <a:stretch/>
        </p:blipFill>
        <p:spPr bwMode="auto">
          <a:xfrm>
            <a:off x="5708408" y="4005064"/>
            <a:ext cx="2191235" cy="10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60032" y="3162594"/>
            <a:ext cx="432015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Après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reconstruction électronique et informatique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652059" y="5157192"/>
            <a:ext cx="2303933" cy="360039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Boson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vecteur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dans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UA1 (80s)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55650" y="5878568"/>
            <a:ext cx="2520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manuelle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003800" y="5692166"/>
            <a:ext cx="388868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électronique (au moins 1000 fois plus rapide)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667696" y="586586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23528" y="229249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1992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4887" y="2276872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G. Charpak</a:t>
            </a:r>
          </a:p>
        </p:txBody>
      </p:sp>
    </p:spTree>
    <p:extLst>
      <p:ext uri="{BB962C8B-B14F-4D97-AF65-F5344CB8AC3E}">
        <p14:creationId xmlns:p14="http://schemas.microsoft.com/office/powerpoint/2010/main" val="992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 animBg="1"/>
      <p:bldP spid="18" grpId="0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611560" y="5805264"/>
            <a:ext cx="8136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>
              <a:defRPr sz="4800" b="0">
                <a:solidFill>
                  <a:srgbClr val="1B5290"/>
                </a:solidFill>
              </a:defRPr>
            </a:pPr>
            <a:r>
              <a:rPr lang="fr-FR" sz="1400" dirty="0">
                <a:solidFill>
                  <a:schemeClr val="tx1"/>
                </a:solidFill>
              </a:rPr>
              <a:t>Certains de ces transparents ont trouvé leur inspiration dans une présentation du Prof. Dr Christoph Schäfer (CERN International Relations Office)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070980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74838" y="980288"/>
            <a:ext cx="658559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Début du creusement d’un tunnel de 27 km pour un nouveau collisionneur électron-positron : le LEP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5327"/>
          <a:stretch>
            <a:fillRect/>
          </a:stretch>
        </p:blipFill>
        <p:spPr bwMode="auto">
          <a:xfrm>
            <a:off x="640503" y="2996952"/>
            <a:ext cx="279955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718" r="53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95275" y="6093296"/>
            <a:ext cx="3671888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2001 : collaboration Delphi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devant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le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détecteur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355976" y="2801937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07235" y="2562547"/>
            <a:ext cx="3457253" cy="108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La gestion des données prend un nouvel essor : invention du Web par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6769" r="8704" b="7507"/>
          <a:stretch>
            <a:fillRect/>
          </a:stretch>
        </p:blipFill>
        <p:spPr bwMode="auto">
          <a:xfrm>
            <a:off x="5796137" y="4941328"/>
            <a:ext cx="176812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2280" t="6769" r="8704" b="75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9552" y="1876426"/>
            <a:ext cx="122413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1989-2000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874193" y="1844384"/>
            <a:ext cx="673025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Fonctionnement du LEP (50 puis 100 </a:t>
            </a:r>
            <a:r>
              <a:rPr lang="fr-FR" sz="1800" dirty="0" err="1">
                <a:solidFill>
                  <a:srgbClr val="000000"/>
                </a:solidFill>
              </a:rPr>
              <a:t>GeV</a:t>
            </a:r>
            <a:r>
              <a:rPr lang="fr-FR" sz="1800" dirty="0">
                <a:solidFill>
                  <a:srgbClr val="000000"/>
                </a:solidFill>
              </a:rPr>
              <a:t>) : 4 expériences étudient les propriétés du Z</a:t>
            </a:r>
            <a:r>
              <a:rPr lang="fr-FR" sz="1800" baseline="30000" dirty="0">
                <a:solidFill>
                  <a:srgbClr val="000000"/>
                </a:solidFill>
              </a:rPr>
              <a:t>0</a:t>
            </a:r>
            <a:r>
              <a:rPr lang="fr-FR" sz="1800" dirty="0">
                <a:solidFill>
                  <a:srgbClr val="000000"/>
                </a:solidFill>
              </a:rPr>
              <a:t> et des W</a:t>
            </a:r>
            <a:r>
              <a:rPr lang="fr-FR" sz="1800" baseline="30000" dirty="0">
                <a:solidFill>
                  <a:srgbClr val="000000"/>
                </a:solidFill>
              </a:rPr>
              <a:t>+</a:t>
            </a:r>
            <a:r>
              <a:rPr lang="fr-FR" sz="1800" dirty="0">
                <a:solidFill>
                  <a:srgbClr val="000000"/>
                </a:solidFill>
              </a:rPr>
              <a:t>/W</a:t>
            </a:r>
            <a:r>
              <a:rPr lang="fr-FR" sz="1800" baseline="30000" dirty="0">
                <a:solidFill>
                  <a:srgbClr val="000000"/>
                </a:solidFill>
              </a:rPr>
              <a:t>-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355976" y="3810049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2017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07235" y="3875417"/>
            <a:ext cx="3636765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Prix Alan Turing à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</p:spTree>
    <p:extLst>
      <p:ext uri="{BB962C8B-B14F-4D97-AF65-F5344CB8AC3E}">
        <p14:creationId xmlns:p14="http://schemas.microsoft.com/office/powerpoint/2010/main" val="25399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292725" y="3105150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72200" y="3111500"/>
            <a:ext cx="227254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Premiers atomes (9)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92080" y="422108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2002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75400" y="4220648"/>
            <a:ext cx="237522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milliers d’atomes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/>
          <a:stretch>
            <a:fillRect/>
          </a:stretch>
        </p:blipFill>
        <p:spPr bwMode="auto">
          <a:xfrm>
            <a:off x="468314" y="2277232"/>
            <a:ext cx="424080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17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83568" y="5661248"/>
            <a:ext cx="367188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L’anneau LEAR d’antiprotons à basse énergie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95513" y="1145529"/>
            <a:ext cx="6697662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technologies de mieux en mieux maîtrisées pour </a:t>
            </a:r>
          </a:p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contrôler aussi des particules de basse énergie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2988" y="1160463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2018068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2012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2121383"/>
            <a:ext cx="680526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ATLAS et CMS y découvrent le boson de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Higgs</a:t>
            </a:r>
            <a:endParaRPr lang="fr-FR" sz="1800" baseline="300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3645024"/>
            <a:ext cx="2302174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ATLAS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44 m x 22 m – 7000 </a:t>
            </a:r>
            <a:r>
              <a:rPr lang="fr-FR" sz="1200" dirty="0" err="1"/>
              <a:t>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24127" y="3645024"/>
            <a:ext cx="2232249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CMS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22 m x 15 m </a:t>
            </a:r>
            <a:r>
              <a:rPr lang="mr-IN" sz="1200" dirty="0"/>
              <a:t>–</a:t>
            </a:r>
            <a:r>
              <a:rPr lang="fr-FR" sz="1200" dirty="0"/>
              <a:t> 14500 </a:t>
            </a:r>
            <a:r>
              <a:rPr lang="fr-FR" sz="1200" dirty="0" err="1"/>
              <a:t>t</a:t>
            </a:r>
            <a:r>
              <a:rPr lang="fr-FR" sz="1200" dirty="0"/>
              <a:t>)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2008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1162196"/>
            <a:ext cx="4896550" cy="3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LHC : collisionneur de protons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2013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985479"/>
            <a:ext cx="612068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 P.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Higgs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F.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Englert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</a:t>
            </a:r>
          </a:p>
        </p:txBody>
      </p:sp>
      <p:pic>
        <p:nvPicPr>
          <p:cNvPr id="17" name="Picture 4" descr="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90" y="4005344"/>
            <a:ext cx="326155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CMScollaborationPos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21" y="4365344"/>
            <a:ext cx="41301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4155612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 : le LHC en 2008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24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4866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7031" y="5803677"/>
            <a:ext cx="970633" cy="505643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ALICE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75856" y="5301208"/>
            <a:ext cx="1042541" cy="936104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ATLAS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89006" y="5660803"/>
            <a:ext cx="1115442" cy="504502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 err="1">
                <a:solidFill>
                  <a:srgbClr val="000000"/>
                </a:solidFill>
                <a:cs typeface="Arial Unicode MS" charset="0"/>
              </a:rPr>
              <a:t>LHCb</a:t>
            </a:r>
            <a:endParaRPr lang="fr-FR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92080" y="1628800"/>
            <a:ext cx="719237" cy="864096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18098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b="20326"/>
          <a:stretch>
            <a:fillRect/>
          </a:stretch>
        </p:blipFill>
        <p:spPr bwMode="auto">
          <a:xfrm>
            <a:off x="250825" y="1480546"/>
            <a:ext cx="4356512" cy="353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6029" b="2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46063" y="908398"/>
            <a:ext cx="5893918" cy="3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Construit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un tunnel de 27 km, ~5 Milliards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d’Euros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. </a:t>
            </a: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692650" y="1244600"/>
            <a:ext cx="4533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Conçu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les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années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80,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approuvé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1994,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construction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débute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1998.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Collisionneur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proton-proton de 7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supraconducteur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(-271,3°C,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plus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froid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le vide spatial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très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intense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(600 millions de collisions par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40188"/>
            <a:ext cx="3394075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400050" y="5445125"/>
            <a:ext cx="51831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Consommation électrique: 120 MW</a:t>
            </a:r>
            <a:br>
              <a:rPr lang="en-US" sz="1800">
                <a:solidFill>
                  <a:srgbClr val="000000"/>
                </a:solidFill>
                <a:latin typeface="Arial" charset="0"/>
              </a:rPr>
            </a:br>
            <a:r>
              <a:rPr lang="en-US" sz="1800">
                <a:solidFill>
                  <a:srgbClr val="000000"/>
                </a:solidFill>
                <a:latin typeface="Arial" charset="0"/>
              </a:rPr>
              <a:t>(équivalente à celle d’une ville de 150 000 hab.)   </a:t>
            </a:r>
          </a:p>
        </p:txBody>
      </p:sp>
      <p:sp>
        <p:nvSpPr>
          <p:cNvPr id="44039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0163"/>
            <a:ext cx="8880475" cy="3905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La conception du LHC</a:t>
            </a:r>
          </a:p>
        </p:txBody>
      </p:sp>
      <p:sp>
        <p:nvSpPr>
          <p:cNvPr id="44040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2023 - IJCLab</a:t>
            </a:r>
          </a:p>
        </p:txBody>
      </p:sp>
      <p:sp>
        <p:nvSpPr>
          <p:cNvPr id="4404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482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45A897C-702F-FF41-92BF-6B8D761ABA61}" type="slidenum">
              <a:rPr lang="fr-FR">
                <a:cs typeface="ＭＳ Ｐゴシック" charset="0"/>
              </a:rPr>
              <a:pPr/>
              <a:t>25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du LHC : la chaîne d’accélération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26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717032"/>
            <a:ext cx="3532770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34" y="980728"/>
            <a:ext cx="131707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64755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27" y="980728"/>
            <a:ext cx="1916129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384" y="980728"/>
            <a:ext cx="1432872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980728"/>
            <a:ext cx="166378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459920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LHC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663983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659408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3212976"/>
            <a:ext cx="3845815" cy="18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4644008" y="2780928"/>
            <a:ext cx="78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Vitesse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44408" y="5013176"/>
            <a:ext cx="80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Energie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076056" y="443145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8029451" y="321297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SPS, LHC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300192" y="399940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004048" y="3645024"/>
            <a:ext cx="36724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ZoneTexte 28"/>
          <p:cNvSpPr txBox="1"/>
          <p:nvPr/>
        </p:nvSpPr>
        <p:spPr>
          <a:xfrm>
            <a:off x="3995936" y="321297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Vitesse de la lumière</a:t>
            </a: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4437112"/>
            <a:ext cx="600000" cy="36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5373216"/>
            <a:ext cx="646364" cy="9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ZoneTexte 35"/>
          <p:cNvSpPr txBox="1"/>
          <p:nvPr/>
        </p:nvSpPr>
        <p:spPr>
          <a:xfrm>
            <a:off x="4932040" y="630932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Newton</a:t>
            </a: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8424" y="3861048"/>
            <a:ext cx="588461" cy="1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5445224"/>
            <a:ext cx="628235" cy="72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ZoneTexte 38"/>
          <p:cNvSpPr txBox="1"/>
          <p:nvPr/>
        </p:nvSpPr>
        <p:spPr>
          <a:xfrm>
            <a:off x="8028384" y="623731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Einstein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6228184" y="5877272"/>
            <a:ext cx="158417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 b="14492"/>
          <a:stretch/>
        </p:blipFill>
        <p:spPr bwMode="auto">
          <a:xfrm>
            <a:off x="107504" y="980728"/>
            <a:ext cx="776366" cy="12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5496" y="234888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Tout démarre de là ..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716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804248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076056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7718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 animBg="1"/>
      <p:bldP spid="26" grpId="0" animBg="1"/>
      <p:bldP spid="27" grpId="0" animBg="1"/>
      <p:bldP spid="29" grpId="0"/>
      <p:bldP spid="36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179388" y="3422650"/>
            <a:ext cx="8870950" cy="3103563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179388" y="549275"/>
            <a:ext cx="8870950" cy="2808288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935038" y="641350"/>
            <a:ext cx="2030536" cy="1995563"/>
            <a:chOff x="589" y="540"/>
            <a:chExt cx="1238" cy="1374"/>
          </a:xfrm>
        </p:grpSpPr>
        <p:pic>
          <p:nvPicPr>
            <p:cNvPr id="4814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540"/>
              <a:ext cx="1238" cy="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8934" name="Group 5"/>
            <p:cNvGrpSpPr>
              <a:grpSpLocks/>
            </p:cNvGrpSpPr>
            <p:nvPr/>
          </p:nvGrpSpPr>
          <p:grpSpPr bwMode="auto">
            <a:xfrm>
              <a:off x="611" y="972"/>
              <a:ext cx="168" cy="293"/>
              <a:chOff x="611" y="972"/>
              <a:chExt cx="168" cy="293"/>
            </a:xfrm>
          </p:grpSpPr>
          <p:sp>
            <p:nvSpPr>
              <p:cNvPr id="48155" name="Text Box 6"/>
              <p:cNvSpPr txBox="1">
                <a:spLocks noChangeArrowheads="1"/>
              </p:cNvSpPr>
              <p:nvPr/>
            </p:nvSpPr>
            <p:spPr bwMode="auto">
              <a:xfrm>
                <a:off x="611" y="972"/>
                <a:ext cx="105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48156" name="Line 7"/>
              <p:cNvSpPr>
                <a:spLocks noChangeShapeType="1"/>
              </p:cNvSpPr>
              <p:nvPr/>
            </p:nvSpPr>
            <p:spPr bwMode="auto">
              <a:xfrm>
                <a:off x="699" y="1022"/>
                <a:ext cx="80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  <p:sp>
          <p:nvSpPr>
            <p:cNvPr id="48151" name="AutoShape 8"/>
            <p:cNvSpPr>
              <a:spLocks noChangeArrowheads="1"/>
            </p:cNvSpPr>
            <p:nvPr/>
          </p:nvSpPr>
          <p:spPr bwMode="auto">
            <a:xfrm rot="19920000">
              <a:off x="817" y="1234"/>
              <a:ext cx="437" cy="51"/>
            </a:xfrm>
            <a:prstGeom prst="rightArrow">
              <a:avLst>
                <a:gd name="adj1" fmla="val 50000"/>
                <a:gd name="adj2" fmla="val 214216"/>
              </a:avLst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fr-FR">
                <a:cs typeface="Arial Unicode MS" charset="0"/>
              </a:endParaRPr>
            </a:p>
          </p:txBody>
        </p:sp>
        <p:grpSp>
          <p:nvGrpSpPr>
            <p:cNvPr id="38936" name="Group 9"/>
            <p:cNvGrpSpPr>
              <a:grpSpLocks/>
            </p:cNvGrpSpPr>
            <p:nvPr/>
          </p:nvGrpSpPr>
          <p:grpSpPr bwMode="auto">
            <a:xfrm>
              <a:off x="926" y="1423"/>
              <a:ext cx="168" cy="293"/>
              <a:chOff x="926" y="1423"/>
              <a:chExt cx="168" cy="293"/>
            </a:xfrm>
          </p:grpSpPr>
          <p:sp>
            <p:nvSpPr>
              <p:cNvPr id="48153" name="Text Box 10"/>
              <p:cNvSpPr txBox="1">
                <a:spLocks noChangeArrowheads="1"/>
              </p:cNvSpPr>
              <p:nvPr/>
            </p:nvSpPr>
            <p:spPr bwMode="auto">
              <a:xfrm>
                <a:off x="926" y="1423"/>
                <a:ext cx="127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F</a:t>
                </a:r>
              </a:p>
            </p:txBody>
          </p:sp>
          <p:sp>
            <p:nvSpPr>
              <p:cNvPr id="48154" name="Line 11"/>
              <p:cNvSpPr>
                <a:spLocks noChangeShapeType="1"/>
              </p:cNvSpPr>
              <p:nvPr/>
            </p:nvSpPr>
            <p:spPr bwMode="auto">
              <a:xfrm>
                <a:off x="1006" y="1468"/>
                <a:ext cx="88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</p:grpSp>
      <p:pic>
        <p:nvPicPr>
          <p:cNvPr id="4813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8595"/>
          <a:stretch>
            <a:fillRect/>
          </a:stretch>
        </p:blipFill>
        <p:spPr bwMode="auto">
          <a:xfrm>
            <a:off x="5845175" y="731838"/>
            <a:ext cx="2615257" cy="1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6807" r="85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514350" y="1335088"/>
            <a:ext cx="312738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Guidage</a:t>
            </a:r>
          </a:p>
        </p:txBody>
      </p:sp>
      <p:pic>
        <p:nvPicPr>
          <p:cNvPr id="4813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7592" r="3679" b="12204"/>
          <a:stretch>
            <a:fillRect/>
          </a:stretch>
        </p:blipFill>
        <p:spPr bwMode="auto">
          <a:xfrm>
            <a:off x="5965825" y="3973513"/>
            <a:ext cx="29718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3293" t="17592" r="3679" b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6" name="Text Box 15"/>
          <p:cNvSpPr txBox="1">
            <a:spLocks noChangeArrowheads="1"/>
          </p:cNvSpPr>
          <p:nvPr/>
        </p:nvSpPr>
        <p:spPr bwMode="auto">
          <a:xfrm>
            <a:off x="966788" y="2708920"/>
            <a:ext cx="6953250" cy="59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Dans un champ B, 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suivent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une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orbite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circulaire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mais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ne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pas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d'énergie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7" name="Line 16"/>
          <p:cNvSpPr>
            <a:spLocks noChangeShapeType="1"/>
          </p:cNvSpPr>
          <p:nvPr/>
        </p:nvSpPr>
        <p:spPr bwMode="auto">
          <a:xfrm>
            <a:off x="6883400" y="1587500"/>
            <a:ext cx="1588" cy="863600"/>
          </a:xfrm>
          <a:prstGeom prst="line">
            <a:avLst/>
          </a:prstGeom>
          <a:noFill/>
          <a:ln w="3600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8" name="Text Box 17"/>
          <p:cNvSpPr txBox="1">
            <a:spLocks noChangeArrowheads="1"/>
          </p:cNvSpPr>
          <p:nvPr/>
        </p:nvSpPr>
        <p:spPr bwMode="auto">
          <a:xfrm>
            <a:off x="6908800" y="1638300"/>
            <a:ext cx="3016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FFFFFF"/>
                </a:solidFill>
                <a:latin typeface="Arial" charset="0"/>
              </a:rPr>
              <a:t>B</a:t>
            </a:r>
          </a:p>
        </p:txBody>
      </p:sp>
      <p:sp>
        <p:nvSpPr>
          <p:cNvPr id="48139" name="Text Box 18"/>
          <p:cNvSpPr txBox="1">
            <a:spLocks noChangeArrowheads="1"/>
          </p:cNvSpPr>
          <p:nvPr/>
        </p:nvSpPr>
        <p:spPr bwMode="auto">
          <a:xfrm>
            <a:off x="971550" y="6200775"/>
            <a:ext cx="69992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16 MeV par passage (11000 passages par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48140" name="Text Box 19"/>
          <p:cNvSpPr txBox="1">
            <a:spLocks noChangeArrowheads="1"/>
          </p:cNvSpPr>
          <p:nvPr/>
        </p:nvSpPr>
        <p:spPr bwMode="auto">
          <a:xfrm>
            <a:off x="320675" y="4117975"/>
            <a:ext cx="31432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Accélération</a:t>
            </a:r>
          </a:p>
        </p:txBody>
      </p:sp>
      <p:pic>
        <p:nvPicPr>
          <p:cNvPr id="4814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6" b="562"/>
          <a:stretch>
            <a:fillRect/>
          </a:stretch>
        </p:blipFill>
        <p:spPr bwMode="auto">
          <a:xfrm>
            <a:off x="971550" y="3429000"/>
            <a:ext cx="3798888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-1196" b="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2" name="Text Box 21"/>
          <p:cNvSpPr txBox="1">
            <a:spLocks noChangeArrowheads="1"/>
          </p:cNvSpPr>
          <p:nvPr/>
        </p:nvSpPr>
        <p:spPr bwMode="auto">
          <a:xfrm>
            <a:off x="285750" y="585788"/>
            <a:ext cx="1371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</a:t>
            </a:r>
          </a:p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magnétique</a:t>
            </a:r>
          </a:p>
        </p:txBody>
      </p:sp>
      <p:sp>
        <p:nvSpPr>
          <p:cNvPr id="48143" name="Text Box 22"/>
          <p:cNvSpPr txBox="1">
            <a:spLocks noChangeArrowheads="1"/>
          </p:cNvSpPr>
          <p:nvPr/>
        </p:nvSpPr>
        <p:spPr bwMode="auto">
          <a:xfrm>
            <a:off x="5256213" y="3465513"/>
            <a:ext cx="2162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 électrique</a:t>
            </a:r>
          </a:p>
        </p:txBody>
      </p:sp>
      <p:sp>
        <p:nvSpPr>
          <p:cNvPr id="48144" name="Rectangle 23"/>
          <p:cNvSpPr>
            <a:spLocks noGrp="1" noChangeArrowheads="1"/>
          </p:cNvSpPr>
          <p:nvPr>
            <p:ph type="title"/>
          </p:nvPr>
        </p:nvSpPr>
        <p:spPr>
          <a:xfrm>
            <a:off x="130175" y="87734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Il faut guider et </a:t>
            </a:r>
            <a:r>
              <a:rPr lang="en-GB" dirty="0" err="1">
                <a:latin typeface="Calibri" charset="0"/>
                <a:cs typeface="Arial Unicode MS" charset="0"/>
              </a:rPr>
              <a:t>accélérer</a:t>
            </a:r>
            <a:r>
              <a:rPr lang="en-GB" dirty="0">
                <a:latin typeface="Calibri" charset="0"/>
                <a:cs typeface="Arial Unicode MS" charset="0"/>
              </a:rPr>
              <a:t> les protons</a:t>
            </a:r>
          </a:p>
        </p:txBody>
      </p:sp>
      <p:pic>
        <p:nvPicPr>
          <p:cNvPr id="48145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679451"/>
            <a:ext cx="1886073" cy="19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2023 - IJCLab</a:t>
            </a:r>
          </a:p>
        </p:txBody>
      </p:sp>
      <p:sp>
        <p:nvSpPr>
          <p:cNvPr id="4814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893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881769-3EDE-5D43-A3E1-747C2D2F6D57}" type="slidenum">
              <a:rPr lang="fr-FR">
                <a:cs typeface="ＭＳ Ｐゴシック" charset="0"/>
              </a:rPr>
              <a:pPr/>
              <a:t>27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664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549275" y="836712"/>
            <a:ext cx="7442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2600 paquets contenant chacun 100 milliards de protons.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Chaque paquet est séparé de ses voisins immédiats par au moins 7 m 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204247" y="1692250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A notre échelle, l’énergie d’une particule est très faible :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d’une abeille </a:t>
            </a:r>
            <a:r>
              <a:rPr lang="fr-FR" sz="1800" dirty="0">
                <a:solidFill>
                  <a:srgbClr val="000000"/>
                </a:solidFill>
              </a:rPr>
              <a:t>lancée à pleine vitesse (1 g à 1 m/s) : </a:t>
            </a:r>
          </a:p>
          <a:p>
            <a:pPr eaLnBrk="1" hangingPunct="1">
              <a:buSzPct val="100000"/>
            </a:pPr>
            <a:r>
              <a:rPr lang="fr-FR" sz="1800" dirty="0" err="1">
                <a:solidFill>
                  <a:srgbClr val="000000"/>
                </a:solidFill>
              </a:rPr>
              <a:t>E</a:t>
            </a:r>
            <a:r>
              <a:rPr lang="fr-FR" sz="1800" baseline="-25000" dirty="0" err="1">
                <a:solidFill>
                  <a:srgbClr val="000000"/>
                </a:solidFill>
              </a:rPr>
              <a:t>Abeille</a:t>
            </a:r>
            <a:r>
              <a:rPr lang="fr-FR" sz="1800" dirty="0">
                <a:solidFill>
                  <a:srgbClr val="000000"/>
                </a:solidFill>
              </a:rPr>
              <a:t> ~ 10</a:t>
            </a:r>
            <a:r>
              <a:rPr lang="fr-FR" sz="1800" baseline="30000" dirty="0">
                <a:solidFill>
                  <a:srgbClr val="000000"/>
                </a:solidFill>
              </a:rPr>
              <a:t>-3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du LHC </a:t>
            </a:r>
            <a:r>
              <a:rPr lang="fr-FR" sz="1800" dirty="0">
                <a:solidFill>
                  <a:srgbClr val="000000"/>
                </a:solidFill>
              </a:rPr>
              <a:t>: l’énergie d’une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collision est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E</a:t>
            </a:r>
            <a:r>
              <a:rPr lang="fr-FR" sz="1800" baseline="-25000" dirty="0">
                <a:solidFill>
                  <a:srgbClr val="000000"/>
                </a:solidFill>
              </a:rPr>
              <a:t>LHC</a:t>
            </a:r>
            <a:r>
              <a:rPr lang="fr-FR" sz="1800" dirty="0">
                <a:solidFill>
                  <a:srgbClr val="000000"/>
                </a:solidFill>
              </a:rPr>
              <a:t> =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+ 6,5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~ 2.1x10</a:t>
            </a:r>
            <a:r>
              <a:rPr lang="fr-FR" sz="1800" baseline="30000" dirty="0">
                <a:solidFill>
                  <a:srgbClr val="000000"/>
                </a:solidFill>
              </a:rPr>
              <a:t>-6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sur une surface infime 10</a:t>
            </a:r>
            <a:r>
              <a:rPr lang="fr-FR" sz="1800" baseline="30000" dirty="0">
                <a:solidFill>
                  <a:srgbClr val="000000"/>
                </a:solidFill>
              </a:rPr>
              <a:t>-30</a:t>
            </a:r>
            <a:r>
              <a:rPr lang="fr-FR" sz="1800" dirty="0">
                <a:solidFill>
                  <a:srgbClr val="000000"/>
                </a:solidFill>
              </a:rPr>
              <a:t> m</a:t>
            </a:r>
            <a:r>
              <a:rPr lang="fr-FR" sz="1800" baseline="30000" dirty="0">
                <a:solidFill>
                  <a:srgbClr val="000000"/>
                </a:solidFill>
              </a:rPr>
              <a:t>2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 </a:t>
            </a:r>
            <a:r>
              <a:rPr lang="fr-FR" sz="1800" dirty="0">
                <a:solidFill>
                  <a:srgbClr val="FF0000"/>
                </a:solidFill>
              </a:rPr>
              <a:t>~ 10</a:t>
            </a:r>
            <a:r>
              <a:rPr lang="fr-FR" sz="1800" baseline="30000" dirty="0">
                <a:solidFill>
                  <a:srgbClr val="FF0000"/>
                </a:solidFill>
              </a:rPr>
              <a:t>24</a:t>
            </a:r>
            <a:r>
              <a:rPr lang="fr-FR" sz="1800" dirty="0">
                <a:solidFill>
                  <a:srgbClr val="FF0000"/>
                </a:solidFill>
              </a:rPr>
              <a:t> J/m</a:t>
            </a:r>
            <a:r>
              <a:rPr lang="fr-FR" sz="1800" baseline="30000" dirty="0">
                <a:solidFill>
                  <a:srgbClr val="FF0000"/>
                </a:solidFill>
              </a:rPr>
              <a:t>2</a:t>
            </a:r>
            <a:r>
              <a:rPr lang="fr-FR" sz="1800" dirty="0">
                <a:solidFill>
                  <a:srgbClr val="FF0000"/>
                </a:solidFill>
              </a:rPr>
              <a:t> : considérable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  <a:ea typeface="DejaVu Sans" charset="0"/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  <a:ea typeface="DejaVu Sans" charset="0"/>
              </a:rPr>
              <a:t>É</a:t>
            </a:r>
            <a:r>
              <a:rPr lang="fr-FR" sz="1800" dirty="0">
                <a:solidFill>
                  <a:srgbClr val="000000"/>
                </a:solidFill>
              </a:rPr>
              <a:t>nergie totale des faisceaux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x </a:t>
            </a:r>
            <a:r>
              <a:rPr lang="fr-FR" sz="1800" dirty="0" err="1">
                <a:solidFill>
                  <a:srgbClr val="000000"/>
                </a:solidFill>
              </a:rPr>
              <a:t>Np</a:t>
            </a:r>
            <a:r>
              <a:rPr lang="fr-FR" sz="1800" dirty="0">
                <a:solidFill>
                  <a:srgbClr val="000000"/>
                </a:solidFill>
              </a:rPr>
              <a:t> ~ 650 millions de Joules ~ 1 TGV à 160 km/h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4932363" y="5661025"/>
            <a:ext cx="3816350" cy="360363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>
                <a:solidFill>
                  <a:srgbClr val="FFFFFF"/>
                </a:solidFill>
                <a:cs typeface="Arial Unicode MS" charset="0"/>
              </a:rPr>
              <a:t>Croisement des faisceaux à un point de collisions </a:t>
            </a:r>
          </a:p>
        </p:txBody>
      </p:sp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5411" r="5287" b="3394"/>
          <a:stretch>
            <a:fillRect/>
          </a:stretch>
        </p:blipFill>
        <p:spPr bwMode="auto">
          <a:xfrm>
            <a:off x="5114388" y="3647212"/>
            <a:ext cx="3540645" cy="178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4277" t="5411" r="5287" b="33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5" name="Rectangle 8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</a:t>
            </a:r>
            <a:r>
              <a:rPr lang="en-GB" dirty="0" err="1">
                <a:latin typeface="Calibri" charset="0"/>
                <a:cs typeface="Arial Unicode MS" charset="0"/>
              </a:rPr>
              <a:t>faisceau</a:t>
            </a:r>
            <a:r>
              <a:rPr lang="en-GB" dirty="0">
                <a:latin typeface="Calibri" charset="0"/>
                <a:cs typeface="Arial Unicode MS" charset="0"/>
              </a:rPr>
              <a:t> du LHC</a:t>
            </a:r>
          </a:p>
        </p:txBody>
      </p:sp>
      <p:sp>
        <p:nvSpPr>
          <p:cNvPr id="5018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2023 - IJCLab</a:t>
            </a:r>
          </a:p>
        </p:txBody>
      </p:sp>
      <p:sp>
        <p:nvSpPr>
          <p:cNvPr id="5018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097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8D0EEA-0AA8-CE43-8951-521627D59611}" type="slidenum">
              <a:rPr lang="fr-FR">
                <a:cs typeface="ＭＳ Ｐゴシック" charset="0"/>
              </a:rPr>
              <a:pPr/>
              <a:t>28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054A4C3-B07D-C87D-F4ED-DA8B375D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4" y="1687187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P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aquets : quelques cm de long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transversalement ~ mm</a:t>
            </a:r>
          </a:p>
          <a:p>
            <a:pPr eaLnBrk="1" hangingPunct="1">
              <a:buSzPct val="100000"/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Taille transverse au point de collision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(expériences) : 16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 x 50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~ </a:t>
            </a:r>
            <a:r>
              <a:rPr lang="fr-FR" sz="1800" dirty="0">
                <a:solidFill>
                  <a:srgbClr val="FF0000"/>
                </a:solidFill>
                <a:latin typeface="Arial" charset="0"/>
              </a:rPr>
              <a:t>diamètre d’un cheveu</a:t>
            </a: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14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50182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r="36461" b="27055"/>
          <a:stretch>
            <a:fillRect/>
          </a:stretch>
        </p:blipFill>
        <p:spPr bwMode="auto">
          <a:xfrm>
            <a:off x="1158043" y="4221288"/>
            <a:ext cx="269387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9491" r="36461" b="27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587375" y="6159500"/>
            <a:ext cx="367188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Ligne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cryogénique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avant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la pose des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aimants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7" r="-467" b="9496"/>
          <a:stretch>
            <a:fillRect/>
          </a:stretch>
        </p:blipFill>
        <p:spPr bwMode="auto">
          <a:xfrm>
            <a:off x="6084168" y="4221088"/>
            <a:ext cx="184534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4347" r="-467" b="94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5449888" y="6165304"/>
            <a:ext cx="2663825" cy="295275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vide du LHC (en coupe)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498475" y="1052736"/>
            <a:ext cx="83219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 marL="176213" indent="-176213"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La plus grande machine du monde (9300 aimants, 10000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d'azote,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	120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Helium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) → le plus grand frigo de la planète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Les protons effectuent 11245 tours de la machine par seconde 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 (vitesse ~ 99.999993% c)</a:t>
            </a:r>
          </a:p>
          <a:p>
            <a:pPr eaLnBrk="1" hangingPunct="1">
              <a:lnSpc>
                <a:spcPct val="4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Vide très poussé à l'intérieur de la chambre à vide (1/10 de la pression sur la lune)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On y trouve les points les plus “chauds” (100000 fois la température interne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du soleil) dans un espace minuscule et dans un anneau plus froid que le vide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sidéral (-271.3°C)</a:t>
            </a:r>
          </a:p>
        </p:txBody>
      </p:sp>
      <p:sp>
        <p:nvSpPr>
          <p:cNvPr id="52231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LHC </a:t>
            </a:r>
            <a:r>
              <a:rPr lang="en-GB" dirty="0" err="1">
                <a:latin typeface="Calibri" charset="0"/>
                <a:cs typeface="Arial Unicode MS" charset="0"/>
              </a:rPr>
              <a:t>en</a:t>
            </a:r>
            <a:r>
              <a:rPr lang="en-GB" dirty="0">
                <a:latin typeface="Calibri" charset="0"/>
                <a:cs typeface="Arial Unicode MS" charset="0"/>
              </a:rPr>
              <a:t> chiffres</a:t>
            </a:r>
          </a:p>
        </p:txBody>
      </p:sp>
      <p:sp>
        <p:nvSpPr>
          <p:cNvPr id="52232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2023 - IJCLab</a:t>
            </a:r>
          </a:p>
        </p:txBody>
      </p:sp>
      <p:sp>
        <p:nvSpPr>
          <p:cNvPr id="5223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301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AC47FD-D177-2447-A099-C842B1346F94}" type="slidenum">
              <a:rPr lang="fr-FR">
                <a:cs typeface="ＭＳ Ｐゴシック" charset="0"/>
              </a:rPr>
              <a:pPr/>
              <a:t>29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28914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" charset="0"/>
                <a:cs typeface="Arial Unicode MS" charset="0"/>
              </a:rPr>
              <a:t>La découverte du boson de </a:t>
            </a:r>
            <a:r>
              <a:rPr lang="fr-FR" dirty="0" err="1">
                <a:latin typeface="Calibri" charset="0"/>
                <a:cs typeface="Arial Unicode MS" charset="0"/>
              </a:rPr>
              <a:t>Higgs</a:t>
            </a:r>
            <a:r>
              <a:rPr lang="fr-FR" dirty="0">
                <a:latin typeface="Calibri" charset="0"/>
                <a:cs typeface="Arial Unicode MS" charset="0"/>
              </a:rPr>
              <a:t> au LHC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30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38" y="1161090"/>
            <a:ext cx="3640110" cy="287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4" y="1030288"/>
            <a:ext cx="38517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395536" y="4221088"/>
            <a:ext cx="85689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découverte d’une nouvelle particule est un moment très important dans l’histoire du CERN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Ingrédient fondamental dans la compréhension de l’Univers</a:t>
            </a:r>
          </a:p>
          <a:p>
            <a:pPr lvl="1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Etude détaillée des propriétés du </a:t>
            </a:r>
            <a:r>
              <a:rPr lang="fr-FR" dirty="0" err="1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Higgs</a:t>
            </a: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 (permet d’expliquer pourquoi les particules ont une masse)</a:t>
            </a: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1115616" y="2924423"/>
            <a:ext cx="936625" cy="936625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6300117" y="1771898"/>
            <a:ext cx="792163" cy="503237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843692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découvertes en science fondamentale permettent les grandes avancées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transistors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inventés car on avait découvert la physique quantique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GPS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utilise la relativité générale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protonthérapie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permet de soigner des cancers à l’aide d’un accélérateur de protons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17313"/>
            <a:ext cx="2624445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17313"/>
            <a:ext cx="1180158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395536" y="3740840"/>
            <a:ext cx="82809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L’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imagerie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médicale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utilise les technologies de détection de la physique des particules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83768" y="5295553"/>
            <a:ext cx="35020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Système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tomographie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émission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positons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indirectes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recherche à des besoins spécifiques. Elle développe de nouvelles technologies qui servent ensuite à tout le monde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premiers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écrans tactiles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conçus au CERN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Web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a été inventé au CERN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0"/>
          <a:stretch>
            <a:fillRect/>
          </a:stretch>
        </p:blipFill>
        <p:spPr bwMode="auto">
          <a:xfrm>
            <a:off x="7092280" y="3645024"/>
            <a:ext cx="15779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216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660579" y="6159649"/>
            <a:ext cx="24479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“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Ferme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” de PC au CERN (2006)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395536" y="3424932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données du LHC occuperaient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chaque année une pile de CD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20 km. De nouveaux moyens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stockage et de calculs ont été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développés :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grille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ou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cloud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6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467544" y="2924944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SzPct val="10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Je vous remercie de votre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0443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a-t-on besoin d’accélérateurs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611560" y="1124744"/>
            <a:ext cx="78488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veut voir des particules élémentaires très petites (&lt; 10</a:t>
            </a:r>
            <a:r>
              <a:rPr lang="fr-FR" baseline="30000" dirty="0">
                <a:solidFill>
                  <a:schemeClr val="tx1"/>
                </a:solidFill>
              </a:rPr>
              <a:t>-18</a:t>
            </a:r>
            <a:r>
              <a:rPr lang="fr-FR" dirty="0">
                <a:solidFill>
                  <a:schemeClr val="tx1"/>
                </a:solidFill>
              </a:rPr>
              <a:t> m)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a besoin d’un microscope de très bonne résolution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502951" y="4366604"/>
            <a:ext cx="2592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sz="1800" dirty="0">
                <a:solidFill>
                  <a:srgbClr val="0000FF"/>
                </a:solidFill>
              </a:rPr>
              <a:t>Le spectre électromagnétique</a:t>
            </a:r>
          </a:p>
        </p:txBody>
      </p:sp>
      <p:pic>
        <p:nvPicPr>
          <p:cNvPr id="10" name="Image 9" descr="spectreluminu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11" y="3501008"/>
            <a:ext cx="4285073" cy="1979998"/>
          </a:xfrm>
          <a:prstGeom prst="rect">
            <a:avLst/>
          </a:prstGeom>
        </p:spPr>
      </p:pic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11560" y="2886035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résolution dépend de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611560" y="5661248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Il y a un lien entre la longueur d’onde de la lumière et l’énergie</a:t>
            </a:r>
          </a:p>
        </p:txBody>
      </p:sp>
    </p:spTree>
    <p:extLst>
      <p:ext uri="{BB962C8B-B14F-4D97-AF65-F5344CB8AC3E}">
        <p14:creationId xmlns:p14="http://schemas.microsoft.com/office/powerpoint/2010/main" val="23220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des petites dimensions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22786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Longueur d’onde de la lumière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07904" y="16915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Constante de Planck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88224" y="23488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Vitesse de la lumière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88224" y="3212976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Energie du photon (photon = « particule » de lumière)</a:t>
            </a: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827584" y="1111384"/>
            <a:ext cx="76328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physique quantique nous dit que :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En augmentant l’énergie on va diminuer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lumière visible correspond à une énergie de l’ordre de 1 eV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2555776" y="2924944"/>
            <a:ext cx="936104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4860032" y="2132856"/>
            <a:ext cx="72008" cy="64807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/>
          <p:cNvCxnSpPr/>
          <p:nvPr/>
        </p:nvCxnSpPr>
        <p:spPr bwMode="auto">
          <a:xfrm flipH="1">
            <a:off x="5580112" y="2636912"/>
            <a:ext cx="864096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5508104" y="3645025"/>
            <a:ext cx="792088" cy="2961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A8C98F0-42D7-64D6-E45F-7D1BC182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62" y="3032976"/>
            <a:ext cx="1168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unités de mesure de l’énergie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611560" y="1340768"/>
            <a:ext cx="7632848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Par définition: l’énergie acquise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 un électron qui voit une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différence de potentiel de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1 V est 1 eV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Donc 1 eV = 1,6 x 10</a:t>
            </a:r>
            <a:r>
              <a:rPr lang="fr-FR" baseline="30000" dirty="0">
                <a:solidFill>
                  <a:schemeClr val="tx1"/>
                </a:solidFill>
              </a:rPr>
              <a:t>-19 </a:t>
            </a:r>
            <a:r>
              <a:rPr lang="fr-FR" dirty="0">
                <a:solidFill>
                  <a:schemeClr val="tx1"/>
                </a:solidFill>
              </a:rPr>
              <a:t>J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L’eV est trop petit pour être utilisé,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donc on en utilise des multiples :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1 </a:t>
            </a:r>
            <a:r>
              <a:rPr lang="fr-FR" dirty="0" err="1">
                <a:solidFill>
                  <a:schemeClr val="tx1"/>
                </a:solidFill>
              </a:rPr>
              <a:t>keV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3</a:t>
            </a:r>
            <a:r>
              <a:rPr lang="fr-FR" dirty="0">
                <a:solidFill>
                  <a:schemeClr val="tx1"/>
                </a:solidFill>
              </a:rPr>
              <a:t> eV, 1 MeV = 10</a:t>
            </a:r>
            <a:r>
              <a:rPr lang="fr-FR" baseline="30000" dirty="0">
                <a:solidFill>
                  <a:schemeClr val="tx1"/>
                </a:solidFill>
              </a:rPr>
              <a:t>6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9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12</a:t>
            </a:r>
            <a:r>
              <a:rPr lang="fr-FR" dirty="0">
                <a:solidFill>
                  <a:schemeClr val="tx1"/>
                </a:solidFill>
              </a:rPr>
              <a:t> eV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124744"/>
            <a:ext cx="2647742" cy="21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9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taille des constituants de ma matière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557272"/>
            <a:ext cx="4302074" cy="432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88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combien d’énergie a-t-on besoin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8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755576" y="1124744"/>
            <a:ext cx="77048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regarder des objets de 10</a:t>
            </a:r>
            <a:r>
              <a:rPr lang="fr-FR" baseline="30000" dirty="0">
                <a:solidFill>
                  <a:schemeClr val="tx1"/>
                </a:solidFill>
              </a:rPr>
              <a:t>-18 </a:t>
            </a:r>
            <a:r>
              <a:rPr lang="fr-FR" dirty="0">
                <a:solidFill>
                  <a:schemeClr val="tx1"/>
                </a:solidFill>
              </a:rPr>
              <a:t>m, il faut environ une énergie de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Comment faire ? 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C’est pour cela qu’on dit qu’un proton correspond à une énergie de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Mais on a besoin de x 1000 plus d’énergie..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924944"/>
            <a:ext cx="1440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755576" y="2924944"/>
            <a:ext cx="77048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utilise la formule d’Einstein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convertit la matière en énergie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EDCAB5-EF9C-4375-AD4A-4490E13D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12" y="3438268"/>
            <a:ext cx="2108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fait-on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23528" y="1124744"/>
            <a:ext cx="864096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créé de la matière à partir d’énergie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comprendre, on doit répondre à une question : qu’est-ce que l’accélération ?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Augmenter la vitesse ?</a:t>
            </a:r>
            <a:endParaRPr lang="fr-FR" b="1" dirty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D’après la théorie de la relativité, c’est augmenter l’énergie !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Dans les accélérateurs, on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augmente l’énergie des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particules qu’on accélère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Donc elles deviennent</a:t>
            </a:r>
            <a:endParaRPr lang="fr-FR" b="1" dirty="0">
              <a:solidFill>
                <a:srgbClr val="FF0000"/>
              </a:solidFill>
            </a:endParaRPr>
          </a:p>
          <a:p>
            <a:pPr marL="457200" lvl="1" indent="0"/>
            <a:r>
              <a:rPr lang="fr-FR" dirty="0">
                <a:solidFill>
                  <a:schemeClr val="tx1"/>
                </a:solidFill>
              </a:rPr>
              <a:t>    plus lourdes !!</a:t>
            </a:r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4211961" y="2607295"/>
            <a:ext cx="11521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b="1" dirty="0">
                <a:solidFill>
                  <a:srgbClr val="FF0000"/>
                </a:solidFill>
              </a:rPr>
              <a:t>NON</a:t>
            </a:r>
          </a:p>
        </p:txBody>
      </p:sp>
      <p:pic>
        <p:nvPicPr>
          <p:cNvPr id="23" name="Image 22" descr="Fi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5064"/>
            <a:ext cx="39878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3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42631</TotalTime>
  <Words>2226</Words>
  <Application>Microsoft Macintosh PowerPoint</Application>
  <PresentationFormat>Affichage à l'écran (4:3)</PresentationFormat>
  <Paragraphs>496</Paragraphs>
  <Slides>34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Arial</vt:lpstr>
      <vt:lpstr>Calibri</vt:lpstr>
      <vt:lpstr>GeosansLight</vt:lpstr>
      <vt:lpstr>Symbol</vt:lpstr>
      <vt:lpstr>Times New Roman</vt:lpstr>
      <vt:lpstr>Ubuntu Condensed</vt:lpstr>
      <vt:lpstr>Wingdings</vt:lpstr>
      <vt:lpstr>Thème Office</vt:lpstr>
      <vt:lpstr>Présentation PowerPoint</vt:lpstr>
      <vt:lpstr>Plan</vt:lpstr>
      <vt:lpstr>Plan</vt:lpstr>
      <vt:lpstr>Pourquoi a-t-on besoin d’accélérateurs ?</vt:lpstr>
      <vt:lpstr>Pour des petites dimensions</vt:lpstr>
      <vt:lpstr>Nos unités de mesure de l’énergie</vt:lpstr>
      <vt:lpstr>La taille des constituants de ma matière</vt:lpstr>
      <vt:lpstr>De combien d’énergie a-t-on besoin ?</vt:lpstr>
      <vt:lpstr>Comment fait-on ?</vt:lpstr>
      <vt:lpstr>Comment faire des collisions ?</vt:lpstr>
      <vt:lpstr>Plan</vt:lpstr>
      <vt:lpstr>Le CERN</vt:lpstr>
      <vt:lpstr>Qui travaille au CERN ?</vt:lpstr>
      <vt:lpstr>Plan</vt:lpstr>
      <vt:lpstr>Le fil conducteur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Plan</vt:lpstr>
      <vt:lpstr>Les grandes dates du CERN : le LHC en 2008</vt:lpstr>
      <vt:lpstr>La conception du LHC</vt:lpstr>
      <vt:lpstr>Fonctionnement du LHC : la chaîne d’accélération</vt:lpstr>
      <vt:lpstr>Il faut guider et accélérer les protons</vt:lpstr>
      <vt:lpstr>Le faisceau du LHC</vt:lpstr>
      <vt:lpstr>Le LHC en chiffres</vt:lpstr>
      <vt:lpstr>La découverte du boson de Higgs au LHC</vt:lpstr>
      <vt:lpstr>Plan</vt:lpstr>
      <vt:lpstr>Les apports pour la société : les retombées directes</vt:lpstr>
      <vt:lpstr>Les apports pour la société : les retombées indirectes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serrano</dc:creator>
  <cp:keywords/>
  <dc:description/>
  <cp:lastModifiedBy>Microsoft Office User</cp:lastModifiedBy>
  <cp:revision>1535</cp:revision>
  <cp:lastPrinted>2016-03-10T20:09:48Z</cp:lastPrinted>
  <dcterms:created xsi:type="dcterms:W3CDTF">2008-03-26T13:13:01Z</dcterms:created>
  <dcterms:modified xsi:type="dcterms:W3CDTF">2023-03-07T11:42:51Z</dcterms:modified>
</cp:coreProperties>
</file>