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3"/>
  </p:notesMasterIdLst>
  <p:sldIdLst>
    <p:sldId id="256" r:id="rId2"/>
    <p:sldId id="316" r:id="rId3"/>
    <p:sldId id="317" r:id="rId4"/>
    <p:sldId id="318" r:id="rId5"/>
    <p:sldId id="261" r:id="rId6"/>
    <p:sldId id="277" r:id="rId7"/>
    <p:sldId id="282" r:id="rId8"/>
    <p:sldId id="311" r:id="rId9"/>
    <p:sldId id="315" r:id="rId10"/>
    <p:sldId id="287" r:id="rId11"/>
    <p:sldId id="290" r:id="rId12"/>
    <p:sldId id="269" r:id="rId13"/>
    <p:sldId id="271" r:id="rId14"/>
    <p:sldId id="288" r:id="rId15"/>
    <p:sldId id="275" r:id="rId16"/>
    <p:sldId id="286" r:id="rId17"/>
    <p:sldId id="280" r:id="rId18"/>
    <p:sldId id="273" r:id="rId19"/>
    <p:sldId id="274" r:id="rId20"/>
    <p:sldId id="276" r:id="rId21"/>
    <p:sldId id="314" r:id="rId22"/>
  </p:sldIdLst>
  <p:sldSz cx="12192000" cy="6858000"/>
  <p:notesSz cx="6858000" cy="9144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0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unts\OneDrive\Desktop\AMtimeli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d.docs.live.net/81645ddce480a28f/Desktop/AMtimeli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forward val="3"/>
            <c:dispRSqr val="0"/>
            <c:dispEq val="0"/>
          </c:trendline>
          <c:xVal>
            <c:numRef>
              <c:f>Data!$I$15:$I$29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</c:numCache>
            </c:numRef>
          </c:xVal>
          <c:yVal>
            <c:numRef>
              <c:f>Data!$K$15:$K$29</c:f>
              <c:numCache>
                <c:formatCode>General</c:formatCode>
                <c:ptCount val="15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8</c:v>
                </c:pt>
                <c:pt idx="8">
                  <c:v>10</c:v>
                </c:pt>
                <c:pt idx="9">
                  <c:v>12</c:v>
                </c:pt>
                <c:pt idx="10">
                  <c:v>16</c:v>
                </c:pt>
                <c:pt idx="11">
                  <c:v>21</c:v>
                </c:pt>
                <c:pt idx="12">
                  <c:v>31</c:v>
                </c:pt>
                <c:pt idx="13">
                  <c:v>34</c:v>
                </c:pt>
                <c:pt idx="14">
                  <c:v>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2FB-411F-90AE-CACAC0020F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4076991"/>
        <c:axId val="244653263"/>
      </c:scatterChart>
      <c:valAx>
        <c:axId val="374076991"/>
        <c:scaling>
          <c:orientation val="minMax"/>
          <c:max val="202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4653263"/>
        <c:crosses val="autoZero"/>
        <c:crossBetween val="midCat"/>
      </c:valAx>
      <c:valAx>
        <c:axId val="244653263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Cumulative</a:t>
                </a:r>
                <a:r>
                  <a:rPr lang="en-US" sz="2000" baseline="0" dirty="0"/>
                  <a:t> n</a:t>
                </a:r>
                <a:r>
                  <a:rPr lang="en-US" sz="2000" dirty="0"/>
                  <a:t>umber</a:t>
                </a:r>
                <a:r>
                  <a:rPr lang="en-US" sz="2000" baseline="0" dirty="0"/>
                  <a:t> of events</a:t>
                </a:r>
                <a:endParaRPr lang="en-US" sz="2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40769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9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8A7-496C-9828-712932C67DF3}"/>
              </c:ext>
            </c:extLst>
          </c:dPt>
          <c:dPt>
            <c:idx val="1"/>
            <c:bubble3D val="0"/>
            <c:explosion val="6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8A7-496C-9828-712932C67DF3}"/>
              </c:ext>
            </c:extLst>
          </c:dPt>
          <c:dPt>
            <c:idx val="2"/>
            <c:bubble3D val="0"/>
            <c:explosion val="9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8A7-496C-9828-712932C67DF3}"/>
              </c:ext>
            </c:extLst>
          </c:dPt>
          <c:dPt>
            <c:idx val="3"/>
            <c:bubble3D val="0"/>
            <c:explosion val="7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8A7-496C-9828-712932C67DF3}"/>
              </c:ext>
            </c:extLst>
          </c:dPt>
          <c:dPt>
            <c:idx val="4"/>
            <c:bubble3D val="0"/>
            <c:explosion val="9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A8A7-496C-9828-712932C67DF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8A7-496C-9828-712932C67DF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8A7-496C-9828-712932C67DF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A8A7-496C-9828-712932C67DF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A8A7-496C-9828-712932C67DF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A8A7-496C-9828-712932C67D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Data!$S$41:$S$45</c:f>
              <c:strCache>
                <c:ptCount val="5"/>
                <c:pt idx="0">
                  <c:v>SS</c:v>
                </c:pt>
                <c:pt idx="1">
                  <c:v>Ti</c:v>
                </c:pt>
                <c:pt idx="2">
                  <c:v>Cu</c:v>
                </c:pt>
                <c:pt idx="3">
                  <c:v>Al</c:v>
                </c:pt>
                <c:pt idx="4">
                  <c:v>Nb</c:v>
                </c:pt>
              </c:strCache>
            </c:strRef>
          </c:cat>
          <c:val>
            <c:numRef>
              <c:f>Data!$T$41:$T$45</c:f>
              <c:numCache>
                <c:formatCode>General</c:formatCode>
                <c:ptCount val="5"/>
                <c:pt idx="0">
                  <c:v>6</c:v>
                </c:pt>
                <c:pt idx="1">
                  <c:v>4</c:v>
                </c:pt>
                <c:pt idx="2">
                  <c:v>8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8A7-496C-9828-712932C67DF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6DEBD-B017-4760-A4AC-78CB9EC75F00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FF174-45E9-4A1A-A34C-3C890A5755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46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FF174-45E9-4A1A-A34C-3C890A5755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78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77" y="0"/>
            <a:ext cx="12192175" cy="6858000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 bwMode="auto">
          <a:xfrm>
            <a:off x="2937164" y="831272"/>
            <a:ext cx="6391563" cy="55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56961D-6433-4756-A273-B8055EE0EBDD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pied de page 7">
            <a:extLst>
              <a:ext uri="{FF2B5EF4-FFF2-40B4-BE49-F238E27FC236}">
                <a16:creationId xmlns:a16="http://schemas.microsoft.com/office/drawing/2014/main" id="{6E283CD5-043C-4D98-AEB3-EDB9E244F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fabrication additive appliquée aux accélérateurs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238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179" cy="6858000"/>
          </a:xfrm>
          <a:prstGeom prst="rect">
            <a:avLst/>
          </a:prstGeom>
        </p:spPr>
      </p:pic>
      <p:sp>
        <p:nvSpPr>
          <p:cNvPr id="5" name="Rectangle 10"/>
          <p:cNvSpPr/>
          <p:nvPr/>
        </p:nvSpPr>
        <p:spPr bwMode="auto">
          <a:xfrm>
            <a:off x="2937164" y="831272"/>
            <a:ext cx="6391563" cy="55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 bwMode="auto">
          <a:xfrm>
            <a:off x="2734491" y="217716"/>
            <a:ext cx="6313716" cy="374469"/>
          </a:xfrm>
        </p:spPr>
        <p:txBody>
          <a:bodyPr>
            <a:noAutofit/>
          </a:bodyPr>
          <a:lstStyle>
            <a:lvl1pPr>
              <a:defRPr sz="2100" b="1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75" y="646827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 i="1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9448625" y="649287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56961D-6433-4756-A273-B8055EE0EBDD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7"/>
            <a:ext cx="9883095" cy="325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" name="Espace réservé du pied de page 7">
            <a:extLst>
              <a:ext uri="{FF2B5EF4-FFF2-40B4-BE49-F238E27FC236}">
                <a16:creationId xmlns:a16="http://schemas.microsoft.com/office/drawing/2014/main" id="{E48A5525-3176-434C-B18A-C5634DFA8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La fabrication additive appliquée aux accélérateurs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54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215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87247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La fabrication additive appliquée aux accélérateurs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6961D-6433-4756-A273-B8055EE0EBD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EA106D34-85B6-4885-B69A-CFCABC2C3731}"/>
              </a:ext>
            </a:extLst>
          </p:cNvPr>
          <p:cNvSpPr txBox="1">
            <a:spLocks/>
          </p:cNvSpPr>
          <p:nvPr/>
        </p:nvSpPr>
        <p:spPr bwMode="auto">
          <a:xfrm>
            <a:off x="4038600" y="6492876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 b="1" i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CeMaP@IJCLab.in2p3.fr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972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hdr="0" dt="0"/>
  <p:txStyles>
    <p:titleStyle>
      <a:lvl1pPr algn="l" defTabSz="685800" eaLnBrk="1" hangingPunct="1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eaLnBrk="1" hangingPunct="1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indico.ijclab.in2p3.fr/event/7055/contributions/22436/attachments/16682/21653/R%20GERARD%20-%20La%20Fabrication%20Additive%20me%CC%81tal%20au%20De%CC%81partement%20d%27inge%CC%81nierie%20du.pdf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ndico.cern.ch/event/567462/contributions/2293345/attachments/1353055/2044352/PS_DUMPREVIEW_Metal_Additive_Manufacturing_RG.pdf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929/ethz-b-00051497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d.infn.it/eng/infn-proposal-ranked-among-the-best-technology-transfer-projects-selected-by-the-regione-veneto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ndico.ijclab.in2p3.fr/event/7055/contributions/22436/attachments/16682/21653/R%20GERARD%20-%20La%20Fabrication%20Additive%20me%CC%81tal%20au%20De%CC%81partement%20d%27inge%CC%81nierie%20du.pdf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08160/contributions/2907448/attachments/1659769/2658741/MMP_development_RD_-_SRF_workshop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lconf.web.cern.ch/srf2015/papers/thpb042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instruments5040035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82C2DB-5282-451E-8BEC-08932AC7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6961D-6433-4756-A273-B8055EE0EBDD}" type="slidenum">
              <a:rPr lang="fr-FR" smtClean="0"/>
              <a:t>1</a:t>
            </a:fld>
            <a:endParaRPr lang="fr-FR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35E5806-6C1E-4320-B7BD-D99A21D8F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1683" y="3356027"/>
            <a:ext cx="9144000" cy="2533144"/>
          </a:xfrm>
        </p:spPr>
        <p:txBody>
          <a:bodyPr anchor="t">
            <a:noAutofit/>
          </a:bodyPr>
          <a:lstStyle/>
          <a:p>
            <a:r>
              <a:rPr lang="fr-FR" sz="3600" b="1" dirty="0"/>
              <a:t>La fabrication additive </a:t>
            </a:r>
            <a:br>
              <a:rPr lang="fr-FR" sz="3600" b="1" dirty="0"/>
            </a:br>
            <a:r>
              <a:rPr lang="fr-FR" sz="3600" b="1" dirty="0"/>
              <a:t>appliquée aux accélérateurs</a:t>
            </a:r>
            <a:br>
              <a:rPr lang="fr-FR" sz="3600" b="1"/>
            </a:br>
            <a:br>
              <a:rPr lang="fr-FR" sz="3600" b="1"/>
            </a:br>
            <a:r>
              <a:rPr lang="fr-FR" sz="2800" i="1" u="sng">
                <a:solidFill>
                  <a:srgbClr val="E05314"/>
                </a:solidFill>
              </a:rPr>
              <a:t>Nicolas </a:t>
            </a:r>
            <a:r>
              <a:rPr lang="fr-FR" sz="2800" i="1" u="sng" dirty="0">
                <a:solidFill>
                  <a:srgbClr val="E05314"/>
                </a:solidFill>
              </a:rPr>
              <a:t>Delerue</a:t>
            </a:r>
            <a:br>
              <a:rPr lang="fr-FR" sz="2800" i="1" u="sng" dirty="0">
                <a:solidFill>
                  <a:srgbClr val="E05314"/>
                </a:solidFill>
              </a:rPr>
            </a:br>
            <a:r>
              <a:rPr lang="fr-FR" sz="2800" b="1" dirty="0"/>
              <a:t>(avec de nombreuses diapositives de </a:t>
            </a:r>
            <a:r>
              <a:rPr lang="fr-FR" sz="2800" b="1" dirty="0" err="1"/>
              <a:t>Guntis</a:t>
            </a:r>
            <a:r>
              <a:rPr lang="fr-FR" sz="2800" b="1" dirty="0"/>
              <a:t> </a:t>
            </a:r>
            <a:r>
              <a:rPr lang="fr-FR" sz="2800" b="1" dirty="0" err="1"/>
              <a:t>Pikurs</a:t>
            </a:r>
            <a:r>
              <a:rPr lang="fr-FR" sz="2800" b="1" dirty="0"/>
              <a:t>)</a:t>
            </a:r>
            <a:endParaRPr lang="fr-FR" sz="2800" i="1" dirty="0">
              <a:solidFill>
                <a:srgbClr val="E05314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C65E2B-8471-A2C3-3A03-BB7F3BD98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58" y="1243403"/>
            <a:ext cx="2241851" cy="1803006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1BCF77A-64D1-2CCE-F10D-8A101061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fabrication additive appliquée aux accélérateurs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607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D5FCD-75FD-49F7-A108-31FB91DB5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9048" y="5390487"/>
            <a:ext cx="8051288" cy="36512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207C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https://indico.ijclab.in2p3.fr/event/7055/contributions/22436/attachments/16682/21653/R%20GERARD%20-%20La%20Fabrication%20Additive%20me%CC%81tal%20au%20De%CC%81partement%20d%27inge%CC%81nierie%20du.pdf</a:t>
            </a:r>
            <a:endParaRPr lang="en-US" dirty="0">
              <a:solidFill>
                <a:srgbClr val="F207CA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431609-22B8-4388-8125-044270E49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SPS pumping port shielding (CERN)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B7CE3-7713-4B27-98F7-FFC22E33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6077" y="6381328"/>
            <a:ext cx="5760000" cy="365125"/>
          </a:xfrm>
        </p:spPr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B8E06-45A9-4EB9-B4F6-5ADAB59A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372DC-BE2E-4FE0-8335-DA751F1B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519589"/>
            <a:ext cx="9982616" cy="34494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750F69-0CC2-44A0-91DB-3640D5A33864}"/>
              </a:ext>
            </a:extLst>
          </p:cNvPr>
          <p:cNvSpPr/>
          <p:nvPr/>
        </p:nvSpPr>
        <p:spPr>
          <a:xfrm>
            <a:off x="6489199" y="4969079"/>
            <a:ext cx="464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of R. Gerard - CERN EN-MME - </a:t>
            </a:r>
            <a:r>
              <a:rPr lang="en-US" dirty="0" err="1"/>
              <a:t>Foselev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36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2CF77-D386-4DEA-8E02-BF2A4504A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207C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https://indico.cern.ch/event/567462/contributions/2293345/attachments/1353055/2044352/PS_DUMPREVIEW_Metal_Additive_Manufacturing_RG.pdf</a:t>
            </a:r>
            <a:endParaRPr lang="en-US" dirty="0">
              <a:solidFill>
                <a:srgbClr val="F207CA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799D2A-561D-4D4B-AD07-589C0D4D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LIEBE: Heat Exchanger Lead-</a:t>
            </a:r>
            <a:r>
              <a:rPr lang="en-US" b="1" dirty="0" err="1"/>
              <a:t>Bishmut</a:t>
            </a:r>
            <a:r>
              <a:rPr lang="en-US" b="1" dirty="0"/>
              <a:t>/Water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2B0B-9084-4BCA-85D3-AD81746E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166BA-AD13-4C54-82DD-C627470DF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D4D43-D3BE-4C5D-BB1D-580CA22CF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313376"/>
            <a:ext cx="7281977" cy="366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4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46DA71-C8F1-4A79-BD77-F112A274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049" y="648512"/>
            <a:ext cx="10067512" cy="56197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Winding former of superconducting solenoid coil (ETH Zurich)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27AF9-CADB-47FA-BC32-79903107B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000" y="6209488"/>
            <a:ext cx="5760000" cy="365125"/>
          </a:xfrm>
        </p:spPr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E6780-0DD4-4C6D-AEDC-43ED0259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478CC1-4216-4369-896E-8613F3991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3"/>
          <a:stretch/>
        </p:blipFill>
        <p:spPr>
          <a:xfrm>
            <a:off x="1043705" y="1340767"/>
            <a:ext cx="5808256" cy="4377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A3A676-46CB-445D-820C-6236FC12598A}"/>
              </a:ext>
            </a:extLst>
          </p:cNvPr>
          <p:cNvSpPr/>
          <p:nvPr/>
        </p:nvSpPr>
        <p:spPr>
          <a:xfrm>
            <a:off x="7847255" y="1574105"/>
            <a:ext cx="3698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Material: </a:t>
            </a:r>
            <a:r>
              <a:rPr lang="en-US" dirty="0"/>
              <a:t>316L;</a:t>
            </a:r>
          </a:p>
          <a:p>
            <a:r>
              <a:rPr lang="en-US" b="1" dirty="0">
                <a:solidFill>
                  <a:srgbClr val="0070C0"/>
                </a:solidFill>
              </a:rPr>
              <a:t>Layer:</a:t>
            </a:r>
            <a:r>
              <a:rPr lang="en-US" dirty="0"/>
              <a:t> </a:t>
            </a:r>
            <a:r>
              <a:rPr lang="el-GR" dirty="0"/>
              <a:t>30 μ</a:t>
            </a:r>
            <a:r>
              <a:rPr lang="en-US" dirty="0"/>
              <a:t>m;</a:t>
            </a:r>
          </a:p>
          <a:p>
            <a:r>
              <a:rPr lang="en-US" b="1" dirty="0">
                <a:solidFill>
                  <a:srgbClr val="0070C0"/>
                </a:solidFill>
              </a:rPr>
              <a:t>Machine:</a:t>
            </a:r>
            <a:r>
              <a:rPr lang="en-US" dirty="0"/>
              <a:t> </a:t>
            </a:r>
            <a:r>
              <a:rPr lang="en-US" dirty="0" err="1"/>
              <a:t>Mlab</a:t>
            </a:r>
            <a:r>
              <a:rPr lang="en-US" dirty="0"/>
              <a:t> </a:t>
            </a:r>
            <a:r>
              <a:rPr lang="en-US" dirty="0" err="1"/>
              <a:t>Cusing</a:t>
            </a:r>
            <a:r>
              <a:rPr lang="en-US" dirty="0"/>
              <a:t> R (GE Additive) </a:t>
            </a:r>
          </a:p>
          <a:p>
            <a:r>
              <a:rPr lang="en-US" b="1" dirty="0">
                <a:solidFill>
                  <a:srgbClr val="0070C0"/>
                </a:solidFill>
              </a:rPr>
              <a:t>Process: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PBF-LB/M/316L;</a:t>
            </a:r>
          </a:p>
          <a:p>
            <a:r>
              <a:rPr lang="en-US" dirty="0" err="1"/>
              <a:t>Yb:YAG</a:t>
            </a:r>
            <a:r>
              <a:rPr lang="en-US" dirty="0"/>
              <a:t> fiber laser 1070 nm;</a:t>
            </a:r>
          </a:p>
          <a:p>
            <a:r>
              <a:rPr lang="en-US" dirty="0"/>
              <a:t>Focal diameter of 50 µm;</a:t>
            </a:r>
          </a:p>
          <a:p>
            <a:r>
              <a:rPr lang="en-US" dirty="0"/>
              <a:t>Max power 100W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EB3888-615F-462E-9817-74B603C530B4}"/>
              </a:ext>
            </a:extLst>
          </p:cNvPr>
          <p:cNvSpPr/>
          <p:nvPr/>
        </p:nvSpPr>
        <p:spPr>
          <a:xfrm>
            <a:off x="3189552" y="5738902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https://doi.org/10.3929/ethz-b-000514979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58075C-B336-4E26-8A93-C597D39ACC87}"/>
              </a:ext>
            </a:extLst>
          </p:cNvPr>
          <p:cNvSpPr txBox="1"/>
          <p:nvPr/>
        </p:nvSpPr>
        <p:spPr>
          <a:xfrm>
            <a:off x="7824192" y="393305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Research is focused on  manufacturing parameter optimization for different overhangs </a:t>
            </a:r>
          </a:p>
        </p:txBody>
      </p:sp>
    </p:spTree>
    <p:extLst>
      <p:ext uri="{BB962C8B-B14F-4D97-AF65-F5344CB8AC3E}">
        <p14:creationId xmlns:p14="http://schemas.microsoft.com/office/powerpoint/2010/main" val="576223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0A2246-C09B-469A-8ABB-A052499E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55625"/>
            <a:ext cx="11161240" cy="561974"/>
          </a:xfrm>
        </p:spPr>
        <p:txBody>
          <a:bodyPr>
            <a:normAutofit/>
          </a:bodyPr>
          <a:lstStyle/>
          <a:p>
            <a:r>
              <a:rPr lang="en-US" b="1" dirty="0"/>
              <a:t>Highly efficient beam dump prototype for SPES LNL INFN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57456-61CA-41FF-8E6F-F7D775A1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C2D12-36FC-4D80-AFCA-E638FBDFD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C7C59B8-4955-43CA-B1C9-50FDF46C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5" y="1412776"/>
            <a:ext cx="6542427" cy="3751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FE81EA-E920-4640-A09B-1D8312B686B3}"/>
              </a:ext>
            </a:extLst>
          </p:cNvPr>
          <p:cNvSpPr txBox="1"/>
          <p:nvPr/>
        </p:nvSpPr>
        <p:spPr>
          <a:xfrm>
            <a:off x="2351584" y="5076979"/>
            <a:ext cx="5030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https://www.pd.infn.it/eng/infn-proposal-ranked-among-the-best-technology-transfer-projects-selected-by-the-regione-veneto/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57A0A3-11CD-416B-A705-1D59B624A1E9}"/>
              </a:ext>
            </a:extLst>
          </p:cNvPr>
          <p:cNvSpPr/>
          <p:nvPr/>
        </p:nvSpPr>
        <p:spPr>
          <a:xfrm>
            <a:off x="7655511" y="1397867"/>
            <a:ext cx="36982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Material: </a:t>
            </a:r>
            <a:r>
              <a:rPr lang="en-US" dirty="0"/>
              <a:t>Cu OFHC;</a:t>
            </a:r>
          </a:p>
          <a:p>
            <a:r>
              <a:rPr lang="en-US" b="1" dirty="0">
                <a:solidFill>
                  <a:srgbClr val="0070C0"/>
                </a:solidFill>
              </a:rPr>
              <a:t>Layer:</a:t>
            </a:r>
            <a:r>
              <a:rPr lang="en-US" dirty="0"/>
              <a:t> </a:t>
            </a:r>
            <a:r>
              <a:rPr lang="el-GR" dirty="0"/>
              <a:t>30 μ</a:t>
            </a:r>
            <a:r>
              <a:rPr lang="en-US" dirty="0"/>
              <a:t>m;</a:t>
            </a:r>
          </a:p>
          <a:p>
            <a:r>
              <a:rPr lang="en-US" b="1" dirty="0">
                <a:solidFill>
                  <a:srgbClr val="0070C0"/>
                </a:solidFill>
              </a:rPr>
              <a:t>Machine:</a:t>
            </a:r>
            <a:r>
              <a:rPr lang="en-US" dirty="0"/>
              <a:t> SISMA Mysint100 PM</a:t>
            </a:r>
          </a:p>
          <a:p>
            <a:r>
              <a:rPr lang="en-US" b="1" dirty="0">
                <a:solidFill>
                  <a:srgbClr val="0070C0"/>
                </a:solidFill>
              </a:rPr>
              <a:t>Process: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PBF-LB/M/</a:t>
            </a:r>
            <a:r>
              <a:rPr lang="en-US" dirty="0" err="1"/>
              <a:t>CuOFHC</a:t>
            </a:r>
            <a:r>
              <a:rPr lang="en-US" dirty="0"/>
              <a:t>;</a:t>
            </a:r>
          </a:p>
          <a:p>
            <a:r>
              <a:rPr lang="en-US" dirty="0"/>
              <a:t>Fiber laser, 1070nm;</a:t>
            </a:r>
          </a:p>
          <a:p>
            <a:r>
              <a:rPr lang="en-US" dirty="0"/>
              <a:t>Spot size of ~30 </a:t>
            </a:r>
            <a:r>
              <a:rPr lang="en-US" dirty="0" err="1"/>
              <a:t>μm</a:t>
            </a:r>
            <a:r>
              <a:rPr lang="en-US" dirty="0"/>
              <a:t>;</a:t>
            </a:r>
          </a:p>
          <a:p>
            <a:r>
              <a:rPr lang="en-US" dirty="0"/>
              <a:t>Max power 200W;</a:t>
            </a:r>
          </a:p>
          <a:p>
            <a:r>
              <a:rPr lang="en-US" dirty="0"/>
              <a:t>Printed volume: 88392 mm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Printing height Z of 32mm</a:t>
            </a:r>
          </a:p>
          <a:p>
            <a:r>
              <a:rPr lang="en-US" dirty="0"/>
              <a:t>Print job of ~75 hours</a:t>
            </a:r>
          </a:p>
          <a:p>
            <a:r>
              <a:rPr lang="en-US" dirty="0"/>
              <a:t>Reached relative density of 98.1 %</a:t>
            </a:r>
          </a:p>
        </p:txBody>
      </p:sp>
    </p:spTree>
    <p:extLst>
      <p:ext uri="{BB962C8B-B14F-4D97-AF65-F5344CB8AC3E}">
        <p14:creationId xmlns:p14="http://schemas.microsoft.com/office/powerpoint/2010/main" val="1598586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0E6DF-E597-48D1-99DE-DA0D82B3B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5209" y="5063507"/>
            <a:ext cx="9347432" cy="59774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207C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https://indico.ijclab.in2p3.fr/event/7055/contributions/22436/attachments/16682/21653/R%20GERARD%20-%20La%20Fabrication%20Additive%20me%CC%81tal%20au%20De%CC%81partement%20d%27inge%CC%81nierie%20du.pdf</a:t>
            </a:r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7BC202-B050-496B-976E-B6CA30174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61" y="710276"/>
            <a:ext cx="3946831" cy="561974"/>
          </a:xfrm>
        </p:spPr>
        <p:txBody>
          <a:bodyPr>
            <a:normAutofit/>
          </a:bodyPr>
          <a:lstStyle/>
          <a:p>
            <a:r>
              <a:rPr lang="en-US" b="1" dirty="0"/>
              <a:t>CLIC RF spiral load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757C0-525F-406A-B983-C14B92BAD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0F9D7-97CC-4B0C-95F8-B6A86F5B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EC2606-9F64-4DA0-A0E6-FB80DE58FACE}"/>
              </a:ext>
            </a:extLst>
          </p:cNvPr>
          <p:cNvSpPr/>
          <p:nvPr/>
        </p:nvSpPr>
        <p:spPr>
          <a:xfrm>
            <a:off x="1991544" y="1772816"/>
            <a:ext cx="5706837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FCD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32ED54-5A5A-460E-8294-57631D89533B}"/>
              </a:ext>
            </a:extLst>
          </p:cNvPr>
          <p:cNvSpPr/>
          <p:nvPr/>
        </p:nvSpPr>
        <p:spPr>
          <a:xfrm>
            <a:off x="2927648" y="1937594"/>
            <a:ext cx="4680520" cy="195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B3E720-0739-4EAE-AD0E-7208D558B3D6}"/>
              </a:ext>
            </a:extLst>
          </p:cNvPr>
          <p:cNvSpPr/>
          <p:nvPr/>
        </p:nvSpPr>
        <p:spPr>
          <a:xfrm>
            <a:off x="2135560" y="2060848"/>
            <a:ext cx="79208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E2DD44-A5E2-4BA8-A786-49AC3E205453}"/>
              </a:ext>
            </a:extLst>
          </p:cNvPr>
          <p:cNvSpPr/>
          <p:nvPr/>
        </p:nvSpPr>
        <p:spPr>
          <a:xfrm>
            <a:off x="3216000" y="1272250"/>
            <a:ext cx="3024016" cy="665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130919-38CD-4B84-9236-663228E3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48" y="1196752"/>
            <a:ext cx="8084365" cy="350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3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EF0A36-3E11-42BF-8753-0A6145BE7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Additively manufactured HOM Coupler (CERN)</a:t>
            </a:r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E2E0E-20A2-4AF3-B6CF-3E56C1F2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6290" y="6247641"/>
            <a:ext cx="5760000" cy="365125"/>
          </a:xfrm>
        </p:spPr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9B070-B47D-4BE9-86B7-369C1B08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6C66A-3EFD-43F3-BBEA-C17E7F6C9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196752"/>
            <a:ext cx="6409821" cy="4624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53B899-5451-4BDD-905C-1520E9326D6D}"/>
              </a:ext>
            </a:extLst>
          </p:cNvPr>
          <p:cNvSpPr txBox="1"/>
          <p:nvPr/>
        </p:nvSpPr>
        <p:spPr>
          <a:xfrm>
            <a:off x="3334418" y="5338027"/>
            <a:ext cx="3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</a:t>
            </a:r>
            <a:r>
              <a:rPr lang="en-US" dirty="0" err="1"/>
              <a:t>P.Trubacova</a:t>
            </a:r>
            <a:r>
              <a:rPr lang="en-US" dirty="0"/>
              <a:t> (CERN EN-MME)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F5BC4A-7730-48B6-8DEE-CF4E585BCCB4}"/>
              </a:ext>
            </a:extLst>
          </p:cNvPr>
          <p:cNvSpPr/>
          <p:nvPr/>
        </p:nvSpPr>
        <p:spPr>
          <a:xfrm>
            <a:off x="7464152" y="1268760"/>
            <a:ext cx="3984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Process: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PBF-LB/M/Ti6Al4V;</a:t>
            </a:r>
          </a:p>
          <a:p>
            <a:r>
              <a:rPr lang="en-US" b="1" dirty="0">
                <a:solidFill>
                  <a:srgbClr val="F207CA"/>
                </a:solidFill>
              </a:rPr>
              <a:t>Postprocessed at: </a:t>
            </a:r>
            <a:r>
              <a:rPr lang="en-US" b="1" dirty="0"/>
              <a:t>BINC Industries</a:t>
            </a:r>
            <a:r>
              <a:rPr lang="en-US" dirty="0"/>
              <a:t>, </a:t>
            </a:r>
          </a:p>
          <a:p>
            <a:r>
              <a:rPr lang="en-GB" dirty="0"/>
              <a:t>MMP average material removal </a:t>
            </a:r>
            <a:r>
              <a:rPr lang="en-GB" b="1" dirty="0"/>
              <a:t>85.5 ± 23.9µm</a:t>
            </a:r>
          </a:p>
          <a:p>
            <a:r>
              <a:rPr lang="en-GB" dirty="0"/>
              <a:t>Final Ra0.02…0.03µm</a:t>
            </a:r>
          </a:p>
          <a:p>
            <a:endParaRPr lang="en-GB" b="1" dirty="0"/>
          </a:p>
          <a:p>
            <a:endParaRPr lang="en-GB" b="1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DFBCCA-7CC5-460C-B447-FB74FA9670DA}"/>
              </a:ext>
            </a:extLst>
          </p:cNvPr>
          <p:cNvSpPr/>
          <p:nvPr/>
        </p:nvSpPr>
        <p:spPr>
          <a:xfrm>
            <a:off x="1451484" y="5746935"/>
            <a:ext cx="10405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https://indico.cern.ch/event/708160/contributions/2907448/attachments/1659769/2658741/MMP_development_RD_-_SRF_workshop.pdf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89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D6BF09-D0DC-4FC2-8351-00CA37131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SRF single-cell cavity (RadiaBeam)</a:t>
            </a:r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3239A-A477-4F9D-82FE-F0F61643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864E5-7C13-49D8-853F-0EC9F24E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3ECA4-575E-446D-AF0E-19DAA4F75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139395"/>
            <a:ext cx="4864223" cy="45792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3FE341-5247-441B-A8A3-7EB71DD9E722}"/>
              </a:ext>
            </a:extLst>
          </p:cNvPr>
          <p:cNvSpPr/>
          <p:nvPr/>
        </p:nvSpPr>
        <p:spPr>
          <a:xfrm>
            <a:off x="6073378" y="1139395"/>
            <a:ext cx="3408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Material:</a:t>
            </a:r>
            <a:r>
              <a:rPr lang="en-US" dirty="0"/>
              <a:t> 316L; </a:t>
            </a:r>
            <a:r>
              <a:rPr lang="en-US" dirty="0" err="1"/>
              <a:t>Nb</a:t>
            </a:r>
            <a:endParaRPr lang="en-US" dirty="0"/>
          </a:p>
          <a:p>
            <a:r>
              <a:rPr lang="en-US" b="1" dirty="0">
                <a:solidFill>
                  <a:srgbClr val="F207CA"/>
                </a:solidFill>
              </a:rPr>
              <a:t>Technology:</a:t>
            </a:r>
            <a:r>
              <a:rPr lang="en-US" dirty="0"/>
              <a:t> PBF-EB/M</a:t>
            </a:r>
          </a:p>
          <a:p>
            <a:r>
              <a:rPr lang="en-US" b="1" dirty="0">
                <a:solidFill>
                  <a:srgbClr val="005DE0"/>
                </a:solidFill>
              </a:rPr>
              <a:t>Machine: </a:t>
            </a:r>
            <a:r>
              <a:rPr lang="en-US" dirty="0" err="1"/>
              <a:t>Arcam</a:t>
            </a:r>
            <a:r>
              <a:rPr lang="en-US" dirty="0"/>
              <a:t> AB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Developed at: </a:t>
            </a:r>
            <a:r>
              <a:rPr lang="en-US" dirty="0" err="1"/>
              <a:t>RadiaBeam</a:t>
            </a:r>
            <a:r>
              <a:rPr lang="en-US" dirty="0"/>
              <a:t>, 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Vacuum: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7A94C-E303-4B2D-A418-5893556EEA3F}"/>
              </a:ext>
            </a:extLst>
          </p:cNvPr>
          <p:cNvSpPr/>
          <p:nvPr/>
        </p:nvSpPr>
        <p:spPr>
          <a:xfrm>
            <a:off x="1681398" y="56612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5DE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https://accelconf.web.cern.ch/srf2015/papers/thpb042.pdf)</a:t>
            </a:r>
            <a:endParaRPr lang="en-US" dirty="0">
              <a:solidFill>
                <a:srgbClr val="005D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07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E5C8EC-23E0-4814-A1F5-FCFF0C66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I.FAST WP10.4. RF cavities (INFN DIAM)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6671-84B4-43D5-8DFE-B36C38E5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000" y="6268902"/>
            <a:ext cx="5760000" cy="365125"/>
          </a:xfrm>
        </p:spPr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57F98-212C-4F11-BE5F-67D69B7F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4B5A1-3E80-4D89-931F-39CC18E73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02" y="1062626"/>
            <a:ext cx="6152559" cy="4611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8F44FA-430D-42C4-B84D-C800C5CADBAA}"/>
              </a:ext>
            </a:extLst>
          </p:cNvPr>
          <p:cNvSpPr/>
          <p:nvPr/>
        </p:nvSpPr>
        <p:spPr>
          <a:xfrm>
            <a:off x="7464151" y="1268760"/>
            <a:ext cx="4032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Material: </a:t>
            </a:r>
            <a:r>
              <a:rPr lang="en-US" dirty="0"/>
              <a:t>Cu OFHC;</a:t>
            </a:r>
          </a:p>
          <a:p>
            <a:r>
              <a:rPr lang="en-US" b="1" dirty="0">
                <a:solidFill>
                  <a:srgbClr val="0070C0"/>
                </a:solidFill>
              </a:rPr>
              <a:t>Process: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PBF-LB/M/</a:t>
            </a:r>
            <a:r>
              <a:rPr lang="en-US" dirty="0" err="1"/>
              <a:t>CuOFHC</a:t>
            </a:r>
            <a:r>
              <a:rPr lang="en-US" dirty="0"/>
              <a:t>;</a:t>
            </a:r>
          </a:p>
          <a:p>
            <a:r>
              <a:rPr lang="en-US" b="1" dirty="0">
                <a:solidFill>
                  <a:srgbClr val="005DE0"/>
                </a:solidFill>
              </a:rPr>
              <a:t>Postprocessing at:</a:t>
            </a:r>
            <a:r>
              <a:rPr lang="en-US" dirty="0"/>
              <a:t> </a:t>
            </a:r>
            <a:r>
              <a:rPr lang="en-US" dirty="0" err="1"/>
              <a:t>Rossler</a:t>
            </a:r>
            <a:r>
              <a:rPr lang="en-US" dirty="0"/>
              <a:t> </a:t>
            </a:r>
            <a:r>
              <a:rPr lang="en-US" dirty="0" err="1"/>
              <a:t>Italiana</a:t>
            </a:r>
            <a:r>
              <a:rPr lang="en-US" dirty="0"/>
              <a:t> S.R.L.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85D59-1C75-4330-A6FD-31FE5D2C2005}"/>
              </a:ext>
            </a:extLst>
          </p:cNvPr>
          <p:cNvSpPr txBox="1"/>
          <p:nvPr/>
        </p:nvSpPr>
        <p:spPr>
          <a:xfrm>
            <a:off x="4871864" y="5373216"/>
            <a:ext cx="234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Courtesy of </a:t>
            </a:r>
            <a:r>
              <a:rPr lang="en-US" dirty="0" err="1">
                <a:solidFill>
                  <a:srgbClr val="FFFF00"/>
                </a:solidFill>
              </a:rPr>
              <a:t>A.Pepato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75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0E36EB-6066-4151-8966-DB869A42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Our experience on OFE-Cu RFQ</a:t>
            </a:r>
            <a:r>
              <a:rPr lang="lv-LV" b="1" dirty="0">
                <a:solidFill>
                  <a:srgbClr val="0070C0"/>
                </a:solidFill>
              </a:rPr>
              <a:t> ¼ sector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9959-979F-4E07-8546-7433BA448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ADE6B-65BC-4ED1-B459-5259385C1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4D85F7-6458-4E70-9541-702FC8C40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165767"/>
            <a:ext cx="4608975" cy="4419983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C06EC19-F0CA-4BD9-B6A9-7AA8DF102C2C}"/>
              </a:ext>
            </a:extLst>
          </p:cNvPr>
          <p:cNvSpPr txBox="1">
            <a:spLocks/>
          </p:cNvSpPr>
          <p:nvPr/>
        </p:nvSpPr>
        <p:spPr>
          <a:xfrm>
            <a:off x="6119251" y="1233301"/>
            <a:ext cx="4614367" cy="483601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3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None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</a:rPr>
              <a:t>Material:</a:t>
            </a:r>
            <a:r>
              <a:rPr lang="en-US" dirty="0"/>
              <a:t> m4p™ </a:t>
            </a:r>
            <a:r>
              <a:rPr lang="en-US" dirty="0" err="1"/>
              <a:t>PureCu</a:t>
            </a:r>
            <a:r>
              <a:rPr lang="en-US" dirty="0"/>
              <a:t> gas-</a:t>
            </a:r>
            <a:r>
              <a:rPr lang="en-US" dirty="0" err="1"/>
              <a:t>atomised</a:t>
            </a:r>
            <a:r>
              <a:rPr lang="en-US" dirty="0"/>
              <a:t> spherical shaped powder</a:t>
            </a:r>
            <a:r>
              <a:rPr lang="lv-LV" dirty="0"/>
              <a:t>;</a:t>
            </a:r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Powder size</a:t>
            </a:r>
            <a:r>
              <a:rPr lang="en-US" dirty="0"/>
              <a:t>: 19.5 </a:t>
            </a:r>
            <a:r>
              <a:rPr lang="lv-LV" dirty="0"/>
              <a:t>… </a:t>
            </a:r>
            <a:r>
              <a:rPr lang="en-US" dirty="0"/>
              <a:t>34.9 µm;</a:t>
            </a:r>
          </a:p>
          <a:p>
            <a:r>
              <a:rPr lang="en-US" b="1" dirty="0">
                <a:solidFill>
                  <a:srgbClr val="0070C0"/>
                </a:solidFill>
              </a:rPr>
              <a:t>Machine:</a:t>
            </a:r>
            <a:r>
              <a:rPr lang="en-US" dirty="0"/>
              <a:t> </a:t>
            </a:r>
            <a:r>
              <a:rPr lang="en-US" dirty="0" err="1"/>
              <a:t>Trumpf</a:t>
            </a:r>
            <a:r>
              <a:rPr lang="en-US" dirty="0"/>
              <a:t> TruPrint1000 Green Edition</a:t>
            </a:r>
            <a:r>
              <a:rPr lang="lv-LV" dirty="0"/>
              <a:t> (500</a:t>
            </a:r>
            <a:r>
              <a:rPr lang="en-US" dirty="0"/>
              <a:t>W </a:t>
            </a:r>
            <a:r>
              <a:rPr lang="lv-LV" dirty="0"/>
              <a:t>disc</a:t>
            </a:r>
            <a:r>
              <a:rPr lang="en-US" dirty="0"/>
              <a:t> laser@</a:t>
            </a:r>
            <a:r>
              <a:rPr lang="lv-LV" dirty="0"/>
              <a:t>515</a:t>
            </a:r>
            <a:r>
              <a:rPr lang="en-US" dirty="0"/>
              <a:t>nm wavelength</a:t>
            </a:r>
            <a:r>
              <a:rPr lang="lv-LV" dirty="0"/>
              <a:t>)</a:t>
            </a:r>
            <a:r>
              <a:rPr lang="en-US" dirty="0"/>
              <a:t>;</a:t>
            </a:r>
          </a:p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Process: </a:t>
            </a:r>
            <a:r>
              <a:rPr lang="en-US" dirty="0"/>
              <a:t>PBF-LB/M/OFE-Cu</a:t>
            </a:r>
          </a:p>
          <a:p>
            <a:r>
              <a:rPr lang="en-US" b="1" dirty="0">
                <a:solidFill>
                  <a:srgbClr val="0070C0"/>
                </a:solidFill>
              </a:rPr>
              <a:t>Process parameters: </a:t>
            </a:r>
            <a:endParaRPr lang="en-US" dirty="0"/>
          </a:p>
          <a:p>
            <a:pPr marL="285750" indent="-285750"/>
            <a:r>
              <a:rPr lang="en-US" dirty="0"/>
              <a:t>Layer thickness </a:t>
            </a:r>
            <a:r>
              <a:rPr lang="lv-LV" dirty="0"/>
              <a:t>30</a:t>
            </a:r>
            <a:r>
              <a:rPr lang="en-US" dirty="0"/>
              <a:t>µm;</a:t>
            </a:r>
          </a:p>
          <a:p>
            <a:pPr marL="285750" indent="-285750"/>
            <a:r>
              <a:rPr lang="en-US" dirty="0"/>
              <a:t>Print job: 16h 29min</a:t>
            </a:r>
          </a:p>
          <a:p>
            <a:pPr marL="285750" indent="-285750"/>
            <a:r>
              <a:rPr lang="lv-LV" dirty="0"/>
              <a:t>Trumpf predefined scanning</a:t>
            </a:r>
            <a:r>
              <a:rPr lang="en-US" dirty="0"/>
              <a:t> </a:t>
            </a:r>
            <a:r>
              <a:rPr lang="lv-LV" dirty="0"/>
              <a:t>pattern</a:t>
            </a:r>
            <a:r>
              <a:rPr lang="en-US" dirty="0">
                <a:sym typeface="Symbol" panose="05050102010706020507" pitchFamily="18" charset="2"/>
              </a:rPr>
              <a:t>;</a:t>
            </a:r>
          </a:p>
          <a:p>
            <a:pPr marL="285750" indent="-285750"/>
            <a:r>
              <a:rPr lang="en-US" b="1" dirty="0">
                <a:solidFill>
                  <a:srgbClr val="005DE0"/>
                </a:solidFill>
                <a:sym typeface="Symbol" panose="05050102010706020507" pitchFamily="18" charset="2"/>
              </a:rPr>
              <a:t>Manufactured at:</a:t>
            </a:r>
            <a:r>
              <a:rPr lang="en-US" dirty="0">
                <a:sym typeface="Symbol" panose="05050102010706020507" pitchFamily="18" charset="2"/>
              </a:rPr>
              <a:t> Fraunhofer IWS</a:t>
            </a:r>
          </a:p>
          <a:p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Postprocessing at: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err="1">
                <a:sym typeface="Symbol" panose="05050102010706020507" pitchFamily="18" charset="2"/>
              </a:rPr>
              <a:t>Rosler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err="1">
                <a:sym typeface="Symbol" panose="05050102010706020507" pitchFamily="18" charset="2"/>
              </a:rPr>
              <a:t>Italiana</a:t>
            </a:r>
            <a:r>
              <a:rPr lang="en-US" dirty="0">
                <a:sym typeface="Symbol" panose="05050102010706020507" pitchFamily="18" charset="2"/>
              </a:rPr>
              <a:t> S.R.L.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49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AF2270-F67F-46A7-A990-9E54AC695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Lessons </a:t>
            </a:r>
            <a:r>
              <a:rPr lang="lv-LV" b="1" dirty="0">
                <a:solidFill>
                  <a:srgbClr val="0070C0"/>
                </a:solidFill>
              </a:rPr>
              <a:t>learned</a:t>
            </a:r>
            <a:r>
              <a:rPr lang="en-US" b="1" dirty="0">
                <a:solidFill>
                  <a:srgbClr val="0070C0"/>
                </a:solidFill>
              </a:rPr>
              <a:t>: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26135-D28D-4F25-B184-9B73226D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000" y="6082212"/>
            <a:ext cx="5760000" cy="365125"/>
          </a:xfrm>
        </p:spPr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26132-40EA-4E63-90D9-82C363AD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1626B51-2B51-4053-BE56-EF7038BE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2" y="555625"/>
            <a:ext cx="4038600" cy="4850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D47010-DBD5-42E7-8372-AC8EBD33877E}"/>
              </a:ext>
            </a:extLst>
          </p:cNvPr>
          <p:cNvSpPr txBox="1"/>
          <p:nvPr/>
        </p:nvSpPr>
        <p:spPr>
          <a:xfrm>
            <a:off x="765465" y="1437013"/>
            <a:ext cx="6477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Successes: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machining performance in terms of geometrical accuracy.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Issues to solve in future: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STL model was not targeted and prepared for best result;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roughness is still challenge and definitely will need multi-step postprocessing;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Circumstantial machine bed failure, due to powder bed sealing issue.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1F21E5-7996-4F6B-9CCE-240AE00732C2}"/>
              </a:ext>
            </a:extLst>
          </p:cNvPr>
          <p:cNvSpPr/>
          <p:nvPr/>
        </p:nvSpPr>
        <p:spPr>
          <a:xfrm>
            <a:off x="4317073" y="5084701"/>
            <a:ext cx="4634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https://doi.org/10.3390/instruments5040035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8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2826A-7FF1-E110-57DA-DA42F57C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Domaine d’intérêt de la FA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EFB3848-9D3E-F1B9-7B2E-54404FAB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6961D-6433-4756-A273-B8055EE0EBDD}" type="slidenum">
              <a:rPr lang="fr-FR" smtClean="0"/>
              <a:t>2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AE4D8C-3F26-9434-4635-7DF975250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583" y="1959861"/>
            <a:ext cx="7171059" cy="3140375"/>
          </a:xfrm>
        </p:spPr>
        <p:txBody>
          <a:bodyPr>
            <a:normAutofit/>
          </a:bodyPr>
          <a:lstStyle/>
          <a:p>
            <a:r>
              <a:rPr lang="fr-FR" dirty="0"/>
              <a:t>La fabrication additive offre la possibilité de réaliser des pièces complexes qui seraient difficilement réalisable autrement.</a:t>
            </a:r>
          </a:p>
          <a:p>
            <a:r>
              <a:rPr lang="fr-FR" dirty="0"/>
              <a:t>Économiquement, elle est plus intéressante lorsqu’il faut produire des petites séries de pièces complexes.</a:t>
            </a:r>
          </a:p>
          <a:p>
            <a:r>
              <a:rPr lang="fr-FR" dirty="0"/>
              <a:t>Les accélérateurs de particules pour la recherche sont souvent uniques avec des besoins très complexes.</a:t>
            </a:r>
          </a:p>
          <a:p>
            <a:r>
              <a:rPr lang="fr-FR" dirty="0"/>
              <a:t>Dans certains cas la FA peut-être apporter des gains de fonctionnalités, des réductions délais de réalisation et des économies.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16" name="Gruppieren 20">
            <a:extLst>
              <a:ext uri="{FF2B5EF4-FFF2-40B4-BE49-F238E27FC236}">
                <a16:creationId xmlns:a16="http://schemas.microsoft.com/office/drawing/2014/main" id="{3E4DB65A-3D56-D0CB-BD18-9CE6CB27D3F5}"/>
              </a:ext>
            </a:extLst>
          </p:cNvPr>
          <p:cNvGrpSpPr/>
          <p:nvPr/>
        </p:nvGrpSpPr>
        <p:grpSpPr>
          <a:xfrm>
            <a:off x="4719978" y="-2067810"/>
            <a:ext cx="6932659" cy="5572265"/>
            <a:chOff x="-8593632" y="-2907704"/>
            <a:chExt cx="15532569" cy="8879540"/>
          </a:xfrm>
        </p:grpSpPr>
        <p:cxnSp>
          <p:nvCxnSpPr>
            <p:cNvPr id="17" name="Straight Arrow Connector 20">
              <a:extLst>
                <a:ext uri="{FF2B5EF4-FFF2-40B4-BE49-F238E27FC236}">
                  <a16:creationId xmlns:a16="http://schemas.microsoft.com/office/drawing/2014/main" id="{9EC688EC-962C-7A05-9A55-4D5BF7AE1CE3}"/>
                </a:ext>
              </a:extLst>
            </p:cNvPr>
            <p:cNvCxnSpPr/>
            <p:nvPr/>
          </p:nvCxnSpPr>
          <p:spPr>
            <a:xfrm>
              <a:off x="1121225" y="1675988"/>
              <a:ext cx="0" cy="375616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21">
              <a:extLst>
                <a:ext uri="{FF2B5EF4-FFF2-40B4-BE49-F238E27FC236}">
                  <a16:creationId xmlns:a16="http://schemas.microsoft.com/office/drawing/2014/main" id="{566F1EC2-259D-9544-54E4-EF3C5D651BCE}"/>
                </a:ext>
              </a:extLst>
            </p:cNvPr>
            <p:cNvCxnSpPr/>
            <p:nvPr/>
          </p:nvCxnSpPr>
          <p:spPr>
            <a:xfrm flipH="1">
              <a:off x="1103661" y="5404335"/>
              <a:ext cx="56404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342825C3-1D11-FECD-D551-D2C83CD7EFF0}"/>
                </a:ext>
              </a:extLst>
            </p:cNvPr>
            <p:cNvSpPr txBox="1"/>
            <p:nvPr/>
          </p:nvSpPr>
          <p:spPr>
            <a:xfrm rot="16200000">
              <a:off x="-538691" y="2813739"/>
              <a:ext cx="2448272" cy="689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Cost</a:t>
              </a:r>
              <a:r>
                <a:rPr lang="de-DE" sz="1400" dirty="0"/>
                <a:t> per </a:t>
              </a:r>
              <a:r>
                <a:rPr lang="de-DE" sz="1400" dirty="0" err="1"/>
                <a:t>part</a:t>
              </a:r>
              <a:endParaRPr lang="de-DE" sz="1400" dirty="0"/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CEA849DE-07D9-6583-1FC6-E63AD458BA92}"/>
                </a:ext>
              </a:extLst>
            </p:cNvPr>
            <p:cNvSpPr txBox="1"/>
            <p:nvPr/>
          </p:nvSpPr>
          <p:spPr>
            <a:xfrm>
              <a:off x="3880105" y="5481386"/>
              <a:ext cx="3058832" cy="490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Part </a:t>
              </a:r>
              <a:r>
                <a:rPr lang="de-DE" sz="1400" dirty="0" err="1"/>
                <a:t>complexity</a:t>
              </a:r>
              <a:endParaRPr lang="de-DE" sz="1400" dirty="0"/>
            </a:p>
          </p:txBody>
        </p:sp>
        <p:cxnSp>
          <p:nvCxnSpPr>
            <p:cNvPr id="21" name="Gerade Verbindung 13">
              <a:extLst>
                <a:ext uri="{FF2B5EF4-FFF2-40B4-BE49-F238E27FC236}">
                  <a16:creationId xmlns:a16="http://schemas.microsoft.com/office/drawing/2014/main" id="{EB57BA1A-B26D-1D24-E764-8854CF6A9BEE}"/>
                </a:ext>
              </a:extLst>
            </p:cNvPr>
            <p:cNvCxnSpPr/>
            <p:nvPr/>
          </p:nvCxnSpPr>
          <p:spPr bwMode="auto">
            <a:xfrm flipV="1">
              <a:off x="1121225" y="4149080"/>
              <a:ext cx="5517760" cy="360040"/>
            </a:xfrm>
            <a:prstGeom prst="line">
              <a:avLst/>
            </a:prstGeom>
            <a:noFill/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Bogen 28">
              <a:extLst>
                <a:ext uri="{FF2B5EF4-FFF2-40B4-BE49-F238E27FC236}">
                  <a16:creationId xmlns:a16="http://schemas.microsoft.com/office/drawing/2014/main" id="{5A2EDBE9-BE5C-E1DE-2C69-38C15210A7EE}"/>
                </a:ext>
              </a:extLst>
            </p:cNvPr>
            <p:cNvSpPr/>
            <p:nvPr/>
          </p:nvSpPr>
          <p:spPr bwMode="auto">
            <a:xfrm rot="10800000" flipH="1">
              <a:off x="-8593632" y="-2907704"/>
              <a:ext cx="15337704" cy="8343636"/>
            </a:xfrm>
            <a:prstGeom prst="arc">
              <a:avLst>
                <a:gd name="adj1" fmla="val 18361292"/>
                <a:gd name="adj2" fmla="val 21201857"/>
              </a:avLst>
            </a:prstGeom>
            <a:noFill/>
            <a:ln w="762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9">
              <a:extLst>
                <a:ext uri="{FF2B5EF4-FFF2-40B4-BE49-F238E27FC236}">
                  <a16:creationId xmlns:a16="http://schemas.microsoft.com/office/drawing/2014/main" id="{2D62E391-5645-703A-FA6E-A4D8589CBF1F}"/>
                </a:ext>
              </a:extLst>
            </p:cNvPr>
            <p:cNvSpPr txBox="1"/>
            <p:nvPr/>
          </p:nvSpPr>
          <p:spPr>
            <a:xfrm rot="19302272">
              <a:off x="2119459" y="2501244"/>
              <a:ext cx="4630181" cy="490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solidFill>
                    <a:schemeClr val="bg2"/>
                  </a:solidFill>
                </a:rPr>
                <a:t>Conventional</a:t>
              </a:r>
              <a:r>
                <a:rPr lang="de-DE" sz="1400" dirty="0">
                  <a:solidFill>
                    <a:schemeClr val="bg2"/>
                  </a:solidFill>
                </a:rPr>
                <a:t> </a:t>
              </a:r>
              <a:r>
                <a:rPr lang="de-DE" sz="1400" dirty="0" err="1">
                  <a:solidFill>
                    <a:schemeClr val="bg2"/>
                  </a:solidFill>
                </a:rPr>
                <a:t>fabrication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  <p:sp>
          <p:nvSpPr>
            <p:cNvPr id="24" name="Textfeld 30">
              <a:extLst>
                <a:ext uri="{FF2B5EF4-FFF2-40B4-BE49-F238E27FC236}">
                  <a16:creationId xmlns:a16="http://schemas.microsoft.com/office/drawing/2014/main" id="{D5F4517C-1B1E-3D84-D02D-35E04B9A7759}"/>
                </a:ext>
              </a:extLst>
            </p:cNvPr>
            <p:cNvSpPr txBox="1"/>
            <p:nvPr/>
          </p:nvSpPr>
          <p:spPr>
            <a:xfrm>
              <a:off x="2549622" y="4995253"/>
              <a:ext cx="3261816" cy="490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Break </a:t>
              </a:r>
              <a:r>
                <a:rPr lang="de-DE" sz="1400" dirty="0" err="1"/>
                <a:t>even</a:t>
              </a:r>
              <a:r>
                <a:rPr lang="de-DE" sz="1400" dirty="0"/>
                <a:t> </a:t>
              </a:r>
              <a:r>
                <a:rPr lang="de-DE" sz="1400" dirty="0" err="1"/>
                <a:t>point</a:t>
              </a:r>
              <a:endParaRPr lang="de-DE" sz="1400" dirty="0"/>
            </a:p>
          </p:txBody>
        </p:sp>
        <p:cxnSp>
          <p:nvCxnSpPr>
            <p:cNvPr id="25" name="Gerade Verbindung mit Pfeil 31">
              <a:extLst>
                <a:ext uri="{FF2B5EF4-FFF2-40B4-BE49-F238E27FC236}">
                  <a16:creationId xmlns:a16="http://schemas.microsoft.com/office/drawing/2014/main" id="{3E9262CD-DA0F-FE03-BA19-51C7C7D5B714}"/>
                </a:ext>
              </a:extLst>
            </p:cNvPr>
            <p:cNvCxnSpPr/>
            <p:nvPr/>
          </p:nvCxnSpPr>
          <p:spPr bwMode="auto">
            <a:xfrm flipV="1">
              <a:off x="4419060" y="4492147"/>
              <a:ext cx="0" cy="503106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27">
              <a:extLst>
                <a:ext uri="{FF2B5EF4-FFF2-40B4-BE49-F238E27FC236}">
                  <a16:creationId xmlns:a16="http://schemas.microsoft.com/office/drawing/2014/main" id="{43331CB3-D344-5AD1-8A09-513B2EABFB28}"/>
                </a:ext>
              </a:extLst>
            </p:cNvPr>
            <p:cNvSpPr txBox="1"/>
            <p:nvPr/>
          </p:nvSpPr>
          <p:spPr>
            <a:xfrm rot="21271423">
              <a:off x="1120703" y="3780708"/>
              <a:ext cx="4450606" cy="490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tx2"/>
                  </a:solidFill>
                </a:rPr>
                <a:t>Additive </a:t>
              </a:r>
              <a:r>
                <a:rPr lang="de-DE" sz="1400" dirty="0" err="1">
                  <a:solidFill>
                    <a:schemeClr val="tx2"/>
                  </a:solidFill>
                </a:rPr>
                <a:t>manufacturing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7" name="Gruppieren 48">
            <a:extLst>
              <a:ext uri="{FF2B5EF4-FFF2-40B4-BE49-F238E27FC236}">
                <a16:creationId xmlns:a16="http://schemas.microsoft.com/office/drawing/2014/main" id="{EFA56444-F19D-A3EF-6F7A-E45D64ADB539}"/>
              </a:ext>
            </a:extLst>
          </p:cNvPr>
          <p:cNvGrpSpPr/>
          <p:nvPr/>
        </p:nvGrpSpPr>
        <p:grpSpPr>
          <a:xfrm>
            <a:off x="8720220" y="774545"/>
            <a:ext cx="7202976" cy="5281673"/>
            <a:chOff x="8322967" y="868818"/>
            <a:chExt cx="7202976" cy="5281673"/>
          </a:xfrm>
        </p:grpSpPr>
        <p:sp>
          <p:nvSpPr>
            <p:cNvPr id="28" name="Textfeld 42">
              <a:extLst>
                <a:ext uri="{FF2B5EF4-FFF2-40B4-BE49-F238E27FC236}">
                  <a16:creationId xmlns:a16="http://schemas.microsoft.com/office/drawing/2014/main" id="{20CE72AE-CAC1-2F6C-49B4-1D321FF6BCED}"/>
                </a:ext>
              </a:extLst>
            </p:cNvPr>
            <p:cNvSpPr txBox="1"/>
            <p:nvPr/>
          </p:nvSpPr>
          <p:spPr>
            <a:xfrm>
              <a:off x="8665351" y="5508669"/>
              <a:ext cx="1455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Break </a:t>
              </a:r>
              <a:r>
                <a:rPr lang="de-DE" sz="1400" dirty="0" err="1"/>
                <a:t>even</a:t>
              </a:r>
              <a:r>
                <a:rPr lang="de-DE" sz="1400" dirty="0"/>
                <a:t> </a:t>
              </a:r>
              <a:r>
                <a:rPr lang="de-DE" sz="1400" dirty="0" err="1"/>
                <a:t>point</a:t>
              </a:r>
              <a:endParaRPr lang="de-DE" sz="1400" dirty="0"/>
            </a:p>
          </p:txBody>
        </p:sp>
        <p:grpSp>
          <p:nvGrpSpPr>
            <p:cNvPr id="29" name="Gruppieren 47">
              <a:extLst>
                <a:ext uri="{FF2B5EF4-FFF2-40B4-BE49-F238E27FC236}">
                  <a16:creationId xmlns:a16="http://schemas.microsoft.com/office/drawing/2014/main" id="{C0827F7E-BBDA-0336-3589-CA95D4E25AD5}"/>
                </a:ext>
              </a:extLst>
            </p:cNvPr>
            <p:cNvGrpSpPr/>
            <p:nvPr/>
          </p:nvGrpSpPr>
          <p:grpSpPr>
            <a:xfrm>
              <a:off x="8322967" y="868818"/>
              <a:ext cx="7202976" cy="5281673"/>
              <a:chOff x="8322967" y="868818"/>
              <a:chExt cx="7202976" cy="5281673"/>
            </a:xfrm>
          </p:grpSpPr>
          <p:cxnSp>
            <p:nvCxnSpPr>
              <p:cNvPr id="32" name="Straight Arrow Connector 20">
                <a:extLst>
                  <a:ext uri="{FF2B5EF4-FFF2-40B4-BE49-F238E27FC236}">
                    <a16:creationId xmlns:a16="http://schemas.microsoft.com/office/drawing/2014/main" id="{52A24845-0A44-AE88-0B3E-33AD230BDF81}"/>
                  </a:ext>
                </a:extLst>
              </p:cNvPr>
              <p:cNvCxnSpPr/>
              <p:nvPr/>
            </p:nvCxnSpPr>
            <p:spPr>
              <a:xfrm>
                <a:off x="8665351" y="3503214"/>
                <a:ext cx="8015" cy="2323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21">
                <a:extLst>
                  <a:ext uri="{FF2B5EF4-FFF2-40B4-BE49-F238E27FC236}">
                    <a16:creationId xmlns:a16="http://schemas.microsoft.com/office/drawing/2014/main" id="{6BA634BE-2566-DC9A-5207-721F68FBB2F8}"/>
                  </a:ext>
                </a:extLst>
              </p:cNvPr>
              <p:cNvCxnSpPr/>
              <p:nvPr/>
            </p:nvCxnSpPr>
            <p:spPr>
              <a:xfrm flipH="1">
                <a:off x="8665351" y="5818387"/>
                <a:ext cx="25739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23">
                <a:extLst>
                  <a:ext uri="{FF2B5EF4-FFF2-40B4-BE49-F238E27FC236}">
                    <a16:creationId xmlns:a16="http://schemas.microsoft.com/office/drawing/2014/main" id="{7DFF34B4-A60F-02FF-F096-8194E5989A55}"/>
                  </a:ext>
                </a:extLst>
              </p:cNvPr>
              <p:cNvSpPr txBox="1"/>
              <p:nvPr/>
            </p:nvSpPr>
            <p:spPr>
              <a:xfrm>
                <a:off x="10713554" y="5842714"/>
                <a:ext cx="14673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/>
                  <a:t>Batch Size</a:t>
                </a:r>
              </a:p>
            </p:txBody>
          </p:sp>
          <p:cxnSp>
            <p:nvCxnSpPr>
              <p:cNvPr id="35" name="Gerade Verbindung 13">
                <a:extLst>
                  <a:ext uri="{FF2B5EF4-FFF2-40B4-BE49-F238E27FC236}">
                    <a16:creationId xmlns:a16="http://schemas.microsoft.com/office/drawing/2014/main" id="{8C56C8D1-B12F-1957-13F0-8279887B921A}"/>
                  </a:ext>
                </a:extLst>
              </p:cNvPr>
              <p:cNvCxnSpPr/>
              <p:nvPr/>
            </p:nvCxnSpPr>
            <p:spPr bwMode="auto">
              <a:xfrm>
                <a:off x="8673366" y="4962827"/>
                <a:ext cx="2513472" cy="194463"/>
              </a:xfrm>
              <a:prstGeom prst="line">
                <a:avLst/>
              </a:prstGeom>
              <a:noFill/>
              <a:ln w="762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6" name="Bogen 38">
                <a:extLst>
                  <a:ext uri="{FF2B5EF4-FFF2-40B4-BE49-F238E27FC236}">
                    <a16:creationId xmlns:a16="http://schemas.microsoft.com/office/drawing/2014/main" id="{9A175A95-4BC7-DEF6-BA9C-CDF1C137AE93}"/>
                  </a:ext>
                </a:extLst>
              </p:cNvPr>
              <p:cNvSpPr/>
              <p:nvPr/>
            </p:nvSpPr>
            <p:spPr bwMode="auto">
              <a:xfrm rot="10800000">
                <a:off x="8705656" y="868818"/>
                <a:ext cx="6820287" cy="5120538"/>
              </a:xfrm>
              <a:prstGeom prst="arc">
                <a:avLst>
                  <a:gd name="adj1" fmla="val 18361292"/>
                  <a:gd name="adj2" fmla="val 21308700"/>
                </a:avLst>
              </a:prstGeom>
              <a:noFill/>
              <a:ln w="762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7" name="Gerade Verbindung mit Pfeil 41">
                <a:extLst>
                  <a:ext uri="{FF2B5EF4-FFF2-40B4-BE49-F238E27FC236}">
                    <a16:creationId xmlns:a16="http://schemas.microsoft.com/office/drawing/2014/main" id="{8BC60FAF-5704-21C3-E599-1EF20F05E824}"/>
                  </a:ext>
                </a:extLst>
              </p:cNvPr>
              <p:cNvCxnSpPr/>
              <p:nvPr/>
            </p:nvCxnSpPr>
            <p:spPr bwMode="auto">
              <a:xfrm flipV="1">
                <a:off x="9393275" y="5121320"/>
                <a:ext cx="0" cy="387349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8" name="TextBox 22">
                <a:extLst>
                  <a:ext uri="{FF2B5EF4-FFF2-40B4-BE49-F238E27FC236}">
                    <a16:creationId xmlns:a16="http://schemas.microsoft.com/office/drawing/2014/main" id="{EE366FA7-52FF-46C4-2EF2-D0EF22DFE836}"/>
                  </a:ext>
                </a:extLst>
              </p:cNvPr>
              <p:cNvSpPr txBox="1"/>
              <p:nvPr/>
            </p:nvSpPr>
            <p:spPr>
              <a:xfrm rot="16200000">
                <a:off x="7708662" y="4388001"/>
                <a:ext cx="15363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err="1"/>
                  <a:t>Cost</a:t>
                </a:r>
                <a:r>
                  <a:rPr lang="de-DE" sz="1400" dirty="0"/>
                  <a:t> per </a:t>
                </a:r>
                <a:r>
                  <a:rPr lang="de-DE" sz="1400" dirty="0" err="1"/>
                  <a:t>part</a:t>
                </a:r>
                <a:endParaRPr lang="de-DE" sz="1400" dirty="0"/>
              </a:p>
            </p:txBody>
          </p:sp>
        </p:grpSp>
        <p:sp>
          <p:nvSpPr>
            <p:cNvPr id="30" name="Textfeld 44">
              <a:extLst>
                <a:ext uri="{FF2B5EF4-FFF2-40B4-BE49-F238E27FC236}">
                  <a16:creationId xmlns:a16="http://schemas.microsoft.com/office/drawing/2014/main" id="{5EB8B2EB-8112-9350-ACF3-F282CABAA48C}"/>
                </a:ext>
              </a:extLst>
            </p:cNvPr>
            <p:cNvSpPr txBox="1"/>
            <p:nvPr/>
          </p:nvSpPr>
          <p:spPr>
            <a:xfrm rot="242707">
              <a:off x="9098613" y="4741253"/>
              <a:ext cx="1986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tx2"/>
                  </a:solidFill>
                </a:rPr>
                <a:t>Additive </a:t>
              </a:r>
              <a:r>
                <a:rPr lang="de-DE" sz="1400" dirty="0" err="1">
                  <a:solidFill>
                    <a:schemeClr val="tx2"/>
                  </a:solidFill>
                </a:rPr>
                <a:t>manufacturing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1" name="Textfeld 45">
              <a:extLst>
                <a:ext uri="{FF2B5EF4-FFF2-40B4-BE49-F238E27FC236}">
                  <a16:creationId xmlns:a16="http://schemas.microsoft.com/office/drawing/2014/main" id="{EFBB06B0-2D8C-F619-DFDB-B27B56DCBAAE}"/>
                </a:ext>
              </a:extLst>
            </p:cNvPr>
            <p:cNvSpPr txBox="1"/>
            <p:nvPr/>
          </p:nvSpPr>
          <p:spPr>
            <a:xfrm rot="1262966">
              <a:off x="8776440" y="4162798"/>
              <a:ext cx="20665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solidFill>
                    <a:schemeClr val="bg2"/>
                  </a:solidFill>
                </a:rPr>
                <a:t>Conventional</a:t>
              </a:r>
              <a:r>
                <a:rPr lang="de-DE" sz="1400" dirty="0">
                  <a:solidFill>
                    <a:schemeClr val="bg2"/>
                  </a:solidFill>
                </a:rPr>
                <a:t> </a:t>
              </a:r>
              <a:r>
                <a:rPr lang="de-DE" sz="1400" dirty="0" err="1">
                  <a:solidFill>
                    <a:schemeClr val="bg2"/>
                  </a:solidFill>
                </a:rPr>
                <a:t>fabrication</a:t>
              </a:r>
              <a:endParaRPr lang="de-DE" sz="1400" dirty="0">
                <a:solidFill>
                  <a:schemeClr val="bg2"/>
                </a:solidFill>
              </a:endParaRPr>
            </a:p>
          </p:txBody>
        </p:sp>
      </p:grpSp>
      <p:sp>
        <p:nvSpPr>
          <p:cNvPr id="39" name="Espace réservé du pied de page 38">
            <a:extLst>
              <a:ext uri="{FF2B5EF4-FFF2-40B4-BE49-F238E27FC236}">
                <a16:creationId xmlns:a16="http://schemas.microsoft.com/office/drawing/2014/main" id="{BB0EF5F0-50A5-73F8-ECF8-A42DE284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fabrication additive appliquée aux accélérateurs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2C9AD92-F573-E938-89C4-0FF8282BCAA1}"/>
              </a:ext>
            </a:extLst>
          </p:cNvPr>
          <p:cNvSpPr txBox="1"/>
          <p:nvPr/>
        </p:nvSpPr>
        <p:spPr>
          <a:xfrm>
            <a:off x="7536883" y="5927474"/>
            <a:ext cx="33009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Source:  </a:t>
            </a:r>
            <a:r>
              <a:rPr lang="de-DE" sz="1100" dirty="0"/>
              <a:t>Lukas </a:t>
            </a:r>
            <a:r>
              <a:rPr lang="de-DE" sz="1100" dirty="0" err="1"/>
              <a:t>Stepien</a:t>
            </a:r>
            <a:r>
              <a:rPr lang="de-DE" sz="1100" dirty="0"/>
              <a:t>, Fraunhofer IWS Dresden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6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9A41EF-C915-44BD-87BA-A2B59DA4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Next step: full sector RFQ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2FAB9-4C03-44C9-B338-2EFB2565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A14CF-543D-4D24-A36D-A5FA4F848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119812"/>
            <a:ext cx="1657400" cy="365125"/>
          </a:xfrm>
        </p:spPr>
        <p:txBody>
          <a:bodyPr/>
          <a:lstStyle/>
          <a:p>
            <a:fld id="{F7A1A58B-7BA1-7E42-8231-6D1CB1C760B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4EF25-2C30-4E52-83FE-D9DC5BD73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1" t="6363" r="19288" b="2918"/>
          <a:stretch/>
        </p:blipFill>
        <p:spPr>
          <a:xfrm>
            <a:off x="1076480" y="1484784"/>
            <a:ext cx="6079662" cy="4176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EAE198-FBF7-4638-BF14-741D435ED874}"/>
              </a:ext>
            </a:extLst>
          </p:cNvPr>
          <p:cNvSpPr/>
          <p:nvPr/>
        </p:nvSpPr>
        <p:spPr>
          <a:xfrm>
            <a:off x="7655511" y="1175764"/>
            <a:ext cx="36982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Material: </a:t>
            </a:r>
            <a:r>
              <a:rPr lang="en-US" dirty="0"/>
              <a:t>OFE-Cu;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Size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~</a:t>
            </a:r>
            <a:r>
              <a:rPr lang="en-US" dirty="0"/>
              <a:t>120x120x125mm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Material volume~</a:t>
            </a:r>
            <a:r>
              <a:rPr lang="en-US" dirty="0"/>
              <a:t>415.4cm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Weight~</a:t>
            </a:r>
            <a:r>
              <a:rPr lang="en-US" dirty="0"/>
              <a:t>3.714kg</a:t>
            </a:r>
          </a:p>
          <a:p>
            <a:r>
              <a:rPr lang="en-US" b="1" dirty="0">
                <a:solidFill>
                  <a:srgbClr val="0070C0"/>
                </a:solidFill>
              </a:rPr>
              <a:t>Layer:</a:t>
            </a:r>
            <a:r>
              <a:rPr lang="en-US" dirty="0"/>
              <a:t> </a:t>
            </a:r>
            <a:r>
              <a:rPr lang="el-GR" dirty="0"/>
              <a:t>30 μ</a:t>
            </a:r>
            <a:r>
              <a:rPr lang="en-US" dirty="0"/>
              <a:t>m;</a:t>
            </a:r>
          </a:p>
          <a:p>
            <a:r>
              <a:rPr lang="en-US" b="1" dirty="0">
                <a:solidFill>
                  <a:srgbClr val="0070C0"/>
                </a:solidFill>
              </a:rPr>
              <a:t>Machine:</a:t>
            </a:r>
            <a:r>
              <a:rPr lang="en-US" dirty="0"/>
              <a:t> </a:t>
            </a:r>
            <a:r>
              <a:rPr lang="en-US" dirty="0" err="1"/>
              <a:t>Trumpf</a:t>
            </a:r>
            <a:r>
              <a:rPr lang="en-US" dirty="0"/>
              <a:t> 5000 Green </a:t>
            </a:r>
            <a:r>
              <a:rPr lang="en-US" dirty="0" err="1"/>
              <a:t>eddition</a:t>
            </a:r>
            <a:r>
              <a:rPr lang="en-US" dirty="0"/>
              <a:t>?</a:t>
            </a:r>
          </a:p>
          <a:p>
            <a:r>
              <a:rPr lang="en-US" b="1" dirty="0">
                <a:solidFill>
                  <a:srgbClr val="0070C0"/>
                </a:solidFill>
              </a:rPr>
              <a:t>Process: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PBF-LB/M/OFE-Cu;</a:t>
            </a:r>
          </a:p>
          <a:p>
            <a:r>
              <a:rPr lang="en-US" dirty="0"/>
              <a:t>Green Disc laser, wavelength 515nm?;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85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8A2F23-FD83-C5DA-1DDF-FED1A179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E69D35-CC10-5274-D3F2-D9618537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6961D-6433-4756-A273-B8055EE0EBDD}" type="slidenum">
              <a:rPr lang="fr-FR" smtClean="0"/>
              <a:t>21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A81245-54A8-6905-FBBB-7D74D65F8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906" y="1642136"/>
            <a:ext cx="10046380" cy="4377663"/>
          </a:xfrm>
        </p:spPr>
        <p:txBody>
          <a:bodyPr>
            <a:normAutofit/>
          </a:bodyPr>
          <a:lstStyle/>
          <a:p>
            <a:r>
              <a:rPr lang="fr-FR" dirty="0"/>
              <a:t>La FA ouvre des perspectives intéressantes pour les accélérateurs.</a:t>
            </a:r>
          </a:p>
          <a:p>
            <a:r>
              <a:rPr lang="fr-FR" dirty="0"/>
              <a:t>Possibilité de réalisé des formes plus proches des contraintes physiques</a:t>
            </a:r>
          </a:p>
          <a:p>
            <a:r>
              <a:rPr lang="fr-FR" dirty="0"/>
              <a:t>Des défis qui sont progressivement surmontés:</a:t>
            </a:r>
          </a:p>
          <a:p>
            <a:pPr lvl="1"/>
            <a:r>
              <a:rPr lang="fr-FR" dirty="0"/>
              <a:t>Impression du cuivre</a:t>
            </a:r>
          </a:p>
          <a:p>
            <a:pPr lvl="1"/>
            <a:r>
              <a:rPr lang="fr-FR" dirty="0"/>
              <a:t>Impression </a:t>
            </a:r>
            <a:r>
              <a:rPr lang="fr-FR" dirty="0" err="1"/>
              <a:t>multimatériaux</a:t>
            </a:r>
            <a:r>
              <a:rPr lang="fr-FR" dirty="0"/>
              <a:t> (conducteur/isolant)</a:t>
            </a:r>
          </a:p>
          <a:p>
            <a:pPr lvl="1"/>
            <a:r>
              <a:rPr lang="fr-FR" dirty="0" err="1"/>
              <a:t>Ultra-vide</a:t>
            </a:r>
            <a:endParaRPr lang="fr-FR" dirty="0"/>
          </a:p>
          <a:p>
            <a:pPr lvl="1"/>
            <a:r>
              <a:rPr lang="fr-FR"/>
              <a:t>Transmission </a:t>
            </a:r>
            <a:r>
              <a:rPr lang="fr-FR" dirty="0"/>
              <a:t>électrique (basse puissance, haute puissance)</a:t>
            </a:r>
          </a:p>
          <a:p>
            <a:pPr lvl="1"/>
            <a:r>
              <a:rPr lang="fr-FR" dirty="0"/>
              <a:t>Cryogénie</a:t>
            </a:r>
          </a:p>
          <a:p>
            <a:pPr lvl="1"/>
            <a:r>
              <a:rPr lang="fr-FR" dirty="0"/>
              <a:t>Supra…</a:t>
            </a:r>
          </a:p>
          <a:p>
            <a:r>
              <a:rPr lang="fr-FR" dirty="0"/>
              <a:t>Une progression exponentielle du nombre de publications associées.</a:t>
            </a:r>
          </a:p>
          <a:p>
            <a:r>
              <a:rPr lang="fr-FR" dirty="0"/>
              <a:t>À venir: un groupe de travail au sein du RFA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0E4C2A-D8AE-E704-29D3-A902FC62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fabrication additive appliquée aux accélérateurs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896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2826A-7FF1-E110-57DA-DA42F57C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qu’un accélérateur de particules?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EFB3848-9D3E-F1B9-7B2E-54404FAB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6961D-6433-4756-A273-B8055EE0EBDD}" type="slidenum">
              <a:rPr lang="fr-FR" smtClean="0"/>
              <a:t>3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AE4D8C-3F26-9434-4635-7DF975250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809" y="1284515"/>
            <a:ext cx="8014162" cy="1529950"/>
          </a:xfrm>
        </p:spPr>
        <p:txBody>
          <a:bodyPr>
            <a:normAutofit/>
          </a:bodyPr>
          <a:lstStyle/>
          <a:p>
            <a:r>
              <a:rPr lang="fr-FR" dirty="0"/>
              <a:t>Les accélérateurs de particules sont des machines très complexes dont la taille varie de quelques mètres à 27km de circonférence.</a:t>
            </a:r>
          </a:p>
          <a:p>
            <a:r>
              <a:rPr lang="fr-FR" dirty="0"/>
              <a:t>Certains sont utilisés pour de la production industrielle ou en médecine, d’autres sont utilisés pour la recherche.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9" name="Espace réservé du pied de page 38">
            <a:extLst>
              <a:ext uri="{FF2B5EF4-FFF2-40B4-BE49-F238E27FC236}">
                <a16:creationId xmlns:a16="http://schemas.microsoft.com/office/drawing/2014/main" id="{BB0EF5F0-50A5-73F8-ECF8-A42DE284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fabrication additive appliquée aux accélérateurs</a:t>
            </a:r>
            <a:endParaRPr lang="fr-FR" dirty="0"/>
          </a:p>
        </p:txBody>
      </p:sp>
      <p:pic>
        <p:nvPicPr>
          <p:cNvPr id="5" name="Image 4" descr="synchrotron_soleil1.jpg">
            <a:extLst>
              <a:ext uri="{FF2B5EF4-FFF2-40B4-BE49-F238E27FC236}">
                <a16:creationId xmlns:a16="http://schemas.microsoft.com/office/drawing/2014/main" id="{34EF1800-84F7-706B-D355-9F444764E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966" y="842382"/>
            <a:ext cx="3553209" cy="2224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BFB696-80A8-45C5-37D1-ED4CDD72F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258" y="2966736"/>
            <a:ext cx="2414672" cy="3245654"/>
          </a:xfrm>
          <a:prstGeom prst="rect">
            <a:avLst/>
          </a:prstGeom>
          <a:noFill/>
        </p:spPr>
      </p:pic>
      <p:pic>
        <p:nvPicPr>
          <p:cNvPr id="7" name="Image 6" descr="arronax-cyclotron-599fd.jpg">
            <a:extLst>
              <a:ext uri="{FF2B5EF4-FFF2-40B4-BE49-F238E27FC236}">
                <a16:creationId xmlns:a16="http://schemas.microsoft.com/office/drawing/2014/main" id="{76431915-B6C0-E225-36CB-43227DB2C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47" y="3371189"/>
            <a:ext cx="2540000" cy="2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AA985F-4AAF-C4AF-1261-F021B4347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682" y="3429000"/>
            <a:ext cx="3755879" cy="2800551"/>
          </a:xfrm>
          <a:prstGeom prst="rect">
            <a:avLst/>
          </a:prstGeom>
        </p:spPr>
      </p:pic>
      <p:pic>
        <p:nvPicPr>
          <p:cNvPr id="9" name="Image 8" descr="Machine3DDessus.png">
            <a:extLst>
              <a:ext uri="{FF2B5EF4-FFF2-40B4-BE49-F238E27FC236}">
                <a16:creationId xmlns:a16="http://schemas.microsoft.com/office/drawing/2014/main" id="{08C6F2B0-6703-CA5C-03E7-011FFBAFE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513" y="3132827"/>
            <a:ext cx="3352169" cy="18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2826A-7FF1-E110-57DA-DA42F57C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défis pour les accélérateurs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EFB3848-9D3E-F1B9-7B2E-54404FAB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6961D-6433-4756-A273-B8055EE0EBDD}" type="slidenum">
              <a:rPr lang="fr-FR" smtClean="0"/>
              <a:t>4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AE4D8C-3F26-9434-4635-7DF975250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228" y="1727537"/>
            <a:ext cx="8014162" cy="4553519"/>
          </a:xfrm>
        </p:spPr>
        <p:txBody>
          <a:bodyPr>
            <a:normAutofit/>
          </a:bodyPr>
          <a:lstStyle/>
          <a:p>
            <a:r>
              <a:rPr lang="fr-FR" dirty="0"/>
              <a:t>Matériaux: </a:t>
            </a:r>
            <a:r>
              <a:rPr lang="fr-FR" dirty="0" err="1"/>
              <a:t>polymers</a:t>
            </a:r>
            <a:r>
              <a:rPr lang="fr-FR" dirty="0"/>
              <a:t>, métaux principalement, parfois céramique</a:t>
            </a:r>
          </a:p>
          <a:p>
            <a:r>
              <a:rPr lang="fr-FR" dirty="0"/>
              <a:t>Des défis:</a:t>
            </a:r>
          </a:p>
          <a:p>
            <a:pPr lvl="1"/>
            <a:r>
              <a:rPr lang="fr-FR" dirty="0"/>
              <a:t>Impression du cuivre</a:t>
            </a:r>
          </a:p>
          <a:p>
            <a:pPr lvl="1"/>
            <a:r>
              <a:rPr lang="fr-FR" dirty="0"/>
              <a:t>Impression </a:t>
            </a:r>
            <a:r>
              <a:rPr lang="fr-FR" dirty="0" err="1"/>
              <a:t>multimatériaux</a:t>
            </a:r>
            <a:r>
              <a:rPr lang="fr-FR" dirty="0"/>
              <a:t> (conducteur/isolant)</a:t>
            </a:r>
          </a:p>
          <a:p>
            <a:pPr lvl="1"/>
            <a:r>
              <a:rPr lang="fr-FR" dirty="0" err="1"/>
              <a:t>Ultra-vide</a:t>
            </a:r>
            <a:endParaRPr lang="fr-FR" dirty="0"/>
          </a:p>
          <a:p>
            <a:pPr lvl="1"/>
            <a:r>
              <a:rPr lang="fr-FR" dirty="0"/>
              <a:t>Transmission électrique (basse puissance, haute puissance)</a:t>
            </a:r>
          </a:p>
          <a:p>
            <a:pPr lvl="1"/>
            <a:r>
              <a:rPr lang="fr-FR" dirty="0"/>
              <a:t>Cryogénie</a:t>
            </a:r>
          </a:p>
          <a:p>
            <a:pPr lvl="1"/>
            <a:r>
              <a:rPr lang="fr-FR" dirty="0"/>
              <a:t>Supra…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9" name="Espace réservé du pied de page 38">
            <a:extLst>
              <a:ext uri="{FF2B5EF4-FFF2-40B4-BE49-F238E27FC236}">
                <a16:creationId xmlns:a16="http://schemas.microsoft.com/office/drawing/2014/main" id="{BB0EF5F0-50A5-73F8-ECF8-A42DE284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fabrication additive appliquée aux accélérateurs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717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2899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Recognized metal additive manufacturing activities within accelerator community</a:t>
            </a:r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228685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C74128C-3EFC-4F5E-8C33-A9CC4DFB9C8E}"/>
              </a:ext>
            </a:extLst>
          </p:cNvPr>
          <p:cNvGraphicFramePr>
            <a:graphicFrameLocks noGrp="1"/>
          </p:cNvGraphicFramePr>
          <p:nvPr/>
        </p:nvGraphicFramePr>
        <p:xfrm>
          <a:off x="1487488" y="1355590"/>
          <a:ext cx="8752656" cy="4773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126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FA7941-346F-434B-898D-DB07EDDD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ADF5D4-0D0D-43D4-8159-D017E0F0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7B801A-2ABA-4E1C-81EC-7289C7321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8640"/>
            <a:ext cx="10515600" cy="1325563"/>
          </a:xfrm>
        </p:spPr>
        <p:txBody>
          <a:bodyPr/>
          <a:lstStyle/>
          <a:p>
            <a:r>
              <a:rPr lang="en-US" b="1" dirty="0"/>
              <a:t>Materials used for accelerator parts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D1934D2-0C46-47DF-B7A5-55587887F685}"/>
              </a:ext>
            </a:extLst>
          </p:cNvPr>
          <p:cNvGraphicFramePr>
            <a:graphicFrameLocks noGrp="1"/>
          </p:cNvGraphicFramePr>
          <p:nvPr/>
        </p:nvGraphicFramePr>
        <p:xfrm>
          <a:off x="1447800" y="1268760"/>
          <a:ext cx="8320608" cy="519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069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CB06-427D-4413-9C41-0FDF706F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89410"/>
            <a:ext cx="9865096" cy="1325563"/>
          </a:xfrm>
        </p:spPr>
        <p:txBody>
          <a:bodyPr/>
          <a:lstStyle/>
          <a:p>
            <a:r>
              <a:rPr lang="en-US" b="1" dirty="0"/>
              <a:t>Collage of metal AM parts within accelerators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07AB5-5BD3-4FAB-BF9C-65686E58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Guntis Pikurs – </a:t>
            </a:r>
            <a:r>
              <a:rPr lang="lv-LV" dirty="0"/>
              <a:t>9</a:t>
            </a:r>
            <a:r>
              <a:rPr lang="en-GB" baseline="30000" dirty="0" err="1"/>
              <a:t>th</a:t>
            </a:r>
            <a:r>
              <a:rPr lang="en-GB" dirty="0"/>
              <a:t> meeting of the I.FAST WP10 18/03/2022, Paris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41631-16CE-4ED7-B54D-2294339D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5A7B6F-3379-483C-833E-48530EB48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29" y="1132706"/>
            <a:ext cx="10585176" cy="4592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FFBCF8-9E27-4B8C-9BA0-CC6A09682C4E}"/>
              </a:ext>
            </a:extLst>
          </p:cNvPr>
          <p:cNvSpPr txBox="1"/>
          <p:nvPr/>
        </p:nvSpPr>
        <p:spPr>
          <a:xfrm>
            <a:off x="8284096" y="5805264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Reference links to each of pictures in further slides</a:t>
            </a:r>
          </a:p>
        </p:txBody>
      </p:sp>
    </p:spTree>
    <p:extLst>
      <p:ext uri="{BB962C8B-B14F-4D97-AF65-F5344CB8AC3E}">
        <p14:creationId xmlns:p14="http://schemas.microsoft.com/office/powerpoint/2010/main" val="3469757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0B440-A598-D7FC-8136-DCF15CE0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basic: Ultra High Vacuum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709A239-7D35-CC5E-DDF7-7D2692F6F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6961D-6433-4756-A273-B8055EE0EBDD}" type="slidenum">
              <a:rPr lang="fr-FR" smtClean="0"/>
              <a:t>8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1DD587-72F5-DD8A-0F59-AE6BE6EED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281" y="1447800"/>
            <a:ext cx="5101876" cy="477882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Beyond the use of polymer AM parts as support, one of the first challenge to address was Ultra-High Vacuum compatibility.</a:t>
            </a:r>
          </a:p>
          <a:p>
            <a:r>
              <a:rPr lang="en-GB" dirty="0"/>
              <a:t>The rough surface of the stainless steel parts produced was source of concern.</a:t>
            </a:r>
          </a:p>
          <a:p>
            <a:r>
              <a:rPr lang="en-GB" dirty="0"/>
              <a:t>Several UHV tubes were manufactured and measured by our vacuum group (as well as a conventional tube from a regular supplier).</a:t>
            </a:r>
          </a:p>
          <a:p>
            <a:r>
              <a:rPr lang="en-GB" dirty="0"/>
              <a:t>It was demonstrated that surface roughness is not an issue (except for the flanges).</a:t>
            </a:r>
          </a:p>
          <a:p>
            <a:r>
              <a:rPr lang="en-GB" dirty="0"/>
              <a:t>UHV Performances of both types of tubes were similar.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802F54C-9593-6A57-A5FC-B2F33E47F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450" y="967154"/>
            <a:ext cx="2144750" cy="22114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54739EE-51A1-4684-4BFC-4E456E2B9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13" y="1074111"/>
            <a:ext cx="3870929" cy="200107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52902AB-B622-B4CE-2401-2457A5CB0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063" y="3371036"/>
            <a:ext cx="5046856" cy="31218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7ACFE5D-AB36-F560-E1B1-8EA2331C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fabrication additive appliquée aux accélérateurs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4562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0B440-A598-D7FC-8136-DCF15CE0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First diagnostic: Beam position monitor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709A239-7D35-CC5E-DDF7-7D2692F6F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6961D-6433-4756-A273-B8055EE0EBDD}" type="slidenum">
              <a:rPr lang="fr-FR" smtClean="0"/>
              <a:t>9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1DD587-72F5-DD8A-0F59-AE6BE6EED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281" y="1796143"/>
            <a:ext cx="5101876" cy="443048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next step was to produce a working accelerator part.</a:t>
            </a:r>
          </a:p>
          <a:p>
            <a:r>
              <a:rPr lang="en-GB" dirty="0"/>
              <a:t>The choice was to built a beam position monitor as it is mechanically complex.</a:t>
            </a:r>
          </a:p>
          <a:p>
            <a:r>
              <a:rPr lang="en-GB" dirty="0"/>
              <a:t>Topological optimization was used to improve the design.</a:t>
            </a:r>
          </a:p>
          <a:p>
            <a:r>
              <a:rPr lang="en-GB" dirty="0"/>
              <a:t>The use of additive manufacturing allowed to have thinner electrodes (and thus a better impedance matching).</a:t>
            </a:r>
          </a:p>
          <a:p>
            <a:r>
              <a:rPr lang="en-GB" dirty="0"/>
              <a:t>After production the BPM was validate by our vacuum group and then installed on our photo-injector next to two conventional BPMs.</a:t>
            </a:r>
          </a:p>
          <a:p>
            <a:r>
              <a:rPr lang="en-GB" dirty="0"/>
              <a:t>All measurements showed no difference in behaviour between the three BPMs.</a:t>
            </a:r>
          </a:p>
          <a:p>
            <a:r>
              <a:rPr lang="en-GB" dirty="0"/>
              <a:t>Note: At the moment the electrical feedthrough are still sourced externally and note additively manufactured (R&amp;D on this is in progress).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761A6AC-E11F-8D25-98AE-B58F6275C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686" y="877585"/>
            <a:ext cx="3594212" cy="2739409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5194EC1C-1AC9-77BD-923F-989ED684B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732556" y="3833736"/>
            <a:ext cx="2330873" cy="122119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42E2498-91C5-C835-DD0F-6EDDF1965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450" y="3757101"/>
            <a:ext cx="3503429" cy="151065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802F54C-9593-6A57-A5FC-B2F33E47F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450" y="967154"/>
            <a:ext cx="2144750" cy="2211475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27D00EC-B856-4D08-DD20-0EA98936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fabrication additive appliquée aux accélérateurs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0671040"/>
      </p:ext>
    </p:extLst>
  </p:cSld>
  <p:clrMapOvr>
    <a:masterClrMapping/>
  </p:clrMapOvr>
</p:sld>
</file>

<file path=ppt/theme/theme1.xml><?xml version="1.0" encoding="utf-8"?>
<a:theme xmlns:a="http://schemas.openxmlformats.org/drawingml/2006/main" name="IJCLA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JCLAB" id="{DDB4D0DE-E848-4503-AA76-12C05B1D2D75}" vid="{E4C04BE4-296A-45E9-97E8-806F9542CFC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IJCLAB</Template>
  <TotalTime>8683</TotalTime>
  <Words>1505</Words>
  <Application>Microsoft Macintosh PowerPoint</Application>
  <PresentationFormat>Grand écran</PresentationFormat>
  <Paragraphs>188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Montserrat</vt:lpstr>
      <vt:lpstr>Montserrat SemiBold</vt:lpstr>
      <vt:lpstr>IJCLAB</vt:lpstr>
      <vt:lpstr>La fabrication additive  appliquée aux accélérateurs  Nicolas Delerue (avec de nombreuses diapositives de Guntis Pikurs)</vt:lpstr>
      <vt:lpstr>Domaine d’intérêt de la FA</vt:lpstr>
      <vt:lpstr>Qu’est-ce qu’un accélérateur de particules?</vt:lpstr>
      <vt:lpstr>Les défis pour les accélérateurs</vt:lpstr>
      <vt:lpstr>Recognized metal additive manufacturing activities within accelerator community</vt:lpstr>
      <vt:lpstr>Materials used for accelerator parts</vt:lpstr>
      <vt:lpstr>Collage of metal AM parts within accelerators</vt:lpstr>
      <vt:lpstr>The basic: Ultra High Vacuum</vt:lpstr>
      <vt:lpstr>First diagnostic: Beam position monitor</vt:lpstr>
      <vt:lpstr>SPS pumping port shielding (CERN)</vt:lpstr>
      <vt:lpstr>LIEBE: Heat Exchanger Lead-Bishmut/Water</vt:lpstr>
      <vt:lpstr>Winding former of superconducting solenoid coil (ETH Zurich)</vt:lpstr>
      <vt:lpstr>Highly efficient beam dump prototype for SPES LNL INFN</vt:lpstr>
      <vt:lpstr>CLIC RF spiral load</vt:lpstr>
      <vt:lpstr>Additively manufactured HOM Coupler (CERN)</vt:lpstr>
      <vt:lpstr>SRF single-cell cavity (RadiaBeam)</vt:lpstr>
      <vt:lpstr>I.FAST WP10.4. RF cavities (INFN DIAM)</vt:lpstr>
      <vt:lpstr>Our experience on OFE-Cu RFQ ¼ sector</vt:lpstr>
      <vt:lpstr>Lessons learned:</vt:lpstr>
      <vt:lpstr>Next step: full sector RFQ</vt:lpstr>
      <vt:lpstr>Perspectives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frederic chautard</dc:creator>
  <cp:lastModifiedBy>Nicolas Delerue</cp:lastModifiedBy>
  <cp:revision>84</cp:revision>
  <dcterms:created xsi:type="dcterms:W3CDTF">2021-06-15T17:37:30Z</dcterms:created>
  <dcterms:modified xsi:type="dcterms:W3CDTF">2023-02-01T09:05:36Z</dcterms:modified>
</cp:coreProperties>
</file>