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  <p:sldMasterId id="2147483739" r:id="rId2"/>
  </p:sldMasterIdLst>
  <p:notesMasterIdLst>
    <p:notesMasterId r:id="rId12"/>
  </p:notesMasterIdLst>
  <p:sldIdLst>
    <p:sldId id="272" r:id="rId3"/>
    <p:sldId id="273" r:id="rId4"/>
    <p:sldId id="274" r:id="rId5"/>
    <p:sldId id="278" r:id="rId6"/>
    <p:sldId id="279" r:id="rId7"/>
    <p:sldId id="275" r:id="rId8"/>
    <p:sldId id="280" r:id="rId9"/>
    <p:sldId id="276" r:id="rId10"/>
    <p:sldId id="277" r:id="rId1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7" userDrawn="1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456487"/>
    <a:srgbClr val="00294B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8233" autoAdjust="0"/>
  </p:normalViewPr>
  <p:slideViewPr>
    <p:cSldViewPr>
      <p:cViewPr varScale="1">
        <p:scale>
          <a:sx n="129" d="100"/>
          <a:sy n="129" d="100"/>
        </p:scale>
        <p:origin x="486" y="96"/>
      </p:cViewPr>
      <p:guideLst>
        <p:guide orient="horz" pos="1727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02/02/2023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Intro vis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2418" cy="6059486"/>
          </a:xfrm>
          <a:prstGeom prst="rect">
            <a:avLst/>
          </a:prstGeom>
        </p:spPr>
      </p:pic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E40ABC-C31D-45AC-B7F1-6212434FB9E8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095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65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5051-9849-4FF0-9EE8-CCEF3C77A84A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05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3F26-B99F-461A-9EE5-2CD13714F6E6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92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58EE-7BB5-42EA-995E-B2A53F0661CF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29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247C-D1F8-4827-8153-048B0183E3A5}" type="datetime1">
              <a:rPr lang="fr-FR" smtClean="0"/>
              <a:t>02/02/2023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2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0C4D-40CD-4749-9B84-D543634BB0B3}" type="datetime1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3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BC6D-BF39-4A52-93BA-27DE3B18050C}" type="datetime1">
              <a:rPr lang="fr-FR" smtClean="0"/>
              <a:t>02/02/2023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89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CB8-AB67-4165-9634-CFD65AAE21B5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11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2131-8E46-4B5A-8006-97F34E34A564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07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B822-63E8-4C4D-AB55-733EFD4877A6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660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371-7C2A-449F-AAE6-414188117D8F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66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02/02/2023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8" r:id="rId3"/>
    <p:sldLayoutId id="2147483753" r:id="rId4"/>
    <p:sldLayoutId id="2147483754" r:id="rId5"/>
    <p:sldLayoutId id="2147483755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1AD2-4D2C-41E8-9750-3A305FBE50E8}" type="datetime1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8DF9-1CDE-4B21-B3C6-2E87DEDC6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19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e.debever@ijclab.in2p3.fr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ranet.ijclab.in2p3.fr/achat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mailto:virginie.quipourt@ijclab.in2p3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ijclab.in2p3.fr/achat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intranet.ijclab.in2p3.fr/wp-content/uploads/sites/6/2022/01/ijclab_demande-dachat_janvier2022-V2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ravel.goelett.com/" TargetMode="External"/><Relationship Id="rId7" Type="http://schemas.openxmlformats.org/officeDocument/2006/relationships/hyperlink" Target="https://intranet.cnrs.fr/Cnrs_pratique/partir_mission/Pages/default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ijclab.in2p3.fr/wp-content/uploads/sites/6/2021/04/etat_de_frais_automatique_V9_09012021.pdf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e-missions.cnrs.fr/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scale.debever@ijclab.in2p3.fr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ranet.ijclab.in2p3.fr/achat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mailto:virginie.quipourt@ijclab.in2p3.f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ijclab.in2p3.fr/wp-content/uploads/sites/6/2022/01/ijclab_demande-dachat_janvier2022-V2.pdf" TargetMode="External"/><Relationship Id="rId2" Type="http://schemas.openxmlformats.org/officeDocument/2006/relationships/hyperlink" Target="https://intranet.ijclab.in2p3.fr/achats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intranet.cnrs.fr/Cnrs_pratique/partir_mission/Pages/default.aspx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intranet.ijclab.in2p3.fr/wp-content/uploads/sites/6/2021/04/etat_de_frais_automatique_V9_0901202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-missions.cnrs.fr/" TargetMode="External"/><Relationship Id="rId4" Type="http://schemas.openxmlformats.org/officeDocument/2006/relationships/hyperlink" Target="https://travel.goelett.com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624735" cy="432048"/>
          </a:xfrm>
        </p:spPr>
        <p:txBody>
          <a:bodyPr>
            <a:normAutofit/>
          </a:bodyPr>
          <a:lstStyle/>
          <a:p>
            <a:r>
              <a:rPr lang="fr-FR" dirty="0"/>
              <a:t>Le Service Achats en quelques mots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3A65288-E405-450F-9F08-05621440CCB7}"/>
              </a:ext>
            </a:extLst>
          </p:cNvPr>
          <p:cNvSpPr txBox="1">
            <a:spLocks/>
          </p:cNvSpPr>
          <p:nvPr/>
        </p:nvSpPr>
        <p:spPr>
          <a:xfrm>
            <a:off x="959483" y="1085528"/>
            <a:ext cx="8856984" cy="2120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400" dirty="0"/>
              <a:t>Il est composé de 15 gestionnaires financiers</a:t>
            </a:r>
          </a:p>
          <a:p>
            <a:pPr fontAlgn="auto">
              <a:spcAft>
                <a:spcPts val="0"/>
              </a:spcAft>
            </a:pPr>
            <a:endParaRPr lang="fr-FR" sz="2400" dirty="0"/>
          </a:p>
          <a:p>
            <a:pPr fontAlgn="auto">
              <a:spcAft>
                <a:spcPts val="0"/>
              </a:spcAft>
            </a:pPr>
            <a:r>
              <a:rPr lang="fr-FR" sz="2400" dirty="0"/>
              <a:t>Il est organisé au regard de la structure du laboratoire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hlinkClick r:id="rId2"/>
              </a:rPr>
              <a:t>portefeuilles</a:t>
            </a:r>
            <a:r>
              <a:rPr lang="fr-FR" dirty="0"/>
              <a:t> par pôles thématiques, services et projets scientifiques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2000" dirty="0"/>
          </a:p>
          <a:p>
            <a:pPr fontAlgn="auto">
              <a:spcAft>
                <a:spcPts val="0"/>
              </a:spcAft>
            </a:pPr>
            <a:r>
              <a:rPr lang="fr-FR" sz="2400" dirty="0"/>
              <a:t>Il a pour mission d’assurer la gestion des achats et des déplacements de chaque agent du laboratoire.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5891F46-3A01-4FAC-8B17-5612BB2CEF96}"/>
              </a:ext>
            </a:extLst>
          </p:cNvPr>
          <p:cNvSpPr txBox="1">
            <a:spLocks/>
          </p:cNvSpPr>
          <p:nvPr/>
        </p:nvSpPr>
        <p:spPr>
          <a:xfrm>
            <a:off x="6034459" y="5020354"/>
            <a:ext cx="378200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2000" dirty="0"/>
              <a:t>et maintenant un petit guide…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019EE9E-5538-4CEC-9764-5FAA0CE915E7}"/>
              </a:ext>
            </a:extLst>
          </p:cNvPr>
          <p:cNvSpPr txBox="1">
            <a:spLocks/>
          </p:cNvSpPr>
          <p:nvPr/>
        </p:nvSpPr>
        <p:spPr>
          <a:xfrm>
            <a:off x="959483" y="3389784"/>
            <a:ext cx="8856984" cy="1146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 contacts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Pascale DEBEVER</a:t>
            </a:r>
            <a:r>
              <a:rPr lang="fr-FR" sz="1800" dirty="0">
                <a:solidFill>
                  <a:srgbClr val="FF6700"/>
                </a:solidFill>
              </a:rPr>
              <a:t>: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>
                <a:hlinkClick r:id="rId3"/>
              </a:rPr>
              <a:t>pascale.debever@ijclab.in2p3.fr</a:t>
            </a:r>
            <a:r>
              <a:rPr lang="fr-FR" sz="1800" dirty="0"/>
              <a:t>  01.69.15.46.09 ou 01.69.15.73.73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:</a:t>
            </a:r>
            <a:r>
              <a:rPr lang="fr-FR" sz="1800" dirty="0"/>
              <a:t> </a:t>
            </a:r>
            <a:r>
              <a:rPr lang="fr-FR" sz="1800" dirty="0">
                <a:hlinkClick r:id="rId4"/>
              </a:rPr>
              <a:t>virginie.quipourt@ijclab.in2p3.fr</a:t>
            </a:r>
            <a:r>
              <a:rPr lang="fr-FR" sz="1800" dirty="0"/>
              <a:t>   01.69.15.71.13   ou   06.14.20.92.80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7A4E4DF-1A26-4CCA-AE7E-C336B1B7AE80}"/>
              </a:ext>
            </a:extLst>
          </p:cNvPr>
          <p:cNvGrpSpPr/>
          <p:nvPr/>
        </p:nvGrpSpPr>
        <p:grpSpPr>
          <a:xfrm>
            <a:off x="1400954" y="4566776"/>
            <a:ext cx="3102088" cy="951849"/>
            <a:chOff x="1400954" y="4566776"/>
            <a:chExt cx="3102088" cy="951849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5125D5E-216C-4F28-A958-8EE56009062F}"/>
                </a:ext>
              </a:extLst>
            </p:cNvPr>
            <p:cNvGrpSpPr/>
            <p:nvPr/>
          </p:nvGrpSpPr>
          <p:grpSpPr>
            <a:xfrm>
              <a:off x="1400954" y="4566776"/>
              <a:ext cx="1570671" cy="951849"/>
              <a:chOff x="7398698" y="1160990"/>
              <a:chExt cx="1570671" cy="951849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08BDF01-97DE-47AF-9998-9A8BF75E81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25000"/>
                        </a14:imgEffect>
                      </a14:imgLayer>
                    </a14:imgProps>
                  </a:ext>
                </a:extLst>
              </a:blip>
              <a:srcRect l="4212" t="718" r="-2528" b="5613"/>
              <a:stretch/>
            </p:blipFill>
            <p:spPr>
              <a:xfrm>
                <a:off x="7398698" y="1186821"/>
                <a:ext cx="760709" cy="665186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024E9F41-D6E6-41DC-861E-920B1DA8D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8942" y="1160990"/>
                <a:ext cx="715477" cy="69101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EA3806B-4572-4F3E-A645-360666B15B9E}"/>
                  </a:ext>
                </a:extLst>
              </p:cNvPr>
              <p:cNvSpPr txBox="1"/>
              <p:nvPr/>
            </p:nvSpPr>
            <p:spPr>
              <a:xfrm>
                <a:off x="7476629" y="1835840"/>
                <a:ext cx="604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Achats</a:t>
                </a:r>
                <a:endParaRPr lang="fr-FR" dirty="0">
                  <a:latin typeface="+mn-lt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26E0690-D80D-43DE-BF41-5EA628C9F459}"/>
                  </a:ext>
                </a:extLst>
              </p:cNvPr>
              <p:cNvSpPr txBox="1"/>
              <p:nvPr/>
            </p:nvSpPr>
            <p:spPr>
              <a:xfrm>
                <a:off x="8238079" y="1835839"/>
                <a:ext cx="7312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Missions</a:t>
                </a:r>
                <a:endParaRPr lang="fr-FR" dirty="0">
                  <a:latin typeface="+mn-lt"/>
                </a:endParaRP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A123372-21EB-4605-9D8E-1E620593F01C}"/>
                </a:ext>
              </a:extLst>
            </p:cNvPr>
            <p:cNvSpPr txBox="1"/>
            <p:nvPr/>
          </p:nvSpPr>
          <p:spPr>
            <a:xfrm>
              <a:off x="3484173" y="4820299"/>
              <a:ext cx="1018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n-lt"/>
                </a:rPr>
                <a:t>intranet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E3740F54-D489-42B5-BAAF-7035603971DA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60" y="5020354"/>
              <a:ext cx="4255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BF88541C-C535-4850-AC53-3A6B847F796D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/>
              <a:t>02/02/2023 - Journée accueil nouveaux entrants du Pôle Théorie</a:t>
            </a:r>
          </a:p>
        </p:txBody>
      </p:sp>
    </p:spTree>
    <p:extLst>
      <p:ext uri="{BB962C8B-B14F-4D97-AF65-F5344CB8AC3E}">
        <p14:creationId xmlns:p14="http://schemas.microsoft.com/office/powerpoint/2010/main" val="91859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Service Achats - Je veux faire des achats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FB239-8F71-4676-9346-A94B1619808B}"/>
              </a:ext>
            </a:extLst>
          </p:cNvPr>
          <p:cNvSpPr/>
          <p:nvPr/>
        </p:nvSpPr>
        <p:spPr>
          <a:xfrm>
            <a:off x="273819" y="1085528"/>
            <a:ext cx="1008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Toute commande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(achat de biens et/ou de prestations de service) 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doit faire l'objet </a:t>
            </a:r>
            <a:r>
              <a:rPr lang="fr-FR" sz="1600" b="1" dirty="0">
                <a:latin typeface="+mn-lt"/>
              </a:rPr>
              <a:t>d'une demande </a:t>
            </a:r>
            <a:r>
              <a:rPr lang="fr-FR" sz="1600" dirty="0">
                <a:latin typeface="+mn-lt"/>
              </a:rPr>
              <a:t>avant l'achat ou l'exécution de la prestation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Il est nécessaire d'obtenir au préalable un devis.</a:t>
            </a:r>
            <a:r>
              <a:rPr lang="fr-FR" sz="1600" dirty="0">
                <a:solidFill>
                  <a:srgbClr val="456487"/>
                </a:solidFill>
              </a:rPr>
              <a:t> 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Je demande un devis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auprès de mon fournisseur.</a:t>
            </a:r>
          </a:p>
          <a:p>
            <a:pPr marL="266700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Les devis peuvent être demandés par mail, courrier, téléphone, panier achat web. </a:t>
            </a:r>
          </a:p>
          <a:p>
            <a:pPr marL="266700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Ils doivent impérativement être au nom du CNRS/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IJCLab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C5BF68-2C85-4D94-B3BF-2E12D34A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022" y="2475186"/>
            <a:ext cx="4073910" cy="18507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45B96-299E-4348-8395-506228C81763}"/>
              </a:ext>
            </a:extLst>
          </p:cNvPr>
          <p:cNvSpPr/>
          <p:nvPr/>
        </p:nvSpPr>
        <p:spPr>
          <a:xfrm>
            <a:off x="273819" y="2984351"/>
            <a:ext cx="62156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2 - 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Je prépare et transmets ma demande d’achat</a:t>
            </a: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J'envoie au 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gestionnaire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responsable du budget par mail ou à son bureau, le ou les devis avec accord du responsable de la ligne de crédits, accompagnés de la 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demande d’achat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dûment complétée.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B5E74-E7D9-44A0-9856-2897822FE53D}"/>
              </a:ext>
            </a:extLst>
          </p:cNvPr>
          <p:cNvSpPr/>
          <p:nvPr/>
        </p:nvSpPr>
        <p:spPr>
          <a:xfrm>
            <a:off x="273819" y="4469904"/>
            <a:ext cx="10153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3 - 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Je suis informé par mail que ma livraison est arrivée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, je vais chercher mon colis, je vérifie le contenu et son état.</a:t>
            </a: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Je remets le bon de livraison impérativement à la gestionnaire en charge du dossier afin de valider la réception et pouvoir procéder à la facturation.</a:t>
            </a:r>
            <a:endParaRPr lang="fr-FR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5BC90021-0AAA-4853-BF81-813ECF8FE436}"/>
              </a:ext>
            </a:extLst>
          </p:cNvPr>
          <p:cNvCxnSpPr/>
          <p:nvPr/>
        </p:nvCxnSpPr>
        <p:spPr>
          <a:xfrm>
            <a:off x="3802211" y="4061569"/>
            <a:ext cx="2448272" cy="120303"/>
          </a:xfrm>
          <a:prstGeom prst="bentConnector3">
            <a:avLst>
              <a:gd name="adj1" fmla="val -1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299F4AC5-E138-415C-85E3-D1A6107F9E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4212" t="718" r="-2528" b="5613"/>
          <a:stretch/>
        </p:blipFill>
        <p:spPr>
          <a:xfrm>
            <a:off x="10033942" y="-1197"/>
            <a:ext cx="760709" cy="665186"/>
          </a:xfrm>
          <a:prstGeom prst="rect">
            <a:avLst/>
          </a:prstGeom>
          <a:effectLst>
            <a:softEdge rad="0"/>
          </a:effectLst>
        </p:spPr>
      </p:pic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133CFD36-32F4-431A-9698-17D7D44EA289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/>
              <a:t>02/02/2023 - Journée accueil nouveaux entrants du Pôle Théorie</a:t>
            </a:r>
          </a:p>
        </p:txBody>
      </p:sp>
    </p:spTree>
    <p:extLst>
      <p:ext uri="{BB962C8B-B14F-4D97-AF65-F5344CB8AC3E}">
        <p14:creationId xmlns:p14="http://schemas.microsoft.com/office/powerpoint/2010/main" val="6396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5DC2391-6FD3-45C4-8B5C-6B226FD1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21" y="889270"/>
            <a:ext cx="5292588" cy="110000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fr-FR" dirty="0"/>
              <a:t>Le Service Achats - Je veux partir en mission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912AB-5293-46B2-8C2B-1E32A5FCC987}"/>
              </a:ext>
            </a:extLst>
          </p:cNvPr>
          <p:cNvSpPr/>
          <p:nvPr/>
        </p:nvSpPr>
        <p:spPr>
          <a:xfrm>
            <a:off x="191664" y="855815"/>
            <a:ext cx="4684107" cy="12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Avant mon départ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 réserve mon transport et/ou mon hébergement sur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https://travel.goelett.com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je remplis ma demande d’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ordre de mission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https://e-missions.cnrs.fr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3A6F95-844D-456D-AC40-25636DBF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421" y="3899994"/>
            <a:ext cx="4042509" cy="1688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7EADF0-1760-46AA-97CF-E3C35B8D29EA}"/>
              </a:ext>
            </a:extLst>
          </p:cNvPr>
          <p:cNvSpPr/>
          <p:nvPr/>
        </p:nvSpPr>
        <p:spPr>
          <a:xfrm>
            <a:off x="169325" y="3832029"/>
            <a:ext cx="5254996" cy="17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3 - 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mon retour</a:t>
            </a:r>
          </a:p>
          <a:p>
            <a:pPr marL="449263"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fr-FR" sz="1600" dirty="0">
                <a:latin typeface="+mn-lt"/>
                <a:cs typeface="Times New Roman" panose="02020603050405020304" pitchFamily="18" charset="0"/>
              </a:rPr>
              <a:t>remplis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fr-FR" sz="1600" b="1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état de frais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le 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signe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et le remet au gestionnaire en charge de mon dossier avec les 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pièces justificatives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(cf. 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intranet CNRS pratique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accompagné de mon ordre de mission original au maximum </a:t>
            </a:r>
            <a:r>
              <a:rPr lang="fr-FR" sz="1600" dirty="0">
                <a:latin typeface="+mn-lt"/>
              </a:rPr>
              <a:t>deux semaine après mon retour</a:t>
            </a:r>
            <a:r>
              <a:rPr lang="fr-FR" sz="1600" dirty="0">
                <a:solidFill>
                  <a:srgbClr val="456487"/>
                </a:solidFill>
                <a:latin typeface="+mn-lt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79D26E-BC55-41E5-BDBC-73FF1C7A9F82}"/>
              </a:ext>
            </a:extLst>
          </p:cNvPr>
          <p:cNvSpPr/>
          <p:nvPr/>
        </p:nvSpPr>
        <p:spPr>
          <a:xfrm>
            <a:off x="191664" y="2712003"/>
            <a:ext cx="4834683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2 - 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 pars en mission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 possession de mon ordre de mission original signé par le directeur.</a:t>
            </a:r>
          </a:p>
        </p:txBody>
      </p: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BF73EC75-7A46-4473-8804-8C9154B24039}"/>
              </a:ext>
            </a:extLst>
          </p:cNvPr>
          <p:cNvCxnSpPr>
            <a:cxnSpLocks/>
          </p:cNvCxnSpPr>
          <p:nvPr/>
        </p:nvCxnSpPr>
        <p:spPr>
          <a:xfrm>
            <a:off x="3010123" y="2092885"/>
            <a:ext cx="2016224" cy="358846"/>
          </a:xfrm>
          <a:prstGeom prst="bentConnector3">
            <a:avLst>
              <a:gd name="adj1" fmla="val -1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BFC98F01-6C43-4BE2-B56E-748C3A368437}"/>
              </a:ext>
            </a:extLst>
          </p:cNvPr>
          <p:cNvCxnSpPr>
            <a:cxnSpLocks/>
          </p:cNvCxnSpPr>
          <p:nvPr/>
        </p:nvCxnSpPr>
        <p:spPr>
          <a:xfrm flipV="1">
            <a:off x="1569963" y="1236680"/>
            <a:ext cx="3672408" cy="316144"/>
          </a:xfrm>
          <a:prstGeom prst="bentConnector3">
            <a:avLst>
              <a:gd name="adj1" fmla="val 2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637A1A7-8DF8-49A2-9C94-B38CA334B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2532" y="-13917"/>
            <a:ext cx="670243" cy="6473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E556A8-543A-4E3C-8A7B-86D6351FB5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942" r="4603" b="6061"/>
          <a:stretch/>
        </p:blipFill>
        <p:spPr>
          <a:xfrm>
            <a:off x="5258681" y="2009366"/>
            <a:ext cx="5439990" cy="1764009"/>
          </a:xfrm>
          <a:prstGeom prst="rect">
            <a:avLst/>
          </a:prstGeom>
        </p:spPr>
      </p:pic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15DA0105-DF05-4125-B441-0890408E3879}"/>
              </a:ext>
            </a:extLst>
          </p:cNvPr>
          <p:cNvCxnSpPr>
            <a:cxnSpLocks/>
          </p:cNvCxnSpPr>
          <p:nvPr/>
        </p:nvCxnSpPr>
        <p:spPr>
          <a:xfrm flipV="1">
            <a:off x="2547713" y="4109864"/>
            <a:ext cx="2838674" cy="186496"/>
          </a:xfrm>
          <a:prstGeom prst="bentConnector3">
            <a:avLst>
              <a:gd name="adj1" fmla="val 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4ED419D8-4555-4A63-8619-17B5CEEE0692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/>
              <a:t>02/02/2023 - Journée accueil nouveaux entrants du Pôle Théorie</a:t>
            </a:r>
          </a:p>
        </p:txBody>
      </p:sp>
    </p:spTree>
    <p:extLst>
      <p:ext uri="{BB962C8B-B14F-4D97-AF65-F5344CB8AC3E}">
        <p14:creationId xmlns:p14="http://schemas.microsoft.com/office/powerpoint/2010/main" val="257120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BDC28B9-1CC4-4B80-9EE8-CBBBC26A9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820" y="1589584"/>
            <a:ext cx="10308112" cy="4023370"/>
          </a:xfrm>
        </p:spPr>
        <p:txBody>
          <a:bodyPr/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Vous êtes en mission à partir du moment où vous quittez votre domicile ou votre lieu de travail.</a:t>
            </a:r>
          </a:p>
          <a:p>
            <a:endParaRPr lang="fr-FR" dirty="0"/>
          </a:p>
          <a:p>
            <a:r>
              <a:rPr lang="fr-FR" dirty="0"/>
              <a:t>Transport : L’utilisation du marché (RYDOO) est obligatoire. </a:t>
            </a:r>
          </a:p>
          <a:p>
            <a:endParaRPr lang="fr-FR" dirty="0"/>
          </a:p>
          <a:p>
            <a:r>
              <a:rPr lang="fr-FR" dirty="0"/>
              <a:t>Hébergement France : L’utilisation du marché (RYDOO) est obligatoire. Vous pouvez y déroger mais le remboursement est très souvent inférieur à la dépense réelle.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Hébergement à l’étranger : L’utilisation du marché (RYDOO) n’est pas obligatoire mais a l’avantage de ne pas avoir à avancer la dépense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65D18F-CFEC-4825-8910-AABAB8B0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F773EC-2B16-4BF2-95D2-F8C4CF9A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02/02/2023 - Journée accueil nouveaux entrants du Pôle Théorie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3E7982-9F1C-4D3D-927B-C9C3505F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41FE35E-F01C-4DD4-A52F-AC02F9B8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Service Achats - Je veux partir en mission</a:t>
            </a:r>
          </a:p>
        </p:txBody>
      </p:sp>
    </p:spTree>
    <p:extLst>
      <p:ext uri="{BB962C8B-B14F-4D97-AF65-F5344CB8AC3E}">
        <p14:creationId xmlns:p14="http://schemas.microsoft.com/office/powerpoint/2010/main" val="340736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24E5B2-F2E3-46C5-82F8-9CD6564760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Utilisation RYDOO :</a:t>
            </a:r>
          </a:p>
          <a:p>
            <a:endParaRPr lang="fr-FR" dirty="0"/>
          </a:p>
          <a:p>
            <a:r>
              <a:rPr lang="fr-FR" dirty="0"/>
              <a:t>Mettre à jour son profil en indiquant les informations obligatoires.</a:t>
            </a:r>
          </a:p>
          <a:p>
            <a:endParaRPr lang="fr-FR" dirty="0"/>
          </a:p>
          <a:p>
            <a:r>
              <a:rPr lang="fr-FR" dirty="0"/>
              <a:t>Faire un voyage par type de réservation : un voyage pour le train ou l’avion, un autre voyage pour l’hôtel.</a:t>
            </a:r>
          </a:p>
          <a:p>
            <a:endParaRPr lang="fr-FR" dirty="0"/>
          </a:p>
          <a:p>
            <a:r>
              <a:rPr lang="fr-FR" dirty="0"/>
              <a:t>Faire une demande de devis (off-line) pour les trajets qui ne sont pas proposés en on-line (valideur : Pascale DEBEVER).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9A80F0-AFA2-45B7-A44C-C82CFB53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CBD01E-F213-4660-8D09-91687FE8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D63615-E759-41EC-89E3-6B3C10DC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8EC3F71-0DED-44CA-8572-E428FC79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31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624735" cy="432048"/>
          </a:xfrm>
        </p:spPr>
        <p:txBody>
          <a:bodyPr>
            <a:normAutofit/>
          </a:bodyPr>
          <a:lstStyle/>
          <a:p>
            <a:r>
              <a:rPr lang="fr-FR" dirty="0"/>
              <a:t>The ‘Service Achats’ in </a:t>
            </a:r>
            <a:r>
              <a:rPr lang="fr-FR" dirty="0" err="1"/>
              <a:t>brief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3A65288-E405-450F-9F08-05621440CCB7}"/>
              </a:ext>
            </a:extLst>
          </p:cNvPr>
          <p:cNvSpPr txBox="1">
            <a:spLocks/>
          </p:cNvSpPr>
          <p:nvPr/>
        </p:nvSpPr>
        <p:spPr>
          <a:xfrm>
            <a:off x="959483" y="1085528"/>
            <a:ext cx="8171320" cy="212076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composed</a:t>
            </a:r>
            <a:r>
              <a:rPr lang="fr-FR" sz="2400" dirty="0"/>
              <a:t> of 15 </a:t>
            </a:r>
            <a:r>
              <a:rPr lang="fr-FR" sz="2400" dirty="0" err="1"/>
              <a:t>financial</a:t>
            </a:r>
            <a:r>
              <a:rPr lang="fr-FR" sz="2400" dirty="0"/>
              <a:t> managers</a:t>
            </a:r>
          </a:p>
          <a:p>
            <a:pPr fontAlgn="auto">
              <a:spcAft>
                <a:spcPts val="0"/>
              </a:spcAft>
            </a:pPr>
            <a:endParaRPr lang="fr-FR" sz="2400" dirty="0"/>
          </a:p>
          <a:p>
            <a:pPr fontAlgn="auto">
              <a:spcAft>
                <a:spcPts val="0"/>
              </a:spcAft>
            </a:pPr>
            <a:r>
              <a:rPr lang="fr-FR" sz="2400" dirty="0"/>
              <a:t>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organised</a:t>
            </a:r>
            <a:r>
              <a:rPr lang="fr-FR" sz="2400" dirty="0"/>
              <a:t> to fit the </a:t>
            </a:r>
            <a:r>
              <a:rPr lang="fr-FR" sz="2400" dirty="0" err="1"/>
              <a:t>laboratory</a:t>
            </a:r>
            <a:r>
              <a:rPr lang="fr-FR" sz="2400" dirty="0"/>
              <a:t> structure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hlinkClick r:id="rId2"/>
              </a:rPr>
              <a:t>portfolios</a:t>
            </a:r>
            <a:r>
              <a:rPr lang="fr-FR" dirty="0"/>
              <a:t> are </a:t>
            </a:r>
            <a:r>
              <a:rPr lang="fr-FR" dirty="0" err="1"/>
              <a:t>distributed</a:t>
            </a:r>
            <a:r>
              <a:rPr lang="fr-FR" dirty="0"/>
              <a:t> by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poles</a:t>
            </a:r>
            <a:r>
              <a:rPr lang="fr-FR" dirty="0"/>
              <a:t>, services and </a:t>
            </a:r>
            <a:r>
              <a:rPr lang="fr-FR" dirty="0" err="1"/>
              <a:t>projects</a:t>
            </a:r>
            <a:endParaRPr lang="fr-FR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2000" dirty="0"/>
          </a:p>
          <a:p>
            <a:pPr fontAlgn="auto">
              <a:spcAft>
                <a:spcPts val="0"/>
              </a:spcAft>
            </a:pPr>
            <a:r>
              <a:rPr lang="fr-FR" sz="2400" dirty="0" err="1"/>
              <a:t>Its</a:t>
            </a:r>
            <a:r>
              <a:rPr lang="fr-FR" sz="2400" dirty="0"/>
              <a:t> mission </a:t>
            </a:r>
            <a:r>
              <a:rPr lang="fr-FR" sz="2400" dirty="0" err="1"/>
              <a:t>is</a:t>
            </a:r>
            <a:r>
              <a:rPr lang="fr-FR" sz="2400" dirty="0"/>
              <a:t> to </a:t>
            </a:r>
            <a:r>
              <a:rPr lang="fr-FR" sz="2400" dirty="0" err="1"/>
              <a:t>ensure</a:t>
            </a:r>
            <a:r>
              <a:rPr lang="fr-FR" sz="2400" dirty="0"/>
              <a:t> the management of </a:t>
            </a:r>
            <a:r>
              <a:rPr lang="fr-FR" sz="2400" dirty="0" err="1"/>
              <a:t>purchases</a:t>
            </a:r>
            <a:r>
              <a:rPr lang="fr-FR" sz="2400" dirty="0"/>
              <a:t> and </a:t>
            </a:r>
            <a:r>
              <a:rPr lang="fr-FR" sz="2400" dirty="0" err="1"/>
              <a:t>travels</a:t>
            </a:r>
            <a:r>
              <a:rPr lang="fr-FR" sz="2400" dirty="0"/>
              <a:t> for all </a:t>
            </a:r>
            <a:r>
              <a:rPr lang="fr-FR" sz="2400" dirty="0" err="1"/>
              <a:t>laboratory</a:t>
            </a:r>
            <a:r>
              <a:rPr lang="fr-FR" sz="2400" dirty="0"/>
              <a:t> staff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5891F46-3A01-4FAC-8B17-5612BB2CEF96}"/>
              </a:ext>
            </a:extLst>
          </p:cNvPr>
          <p:cNvSpPr txBox="1">
            <a:spLocks/>
          </p:cNvSpPr>
          <p:nvPr/>
        </p:nvSpPr>
        <p:spPr>
          <a:xfrm>
            <a:off x="5242371" y="5020354"/>
            <a:ext cx="4574096" cy="432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fr-FR" sz="2000" dirty="0"/>
              <a:t>And </a:t>
            </a:r>
            <a:r>
              <a:rPr lang="fr-FR" sz="2000" dirty="0" err="1"/>
              <a:t>now</a:t>
            </a:r>
            <a:r>
              <a:rPr lang="fr-FR" sz="2000" dirty="0"/>
              <a:t> </a:t>
            </a:r>
            <a:r>
              <a:rPr lang="fr-FR" sz="2000" dirty="0" err="1"/>
              <a:t>some</a:t>
            </a:r>
            <a:r>
              <a:rPr lang="fr-FR" sz="2000" dirty="0"/>
              <a:t> short guidelines…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019EE9E-5538-4CEC-9764-5FAA0CE915E7}"/>
              </a:ext>
            </a:extLst>
          </p:cNvPr>
          <p:cNvSpPr txBox="1">
            <a:spLocks/>
          </p:cNvSpPr>
          <p:nvPr/>
        </p:nvSpPr>
        <p:spPr>
          <a:xfrm>
            <a:off x="959483" y="3389784"/>
            <a:ext cx="8856984" cy="1146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Pascale DEBEVER</a:t>
            </a:r>
            <a:r>
              <a:rPr lang="fr-FR" sz="1800" dirty="0">
                <a:solidFill>
                  <a:srgbClr val="FF6700"/>
                </a:solidFill>
              </a:rPr>
              <a:t>: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>
                <a:hlinkClick r:id="rId3"/>
              </a:rPr>
              <a:t>pascale.debever@ijclab.in2p3.fr</a:t>
            </a:r>
            <a:r>
              <a:rPr lang="fr-FR" sz="1800" dirty="0"/>
              <a:t>  01.69.15.46.09 ou 01.69.15.73.73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1800" dirty="0">
                <a:solidFill>
                  <a:srgbClr val="FF6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in charge :</a:t>
            </a:r>
            <a:r>
              <a:rPr lang="fr-FR" sz="1800" dirty="0"/>
              <a:t> </a:t>
            </a:r>
            <a:r>
              <a:rPr lang="fr-FR" sz="1800" dirty="0">
                <a:hlinkClick r:id="rId4"/>
              </a:rPr>
              <a:t>virginie.quipourt@ijclab.in2p3.fr</a:t>
            </a:r>
            <a:r>
              <a:rPr lang="fr-FR" sz="1800" dirty="0"/>
              <a:t>   01.69.15.71.13   ou   06.14.20.92.80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D2C6FD8-7B2F-4B74-A9C8-A48705ACE5AE}"/>
              </a:ext>
            </a:extLst>
          </p:cNvPr>
          <p:cNvGrpSpPr/>
          <p:nvPr/>
        </p:nvGrpSpPr>
        <p:grpSpPr>
          <a:xfrm>
            <a:off x="1400954" y="4566776"/>
            <a:ext cx="3102088" cy="951849"/>
            <a:chOff x="1400954" y="4566776"/>
            <a:chExt cx="3102088" cy="951849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3BB456F-C861-4736-B1E5-995BF901D2FE}"/>
                </a:ext>
              </a:extLst>
            </p:cNvPr>
            <p:cNvGrpSpPr/>
            <p:nvPr/>
          </p:nvGrpSpPr>
          <p:grpSpPr>
            <a:xfrm>
              <a:off x="1400954" y="4566776"/>
              <a:ext cx="1570671" cy="951849"/>
              <a:chOff x="7398698" y="1160990"/>
              <a:chExt cx="1570671" cy="951849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BC9F425A-C41E-4808-B8CE-0A34832C4E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25000"/>
                        </a14:imgEffect>
                      </a14:imgLayer>
                    </a14:imgProps>
                  </a:ext>
                </a:extLst>
              </a:blip>
              <a:srcRect l="4212" t="718" r="-2528" b="5613"/>
              <a:stretch/>
            </p:blipFill>
            <p:spPr>
              <a:xfrm>
                <a:off x="7398698" y="1186821"/>
                <a:ext cx="760709" cy="665186"/>
              </a:xfrm>
              <a:prstGeom prst="rect">
                <a:avLst/>
              </a:prstGeom>
              <a:effectLst>
                <a:softEdge rad="0"/>
              </a:effectLst>
            </p:spPr>
          </p:pic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EFDEF01F-5E1D-477A-AE5B-9B52A06B4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8942" y="1160990"/>
                <a:ext cx="715477" cy="691017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187E022-5629-45EA-98D8-380AB9D42664}"/>
                  </a:ext>
                </a:extLst>
              </p:cNvPr>
              <p:cNvSpPr txBox="1"/>
              <p:nvPr/>
            </p:nvSpPr>
            <p:spPr>
              <a:xfrm>
                <a:off x="7476629" y="1835840"/>
                <a:ext cx="6048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Achats</a:t>
                </a:r>
                <a:endParaRPr lang="fr-FR" dirty="0">
                  <a:latin typeface="+mn-lt"/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F19694C-2CB3-4E25-A6C3-32AF3B73204D}"/>
                  </a:ext>
                </a:extLst>
              </p:cNvPr>
              <p:cNvSpPr txBox="1"/>
              <p:nvPr/>
            </p:nvSpPr>
            <p:spPr>
              <a:xfrm>
                <a:off x="8238079" y="1835839"/>
                <a:ext cx="7312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latin typeface="+mn-lt"/>
                  </a:rPr>
                  <a:t>Missions</a:t>
                </a:r>
                <a:endParaRPr lang="fr-FR" dirty="0">
                  <a:latin typeface="+mn-lt"/>
                </a:endParaRP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D5443FC-C2D3-4CAE-915E-17539DC618FF}"/>
                </a:ext>
              </a:extLst>
            </p:cNvPr>
            <p:cNvSpPr txBox="1"/>
            <p:nvPr/>
          </p:nvSpPr>
          <p:spPr>
            <a:xfrm>
              <a:off x="3484173" y="4820299"/>
              <a:ext cx="1018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n-lt"/>
                </a:rPr>
                <a:t>intranet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5DC2625-1A3D-47BF-84CF-DFE535E0108C}"/>
                </a:ext>
              </a:extLst>
            </p:cNvPr>
            <p:cNvCxnSpPr>
              <a:cxnSpLocks/>
            </p:cNvCxnSpPr>
            <p:nvPr/>
          </p:nvCxnSpPr>
          <p:spPr>
            <a:xfrm>
              <a:off x="3088660" y="5020354"/>
              <a:ext cx="4255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19E459E4-5F77-4DD0-A08C-D032872C0B29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/>
              <a:t>02/02/2023 - Welcome day for new entrants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6718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7F2BF34-3D8D-40E3-ACFF-ABF32D39D6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Transmission de documents :</a:t>
            </a:r>
          </a:p>
          <a:p>
            <a:endParaRPr lang="fr-FR" dirty="0"/>
          </a:p>
          <a:p>
            <a:r>
              <a:rPr lang="fr-FR" dirty="0"/>
              <a:t>Bâtiment 210 : </a:t>
            </a:r>
            <a:r>
              <a:rPr lang="fr-FR" dirty="0" err="1"/>
              <a:t>banettes</a:t>
            </a:r>
            <a:r>
              <a:rPr lang="fr-FR" dirty="0"/>
              <a:t> en salle de reprographie.</a:t>
            </a:r>
          </a:p>
          <a:p>
            <a:endParaRPr lang="fr-FR" dirty="0"/>
          </a:p>
          <a:p>
            <a:r>
              <a:rPr lang="fr-FR" dirty="0"/>
              <a:t>Bâtiment 100.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436121-43C3-4116-8369-FA472455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6485-1F8C-49AD-A5D5-E767E4406627}" type="datetime1">
              <a:rPr lang="fr-FR" smtClean="0"/>
              <a:t>02/02/2023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5A212-F63C-41D1-908D-1F4149FB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1A0059-DF38-4EFA-96FF-4E3AC827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FA760F3-F7C9-47D8-ABE8-B99B1904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43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904655" cy="432048"/>
          </a:xfrm>
        </p:spPr>
        <p:txBody>
          <a:bodyPr>
            <a:normAutofit/>
          </a:bodyPr>
          <a:lstStyle/>
          <a:p>
            <a:r>
              <a:rPr lang="fr-FR" dirty="0"/>
              <a:t>The ‘Service Achats’ – How to </a:t>
            </a:r>
            <a:r>
              <a:rPr lang="fr-FR" dirty="0" err="1"/>
              <a:t>perform</a:t>
            </a:r>
            <a:r>
              <a:rPr lang="fr-FR" dirty="0"/>
              <a:t> </a:t>
            </a:r>
            <a:r>
              <a:rPr lang="fr-FR" dirty="0" err="1"/>
              <a:t>purchasing</a:t>
            </a:r>
            <a:r>
              <a:rPr lang="fr-FR" dirty="0"/>
              <a:t>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FB239-8F71-4676-9346-A94B1619808B}"/>
              </a:ext>
            </a:extLst>
          </p:cNvPr>
          <p:cNvSpPr/>
          <p:nvPr/>
        </p:nvSpPr>
        <p:spPr>
          <a:xfrm>
            <a:off x="345827" y="4620192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3 -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I’m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informed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by email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that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my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delivery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is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ready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, I go to the shop to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pick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up, I check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its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content and condition.</a:t>
            </a: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I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imperatively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give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delivery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note to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financial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manager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so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that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he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/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she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can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confirm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receipt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and start the facturation process. </a:t>
            </a:r>
            <a:endParaRPr lang="fr-FR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436E18-93B7-4DA2-89A6-032FD5B153A6}"/>
              </a:ext>
            </a:extLst>
          </p:cNvPr>
          <p:cNvSpPr/>
          <p:nvPr/>
        </p:nvSpPr>
        <p:spPr>
          <a:xfrm>
            <a:off x="345827" y="1069938"/>
            <a:ext cx="1008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purchasing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goods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and/or services), 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</a:rPr>
              <a:t>before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err="1">
                <a:latin typeface="+mn-lt"/>
              </a:rPr>
              <a:t>purchase</a:t>
            </a:r>
            <a:r>
              <a:rPr lang="fr-FR" sz="1600" dirty="0">
                <a:latin typeface="+mn-lt"/>
              </a:rPr>
              <a:t> or the </a:t>
            </a:r>
            <a:r>
              <a:rPr lang="fr-FR" sz="1600" dirty="0" err="1">
                <a:latin typeface="+mn-lt"/>
              </a:rPr>
              <a:t>execution</a:t>
            </a:r>
            <a:r>
              <a:rPr lang="fr-FR" sz="1600" dirty="0">
                <a:latin typeface="+mn-lt"/>
              </a:rPr>
              <a:t> of the service.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quotation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required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beforehand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solidFill>
                  <a:srgbClr val="456487"/>
                </a:solidFill>
              </a:rPr>
              <a:t> </a:t>
            </a: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I </a:t>
            </a:r>
            <a:r>
              <a:rPr lang="fr-FR" sz="1600" dirty="0" err="1">
                <a:solidFill>
                  <a:srgbClr val="FF6700"/>
                </a:solidFill>
                <a:latin typeface="+mn-lt"/>
              </a:rPr>
              <a:t>request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 a </a:t>
            </a:r>
            <a:r>
              <a:rPr lang="fr-FR" sz="1600" dirty="0" err="1">
                <a:solidFill>
                  <a:srgbClr val="FF6700"/>
                </a:solidFill>
                <a:latin typeface="+mn-lt"/>
              </a:rPr>
              <a:t>quotation</a:t>
            </a:r>
            <a:r>
              <a:rPr lang="fr-FR" sz="1600" dirty="0">
                <a:solidFill>
                  <a:srgbClr val="FF6700"/>
                </a:solidFill>
                <a:latin typeface="+mn-lt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supplier.</a:t>
            </a:r>
          </a:p>
          <a:p>
            <a:pPr marL="266700">
              <a:spcAft>
                <a:spcPts val="0"/>
              </a:spcAft>
            </a:pPr>
            <a:r>
              <a:rPr lang="fr-FR" sz="1600" dirty="0">
                <a:latin typeface="+mn-lt"/>
                <a:ea typeface="Times New Roman" panose="02020603050405020304" pitchFamily="18" charset="0"/>
              </a:rPr>
              <a:t>The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quotation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can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be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obtained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 by e-mail, mail, phone or online shopping </a:t>
            </a:r>
            <a:r>
              <a:rPr lang="fr-FR" sz="1600" dirty="0" err="1">
                <a:latin typeface="+mn-lt"/>
                <a:ea typeface="Times New Roman" panose="02020603050405020304" pitchFamily="18" charset="0"/>
              </a:rPr>
              <a:t>cart</a:t>
            </a:r>
            <a:r>
              <a:rPr lang="fr-FR" sz="1600" dirty="0">
                <a:latin typeface="+mn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6DE84-49C7-48B9-8A0C-59DE5BD692E9}"/>
              </a:ext>
            </a:extLst>
          </p:cNvPr>
          <p:cNvSpPr/>
          <p:nvPr/>
        </p:nvSpPr>
        <p:spPr>
          <a:xfrm>
            <a:off x="345827" y="2807603"/>
            <a:ext cx="5415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latin typeface="+mn-lt"/>
                <a:ea typeface="Times New Roman" panose="02020603050405020304" pitchFamily="18" charset="0"/>
              </a:rPr>
              <a:t>2 - 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I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prepare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and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send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my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order</a:t>
            </a:r>
            <a:r>
              <a:rPr lang="fr-FR" sz="1600" dirty="0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FF6700"/>
                </a:solidFill>
                <a:latin typeface="+mn-lt"/>
                <a:ea typeface="Times New Roman" panose="02020603050405020304" pitchFamily="18" charset="0"/>
              </a:rPr>
              <a:t>request</a:t>
            </a:r>
            <a:endParaRPr lang="fr-FR" sz="1600" dirty="0">
              <a:solidFill>
                <a:srgbClr val="FF6700"/>
              </a:solidFill>
              <a:latin typeface="+mn-lt"/>
              <a:ea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send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quotation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(s) to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financial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manager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(by e-mail or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directly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office)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consent of the budget line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responsible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purchase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request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fr-FR" sz="1600" u="sng" dirty="0" err="1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form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duly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DEE1733-BBB8-48AA-93E0-7DD5A3C54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7" y="2543971"/>
            <a:ext cx="4073910" cy="1850702"/>
          </a:xfrm>
          <a:prstGeom prst="rect">
            <a:avLst/>
          </a:prstGeom>
        </p:spPr>
      </p:pic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AEE65DD6-5D90-4CE7-9FA0-1546972C5B0F}"/>
              </a:ext>
            </a:extLst>
          </p:cNvPr>
          <p:cNvCxnSpPr>
            <a:cxnSpLocks/>
          </p:cNvCxnSpPr>
          <p:nvPr/>
        </p:nvCxnSpPr>
        <p:spPr>
          <a:xfrm>
            <a:off x="4573115" y="3894251"/>
            <a:ext cx="1629719" cy="276176"/>
          </a:xfrm>
          <a:prstGeom prst="bentConnector3">
            <a:avLst>
              <a:gd name="adj1" fmla="val -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626034A8-3B04-4794-92A5-12D20BADC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4212" t="718" r="-2528" b="5613"/>
          <a:stretch/>
        </p:blipFill>
        <p:spPr>
          <a:xfrm>
            <a:off x="10033942" y="-1197"/>
            <a:ext cx="760709" cy="665186"/>
          </a:xfrm>
          <a:prstGeom prst="rect">
            <a:avLst/>
          </a:prstGeom>
          <a:effectLst>
            <a:softEdge rad="0"/>
          </a:effectLst>
        </p:spPr>
      </p:pic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4FC93D47-4B97-4055-813E-4BABC2CE86E5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/>
              <a:t>02/02/2023 - Welcome day for new entrants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9579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5869363" cy="432048"/>
          </a:xfrm>
        </p:spPr>
        <p:txBody>
          <a:bodyPr>
            <a:normAutofit/>
          </a:bodyPr>
          <a:lstStyle/>
          <a:p>
            <a:r>
              <a:rPr lang="fr-FR" dirty="0"/>
              <a:t>The ‘Service Achats’ – How to organise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travel</a:t>
            </a:r>
            <a:r>
              <a:rPr lang="fr-FR" dirty="0"/>
              <a:t>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C912AB-5293-46B2-8C2B-1E32A5FCC987}"/>
              </a:ext>
            </a:extLst>
          </p:cNvPr>
          <p:cNvSpPr/>
          <p:nvPr/>
        </p:nvSpPr>
        <p:spPr>
          <a:xfrm>
            <a:off x="165807" y="3862850"/>
            <a:ext cx="4914191" cy="17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3 - </a:t>
            </a: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come back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fill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fr-FR" sz="1600" b="1" u="sng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statement</a:t>
            </a:r>
            <a:r>
              <a:rPr lang="fr-FR" sz="1600" b="1" u="sng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of </a:t>
            </a:r>
            <a:r>
              <a:rPr lang="fr-FR" sz="1600" b="1" u="sng" dirty="0" err="1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expenses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give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manager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associated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vouchers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(cf. </a:t>
            </a:r>
            <a:r>
              <a:rPr lang="fr-FR" sz="1600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intranet CNRS pratique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original version of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‘ordre de mission’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return at the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latest</a:t>
            </a:r>
            <a:r>
              <a:rPr lang="fr-FR" sz="1600" dirty="0">
                <a:solidFill>
                  <a:srgbClr val="456487"/>
                </a:solidFill>
                <a:latin typeface="+mn-lt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530C9-C2FD-44B7-9B6D-3B2A58F179F0}"/>
              </a:ext>
            </a:extLst>
          </p:cNvPr>
          <p:cNvSpPr/>
          <p:nvPr/>
        </p:nvSpPr>
        <p:spPr>
          <a:xfrm>
            <a:off x="237815" y="2707429"/>
            <a:ext cx="484218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2 - </a:t>
            </a: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bring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 the original version of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‘ordre de mission’,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duly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signed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by the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IJCLab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459B1D-6D0F-4A7D-8EE0-4B9743BAC321}"/>
              </a:ext>
            </a:extLst>
          </p:cNvPr>
          <p:cNvSpPr/>
          <p:nvPr/>
        </p:nvSpPr>
        <p:spPr>
          <a:xfrm>
            <a:off x="345827" y="1073420"/>
            <a:ext cx="4684107" cy="12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fr-FR" sz="1600" b="1" dirty="0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FF67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leaving</a:t>
            </a:r>
            <a:endParaRPr lang="fr-FR" sz="1600" b="1" dirty="0">
              <a:solidFill>
                <a:srgbClr val="FF67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book by trip and/or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accomodation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https://travel.goelett.com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I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fill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https://e-missions.cnrs.fr</a:t>
            </a:r>
            <a:r>
              <a:rPr lang="fr-FR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91FF73F1-35CB-4517-A624-912D3874238E}"/>
              </a:ext>
            </a:extLst>
          </p:cNvPr>
          <p:cNvCxnSpPr>
            <a:cxnSpLocks/>
          </p:cNvCxnSpPr>
          <p:nvPr/>
        </p:nvCxnSpPr>
        <p:spPr>
          <a:xfrm flipV="1">
            <a:off x="1785987" y="1434947"/>
            <a:ext cx="3438737" cy="357548"/>
          </a:xfrm>
          <a:prstGeom prst="bentConnector3">
            <a:avLst>
              <a:gd name="adj1" fmla="val 14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DE9B84BA-7A15-4C8E-A915-57BBE5AE59ED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3751308" y="1247063"/>
            <a:ext cx="215198" cy="23420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9E42EDB-464A-4BA3-BC64-E6C90CDD6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460" y="3900752"/>
            <a:ext cx="4042509" cy="1688207"/>
          </a:xfrm>
          <a:prstGeom prst="rect">
            <a:avLst/>
          </a:prstGeom>
        </p:spPr>
      </p:pic>
      <p:cxnSp>
        <p:nvCxnSpPr>
          <p:cNvPr id="14" name="Connecteur : en angle 13">
            <a:extLst>
              <a:ext uri="{FF2B5EF4-FFF2-40B4-BE49-F238E27FC236}">
                <a16:creationId xmlns:a16="http://schemas.microsoft.com/office/drawing/2014/main" id="{D5F3B351-A4C9-497B-A980-4CF9ECCC9A77}"/>
              </a:ext>
            </a:extLst>
          </p:cNvPr>
          <p:cNvCxnSpPr>
            <a:cxnSpLocks/>
          </p:cNvCxnSpPr>
          <p:nvPr/>
        </p:nvCxnSpPr>
        <p:spPr>
          <a:xfrm flipV="1">
            <a:off x="2547713" y="4109864"/>
            <a:ext cx="2838674" cy="186496"/>
          </a:xfrm>
          <a:prstGeom prst="bentConnector3">
            <a:avLst>
              <a:gd name="adj1" fmla="val 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BBAD651-9ABF-46E2-A1F6-9A941533C8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2532" y="-13917"/>
            <a:ext cx="670243" cy="6473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9C0ECD5-A22B-424E-8351-2AEAFAA0F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4321" y="889270"/>
            <a:ext cx="5292588" cy="11000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D832604-600B-404C-9D7A-A1D74E6F89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942" r="4603" b="6061"/>
          <a:stretch/>
        </p:blipFill>
        <p:spPr>
          <a:xfrm>
            <a:off x="5258681" y="2009366"/>
            <a:ext cx="5439990" cy="1764009"/>
          </a:xfrm>
          <a:prstGeom prst="rect">
            <a:avLst/>
          </a:prstGeom>
        </p:spPr>
      </p:pic>
      <p:sp>
        <p:nvSpPr>
          <p:cNvPr id="21" name="Espace réservé de la date 2">
            <a:extLst>
              <a:ext uri="{FF2B5EF4-FFF2-40B4-BE49-F238E27FC236}">
                <a16:creationId xmlns:a16="http://schemas.microsoft.com/office/drawing/2014/main" id="{E90A8F2D-54AD-47A7-BC87-DA9D62F2269F}"/>
              </a:ext>
            </a:extLst>
          </p:cNvPr>
          <p:cNvSpPr txBox="1">
            <a:spLocks/>
          </p:cNvSpPr>
          <p:nvPr/>
        </p:nvSpPr>
        <p:spPr>
          <a:xfrm>
            <a:off x="3910223" y="5731817"/>
            <a:ext cx="2952327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dirty="0"/>
              <a:t>02/02/2023 - Welcome day for new entrants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70332789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ppléments de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17033</TotalTime>
  <Words>1022</Words>
  <Application>Microsoft Office PowerPoint</Application>
  <PresentationFormat>Personnalisé</PresentationFormat>
  <Paragraphs>98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Masque IJCLab standard</vt:lpstr>
      <vt:lpstr>Suppléments de présentation</vt:lpstr>
      <vt:lpstr>Le Service Achats en quelques mots</vt:lpstr>
      <vt:lpstr>Le Service Achats - Je veux faire des achats</vt:lpstr>
      <vt:lpstr>Le Service Achats - Je veux partir en mission</vt:lpstr>
      <vt:lpstr>Le Service Achats - Je veux partir en mission</vt:lpstr>
      <vt:lpstr>Présentation PowerPoint</vt:lpstr>
      <vt:lpstr>The ‘Service Achats’ in brief</vt:lpstr>
      <vt:lpstr>Présentation PowerPoint</vt:lpstr>
      <vt:lpstr>The ‘Service Achats’ – How to perform purchasing?</vt:lpstr>
      <vt:lpstr>The ‘Service Achats’ – How to organise my travel?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pascale debever</cp:lastModifiedBy>
  <cp:revision>1607</cp:revision>
  <dcterms:created xsi:type="dcterms:W3CDTF">2011-03-09T16:37:49Z</dcterms:created>
  <dcterms:modified xsi:type="dcterms:W3CDTF">2023-02-02T10:52:45Z</dcterms:modified>
</cp:coreProperties>
</file>