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78" r:id="rId2"/>
    <p:sldId id="274" r:id="rId3"/>
    <p:sldId id="279" r:id="rId4"/>
    <p:sldId id="281" r:id="rId5"/>
    <p:sldId id="282" r:id="rId6"/>
    <p:sldId id="283" r:id="rId7"/>
    <p:sldId id="284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2" autoAdjust="0"/>
    <p:restoredTop sz="68142" autoAdjust="0"/>
  </p:normalViewPr>
  <p:slideViewPr>
    <p:cSldViewPr>
      <p:cViewPr varScale="1">
        <p:scale>
          <a:sx n="65" d="100"/>
          <a:sy n="65" d="100"/>
        </p:scale>
        <p:origin x="1282" y="53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 one,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name is Osama </a:t>
            </a:r>
            <a:r>
              <a:rPr lang="en-US" dirty="0" err="1"/>
              <a:t>Yaghi</a:t>
            </a:r>
            <a:r>
              <a:rPr lang="en-US" dirty="0"/>
              <a:t>, I am a </a:t>
            </a:r>
            <a:r>
              <a:rPr lang="en-US" b="1" dirty="0" err="1"/>
              <a:t>phd</a:t>
            </a:r>
            <a:r>
              <a:rPr lang="en-US" b="1" dirty="0"/>
              <a:t> student </a:t>
            </a:r>
            <a:r>
              <a:rPr lang="en-US" dirty="0"/>
              <a:t>here in the IJCLAB.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will do a short </a:t>
            </a:r>
            <a:r>
              <a:rPr lang="en-US" b="1" dirty="0"/>
              <a:t>presentation</a:t>
            </a:r>
            <a:r>
              <a:rPr lang="en-US" dirty="0"/>
              <a:t> of </a:t>
            </a:r>
            <a:r>
              <a:rPr lang="en-US" b="1" dirty="0"/>
              <a:t>myself</a:t>
            </a:r>
            <a:r>
              <a:rPr lang="en-US" dirty="0"/>
              <a:t> and </a:t>
            </a:r>
            <a:r>
              <a:rPr lang="en-US" b="1" dirty="0"/>
              <a:t>my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81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a little bit about my </a:t>
            </a:r>
            <a:r>
              <a:rPr lang="en-US" b="1" dirty="0"/>
              <a:t>academic background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am from </a:t>
            </a:r>
            <a:r>
              <a:rPr lang="en-US" b="1" dirty="0"/>
              <a:t>Syria</a:t>
            </a:r>
            <a:r>
              <a:rPr lang="en-US" dirty="0"/>
              <a:t>, a country on the east coast of the Mediterranean sea.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did my </a:t>
            </a:r>
            <a:r>
              <a:rPr lang="en-US" b="1" dirty="0"/>
              <a:t>bachelor study there </a:t>
            </a:r>
            <a:r>
              <a:rPr lang="en-US" dirty="0"/>
              <a:t>and obtained a degree in applied physics.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did my </a:t>
            </a:r>
            <a:r>
              <a:rPr lang="en-US" b="1" dirty="0"/>
              <a:t>master’s study</a:t>
            </a:r>
            <a:r>
              <a:rPr lang="en-US" dirty="0"/>
              <a:t> in an Erasmus mundus </a:t>
            </a:r>
            <a:r>
              <a:rPr lang="en-US" b="1" dirty="0"/>
              <a:t>program</a:t>
            </a:r>
            <a:r>
              <a:rPr lang="en-US" dirty="0"/>
              <a:t> on nuclear physics, that was hosted by </a:t>
            </a:r>
            <a:r>
              <a:rPr lang="en-US" b="1" dirty="0"/>
              <a:t>several universities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spent two semesters in the university of </a:t>
            </a:r>
            <a:r>
              <a:rPr lang="en-US" b="1" dirty="0" err="1"/>
              <a:t>padova</a:t>
            </a:r>
            <a:r>
              <a:rPr lang="en-US" dirty="0"/>
              <a:t>, one semester in </a:t>
            </a:r>
            <a:r>
              <a:rPr lang="en-US" b="1" dirty="0" err="1"/>
              <a:t>caen</a:t>
            </a:r>
            <a:r>
              <a:rPr lang="en-US" dirty="0"/>
              <a:t> and one semester in </a:t>
            </a:r>
            <a:r>
              <a:rPr lang="en-US" b="1" dirty="0" err="1"/>
              <a:t>sevilla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to my </a:t>
            </a:r>
            <a:r>
              <a:rPr lang="en-US" b="1" dirty="0"/>
              <a:t>previous research</a:t>
            </a:r>
            <a:r>
              <a:rPr lang="en-US" dirty="0"/>
              <a:t>, I did an </a:t>
            </a:r>
            <a:r>
              <a:rPr lang="en-US" b="1" dirty="0"/>
              <a:t>internship</a:t>
            </a:r>
            <a:r>
              <a:rPr lang="en-US" dirty="0"/>
              <a:t> in the LPC in </a:t>
            </a:r>
            <a:r>
              <a:rPr lang="en-US" dirty="0" err="1"/>
              <a:t>caen</a:t>
            </a:r>
            <a:r>
              <a:rPr lang="en-US" dirty="0"/>
              <a:t> on the </a:t>
            </a:r>
            <a:r>
              <a:rPr lang="en-US" b="1" dirty="0"/>
              <a:t>modeling</a:t>
            </a:r>
            <a:r>
              <a:rPr lang="en-US" dirty="0"/>
              <a:t> of atmospheric </a:t>
            </a:r>
            <a:r>
              <a:rPr lang="en-US" b="1" dirty="0"/>
              <a:t>muon flux </a:t>
            </a:r>
            <a:r>
              <a:rPr lang="en-US" dirty="0"/>
              <a:t>at the bottom of the sea, for the KM3NET experiment.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did my </a:t>
            </a:r>
            <a:r>
              <a:rPr lang="en-US" b="1" dirty="0"/>
              <a:t>thesis</a:t>
            </a:r>
            <a:r>
              <a:rPr lang="en-US" dirty="0"/>
              <a:t> on the ****. It was a </a:t>
            </a:r>
            <a:r>
              <a:rPr lang="en-US" b="1" dirty="0"/>
              <a:t>theoretical project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interests are not limited to one area, rather, I am interested in nuclear physics specifically and physics in general. Especially the intersection with programming and computer science.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3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goal</a:t>
            </a:r>
            <a:r>
              <a:rPr lang="en-US" dirty="0"/>
              <a:t> of my project in the IJCLAB, is to develop a </a:t>
            </a:r>
            <a:r>
              <a:rPr lang="en-US" b="1" dirty="0"/>
              <a:t>unique tool </a:t>
            </a:r>
            <a:r>
              <a:rPr lang="en-US" dirty="0"/>
              <a:t>for both </a:t>
            </a:r>
            <a:r>
              <a:rPr lang="en-US" b="1" dirty="0"/>
              <a:t>structure</a:t>
            </a:r>
            <a:r>
              <a:rPr lang="en-US" dirty="0"/>
              <a:t> and </a:t>
            </a:r>
            <a:r>
              <a:rPr lang="en-US" b="1" dirty="0"/>
              <a:t>reaction calculations</a:t>
            </a:r>
            <a:r>
              <a:rPr lang="en-US" dirty="0"/>
              <a:t>, and to prop the strong nuclear force.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will allow the calculation of charged nuclear decay, such as </a:t>
            </a:r>
            <a:r>
              <a:rPr lang="en-US" b="1" dirty="0"/>
              <a:t>proton emission </a:t>
            </a:r>
            <a:r>
              <a:rPr lang="en-US" dirty="0"/>
              <a:t>in proton rich nuclei.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the calculation of </a:t>
            </a:r>
            <a:r>
              <a:rPr lang="en-US" b="1" dirty="0"/>
              <a:t>break up reactions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80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quantum mechanical problems are </a:t>
            </a:r>
            <a:r>
              <a:rPr lang="en-US" b="1" dirty="0"/>
              <a:t>eigen-system problems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method that we will use is based on </a:t>
            </a:r>
            <a:r>
              <a:rPr lang="en-US" b="1" dirty="0"/>
              <a:t>configuration Interaction</a:t>
            </a:r>
            <a:r>
              <a:rPr lang="en-US" dirty="0"/>
              <a:t>, where the wave function is expanded in </a:t>
            </a:r>
            <a:r>
              <a:rPr lang="en-US" b="1" dirty="0"/>
              <a:t>a complete basis</a:t>
            </a:r>
            <a:r>
              <a:rPr lang="en-US" dirty="0"/>
              <a:t>, and the eigen-value pr become a </a:t>
            </a:r>
            <a:r>
              <a:rPr lang="en-US" b="1" dirty="0"/>
              <a:t>matrix diagonalization </a:t>
            </a:r>
            <a:r>
              <a:rPr lang="en-US" dirty="0"/>
              <a:t>pr.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particular, we work with some thing called the </a:t>
            </a:r>
            <a:r>
              <a:rPr lang="en-US" b="1" dirty="0"/>
              <a:t>NCSM</a:t>
            </a:r>
            <a:r>
              <a:rPr lang="en-US" dirty="0"/>
              <a:t>: where we use </a:t>
            </a:r>
            <a:r>
              <a:rPr lang="en-US" b="1" dirty="0"/>
              <a:t>harmonic oscillator </a:t>
            </a:r>
            <a:r>
              <a:rPr lang="en-US" dirty="0"/>
              <a:t>wavefunctions, and include the interactions between all the constituents of the nucleus.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Additionally, there is NCSM with continuum: which is used for reaction calculations and is based on working in a generalized model space that is </a:t>
            </a:r>
            <a:r>
              <a:rPr lang="en-US" dirty="0" err="1"/>
              <a:t>spaned</a:t>
            </a:r>
            <a:r>
              <a:rPr lang="en-US" dirty="0"/>
              <a:t> by a discreet basis, and continuous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79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additional tool that we will use is called </a:t>
            </a:r>
            <a:r>
              <a:rPr lang="en-US" b="1" dirty="0"/>
              <a:t>complex scaling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stationary eigen solutions </a:t>
            </a:r>
            <a:r>
              <a:rPr lang="en-US" dirty="0"/>
              <a:t>of a system far a way from any potential, can be put in the following form.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Resonances</a:t>
            </a:r>
            <a:r>
              <a:rPr lang="en-US" dirty="0"/>
              <a:t> are a very important concept in nuclear reactions. They describe </a:t>
            </a:r>
            <a:r>
              <a:rPr lang="en-US" b="1" dirty="0"/>
              <a:t>long lived excited </a:t>
            </a:r>
            <a:r>
              <a:rPr lang="en-US" dirty="0"/>
              <a:t>states, and are associated with </a:t>
            </a:r>
            <a:r>
              <a:rPr lang="en-US" b="1" dirty="0"/>
              <a:t>complex poles of this S matrix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Now, at </a:t>
            </a:r>
            <a:r>
              <a:rPr lang="en-US" b="1" dirty="0"/>
              <a:t>complex poles</a:t>
            </a:r>
            <a:r>
              <a:rPr lang="en-US" dirty="0"/>
              <a:t> in the 4</a:t>
            </a:r>
            <a:r>
              <a:rPr lang="en-US" baseline="30000" dirty="0"/>
              <a:t>th</a:t>
            </a:r>
            <a:r>
              <a:rPr lang="en-US" dirty="0"/>
              <a:t> quadrant of the coordinate system, the stationary solutions </a:t>
            </a:r>
            <a:r>
              <a:rPr lang="en-US" b="1" dirty="0"/>
              <a:t>diverge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since, most of the </a:t>
            </a:r>
            <a:r>
              <a:rPr lang="en-US" b="1" dirty="0"/>
              <a:t>computational algorithms </a:t>
            </a:r>
            <a:r>
              <a:rPr lang="en-US" dirty="0"/>
              <a:t>in quantum mechanics have been developed for </a:t>
            </a:r>
            <a:r>
              <a:rPr lang="en-US" b="1" dirty="0"/>
              <a:t>Hermitian operators </a:t>
            </a:r>
            <a:r>
              <a:rPr lang="en-US" dirty="0"/>
              <a:t>on </a:t>
            </a:r>
            <a:r>
              <a:rPr lang="en-US" b="1" dirty="0"/>
              <a:t>bounded</a:t>
            </a:r>
            <a:r>
              <a:rPr lang="en-US" dirty="0"/>
              <a:t> wavefunctions, they are not suitable for studying resonances.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However</a:t>
            </a:r>
            <a:r>
              <a:rPr lang="en-US" dirty="0"/>
              <a:t>, we can use a </a:t>
            </a:r>
            <a:r>
              <a:rPr lang="en-US" b="1" dirty="0"/>
              <a:t>similarity transformation</a:t>
            </a:r>
            <a:r>
              <a:rPr lang="en-US" dirty="0"/>
              <a:t>, that transforms that eigen solutions such that they </a:t>
            </a:r>
            <a:r>
              <a:rPr lang="en-US" b="1" dirty="0"/>
              <a:t>don’t diverge at infinity</a:t>
            </a:r>
            <a:r>
              <a:rPr lang="en-US" dirty="0"/>
              <a:t>, without changing the eigen values of the resonances and the bounded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55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my project, but now more about myself: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my free time, I like to play table tennis, I like to run and swim. I play video games. And I especially love chess.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hometown is a village close to nature, so I like having long walks around the area here and the river. It has a very soothing effect on 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 my region is famous for very delicious food. So I like to cook some dishes like </a:t>
            </a:r>
            <a:r>
              <a:rPr lang="en-US" dirty="0" err="1"/>
              <a:t>knafe</a:t>
            </a:r>
            <a:r>
              <a:rPr lang="en-US" dirty="0"/>
              <a:t>, tabouli, and hummus!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38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01/02/2023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E441-9CE9-467E-A45E-81261F83965F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48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01/02/2023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01/02/2023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01/02/2023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01/02/2023</a:t>
            </a:fld>
            <a:endParaRPr lang="fr-FR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01/02/2023</a:t>
            </a:fld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01/02/2023</a:t>
            </a:fld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5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72398" y="1157536"/>
            <a:ext cx="6227980" cy="648072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Ab initio description of nuclear-breakup and decay reactions in light nuclei</a:t>
            </a:r>
            <a:endParaRPr lang="fr-FR" sz="2800"/>
          </a:p>
        </p:txBody>
      </p:sp>
      <p:sp>
        <p:nvSpPr>
          <p:cNvPr id="7" name="ZoneTexte 6"/>
          <p:cNvSpPr txBox="1"/>
          <p:nvPr/>
        </p:nvSpPr>
        <p:spPr>
          <a:xfrm>
            <a:off x="3190144" y="230966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Osama YAGHI</a:t>
            </a:r>
            <a:br>
              <a:rPr lang="it-IT" dirty="0"/>
            </a:br>
            <a:r>
              <a:rPr lang="it-IT" dirty="0"/>
              <a:t>supervisor: Guillaume HUPIN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362051" y="3821832"/>
            <a:ext cx="613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PhD </a:t>
            </a:r>
            <a:r>
              <a:rPr lang="fr-FR" sz="1400" err="1"/>
              <a:t>financed</a:t>
            </a:r>
            <a:r>
              <a:rPr lang="fr-FR" sz="1400"/>
              <a:t> by "</a:t>
            </a:r>
            <a:r>
              <a:rPr lang="fr-FR" sz="1400" err="1"/>
              <a:t>fellowship</a:t>
            </a:r>
            <a:r>
              <a:rPr lang="fr-FR" sz="1400"/>
              <a:t> de deux infinis"</a:t>
            </a:r>
            <a:br>
              <a:rPr lang="fr-FR" sz="1400"/>
            </a:br>
            <a:r>
              <a:rPr lang="fr-FR" sz="1400" err="1"/>
              <a:t>IJCLab</a:t>
            </a:r>
            <a:r>
              <a:rPr lang="fr-FR" sz="1400"/>
              <a:t>, CNRS/IN2P3 &amp; Université Paris-Saclay, Orsay, France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64" y="4438332"/>
            <a:ext cx="1185867" cy="11832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19" y="4344734"/>
            <a:ext cx="1634306" cy="12120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35" y="4455272"/>
            <a:ext cx="2570105" cy="11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4608511" cy="402337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I am from Syria.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Academic Track: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Bachelor’s degree: Applied physics.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Master’s degree: Erasmus Mundus Nuclear Physics program (NUPHYS).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Past research: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Internship: modeling of atmospheric muon flux for the KM3NET experiment.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Thesis: radiative capture reaction rates of interest for the </a:t>
            </a:r>
            <a:r>
              <a:rPr lang="en-US" dirty="0" err="1">
                <a:solidFill>
                  <a:schemeClr val="tx1"/>
                </a:solidFill>
              </a:rPr>
              <a:t>rp</a:t>
            </a:r>
            <a:r>
              <a:rPr lang="en-US" dirty="0">
                <a:solidFill>
                  <a:schemeClr val="tx1"/>
                </a:solidFill>
              </a:rPr>
              <a:t>-process </a:t>
            </a:r>
            <a:r>
              <a:rPr lang="en-US" dirty="0" err="1">
                <a:solidFill>
                  <a:schemeClr val="tx1"/>
                </a:solidFill>
              </a:rPr>
              <a:t>nucleo</a:t>
            </a:r>
            <a:r>
              <a:rPr lang="en-US" dirty="0">
                <a:solidFill>
                  <a:schemeClr val="tx1"/>
                </a:solidFill>
              </a:rPr>
              <a:t>-synthesis, in a three body module.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/>
              <a:t>MY Journey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61" y="861794"/>
            <a:ext cx="3611369" cy="2123423"/>
          </a:xfrm>
          <a:prstGeom prst="rect">
            <a:avLst/>
          </a:prstGeom>
        </p:spPr>
      </p:pic>
      <p:cxnSp>
        <p:nvCxnSpPr>
          <p:cNvPr id="11" name="Connecteur en arc 10"/>
          <p:cNvCxnSpPr/>
          <p:nvPr/>
        </p:nvCxnSpPr>
        <p:spPr>
          <a:xfrm rot="16200000" flipH="1">
            <a:off x="9500387" y="1652051"/>
            <a:ext cx="916899" cy="215903"/>
          </a:xfrm>
          <a:prstGeom prst="curvedConnector3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562" y="3245768"/>
            <a:ext cx="3611369" cy="2344927"/>
          </a:xfrm>
          <a:prstGeom prst="rect">
            <a:avLst/>
          </a:prstGeom>
        </p:spPr>
      </p:pic>
      <p:sp>
        <p:nvSpPr>
          <p:cNvPr id="17" name="Flèche vers le bas 16"/>
          <p:cNvSpPr/>
          <p:nvPr/>
        </p:nvSpPr>
        <p:spPr>
          <a:xfrm rot="6799587">
            <a:off x="8511950" y="3477508"/>
            <a:ext cx="147531" cy="508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 rot="1459660">
            <a:off x="7604589" y="4801413"/>
            <a:ext cx="131133" cy="508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 rot="1459660">
            <a:off x="9728767" y="3736236"/>
            <a:ext cx="131133" cy="508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949DCF-1C36-C1F5-0BBE-7C2B0557F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1526682"/>
            <a:ext cx="10308112" cy="10081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We want to develop a unique tool applicable to both nuclear structure and reactions, to enhance our understanding of the strong force at low energy.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BC343-B4BA-575A-3FF3-8CA02450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58A85-C63A-0841-846F-7AC63071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6F7FE-3D26-B521-0895-67C45CD4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4D0E04-D57A-7E68-E776-D40708BA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Motivations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1CD95-E1FD-7E49-89EB-A15B542E1F2D}"/>
              </a:ext>
            </a:extLst>
          </p:cNvPr>
          <p:cNvSpPr txBox="1"/>
          <p:nvPr/>
        </p:nvSpPr>
        <p:spPr>
          <a:xfrm>
            <a:off x="705867" y="302974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Enabling calculation of complex charged nuclear decay.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E8112-5113-D684-A6C4-07425A7AD419}"/>
              </a:ext>
            </a:extLst>
          </p:cNvPr>
          <p:cNvSpPr txBox="1"/>
          <p:nvPr/>
        </p:nvSpPr>
        <p:spPr>
          <a:xfrm>
            <a:off x="6337084" y="302974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Enabling us to study nuclear breakup reactions.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B404526-8F26-918F-9A9E-161BC90D2CE9}"/>
              </a:ext>
            </a:extLst>
          </p:cNvPr>
          <p:cNvSpPr/>
          <p:nvPr/>
        </p:nvSpPr>
        <p:spPr>
          <a:xfrm rot="3255037">
            <a:off x="3563531" y="1970438"/>
            <a:ext cx="216024" cy="1287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4B08674-A4A2-89D2-35DD-4A69000FE4B7}"/>
              </a:ext>
            </a:extLst>
          </p:cNvPr>
          <p:cNvSpPr/>
          <p:nvPr/>
        </p:nvSpPr>
        <p:spPr>
          <a:xfrm rot="18350794">
            <a:off x="5611232" y="1983699"/>
            <a:ext cx="216024" cy="1287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CF317-CEE1-8885-6FF5-DB5CF35E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3" y="4208732"/>
            <a:ext cx="3254022" cy="769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ECBD3A-3B63-63FA-66E8-32E37185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76" y="3803261"/>
            <a:ext cx="1867062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F329B-F35C-FCB7-0FF8-8F5B9A3C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AEE-26E2-4090-BA40-F9D135FCBEFC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FB09-19A6-5D3C-1D96-71AB581C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0FDC0-4028-BEAC-B7D4-93DBD424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B22AB4-1237-1172-EEC4-CD63013E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67DDA-A24F-4616-A0CE-9E93263D6C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Configuration Interaction (CI):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Eigen-value problem → Matrix </a:t>
            </a:r>
            <a:r>
              <a:rPr lang="en-US" dirty="0" err="1">
                <a:solidFill>
                  <a:schemeClr val="tx1"/>
                </a:solidFill>
              </a:rPr>
              <a:t>diagonalizaiton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Core Shell Model (NCSM):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HO wavefunctions.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Single particle basis.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Jacobi basis.</a:t>
            </a:r>
          </a:p>
          <a:p>
            <a:r>
              <a:rPr lang="en-US" dirty="0">
                <a:solidFill>
                  <a:schemeClr val="tx1"/>
                </a:solidFill>
              </a:rPr>
              <a:t>NCSM with continuum (NCSMC):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For reaction calculation.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00DD22A-8F6F-8BB2-8E97-8EA7B1B36C0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993494" y="1301552"/>
            <a:ext cx="3970364" cy="103641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76DAEE-8E90-3B33-C766-4D7FEB157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494" y="2434199"/>
            <a:ext cx="1653683" cy="1524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8C15D2-2E41-5FD2-DDC6-5F12C7D48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532" y="2517499"/>
            <a:ext cx="1699407" cy="1508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13674E-0DD6-2BFE-93D4-1BC03E06C5F3}"/>
                  </a:ext>
                </a:extLst>
              </p:cNvPr>
              <p:cNvSpPr txBox="1"/>
              <p:nvPr/>
            </p:nvSpPr>
            <p:spPr>
              <a:xfrm>
                <a:off x="5732157" y="4180676"/>
                <a:ext cx="4493038" cy="125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/>
                          </m:ctrlPr>
                        </m:mPr>
                        <m:m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/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/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𝐴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i="1"/>
                                        </m:ctrlPr>
                                      </m:sSupPr>
                                      <m:e>
                                        <m:r>
                                          <a:rPr lang="en-US" i="1"/>
                                          <m:t>𝐽</m:t>
                                        </m:r>
                                      </m:e>
                                      <m:sup>
                                        <m:r>
                                          <a:rPr lang="en-US" i="1"/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en-US" i="1"/>
                                      <m:t>𝑇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/>
                              <m:t>=</m:t>
                            </m:r>
                          </m:e>
                          <m:e>
                            <m:r>
                              <a:rPr lang="en-US" i="1"/>
                              <m:t> 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/>
                                  <m:t>∑</m:t>
                                </m:r>
                              </m:e>
                              <m:sub>
                                <m:r>
                                  <a:rPr lang="en-US" i="1"/>
                                  <m:t>𝜆</m:t>
                                </m:r>
                              </m:sub>
                            </m:sSub>
                            <m:r>
                              <a:rPr lang="en-US"/>
                              <m:t> </m:t>
                            </m:r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𝑐</m:t>
                                </m:r>
                              </m:e>
                              <m:sub>
                                <m:r>
                                  <a:rPr lang="en-US" i="1"/>
                                  <m:t>𝜆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r>
                                      <a:rPr lang="en-US" i="1"/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i="1"/>
                                      <m:t>𝜋</m:t>
                                    </m:r>
                                  </m:sup>
                                </m:sSup>
                                <m:r>
                                  <a:rPr lang="en-US" i="1"/>
                                  <m:t>𝑇</m:t>
                                </m:r>
                              </m:sup>
                            </m:sSubSup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𝐴</m:t>
                                </m:r>
                                <m:r>
                                  <a:rPr lang="en-US" i="1"/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r>
                                      <a:rPr lang="en-US" i="1"/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i="1"/>
                                      <m:t>𝜋</m:t>
                                    </m:r>
                                  </m:sup>
                                </m:sSup>
                                <m:r>
                                  <a:rPr lang="en-US" i="1"/>
                                  <m:t>𝑇</m:t>
                                </m:r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lang="en-US" i="1"/>
                              <m:t> </m:t>
                            </m:r>
                            <m:r>
                              <a:rPr lang="en-US"/>
                              <m:t>+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/>
                                  <m:t>∑</m:t>
                                </m:r>
                              </m:e>
                              <m:sub>
                                <m:r>
                                  <a:rPr lang="en-US" i="1"/>
                                  <m:t>𝜈</m:t>
                                </m:r>
                              </m:sub>
                            </m:sSub>
                            <m:r>
                              <a:rPr lang="en-US"/>
                              <m:t> ∫</m:t>
                            </m:r>
                            <m:r>
                              <m:rPr>
                                <m:sty m:val="p"/>
                              </m:rPr>
                              <a:rPr lang="en-US"/>
                              <m:t>d</m:t>
                            </m:r>
                            <m:r>
                              <a:rPr lang="en-US" i="1"/>
                              <m:t>𝑟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𝑟</m:t>
                                </m:r>
                              </m:e>
                              <m:sup>
                                <m:r>
                                  <a:rPr lang="en-US"/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/>
                                    </m:ctrlPr>
                                  </m:sSubSupPr>
                                  <m:e>
                                    <m:r>
                                      <a:rPr lang="en-US" i="1"/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𝜈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i="1"/>
                                        </m:ctrlPr>
                                      </m:sSupPr>
                                      <m:e>
                                        <m:r>
                                          <a:rPr lang="en-US" i="1"/>
                                          <m:t>𝐽</m:t>
                                        </m:r>
                                      </m:e>
                                      <m:sup>
                                        <m:r>
                                          <a:rPr lang="en-US" i="1"/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en-US" i="1"/>
                                      <m:t>𝑇</m:t>
                                    </m:r>
                                  </m:sup>
                                </m:sSubSup>
                                <m:r>
                                  <a:rPr lang="en-US"/>
                                  <m:t>(</m:t>
                                </m:r>
                                <m:r>
                                  <a:rPr lang="en-US" i="1"/>
                                  <m:t>𝑟</m:t>
                                </m:r>
                                <m:r>
                                  <a:rPr lang="en-US"/>
                                  <m:t>)</m:t>
                                </m:r>
                              </m:num>
                              <m:den>
                                <m:r>
                                  <a:rPr lang="en-US" i="1"/>
                                  <m:t>𝑟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acc>
                                  <m:accPr>
                                    <m:chr m:val="ˆ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𝒜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/>
                                  <m:t>𝜈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/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/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𝜈</m:t>
                                    </m:r>
                                    <m:r>
                                      <a:rPr lang="en-US" i="1"/>
                                      <m:t>𝑟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i="1"/>
                                        </m:ctrlPr>
                                      </m:sSupPr>
                                      <m:e>
                                        <m:r>
                                          <a:rPr lang="en-US" i="1"/>
                                          <m:t>𝐽</m:t>
                                        </m:r>
                                      </m:e>
                                      <m:sup>
                                        <m:r>
                                          <a:rPr lang="en-US" i="1"/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en-US" i="1"/>
                                      <m:t>𝑇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13674E-0DD6-2BFE-93D4-1BC03E06C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57" y="4180676"/>
                <a:ext cx="4493038" cy="12550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6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3644-63F4-674D-3A85-F9284978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Complex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1265-22E8-5D72-8A2C-DB7DC331B3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Resonances are associated with complex poles of the S matrix.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wave solution associated with resonances diverges.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Complex scaling makes these solutions square integrable.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3A07C-DEF7-B09D-036C-4964476C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AEE-26E2-4090-BA40-F9D135FCBEFC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A8EAE-B597-4B36-FF0C-0A8EE220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AD630-D91D-BDC6-25E1-C31C4C0E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7FCA46-499F-03C4-5AAA-B8DB677349BE}"/>
                  </a:ext>
                </a:extLst>
              </p:cNvPr>
              <p:cNvSpPr txBox="1"/>
              <p:nvPr/>
            </p:nvSpPr>
            <p:spPr>
              <a:xfrm>
                <a:off x="5674419" y="1661592"/>
                <a:ext cx="517301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→∞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𝑘𝑟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𝑘𝑟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≃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𝑘𝑟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𝑘𝑟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7FCA46-499F-03C4-5AAA-B8DB67734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419" y="1661592"/>
                <a:ext cx="5173019" cy="923330"/>
              </a:xfrm>
              <a:prstGeom prst="rect">
                <a:avLst/>
              </a:prstGeom>
              <a:blipFill>
                <a:blip r:embed="rId3"/>
                <a:stretch>
                  <a:fillRect t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213982-281D-2203-8718-CCC0E3FB18CD}"/>
                  </a:ext>
                </a:extLst>
              </p:cNvPr>
              <p:cNvSpPr txBox="1"/>
              <p:nvPr/>
            </p:nvSpPr>
            <p:spPr>
              <a:xfrm>
                <a:off x="5597327" y="2533924"/>
                <a:ext cx="512416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res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→∞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→∞</m:t>
                      </m:r>
                    </m:oMath>
                  </m:oMathPara>
                </a14:m>
                <a:endParaRPr lang="en-US" dirty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213982-281D-2203-8718-CCC0E3FB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7" y="2533924"/>
                <a:ext cx="5124160" cy="923330"/>
              </a:xfrm>
              <a:prstGeom prst="rect">
                <a:avLst/>
              </a:prstGeom>
              <a:blipFill>
                <a:blip r:embed="rId4"/>
                <a:stretch>
                  <a:fillRect t="-2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E4EFEC-0C6F-D9CD-4FDB-B068B6F7C86B}"/>
                  </a:ext>
                </a:extLst>
              </p:cNvPr>
              <p:cNvSpPr txBox="1"/>
              <p:nvPr/>
            </p:nvSpPr>
            <p:spPr>
              <a:xfrm>
                <a:off x="5693000" y="3336521"/>
                <a:ext cx="4943918" cy="658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acc>
                            <m:accPr>
                              <m:chr m:val="ˆ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</m:acc>
                          <m:acc>
                            <m:accPr>
                              <m:chr m:val="ˆ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𝐻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acc>
                                <m:accPr>
                                  <m:chr m:val="ˆ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en-US" i="1"/>
                                    <m:t>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/>
                                <m:t>−</m:t>
                              </m:r>
                              <m:r>
                                <a:rPr lang="en-US"/>
                                <m:t>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acc>
                            <m:accPr>
                              <m:chr m:val="ˆ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res</m:t>
                              </m:r>
                            </m:sup>
                          </m:sSubSup>
                        </m:e>
                      </m:d>
                      <m:r>
                        <a:rPr lang="en-US"/>
                        <m:t>=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𝜀</m:t>
                              </m:r>
                            </m:e>
                            <m:sub>
                              <m:r>
                                <a:rPr lang="en-US" i="1"/>
                                <m:t>𝑛</m:t>
                              </m:r>
                            </m:sub>
                          </m:sSub>
                          <m:r>
                            <a:rPr lang="en-US" i="1"/>
                            <m:t>−</m:t>
                          </m:r>
                          <m:r>
                            <a:rPr lang="en-US"/>
                            <m:t>(</m:t>
                          </m:r>
                          <m:r>
                            <m:rPr>
                              <m:sty m:val="p"/>
                            </m:rPr>
                            <a:rPr lang="en-US"/>
                            <m:t>i</m:t>
                          </m:r>
                          <m:r>
                            <a:rPr lang="en-US"/>
                            <m:t>/2)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Γ</m:t>
                              </m:r>
                            </m:e>
                            <m:sub>
                              <m:r>
                                <a:rPr lang="en-US" i="1"/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acc>
                            <m:accPr>
                              <m:chr m:val="ˆ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res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E4EFEC-0C6F-D9CD-4FDB-B068B6F7C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000" y="3336521"/>
                <a:ext cx="4943918" cy="658257"/>
              </a:xfrm>
              <a:prstGeom prst="rect">
                <a:avLst/>
              </a:prstGeom>
              <a:blipFill>
                <a:blip r:embed="rId5"/>
                <a:stretch>
                  <a:fillRect t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43EE12-A6C1-D121-F72A-9E029D9D3F6B}"/>
                  </a:ext>
                </a:extLst>
              </p:cNvPr>
              <p:cNvSpPr txBox="1"/>
              <p:nvPr/>
            </p:nvSpPr>
            <p:spPr>
              <a:xfrm>
                <a:off x="6324738" y="4208853"/>
                <a:ext cx="3669338" cy="633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ˆ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res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r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43EE12-A6C1-D121-F72A-9E029D9D3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738" y="4208853"/>
                <a:ext cx="3669338" cy="633635"/>
              </a:xfrm>
              <a:prstGeom prst="rect">
                <a:avLst/>
              </a:prstGeom>
              <a:blipFill>
                <a:blip r:embed="rId6"/>
                <a:stretch>
                  <a:fillRect t="-1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288878-EF7F-17A0-F9D7-B39613BB2881}"/>
                  </a:ext>
                </a:extLst>
              </p:cNvPr>
              <p:cNvSpPr txBox="1"/>
              <p:nvPr/>
            </p:nvSpPr>
            <p:spPr>
              <a:xfrm>
                <a:off x="7341413" y="4933622"/>
                <a:ext cx="1839030" cy="658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ˆ"/>
                          <m:ctrlPr>
                            <a:rPr lang="en-US" i="1"/>
                          </m:ctrlPr>
                        </m:accPr>
                        <m:e>
                          <m:r>
                            <a:rPr lang="en-US" i="1"/>
                            <m:t>𝑆</m:t>
                          </m:r>
                        </m:e>
                      </m:acc>
                      <m:r>
                        <a:rPr lang="en-US" i="1"/>
                        <m:t>𝑓</m:t>
                      </m:r>
                      <m:r>
                        <a:rPr lang="en-US"/>
                        <m:t>(</m:t>
                      </m:r>
                      <m:r>
                        <a:rPr lang="en-US" i="1"/>
                        <m:t>𝑟</m:t>
                      </m:r>
                      <m:r>
                        <a:rPr lang="en-US"/>
                        <m:t>)=</m:t>
                      </m:r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𝑟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/>
                                <m:t>i</m:t>
                              </m:r>
                              <m:r>
                                <a:rPr lang="en-US" i="1"/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288878-EF7F-17A0-F9D7-B39613BB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413" y="4933622"/>
                <a:ext cx="1839030" cy="658257"/>
              </a:xfrm>
              <a:prstGeom prst="rect">
                <a:avLst/>
              </a:prstGeom>
              <a:blipFill>
                <a:blip r:embed="rId7"/>
                <a:stretch>
                  <a:fillRect l="-2318" t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8738-1084-43AB-444D-EC73FC7E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11AE-BAA2-1180-1382-11D158C2E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5040559" cy="208370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My Hobbies:</a:t>
            </a:r>
          </a:p>
          <a:p>
            <a:r>
              <a:rPr lang="en-US" dirty="0">
                <a:solidFill>
                  <a:schemeClr val="tx1"/>
                </a:solidFill>
              </a:rPr>
              <a:t>Table tennis.</a:t>
            </a:r>
          </a:p>
          <a:p>
            <a:r>
              <a:rPr lang="en-US" dirty="0">
                <a:solidFill>
                  <a:schemeClr val="tx1"/>
                </a:solidFill>
              </a:rPr>
              <a:t>Swimming and jogging.</a:t>
            </a:r>
          </a:p>
          <a:p>
            <a:r>
              <a:rPr lang="en-US" dirty="0">
                <a:solidFill>
                  <a:schemeClr val="tx1"/>
                </a:solidFill>
              </a:rPr>
              <a:t>Playing PC games.</a:t>
            </a:r>
          </a:p>
          <a:p>
            <a:r>
              <a:rPr lang="en-US" dirty="0">
                <a:solidFill>
                  <a:schemeClr val="tx1"/>
                </a:solidFill>
              </a:rPr>
              <a:t>Chess.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8485A-23CD-45D0-940F-E20F76F3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AEE-26E2-4090-BA40-F9D135FCBEFC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29E2A-1A28-52D9-24E6-1C61EBEC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E5559-BC78-033F-DA3A-979B2F76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EB6B7-D262-221A-257A-4D97B9C4253A}"/>
              </a:ext>
            </a:extLst>
          </p:cNvPr>
          <p:cNvSpPr txBox="1"/>
          <p:nvPr/>
        </p:nvSpPr>
        <p:spPr>
          <a:xfrm>
            <a:off x="6250483" y="390582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DE507-7235-0ECD-BAA8-742B1744B257}"/>
              </a:ext>
            </a:extLst>
          </p:cNvPr>
          <p:cNvSpPr txBox="1"/>
          <p:nvPr/>
        </p:nvSpPr>
        <p:spPr>
          <a:xfrm>
            <a:off x="692072" y="3519891"/>
            <a:ext cx="2592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My Hometown: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F20F6-F9A9-8464-DAF4-1184F081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51" y="808811"/>
            <a:ext cx="2016224" cy="1367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36F61-5D4A-5519-5177-C382EA45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307" y="796648"/>
            <a:ext cx="2222199" cy="1409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AAD15-6938-A49E-EF67-FB99136CF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151" y="2196021"/>
            <a:ext cx="2016225" cy="15463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34E7DB-78A3-BE8C-CFDF-23F956698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688" y="2235370"/>
            <a:ext cx="2380618" cy="1528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E5649D-8FFF-2EC8-CEF4-C2F7BE1C5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43" y="3936268"/>
            <a:ext cx="2834886" cy="1653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DA129C-8454-3BC2-D8AA-515D47661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7590" y="4274206"/>
            <a:ext cx="1633539" cy="1155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B747D9-A9AA-B346-2758-043C82C78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447" y="4274206"/>
            <a:ext cx="1426176" cy="11559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0E43FE-7387-3911-0C7E-517F1BDAB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6659" y="4279441"/>
            <a:ext cx="1676639" cy="11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B02DD6-BE4B-97FD-68E3-FBA33587FA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/>
              <a:t>Merci pour </a:t>
            </a:r>
            <a:r>
              <a:rPr lang="en-US" sz="3600" dirty="0" err="1"/>
              <a:t>votre</a:t>
            </a:r>
            <a:r>
              <a:rPr lang="en-US" sz="3600" dirty="0"/>
              <a:t> attention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AA8CF-083E-8BE6-7F7F-C07A30E6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77B59-E5FE-3739-54A8-E37EBDDE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63AD8-5E27-C4E2-EA9F-1CF822DA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611115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16563</TotalTime>
  <Words>911</Words>
  <Application>Microsoft Office PowerPoint</Application>
  <PresentationFormat>Custom</PresentationFormat>
  <Paragraphs>100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Georgia</vt:lpstr>
      <vt:lpstr>Wingdings</vt:lpstr>
      <vt:lpstr>Masque IJCLab standard</vt:lpstr>
      <vt:lpstr>Ab initio description of nuclear-breakup and decay reactions in light nuclei</vt:lpstr>
      <vt:lpstr>MY Journey</vt:lpstr>
      <vt:lpstr>Motivations</vt:lpstr>
      <vt:lpstr>Method</vt:lpstr>
      <vt:lpstr>Complex Scaling</vt:lpstr>
      <vt:lpstr>More about myself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osamah yaghi</cp:lastModifiedBy>
  <cp:revision>1556</cp:revision>
  <dcterms:created xsi:type="dcterms:W3CDTF">2011-03-09T16:37:49Z</dcterms:created>
  <dcterms:modified xsi:type="dcterms:W3CDTF">2023-02-02T00:04:58Z</dcterms:modified>
</cp:coreProperties>
</file>