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9" r:id="rId5"/>
    <p:sldId id="270" r:id="rId6"/>
    <p:sldId id="271" r:id="rId7"/>
    <p:sldId id="326" r:id="rId8"/>
    <p:sldId id="331" r:id="rId9"/>
    <p:sldId id="272" r:id="rId10"/>
    <p:sldId id="267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1" d="100"/>
          <a:sy n="51" d="100"/>
        </p:scale>
        <p:origin x="13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30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1561" y="603664"/>
            <a:ext cx="9082238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71560" y="2345635"/>
            <a:ext cx="9082239" cy="383132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48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25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44817" y="583786"/>
            <a:ext cx="8908983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05000" y="2226365"/>
            <a:ext cx="4114800" cy="39505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226363"/>
            <a:ext cx="4114800" cy="3950599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67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19688" y="365125"/>
            <a:ext cx="90357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82775" y="1681163"/>
            <a:ext cx="41148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882775" y="2505075"/>
            <a:ext cx="41148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482966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482966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79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0181" y="457200"/>
            <a:ext cx="2721844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50181" y="2057400"/>
            <a:ext cx="2721844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79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CD1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1719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0573" y="187416"/>
            <a:ext cx="1514686" cy="124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0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233060" y="365125"/>
            <a:ext cx="9120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33060" y="1825625"/>
            <a:ext cx="91207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03866-820B-422F-A5B1-814F866AA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66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  <p:sldLayoutId id="214748365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95" y="1709924"/>
            <a:ext cx="4724410" cy="343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32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209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150 ans 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Nous sommes à J-33 de l’année 2023 et à J-49 du 16 janvier 2023, date de notre cérémonie d’inauguration</a:t>
            </a:r>
          </a:p>
          <a:p>
            <a:r>
              <a:rPr lang="fr-FR" dirty="0"/>
              <a:t>L’objet de ce séminaire est donc de vérifier que nous sommes aussi prêts que possible pour nous lancer dans cette aventure</a:t>
            </a:r>
          </a:p>
          <a:p>
            <a:r>
              <a:rPr lang="fr-FR" dirty="0"/>
              <a:t>Mais en fait quels que soit le degré de succès de tel ou tel évènement en particulier, on peut presque dire que nos deux objectifs majeurs ont déjà été atteints !</a:t>
            </a:r>
          </a:p>
          <a:p>
            <a:pPr lvl="1"/>
            <a:r>
              <a:rPr lang="fr-FR" dirty="0"/>
              <a:t>Visibilité forte de la SFP dans l’</a:t>
            </a:r>
            <a:r>
              <a:rPr lang="fr-FR" dirty="0" err="1"/>
              <a:t>ecosystème</a:t>
            </a:r>
            <a:r>
              <a:rPr lang="fr-FR" dirty="0"/>
              <a:t> ESR </a:t>
            </a:r>
          </a:p>
          <a:p>
            <a:pPr lvl="1"/>
            <a:r>
              <a:rPr lang="fr-FR" dirty="0"/>
              <a:t>Très forte dynamique interne : merci à vous toutes et tous !</a:t>
            </a:r>
          </a:p>
          <a:p>
            <a:r>
              <a:rPr lang="fr-FR" dirty="0"/>
              <a:t>La physique sera bien à l’honneur en 2023 et même en 2024! </a:t>
            </a:r>
          </a:p>
        </p:txBody>
      </p:sp>
    </p:spTree>
    <p:extLst>
      <p:ext uri="{BB962C8B-B14F-4D97-AF65-F5344CB8AC3E}">
        <p14:creationId xmlns:p14="http://schemas.microsoft.com/office/powerpoint/2010/main" val="317485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8D5A5A-006F-42EE-BD03-BCEDB41B7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différentes manifestations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84FA95-3C25-4043-8500-ED9890CE2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1560" y="1929227"/>
            <a:ext cx="9082239" cy="3831328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Quelques événements majeurs « incontournables »</a:t>
            </a:r>
          </a:p>
          <a:p>
            <a:pPr lvl="1"/>
            <a:r>
              <a:rPr lang="fr-FR" dirty="0"/>
              <a:t>Journée inaugurale</a:t>
            </a:r>
          </a:p>
          <a:p>
            <a:pPr lvl="1"/>
            <a:r>
              <a:rPr lang="fr-FR" dirty="0"/>
              <a:t>Congrès</a:t>
            </a:r>
          </a:p>
          <a:p>
            <a:pPr lvl="1"/>
            <a:r>
              <a:rPr lang="fr-FR" dirty="0"/>
              <a:t>Livre 150 ans</a:t>
            </a:r>
          </a:p>
          <a:p>
            <a:pPr lvl="1"/>
            <a:r>
              <a:rPr lang="fr-FR" dirty="0"/>
              <a:t>Festival de Physique</a:t>
            </a:r>
          </a:p>
          <a:p>
            <a:r>
              <a:rPr lang="fr-FR" dirty="0"/>
              <a:t>Une dizaine de projets lancés et (</a:t>
            </a:r>
            <a:r>
              <a:rPr lang="fr-FR" dirty="0" err="1"/>
              <a:t>co</a:t>
            </a:r>
            <a:r>
              <a:rPr lang="fr-FR" dirty="0"/>
              <a:t>)financés via l’appel à projets de Novembre 2021</a:t>
            </a:r>
          </a:p>
          <a:p>
            <a:pPr lvl="1"/>
            <a:r>
              <a:rPr lang="fr-FR" dirty="0"/>
              <a:t>Tous sont arrivés à bon port !!</a:t>
            </a:r>
          </a:p>
          <a:p>
            <a:r>
              <a:rPr lang="fr-FR" dirty="0"/>
              <a:t>Quelques initiatives plus modestes via l’appel à projets d’octobre 2022</a:t>
            </a:r>
          </a:p>
          <a:p>
            <a:r>
              <a:rPr lang="fr-FR" dirty="0"/>
              <a:t>Projets nés lors du séminaire de décembre 2021, pilotés par le siège/</a:t>
            </a:r>
            <a:r>
              <a:rPr lang="fr-FR" dirty="0" err="1"/>
              <a:t>comm</a:t>
            </a:r>
            <a:endParaRPr lang="fr-FR" dirty="0"/>
          </a:p>
          <a:p>
            <a:r>
              <a:rPr lang="fr-FR" dirty="0"/>
              <a:t>La cerise sur le gâteau : Année de la Physique 2023-2024</a:t>
            </a:r>
          </a:p>
        </p:txBody>
      </p:sp>
    </p:spTree>
    <p:extLst>
      <p:ext uri="{BB962C8B-B14F-4D97-AF65-F5344CB8AC3E}">
        <p14:creationId xmlns:p14="http://schemas.microsoft.com/office/powerpoint/2010/main" val="249512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1FF4C1-8962-47A3-81A2-FDD0C4C4B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Revue régulière des projets au long de l’année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62CD1C-C130-402D-9623-421656DA0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Deux journées complètes en juin et octobre ont permis de bien suivre l’avancement des différents projets des très gros Congrès , Festival aux plus petits</a:t>
            </a:r>
          </a:p>
          <a:p>
            <a:r>
              <a:rPr lang="fr-FR" dirty="0"/>
              <a:t>Mise en place d’un « parrainage » par des </a:t>
            </a:r>
            <a:r>
              <a:rPr lang="fr-FR" dirty="0" err="1"/>
              <a:t>membes</a:t>
            </a:r>
            <a:r>
              <a:rPr lang="fr-FR" dirty="0"/>
              <a:t> du bureau : succès mitigé</a:t>
            </a:r>
          </a:p>
        </p:txBody>
      </p:sp>
    </p:spTree>
    <p:extLst>
      <p:ext uri="{BB962C8B-B14F-4D97-AF65-F5344CB8AC3E}">
        <p14:creationId xmlns:p14="http://schemas.microsoft.com/office/powerpoint/2010/main" val="4093315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B42A9F-F670-4A9F-83A7-E35E37B91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 de subventions centrales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113DF7-426B-4550-914B-E1940FEFC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Très bon accueil par l’ensemble des organismes </a:t>
            </a:r>
            <a:r>
              <a:rPr lang="fr-FR" dirty="0" err="1"/>
              <a:t>établissments</a:t>
            </a:r>
            <a:r>
              <a:rPr lang="fr-FR" dirty="0"/>
              <a:t> et universités</a:t>
            </a:r>
          </a:p>
          <a:p>
            <a:r>
              <a:rPr lang="fr-FR" dirty="0"/>
              <a:t>Soutien financier conséquent , grosso modo conforme aux prévisions</a:t>
            </a:r>
          </a:p>
        </p:txBody>
      </p:sp>
    </p:spTree>
    <p:extLst>
      <p:ext uri="{BB962C8B-B14F-4D97-AF65-F5344CB8AC3E}">
        <p14:creationId xmlns:p14="http://schemas.microsoft.com/office/powerpoint/2010/main" val="2522257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2FB53D-2160-4415-8DB2-0DBB4EC89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bénéfices déjà acquis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882B4D-E696-4E48-B498-8BEA3FCCB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Liens renforcés avec </a:t>
            </a:r>
            <a:r>
              <a:rPr lang="fr-FR" dirty="0" err="1"/>
              <a:t>Universcience</a:t>
            </a:r>
            <a:r>
              <a:rPr lang="fr-FR" dirty="0"/>
              <a:t> (Cité des sciences et Palais de la Découverte)</a:t>
            </a:r>
          </a:p>
          <a:p>
            <a:r>
              <a:rPr lang="fr-FR" dirty="0"/>
              <a:t>Liens renforcés avec l’Académie des Sciences</a:t>
            </a:r>
          </a:p>
          <a:p>
            <a:r>
              <a:rPr lang="fr-FR" dirty="0"/>
              <a:t>Lien nouveau avec « The Conversation » et d’autres journalistes</a:t>
            </a:r>
          </a:p>
          <a:p>
            <a:r>
              <a:rPr lang="fr-FR" dirty="0"/>
              <a:t>Lien nouveau</a:t>
            </a:r>
            <a:r>
              <a:rPr lang="fr-FR"/>
              <a:t>/renforcé </a:t>
            </a:r>
            <a:r>
              <a:rPr lang="fr-FR" dirty="0"/>
              <a:t>avec le Café </a:t>
            </a:r>
            <a:r>
              <a:rPr lang="fr-FR"/>
              <a:t>des Sciences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3068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9875BF-A6C9-415F-A746-875DC7E7C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12278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Les quatre sources de recettes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87F5ABB-B25B-47B0-B7FA-0EA675864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7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2727F8-27DB-4C6D-A02B-1722B87CB1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903D7C-E22D-41BA-B8C4-77293032B1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539" y="1683026"/>
            <a:ext cx="11635409" cy="4670151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Le financement sera assuré </a:t>
            </a:r>
            <a:r>
              <a:rPr lang="fr-FR" sz="2400" dirty="0">
                <a:solidFill>
                  <a:srgbClr val="0070C0"/>
                </a:solidFill>
              </a:rPr>
              <a:t>par 4 sources distinctes:</a:t>
            </a:r>
            <a:r>
              <a:rPr lang="fr-FR" sz="24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Le budget de la SFP : enveloppe de 100 k€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7030A0"/>
                </a:solidFill>
              </a:rPr>
              <a:t>Les subventions « centrales » : </a:t>
            </a:r>
          </a:p>
          <a:p>
            <a:pPr marL="1200150" lvl="2" indent="-285750"/>
            <a:r>
              <a:rPr lang="fr-FR" sz="2400" dirty="0"/>
              <a:t>CNRS (INP-IN2P3-INSU-INSIS-central ?)</a:t>
            </a:r>
          </a:p>
          <a:p>
            <a:pPr marL="1200150" lvl="2" indent="-285750"/>
            <a:r>
              <a:rPr lang="fr-FR" sz="2400" dirty="0"/>
              <a:t>CEA (DRF-central?)</a:t>
            </a:r>
          </a:p>
          <a:p>
            <a:pPr marL="1200150" lvl="2" indent="-285750"/>
            <a:r>
              <a:rPr lang="fr-FR" sz="2400" dirty="0"/>
              <a:t>Ministère Education Nationale</a:t>
            </a:r>
          </a:p>
          <a:p>
            <a:pPr marL="1200150" lvl="2" indent="-285750"/>
            <a:r>
              <a:rPr lang="fr-FR" sz="2400" dirty="0"/>
              <a:t>Ministère Enseignement Supérieur, Recherche, Innovation</a:t>
            </a:r>
          </a:p>
          <a:p>
            <a:pPr marL="1200150" lvl="2" indent="-285750"/>
            <a:r>
              <a:rPr lang="fr-FR" sz="2400" dirty="0"/>
              <a:t>Mairie de Paris</a:t>
            </a:r>
          </a:p>
          <a:p>
            <a:pPr marL="1200150" lvl="2" indent="-285750"/>
            <a:r>
              <a:rPr lang="fr-FR" sz="2400" dirty="0"/>
              <a:t>Région Ile de France/DRARI </a:t>
            </a:r>
          </a:p>
          <a:p>
            <a:pPr marL="1200150" lvl="2" indent="-285750"/>
            <a:r>
              <a:rPr lang="fr-FR" sz="2400" dirty="0"/>
              <a:t>Grandes Universités</a:t>
            </a:r>
          </a:p>
          <a:p>
            <a:pPr marL="1200150" lvl="2" indent="-285750"/>
            <a:r>
              <a:rPr lang="fr-FR" sz="2400" dirty="0"/>
              <a:t>CNES, ONERA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C00000"/>
                </a:solidFill>
              </a:rPr>
              <a:t>Les subventions spécifiques à chaque projet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B0F0"/>
                </a:solidFill>
              </a:rPr>
              <a:t>Les recettes générées par les projets eux-mêmes </a:t>
            </a:r>
            <a:r>
              <a:rPr lang="fr-FR" sz="2400" dirty="0"/>
              <a:t>: Inscriptions CG2023, entrées festival, vente boutique, livres, etc…</a:t>
            </a:r>
          </a:p>
        </p:txBody>
      </p:sp>
    </p:spTree>
    <p:extLst>
      <p:ext uri="{BB962C8B-B14F-4D97-AF65-F5344CB8AC3E}">
        <p14:creationId xmlns:p14="http://schemas.microsoft.com/office/powerpoint/2010/main" val="3415219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61F1C-7C8C-4719-A045-E782814F2D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Estimation du budget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FB7D571-03BB-4E0D-A919-236EC1568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8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039427-A17C-4943-A9B1-A03B12BAAB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9453B08-AA14-4E2A-91C0-F3748B6026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FACA33A-F648-4C0B-B8FA-BA4F7EF67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858132"/>
              </p:ext>
            </p:extLst>
          </p:nvPr>
        </p:nvGraphicFramePr>
        <p:xfrm>
          <a:off x="557214" y="1492512"/>
          <a:ext cx="10110786" cy="466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0262">
                  <a:extLst>
                    <a:ext uri="{9D8B030D-6E8A-4147-A177-3AD203B41FA5}">
                      <a16:colId xmlns:a16="http://schemas.microsoft.com/office/drawing/2014/main" val="3025841420"/>
                    </a:ext>
                  </a:extLst>
                </a:gridCol>
                <a:gridCol w="1542697">
                  <a:extLst>
                    <a:ext uri="{9D8B030D-6E8A-4147-A177-3AD203B41FA5}">
                      <a16:colId xmlns:a16="http://schemas.microsoft.com/office/drawing/2014/main" val="303547399"/>
                    </a:ext>
                  </a:extLst>
                </a:gridCol>
                <a:gridCol w="5197827">
                  <a:extLst>
                    <a:ext uri="{9D8B030D-6E8A-4147-A177-3AD203B41FA5}">
                      <a16:colId xmlns:a16="http://schemas.microsoft.com/office/drawing/2014/main" val="127231822"/>
                    </a:ext>
                  </a:extLst>
                </a:gridCol>
              </a:tblGrid>
              <a:tr h="503395">
                <a:tc>
                  <a:txBody>
                    <a:bodyPr/>
                    <a:lstStyle/>
                    <a:p>
                      <a:r>
                        <a:rPr lang="fr-FR" dirty="0"/>
                        <a:t>Projets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Dépenses (k€)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Recettes (k€)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705503"/>
                  </a:ext>
                </a:extLst>
              </a:tr>
              <a:tr h="503395">
                <a:tc>
                  <a:txBody>
                    <a:bodyPr/>
                    <a:lstStyle/>
                    <a:p>
                      <a:r>
                        <a:rPr lang="fr-FR" sz="2400" dirty="0"/>
                        <a:t>Congrès Général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100 (CNRS)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644800"/>
                  </a:ext>
                </a:extLst>
              </a:tr>
              <a:tr h="503395">
                <a:tc>
                  <a:txBody>
                    <a:bodyPr/>
                    <a:lstStyle/>
                    <a:p>
                      <a:r>
                        <a:rPr lang="fr-FR" sz="2400" dirty="0"/>
                        <a:t>Festival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25 (CEA)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308068"/>
                  </a:ext>
                </a:extLst>
              </a:tr>
              <a:tr h="503395">
                <a:tc>
                  <a:txBody>
                    <a:bodyPr/>
                    <a:lstStyle/>
                    <a:p>
                      <a:r>
                        <a:rPr lang="fr-FR" sz="2400" dirty="0"/>
                        <a:t>Livre 150 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10 (CNES)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249694"/>
                  </a:ext>
                </a:extLst>
              </a:tr>
              <a:tr h="503395">
                <a:tc>
                  <a:txBody>
                    <a:bodyPr/>
                    <a:lstStyle/>
                    <a:p>
                      <a:r>
                        <a:rPr lang="fr-FR" sz="2400" dirty="0"/>
                        <a:t>Journée Inauguration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50 (MESRI)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005548"/>
                  </a:ext>
                </a:extLst>
              </a:tr>
              <a:tr h="503395">
                <a:tc>
                  <a:txBody>
                    <a:bodyPr/>
                    <a:lstStyle/>
                    <a:p>
                      <a:r>
                        <a:rPr lang="fr-FR" sz="2400" dirty="0"/>
                        <a:t>Année de la Physique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45 (Stands + industriels+ divers)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234025"/>
                  </a:ext>
                </a:extLst>
              </a:tr>
              <a:tr h="503395">
                <a:tc>
                  <a:txBody>
                    <a:bodyPr/>
                    <a:lstStyle/>
                    <a:p>
                      <a:r>
                        <a:rPr lang="fr-FR" sz="2400" dirty="0"/>
                        <a:t>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30 (Paris-Saclay)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329756"/>
                  </a:ext>
                </a:extLst>
              </a:tr>
              <a:tr h="503395">
                <a:tc>
                  <a:txBody>
                    <a:bodyPr/>
                    <a:lstStyle/>
                    <a:p>
                      <a:r>
                        <a:rPr lang="fr-FR" sz="2400" dirty="0"/>
                        <a:t>Autres projets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25 </a:t>
                      </a:r>
                      <a:r>
                        <a:rPr lang="fr-FR" sz="2400" dirty="0" err="1"/>
                        <a:t>SorbonneU</a:t>
                      </a:r>
                      <a:r>
                        <a:rPr lang="fr-FR" sz="2400" dirty="0"/>
                        <a:t>/Paris Cité)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680081"/>
                  </a:ext>
                </a:extLst>
              </a:tr>
              <a:tr h="503395">
                <a:tc>
                  <a:txBody>
                    <a:bodyPr/>
                    <a:lstStyle/>
                    <a:p>
                      <a:r>
                        <a:rPr lang="fr-FR" sz="2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152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15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8D98C-16A4-43E4-B5B7-96C2C1D3B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376EDB-A90E-479D-B2F6-7BFFBFFEC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Nous sommes dans la dernière ligne droite</a:t>
            </a:r>
          </a:p>
          <a:p>
            <a:r>
              <a:rPr lang="fr-FR" dirty="0"/>
              <a:t>Excellent dynamisme de la SFP : quasiment toutes les suggestions de l’an dernier ont pris corps  et sont très bien engagées</a:t>
            </a:r>
          </a:p>
          <a:p>
            <a:r>
              <a:rPr lang="fr-FR" dirty="0"/>
              <a:t>Programme alléchant</a:t>
            </a:r>
          </a:p>
          <a:p>
            <a:r>
              <a:rPr lang="fr-FR" dirty="0"/>
              <a:t>Partenariats renforcés </a:t>
            </a:r>
            <a:r>
              <a:rPr lang="fr-FR"/>
              <a:t>et nouveaux</a:t>
            </a:r>
            <a:endParaRPr lang="fr-FR" dirty="0"/>
          </a:p>
          <a:p>
            <a:r>
              <a:rPr lang="fr-FR" dirty="0"/>
              <a:t>Vivement 2023 !!!</a:t>
            </a:r>
          </a:p>
        </p:txBody>
      </p:sp>
    </p:spTree>
    <p:extLst>
      <p:ext uri="{BB962C8B-B14F-4D97-AF65-F5344CB8AC3E}">
        <p14:creationId xmlns:p14="http://schemas.microsoft.com/office/powerpoint/2010/main" val="41858685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513</Words>
  <Application>Microsoft Office PowerPoint</Application>
  <PresentationFormat>Grand écran</PresentationFormat>
  <Paragraphs>79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Wingdings</vt:lpstr>
      <vt:lpstr>Thème Office</vt:lpstr>
      <vt:lpstr>Présentation PowerPoint</vt:lpstr>
      <vt:lpstr>150 ans Introduction</vt:lpstr>
      <vt:lpstr>Les différentes manifestations</vt:lpstr>
      <vt:lpstr>Revue régulière des projets au long de l’année</vt:lpstr>
      <vt:lpstr>Recherche de subventions centrales</vt:lpstr>
      <vt:lpstr>Quelques bénéfices déjà acquis</vt:lpstr>
      <vt:lpstr>Les quatre sources de recettes</vt:lpstr>
      <vt:lpstr>Estimation du budget</vt:lpstr>
      <vt:lpstr>Conclusion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Olipia</dc:creator>
  <cp:lastModifiedBy>Guy Wormser</cp:lastModifiedBy>
  <cp:revision>17</cp:revision>
  <dcterms:created xsi:type="dcterms:W3CDTF">2022-05-03T09:22:51Z</dcterms:created>
  <dcterms:modified xsi:type="dcterms:W3CDTF">2022-11-27T23:35:42Z</dcterms:modified>
</cp:coreProperties>
</file>